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57" r:id="rId4"/>
    <p:sldId id="258" r:id="rId5"/>
    <p:sldId id="259" r:id="rId6"/>
    <p:sldId id="292" r:id="rId7"/>
    <p:sldId id="280" r:id="rId8"/>
    <p:sldId id="272" r:id="rId9"/>
    <p:sldId id="289" r:id="rId10"/>
    <p:sldId id="291" r:id="rId11"/>
    <p:sldId id="290" r:id="rId12"/>
    <p:sldId id="288"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161" autoAdjust="0"/>
  </p:normalViewPr>
  <p:slideViewPr>
    <p:cSldViewPr snapToGrid="0" showGuides="1">
      <p:cViewPr varScale="1">
        <p:scale>
          <a:sx n="76" d="100"/>
          <a:sy n="76" d="100"/>
        </p:scale>
        <p:origin x="63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85FCD-3F7F-F542-BB72-47B68EB12741}"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F87C3-0443-8C44-BEE4-996B520EC8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077722"/>
            <a:ext cx="10058400" cy="1347738"/>
          </a:xfrm>
        </p:spPr>
        <p:txBody>
          <a:bodyPr anchor="b">
            <a:noAutofit/>
          </a:bodyPr>
          <a:lstStyle>
            <a:lvl1pPr algn="ctr">
              <a:defRPr sz="6000">
                <a:latin typeface="Cambria" panose="02040503050406030204" pitchFamily="18" charset="0"/>
                <a:cs typeface="Times New Roman" panose="02020603050405020304" pitchFamily="18" charset="0"/>
              </a:defRPr>
            </a:lvl1pPr>
          </a:lstStyle>
          <a:p>
            <a:r>
              <a:rPr lang="en-US" dirty="0"/>
              <a:t>Click to edit Master title style</a:t>
            </a:r>
            <a:endParaRPr lang="en-IN" dirty="0"/>
          </a:p>
        </p:txBody>
      </p:sp>
      <p:sp>
        <p:nvSpPr>
          <p:cNvPr id="3" name="Subtitle 2"/>
          <p:cNvSpPr>
            <a:spLocks noGrp="1"/>
          </p:cNvSpPr>
          <p:nvPr>
            <p:ph type="subTitle" idx="1"/>
          </p:nvPr>
        </p:nvSpPr>
        <p:spPr>
          <a:xfrm>
            <a:off x="7439943" y="4095523"/>
            <a:ext cx="3204916" cy="1655762"/>
          </a:xfrm>
          <a:prstGeom prst="rect">
            <a:avLst/>
          </a:prstGeom>
        </p:spPr>
        <p:txBody>
          <a:bodyPr/>
          <a:lstStyle>
            <a:lvl1pPr marL="0" indent="0" algn="just">
              <a:buNone/>
              <a:defRPr sz="2400">
                <a:latin typeface="Cambria" panose="020405030504060302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Rectangle 6"/>
          <p:cNvSpPr/>
          <p:nvPr userDrawn="1"/>
        </p:nvSpPr>
        <p:spPr>
          <a:xfrm>
            <a:off x="0" y="0"/>
            <a:ext cx="12192000" cy="1892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9898"/>
            <a:ext cx="10515600" cy="748245"/>
          </a:xfrm>
        </p:spPr>
        <p:txBody>
          <a:bodyPr/>
          <a:lstStyle>
            <a:lvl1pPr algn="ctr">
              <a:defRPr>
                <a:latin typeface="Cambria" panose="020405030504060302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a:xfrm>
            <a:off x="838200" y="2023413"/>
            <a:ext cx="10515600" cy="3955762"/>
          </a:xfrm>
          <a:prstGeom prst="rect">
            <a:avLst/>
          </a:prstGeom>
        </p:spPr>
        <p:txBody>
          <a:bodyPr/>
          <a:lstStyle>
            <a:lvl1pPr algn="just">
              <a:defRPr>
                <a:latin typeface="Cambria" panose="02040503050406030204" pitchFamily="18" charset="0"/>
                <a:cs typeface="Times New Roman" panose="02020603050405020304" pitchFamily="18" charset="0"/>
              </a:defRPr>
            </a:lvl1pPr>
            <a:lvl2pPr algn="just">
              <a:defRPr>
                <a:latin typeface="Cambria" panose="02040503050406030204" pitchFamily="18" charset="0"/>
                <a:cs typeface="Times New Roman" panose="02020603050405020304" pitchFamily="18" charset="0"/>
              </a:defRPr>
            </a:lvl2pPr>
            <a:lvl3pPr algn="just">
              <a:defRPr>
                <a:latin typeface="Cambria" panose="02040503050406030204" pitchFamily="18" charset="0"/>
                <a:cs typeface="Times New Roman" panose="02020603050405020304" pitchFamily="18" charset="0"/>
              </a:defRPr>
            </a:lvl3pPr>
            <a:lvl4pPr algn="just">
              <a:defRPr>
                <a:latin typeface="Cambria" panose="02040503050406030204" pitchFamily="18" charset="0"/>
                <a:cs typeface="Times New Roman" panose="02020603050405020304" pitchFamily="18" charset="0"/>
              </a:defRPr>
            </a:lvl4pPr>
            <a:lvl5pPr algn="just">
              <a:defRPr>
                <a:latin typeface="Cambria" panose="020405030504060302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p:cNvSpPr/>
          <p:nvPr userDrawn="1"/>
        </p:nvSpPr>
        <p:spPr>
          <a:xfrm>
            <a:off x="0" y="4936"/>
            <a:ext cx="12192000" cy="6632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7" name="Rectangle 6"/>
          <p:cNvSpPr/>
          <p:nvPr userDrawn="1"/>
        </p:nvSpPr>
        <p:spPr>
          <a:xfrm>
            <a:off x="6117682" y="6438900"/>
            <a:ext cx="5350511" cy="419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tx1"/>
                </a:solidFill>
                <a:latin typeface="Times New Roman" panose="02020603050405020304" pitchFamily="18" charset="0"/>
                <a:cs typeface="Times New Roman" panose="02020603050405020304" pitchFamily="18" charset="0"/>
              </a:rPr>
              <a:t>EASWARI ENGINEERING COLLEGE</a:t>
            </a: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477673" y="6146923"/>
            <a:ext cx="700064" cy="7000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214241" TargetMode="External"/><Relationship Id="rId2" Type="http://schemas.openxmlformats.org/officeDocument/2006/relationships/hyperlink" Target="https://www.sciencedirect.com/science/article/abs/pii/B9780128202760000133"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10848045220013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711" y="314793"/>
            <a:ext cx="10058400" cy="1444763"/>
          </a:xfrm>
        </p:spPr>
        <p:txBody>
          <a:bodyPr/>
          <a:lstStyle/>
          <a:p>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endParaRPr lang="en-IN" sz="4000" b="1" dirty="0"/>
          </a:p>
        </p:txBody>
      </p:sp>
      <p:sp>
        <p:nvSpPr>
          <p:cNvPr id="3" name="Subtitle 2"/>
          <p:cNvSpPr>
            <a:spLocks noGrp="1"/>
          </p:cNvSpPr>
          <p:nvPr>
            <p:ph type="subTitle" idx="1"/>
          </p:nvPr>
        </p:nvSpPr>
        <p:spPr>
          <a:xfrm>
            <a:off x="443754" y="2847198"/>
            <a:ext cx="5123328" cy="1690936"/>
          </a:xfrm>
        </p:spPr>
        <p:txBody>
          <a:bodyPr/>
          <a:lstStyle/>
          <a:p>
            <a:r>
              <a:rPr lang="en-IN" b="1" dirty="0"/>
              <a:t>PROJECT SUPERVISOR:</a:t>
            </a:r>
          </a:p>
          <a:p>
            <a:r>
              <a:rPr lang="en-IN" dirty="0">
                <a:solidFill>
                  <a:schemeClr val="tx1">
                    <a:lumMod val="95000"/>
                    <a:lumOff val="5000"/>
                  </a:schemeClr>
                </a:solidFill>
              </a:rPr>
              <a:t>Ms.Suruthi S</a:t>
            </a:r>
          </a:p>
          <a:p>
            <a:r>
              <a:rPr lang="en-IN" dirty="0">
                <a:solidFill>
                  <a:schemeClr val="tx1">
                    <a:lumMod val="95000"/>
                    <a:lumOff val="5000"/>
                  </a:schemeClr>
                </a:solidFill>
              </a:rPr>
              <a:t>Assistant Professor</a:t>
            </a:r>
          </a:p>
          <a:p>
            <a:endParaRPr lang="en-IN" b="1" dirty="0">
              <a:solidFill>
                <a:schemeClr val="tx1">
                  <a:lumMod val="95000"/>
                  <a:lumOff val="5000"/>
                </a:schemeClr>
              </a:solidFill>
            </a:endParaRPr>
          </a:p>
          <a:p>
            <a:r>
              <a:rPr lang="en-IN" b="1" dirty="0">
                <a:solidFill>
                  <a:schemeClr val="tx1">
                    <a:lumMod val="95000"/>
                    <a:lumOff val="5000"/>
                  </a:schemeClr>
                </a:solidFill>
              </a:rPr>
              <a:t>Group No: </a:t>
            </a:r>
            <a:r>
              <a:rPr lang="en-IN" dirty="0">
                <a:solidFill>
                  <a:schemeClr val="tx1">
                    <a:lumMod val="95000"/>
                    <a:lumOff val="5000"/>
                  </a:schemeClr>
                </a:solidFill>
              </a:rPr>
              <a:t>13</a:t>
            </a:r>
          </a:p>
        </p:txBody>
      </p:sp>
      <p:sp>
        <p:nvSpPr>
          <p:cNvPr id="4" name="Subtitle 2"/>
          <p:cNvSpPr txBox="1"/>
          <p:nvPr/>
        </p:nvSpPr>
        <p:spPr>
          <a:xfrm>
            <a:off x="4937908" y="2847198"/>
            <a:ext cx="7254092" cy="1956934"/>
          </a:xfrm>
          <a:prstGeom prst="rect">
            <a:avLst/>
          </a:prstGeom>
        </p:spPr>
        <p:txBody>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Cambria" panose="020405030504060302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t>By:</a:t>
            </a:r>
          </a:p>
          <a:p>
            <a:pPr algn="l"/>
            <a:r>
              <a:rPr lang="en-IN" dirty="0">
                <a:solidFill>
                  <a:schemeClr val="tx1">
                    <a:lumMod val="95000"/>
                    <a:lumOff val="5000"/>
                  </a:schemeClr>
                </a:solidFill>
              </a:rPr>
              <a:t>Allwin Meshach </a:t>
            </a:r>
            <a:r>
              <a:rPr lang="en-IN" dirty="0" err="1">
                <a:solidFill>
                  <a:schemeClr val="tx1">
                    <a:lumMod val="95000"/>
                    <a:lumOff val="5000"/>
                  </a:schemeClr>
                </a:solidFill>
              </a:rPr>
              <a:t>Hezron</a:t>
            </a:r>
            <a:r>
              <a:rPr lang="en-IN" dirty="0">
                <a:solidFill>
                  <a:schemeClr val="tx1">
                    <a:lumMod val="95000"/>
                    <a:lumOff val="5000"/>
                  </a:schemeClr>
                </a:solidFill>
              </a:rPr>
              <a:t> T         310620106012</a:t>
            </a:r>
          </a:p>
          <a:p>
            <a:pPr algn="l"/>
            <a:r>
              <a:rPr lang="en-IN" dirty="0"/>
              <a:t>Bhuvaneshwaran L                      310620106021</a:t>
            </a:r>
          </a:p>
        </p:txBody>
      </p:sp>
      <p:sp>
        <p:nvSpPr>
          <p:cNvPr id="5" name="TextBox 4">
            <a:extLst>
              <a:ext uri="{FF2B5EF4-FFF2-40B4-BE49-F238E27FC236}">
                <a16:creationId xmlns:a16="http://schemas.microsoft.com/office/drawing/2014/main" id="{6FF31BAC-3C5D-99C5-82DD-4EA606C6F312}"/>
              </a:ext>
            </a:extLst>
          </p:cNvPr>
          <p:cNvSpPr txBox="1"/>
          <p:nvPr/>
        </p:nvSpPr>
        <p:spPr>
          <a:xfrm>
            <a:off x="1169889" y="314793"/>
            <a:ext cx="9852222" cy="1200329"/>
          </a:xfrm>
          <a:prstGeom prst="rect">
            <a:avLst/>
          </a:prstGeom>
          <a:noFill/>
        </p:spPr>
        <p:txBody>
          <a:bodyPr wrap="square" rtlCol="0">
            <a:spAutoFit/>
          </a:bodyPr>
          <a:lstStyle/>
          <a:p>
            <a:pPr algn="ctr"/>
            <a:r>
              <a:rPr lang="en-IN" sz="3600" b="1" dirty="0"/>
              <a:t>UNMANNED AERIAL VEHICLE FOR DISASTER MANAGEMENT RESCUE AND CRIME DETECTION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F1A059-9B34-25F3-9965-6491BE516E7F}"/>
              </a:ext>
            </a:extLst>
          </p:cNvPr>
          <p:cNvSpPr>
            <a:spLocks noGrp="1"/>
          </p:cNvSpPr>
          <p:nvPr>
            <p:ph type="title"/>
          </p:nvPr>
        </p:nvSpPr>
        <p:spPr>
          <a:xfrm>
            <a:off x="694655" y="-60612"/>
            <a:ext cx="10515600" cy="748245"/>
          </a:xfrm>
        </p:spPr>
        <p:txBody>
          <a:bodyPr/>
          <a:lstStyle/>
          <a:p>
            <a:r>
              <a:rPr lang="en-IN" dirty="0"/>
              <a:t>TIMELINE</a:t>
            </a:r>
          </a:p>
        </p:txBody>
      </p:sp>
      <p:graphicFrame>
        <p:nvGraphicFramePr>
          <p:cNvPr id="8" name="Table 8">
            <a:extLst>
              <a:ext uri="{FF2B5EF4-FFF2-40B4-BE49-F238E27FC236}">
                <a16:creationId xmlns:a16="http://schemas.microsoft.com/office/drawing/2014/main" id="{E6B60050-88DE-6511-301E-93AB6C3D13CC}"/>
              </a:ext>
            </a:extLst>
          </p:cNvPr>
          <p:cNvGraphicFramePr>
            <a:graphicFrameLocks noGrp="1"/>
          </p:cNvGraphicFramePr>
          <p:nvPr>
            <p:extLst>
              <p:ext uri="{D42A27DB-BD31-4B8C-83A1-F6EECF244321}">
                <p14:modId xmlns:p14="http://schemas.microsoft.com/office/powerpoint/2010/main" val="2898246370"/>
              </p:ext>
            </p:extLst>
          </p:nvPr>
        </p:nvGraphicFramePr>
        <p:xfrm>
          <a:off x="1744910" y="1701178"/>
          <a:ext cx="8415090" cy="3815189"/>
        </p:xfrm>
        <a:graphic>
          <a:graphicData uri="http://schemas.openxmlformats.org/drawingml/2006/table">
            <a:tbl>
              <a:tblPr firstRow="1" bandRow="1">
                <a:tableStyleId>{5C22544A-7EE6-4342-B048-85BDC9FD1C3A}</a:tableStyleId>
              </a:tblPr>
              <a:tblGrid>
                <a:gridCol w="4351090">
                  <a:extLst>
                    <a:ext uri="{9D8B030D-6E8A-4147-A177-3AD203B41FA5}">
                      <a16:colId xmlns:a16="http://schemas.microsoft.com/office/drawing/2014/main" val="3491858992"/>
                    </a:ext>
                  </a:extLst>
                </a:gridCol>
                <a:gridCol w="4064000">
                  <a:extLst>
                    <a:ext uri="{9D8B030D-6E8A-4147-A177-3AD203B41FA5}">
                      <a16:colId xmlns:a16="http://schemas.microsoft.com/office/drawing/2014/main" val="836743831"/>
                    </a:ext>
                  </a:extLst>
                </a:gridCol>
              </a:tblGrid>
              <a:tr h="706229">
                <a:tc>
                  <a:txBody>
                    <a:bodyPr/>
                    <a:lstStyle/>
                    <a:p>
                      <a:pPr algn="ctr"/>
                      <a:r>
                        <a:rPr lang="en-IN" sz="2000" dirty="0">
                          <a:latin typeface="Times New Roman" panose="02020603050405020304" pitchFamily="18" charset="0"/>
                          <a:cs typeface="Times New Roman" panose="02020603050405020304" pitchFamily="18" charset="0"/>
                        </a:rPr>
                        <a:t>TIMELINE</a:t>
                      </a:r>
                    </a:p>
                  </a:txBody>
                  <a:tcPr/>
                </a:tc>
                <a:tc>
                  <a:txBody>
                    <a:bodyPr/>
                    <a:lstStyle/>
                    <a:p>
                      <a:pPr algn="ctr"/>
                      <a:r>
                        <a:rPr lang="en-IN" sz="2000" dirty="0">
                          <a:latin typeface="Times New Roman" panose="02020603050405020304" pitchFamily="18" charset="0"/>
                          <a:cs typeface="Times New Roman" panose="02020603050405020304" pitchFamily="18" charset="0"/>
                        </a:rPr>
                        <a:t>PROCESS</a:t>
                      </a:r>
                    </a:p>
                  </a:txBody>
                  <a:tcPr/>
                </a:tc>
                <a:extLst>
                  <a:ext uri="{0D108BD9-81ED-4DB2-BD59-A6C34878D82A}">
                    <a16:rowId xmlns:a16="http://schemas.microsoft.com/office/drawing/2014/main" val="2002181769"/>
                  </a:ext>
                </a:extLst>
              </a:tr>
              <a:tr h="370840">
                <a:tc>
                  <a:txBody>
                    <a:bodyPr/>
                    <a:lstStyle/>
                    <a:p>
                      <a:pPr algn="l"/>
                      <a:r>
                        <a:rPr lang="en-US" sz="2000" dirty="0">
                          <a:latin typeface="Times New Roman" panose="02020603050405020304" pitchFamily="18" charset="0"/>
                          <a:cs typeface="Times New Roman" panose="02020603050405020304" pitchFamily="18" charset="0"/>
                        </a:rPr>
                        <a:t>August - September 2023</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latin typeface="Times New Roman" panose="02020603050405020304" pitchFamily="18" charset="0"/>
                          <a:cs typeface="Times New Roman" panose="02020603050405020304" pitchFamily="18" charset="0"/>
                        </a:rPr>
                        <a:t>Research and Planning</a:t>
                      </a:r>
                    </a:p>
                    <a:p>
                      <a:pPr algn="l"/>
                      <a:r>
                        <a:rPr lang="en-IN" sz="2000" dirty="0">
                          <a:latin typeface="Times New Roman" panose="02020603050405020304" pitchFamily="18" charset="0"/>
                          <a:cs typeface="Times New Roman" panose="02020603050405020304" pitchFamily="18" charset="0"/>
                        </a:rPr>
                        <a:t>Hardware Selection and Assembly</a:t>
                      </a:r>
                    </a:p>
                  </a:txBody>
                  <a:tcPr/>
                </a:tc>
                <a:extLst>
                  <a:ext uri="{0D108BD9-81ED-4DB2-BD59-A6C34878D82A}">
                    <a16:rowId xmlns:a16="http://schemas.microsoft.com/office/drawing/2014/main" val="1144966027"/>
                  </a:ext>
                </a:extLst>
              </a:tr>
              <a:tr h="370840">
                <a:tc>
                  <a:txBody>
                    <a:bodyPr/>
                    <a:lstStyle/>
                    <a:p>
                      <a:pPr algn="l"/>
                      <a:r>
                        <a:rPr lang="en-IN" sz="2000" dirty="0">
                          <a:latin typeface="Times New Roman" panose="02020603050405020304" pitchFamily="18" charset="0"/>
                          <a:cs typeface="Times New Roman" panose="02020603050405020304" pitchFamily="18" charset="0"/>
                        </a:rPr>
                        <a:t>October - December 2023</a:t>
                      </a:r>
                    </a:p>
                  </a:txBody>
                  <a:tcPr/>
                </a:tc>
                <a:tc>
                  <a:txBody>
                    <a:bodyPr/>
                    <a:lstStyle/>
                    <a:p>
                      <a:pPr algn="l"/>
                      <a:r>
                        <a:rPr lang="en-IN" sz="2000" dirty="0">
                          <a:latin typeface="Times New Roman" panose="02020603050405020304" pitchFamily="18" charset="0"/>
                          <a:cs typeface="Times New Roman" panose="02020603050405020304" pitchFamily="18" charset="0"/>
                        </a:rPr>
                        <a:t>Software Development</a:t>
                      </a:r>
                    </a:p>
                    <a:p>
                      <a:pPr algn="l"/>
                      <a:r>
                        <a:rPr lang="en-IN" sz="2000" dirty="0">
                          <a:latin typeface="Times New Roman" panose="02020603050405020304" pitchFamily="18" charset="0"/>
                          <a:cs typeface="Times New Roman" panose="02020603050405020304" pitchFamily="18" charset="0"/>
                        </a:rPr>
                        <a:t>Autonomous Flight Testing</a:t>
                      </a:r>
                    </a:p>
                  </a:txBody>
                  <a:tcPr/>
                </a:tc>
                <a:extLst>
                  <a:ext uri="{0D108BD9-81ED-4DB2-BD59-A6C34878D82A}">
                    <a16:rowId xmlns:a16="http://schemas.microsoft.com/office/drawing/2014/main" val="4040228374"/>
                  </a:ext>
                </a:extLst>
              </a:tr>
              <a:tr h="370840">
                <a:tc>
                  <a:txBody>
                    <a:bodyPr/>
                    <a:lstStyle/>
                    <a:p>
                      <a:pPr algn="l"/>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January 2024 – March 2024</a:t>
                      </a:r>
                      <a:endParaRPr lang="en-IN" sz="2000" b="0" dirty="0">
                        <a:latin typeface="Times New Roman" panose="02020603050405020304" pitchFamily="18" charset="0"/>
                        <a:cs typeface="Times New Roman" panose="02020603050405020304" pitchFamily="18" charset="0"/>
                      </a:endParaRPr>
                    </a:p>
                  </a:txBody>
                  <a:tcPr/>
                </a:tc>
                <a:tc>
                  <a:txBody>
                    <a:bodyPr/>
                    <a:lstStyle/>
                    <a:p>
                      <a:pPr algn="l"/>
                      <a:r>
                        <a:rPr lang="en-IN" sz="2000" dirty="0" err="1">
                          <a:latin typeface="Times New Roman" panose="02020603050405020304" pitchFamily="18" charset="0"/>
                          <a:cs typeface="Times New Roman" panose="02020603050405020304" pitchFamily="18" charset="0"/>
                        </a:rPr>
                        <a:t>WiFi</a:t>
                      </a:r>
                      <a:r>
                        <a:rPr lang="en-IN" sz="2000" dirty="0">
                          <a:latin typeface="Times New Roman" panose="02020603050405020304" pitchFamily="18" charset="0"/>
                          <a:cs typeface="Times New Roman" panose="02020603050405020304" pitchFamily="18" charset="0"/>
                        </a:rPr>
                        <a:t> Repeater Communication</a:t>
                      </a:r>
                    </a:p>
                    <a:p>
                      <a:pPr algn="l"/>
                      <a:r>
                        <a:rPr lang="en-IN" sz="2000" dirty="0">
                          <a:latin typeface="Times New Roman" panose="02020603050405020304" pitchFamily="18" charset="0"/>
                          <a:cs typeface="Times New Roman" panose="02020603050405020304" pitchFamily="18" charset="0"/>
                        </a:rPr>
                        <a:t>Integration and System Testing</a:t>
                      </a:r>
                    </a:p>
                  </a:txBody>
                  <a:tcPr/>
                </a:tc>
                <a:extLst>
                  <a:ext uri="{0D108BD9-81ED-4DB2-BD59-A6C34878D82A}">
                    <a16:rowId xmlns:a16="http://schemas.microsoft.com/office/drawing/2014/main" val="3899418125"/>
                  </a:ext>
                </a:extLst>
              </a:tr>
              <a:tr h="370840">
                <a:tc>
                  <a:txBody>
                    <a:bodyPr/>
                    <a:lstStyle/>
                    <a:p>
                      <a:pPr algn="l"/>
                      <a:r>
                        <a:rPr lang="en-IN" sz="2000" dirty="0">
                          <a:latin typeface="Times New Roman" panose="02020603050405020304" pitchFamily="18" charset="0"/>
                          <a:cs typeface="Times New Roman" panose="02020603050405020304" pitchFamily="18" charset="0"/>
                        </a:rPr>
                        <a:t>April 2024</a:t>
                      </a:r>
                    </a:p>
                  </a:txBody>
                  <a:tcPr/>
                </a:tc>
                <a:tc>
                  <a:txBody>
                    <a:bodyPr/>
                    <a:lstStyle/>
                    <a:p>
                      <a:pPr algn="l"/>
                      <a:r>
                        <a:rPr lang="en-IN" sz="2000" dirty="0">
                          <a:latin typeface="Times New Roman" panose="02020603050405020304" pitchFamily="18" charset="0"/>
                          <a:cs typeface="Times New Roman" panose="02020603050405020304" pitchFamily="18" charset="0"/>
                        </a:rPr>
                        <a:t>Performance Optimization and Refinement</a:t>
                      </a:r>
                    </a:p>
                    <a:p>
                      <a:pPr algn="l"/>
                      <a:r>
                        <a:rPr lang="en-IN" sz="2000" dirty="0">
                          <a:latin typeface="Times New Roman" panose="02020603050405020304" pitchFamily="18" charset="0"/>
                          <a:cs typeface="Times New Roman" panose="02020603050405020304" pitchFamily="18" charset="0"/>
                        </a:rPr>
                        <a:t>Documentation and Publishing</a:t>
                      </a:r>
                    </a:p>
                  </a:txBody>
                  <a:tcPr/>
                </a:tc>
                <a:extLst>
                  <a:ext uri="{0D108BD9-81ED-4DB2-BD59-A6C34878D82A}">
                    <a16:rowId xmlns:a16="http://schemas.microsoft.com/office/drawing/2014/main" val="2153774497"/>
                  </a:ext>
                </a:extLst>
              </a:tr>
            </a:tbl>
          </a:graphicData>
        </a:graphic>
      </p:graphicFrame>
    </p:spTree>
    <p:extLst>
      <p:ext uri="{BB962C8B-B14F-4D97-AF65-F5344CB8AC3E}">
        <p14:creationId xmlns:p14="http://schemas.microsoft.com/office/powerpoint/2010/main" val="179910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555" y="0"/>
            <a:ext cx="10515600" cy="748245"/>
          </a:xfrm>
        </p:spPr>
        <p:txBody>
          <a:bodyPr/>
          <a:lstStyle/>
          <a:p>
            <a:r>
              <a:rPr lang="en-US" dirty="0"/>
              <a:t>EXPECTED OUTCOMES</a:t>
            </a:r>
          </a:p>
        </p:txBody>
      </p:sp>
      <p:sp>
        <p:nvSpPr>
          <p:cNvPr id="3" name="TextBox 2">
            <a:extLst>
              <a:ext uri="{FF2B5EF4-FFF2-40B4-BE49-F238E27FC236}">
                <a16:creationId xmlns:a16="http://schemas.microsoft.com/office/drawing/2014/main" id="{CF0F7EED-16AB-EAFA-695E-95F8867A9EEC}"/>
              </a:ext>
            </a:extLst>
          </p:cNvPr>
          <p:cNvSpPr txBox="1"/>
          <p:nvPr/>
        </p:nvSpPr>
        <p:spPr>
          <a:xfrm>
            <a:off x="2434205" y="939568"/>
            <a:ext cx="7323589" cy="5332924"/>
          </a:xfrm>
          <a:prstGeom prst="rect">
            <a:avLst/>
          </a:prstGeom>
          <a:noFill/>
        </p:spPr>
        <p:txBody>
          <a:bodyPr wrap="square" rtlCol="0">
            <a:spAutoFit/>
          </a:bodyPr>
          <a:lstStyle/>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Rapid Assessment and Situational Awareness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Search and Rescue Operations</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Hazardous Environment Exploration</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Remote Monitoring and Communication</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Data Collection and Analysis</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Enhanced Decision-Making</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Reduced Risk to Human Responders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Improved Resource Allocation</a:t>
            </a:r>
            <a:endParaRPr lang="en-US" sz="20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Public Safety and Community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1" y="16863"/>
            <a:ext cx="10515600" cy="748245"/>
          </a:xfrm>
        </p:spPr>
        <p:txBody>
          <a:bodyPr/>
          <a:lstStyle/>
          <a:p>
            <a:r>
              <a:rPr lang="en-IN" dirty="0"/>
              <a:t>CONCLUSION</a:t>
            </a:r>
          </a:p>
        </p:txBody>
      </p:sp>
      <p:sp>
        <p:nvSpPr>
          <p:cNvPr id="3" name="Content Placeholder 2"/>
          <p:cNvSpPr>
            <a:spLocks noGrp="1"/>
          </p:cNvSpPr>
          <p:nvPr>
            <p:ph idx="1"/>
          </p:nvPr>
        </p:nvSpPr>
        <p:spPr>
          <a:xfrm>
            <a:off x="838200" y="2095404"/>
            <a:ext cx="10515600" cy="3181271"/>
          </a:xfrm>
        </p:spPr>
        <p:txBody>
          <a:bodyPr/>
          <a:lstStyle/>
          <a:p>
            <a:pPr marL="0" indent="0">
              <a:buNone/>
            </a:pPr>
            <a:r>
              <a:rPr lang="en-US" dirty="0">
                <a:latin typeface="Times New Roman" panose="02020603050405020304" pitchFamily="18" charset="0"/>
              </a:rPr>
              <a:t>Focused on analyzing LTE values for network coverage within a single cell, utilizing a Line-Of-Sight (LOS) radio propagation model. Notably, we achieved this by removing the RF controller from the UAV, leading to promising outcomes. The obtained level of accuracy holds significant potential, especially for rescue services. Nevertheless, it is important to acknowledge that potential errors might arise in regions characterized by limited visibility and higher moisture level</a:t>
            </a:r>
            <a:endParaRPr lang="en-IN"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8245"/>
          </a:xfrm>
        </p:spPr>
        <p:txBody>
          <a:bodyPr/>
          <a:lstStyle/>
          <a:p>
            <a:r>
              <a:rPr lang="en-US" dirty="0"/>
              <a:t>REFERENCES</a:t>
            </a:r>
          </a:p>
        </p:txBody>
      </p:sp>
      <p:sp>
        <p:nvSpPr>
          <p:cNvPr id="5" name="TextBox 4">
            <a:extLst>
              <a:ext uri="{FF2B5EF4-FFF2-40B4-BE49-F238E27FC236}">
                <a16:creationId xmlns:a16="http://schemas.microsoft.com/office/drawing/2014/main" id="{C1221148-45A7-462B-BBD7-D824CDF65B4F}"/>
              </a:ext>
            </a:extLst>
          </p:cNvPr>
          <p:cNvSpPr txBox="1"/>
          <p:nvPr/>
        </p:nvSpPr>
        <p:spPr>
          <a:xfrm>
            <a:off x="1010043" y="1041023"/>
            <a:ext cx="10171914" cy="393954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800" b="0" i="0" kern="1200" dirty="0">
                <a:solidFill>
                  <a:schemeClr val="dk1"/>
                </a:solidFill>
                <a:effectLst/>
                <a:latin typeface="Times New Roman" panose="02020603050405020304" pitchFamily="18" charset="0"/>
                <a:cs typeface="Times New Roman" panose="02020603050405020304" pitchFamily="18" charset="0"/>
                <a:hlinkClick r:id="rId2"/>
              </a:rPr>
              <a:t>https://www.sciencedirect.com/science/article/abs/pii/B9780128202760000133</a:t>
            </a:r>
            <a:endParaRPr lang="en-US" sz="2800" b="0" i="0" kern="1200" dirty="0">
              <a:solidFill>
                <a:schemeClr val="dk1"/>
              </a:solidFill>
              <a:effectLst/>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800" dirty="0">
              <a:solidFill>
                <a:schemeClr val="dk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800" dirty="0">
                <a:solidFill>
                  <a:schemeClr val="dk1"/>
                </a:solidFill>
                <a:latin typeface="Times New Roman" panose="02020603050405020304" pitchFamily="18" charset="0"/>
                <a:cs typeface="Times New Roman" panose="02020603050405020304" pitchFamily="18" charset="0"/>
                <a:hlinkClick r:id="rId3"/>
              </a:rPr>
              <a:t>https://ieeexplore.ieee.org/document/9214241</a:t>
            </a:r>
            <a:endParaRPr lang="en-US" sz="2800" dirty="0">
              <a:solidFill>
                <a:schemeClr val="dk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800" b="0" i="0" kern="1200" dirty="0">
              <a:solidFill>
                <a:schemeClr val="dk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IN" sz="2800" b="0" i="0" kern="1200" dirty="0">
                <a:solidFill>
                  <a:schemeClr val="dk1"/>
                </a:solidFill>
                <a:effectLst/>
                <a:latin typeface="Times New Roman" panose="02020603050405020304" pitchFamily="18" charset="0"/>
                <a:cs typeface="Times New Roman" panose="02020603050405020304" pitchFamily="18" charset="0"/>
                <a:hlinkClick r:id="rId4"/>
              </a:rPr>
              <a:t>https://www.sciencedirect.com/science/article/abs/pii/S1084804522001370</a:t>
            </a:r>
            <a:endParaRPr lang="en-IN" sz="2800" b="0" i="0" kern="1200" dirty="0">
              <a:solidFill>
                <a:schemeClr val="dk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endParaRPr lang="en-US" sz="18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defRPr/>
            </a:pPr>
            <a:endParaRPr lang="en-US" sz="1800" b="0" i="0" kern="1200" dirty="0">
              <a:solidFill>
                <a:schemeClr val="dk1"/>
              </a:solidFill>
              <a:effectLst/>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i="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4583"/>
          </a:xfrm>
        </p:spPr>
        <p:txBody>
          <a:bodyPr/>
          <a:lstStyle/>
          <a:p>
            <a:r>
              <a:rPr lang="en-IN" dirty="0"/>
              <a:t>OUTLINE</a:t>
            </a:r>
          </a:p>
        </p:txBody>
      </p:sp>
      <p:sp>
        <p:nvSpPr>
          <p:cNvPr id="3" name="Content Placeholder 2"/>
          <p:cNvSpPr>
            <a:spLocks noGrp="1"/>
          </p:cNvSpPr>
          <p:nvPr>
            <p:ph idx="1"/>
          </p:nvPr>
        </p:nvSpPr>
        <p:spPr>
          <a:xfrm>
            <a:off x="838200" y="1738025"/>
            <a:ext cx="10515600" cy="3865822"/>
          </a:xfrm>
        </p:spPr>
        <p:txBody>
          <a:bodyPr/>
          <a:lstStyle/>
          <a:p>
            <a:r>
              <a:rPr lang="en-IN" sz="2400" dirty="0"/>
              <a:t>OBJECTIVES</a:t>
            </a:r>
          </a:p>
          <a:p>
            <a:r>
              <a:rPr lang="en-IN" sz="2400" dirty="0"/>
              <a:t>INTRODUCTION</a:t>
            </a:r>
          </a:p>
          <a:p>
            <a:r>
              <a:rPr lang="en-IN" sz="2400" dirty="0"/>
              <a:t>PROPOSED METHODOLOGY </a:t>
            </a:r>
          </a:p>
          <a:p>
            <a:r>
              <a:rPr lang="en-IN" sz="2400" dirty="0"/>
              <a:t>BLOCK DIAGRAM</a:t>
            </a:r>
          </a:p>
          <a:p>
            <a:r>
              <a:rPr lang="en-IN" sz="2400" dirty="0"/>
              <a:t>HARDWARE AND SOFTWARE REQUIREMENTS WITH SPECIFICATIONS</a:t>
            </a:r>
          </a:p>
          <a:p>
            <a:r>
              <a:rPr lang="en-IN" sz="2400" dirty="0"/>
              <a:t>EXPECTED OUTCOMES</a:t>
            </a:r>
          </a:p>
          <a:p>
            <a:r>
              <a:rPr lang="en-IN" sz="2400" dirty="0"/>
              <a:t>CONCLUSION</a:t>
            </a:r>
          </a:p>
          <a:p>
            <a:r>
              <a:rPr lang="en-IN" sz="2400" dirty="0"/>
              <a:t>REFERENCES – PEER REVIEWED JOURNALS ONLY</a:t>
            </a: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20"/>
          </a:xfrm>
        </p:spPr>
        <p:txBody>
          <a:bodyPr/>
          <a:lstStyle/>
          <a:p>
            <a:r>
              <a:rPr lang="en-IN" dirty="0"/>
              <a:t>OBJECTIVES</a:t>
            </a:r>
          </a:p>
        </p:txBody>
      </p:sp>
      <p:sp>
        <p:nvSpPr>
          <p:cNvPr id="3" name="Content Placeholder 2"/>
          <p:cNvSpPr>
            <a:spLocks noGrp="1"/>
          </p:cNvSpPr>
          <p:nvPr>
            <p:ph idx="1"/>
          </p:nvPr>
        </p:nvSpPr>
        <p:spPr>
          <a:xfrm>
            <a:off x="838200" y="1715275"/>
            <a:ext cx="10515600" cy="3427450"/>
          </a:xfrm>
        </p:spPr>
        <p:txBody>
          <a:bodyPr/>
          <a:lstStyle/>
          <a:p>
            <a:pPr>
              <a:lnSpc>
                <a:spcPct val="150000"/>
              </a:lnSpc>
            </a:pPr>
            <a:r>
              <a:rPr lang="en-US" sz="2400" dirty="0">
                <a:latin typeface="Times New Roman" panose="02020603050405020304" pitchFamily="18" charset="0"/>
              </a:rPr>
              <a:t>To design </a:t>
            </a:r>
            <a:r>
              <a:rPr lang="en-IN" sz="2400" dirty="0">
                <a:latin typeface="Times New Roman" panose="02020603050405020304" pitchFamily="18" charset="0"/>
              </a:rPr>
              <a:t>Unmanned aerial vehicle for disaster management rescue and crime detection for</a:t>
            </a:r>
            <a:r>
              <a:rPr lang="en-US" sz="2400" dirty="0">
                <a:latin typeface="Times New Roman" panose="02020603050405020304" pitchFamily="18" charset="0"/>
              </a:rPr>
              <a:t> enabling facilitating remote entry into demanding locations and rescue.</a:t>
            </a:r>
            <a:endParaRPr lang="en-IN" sz="2400" dirty="0">
              <a:latin typeface="Times New Roman" panose="02020603050405020304" pitchFamily="18" charset="0"/>
            </a:endParaRPr>
          </a:p>
          <a:p>
            <a:pPr>
              <a:lnSpc>
                <a:spcPct val="150000"/>
              </a:lnSpc>
            </a:pPr>
            <a:r>
              <a:rPr lang="en-US" sz="2400" dirty="0">
                <a:latin typeface="Times New Roman" panose="02020603050405020304" pitchFamily="18" charset="0"/>
              </a:rPr>
              <a:t>To provide real-time data, enabling remote access to challenging environments, and supporting decision-making processes, UAVs contribute to more effective and efficient responses in critical situations.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9269"/>
          </a:xfrm>
        </p:spPr>
        <p:txBody>
          <a:bodyPr>
            <a:normAutofit fontScale="90000"/>
          </a:bodyPr>
          <a:lstStyle/>
          <a:p>
            <a:r>
              <a:rPr lang="en-IN" dirty="0"/>
              <a:t>INTRODUCTION</a:t>
            </a:r>
          </a:p>
        </p:txBody>
      </p:sp>
      <p:sp>
        <p:nvSpPr>
          <p:cNvPr id="3" name="Content Placeholder 2"/>
          <p:cNvSpPr>
            <a:spLocks noGrp="1"/>
          </p:cNvSpPr>
          <p:nvPr>
            <p:ph idx="1"/>
          </p:nvPr>
        </p:nvSpPr>
        <p:spPr>
          <a:xfrm>
            <a:off x="1182655" y="1080349"/>
            <a:ext cx="9826690" cy="5330665"/>
          </a:xfrm>
        </p:spPr>
        <p:txBody>
          <a:bodyPr/>
          <a:lstStyle/>
          <a:p>
            <a:r>
              <a:rPr lang="en-US" sz="2400" dirty="0">
                <a:latin typeface="Times New Roman" panose="02020603050405020304" pitchFamily="18" charset="0"/>
              </a:rPr>
              <a:t>A unmanned arial vehicle or UAV with networking capabilities is described. </a:t>
            </a:r>
          </a:p>
          <a:p>
            <a:endParaRPr lang="en-US" sz="2400" dirty="0">
              <a:latin typeface="Times New Roman" panose="02020603050405020304" pitchFamily="18" charset="0"/>
            </a:endParaRPr>
          </a:p>
          <a:p>
            <a:r>
              <a:rPr lang="en-US" sz="2400" dirty="0">
                <a:latin typeface="Times New Roman" panose="02020603050405020304" pitchFamily="18" charset="0"/>
              </a:rPr>
              <a:t>Normal UAVs uses RF Signal Transmitter for movements, transmitter range must be big to ensure satisfactory range in searching. </a:t>
            </a:r>
          </a:p>
          <a:p>
            <a:endParaRPr lang="en-US" sz="2400" dirty="0">
              <a:latin typeface="Times New Roman" panose="02020603050405020304" pitchFamily="18" charset="0"/>
            </a:endParaRPr>
          </a:p>
          <a:p>
            <a:r>
              <a:rPr lang="en-US" sz="2400" dirty="0">
                <a:latin typeface="Times New Roman" panose="02020603050405020304" pitchFamily="18" charset="0"/>
              </a:rPr>
              <a:t>This RF system was removed and a novel use of </a:t>
            </a:r>
            <a:r>
              <a:rPr lang="en-IN" sz="2400" dirty="0">
                <a:latin typeface="Times New Roman" panose="02020603050405020304" pitchFamily="18" charset="0"/>
              </a:rPr>
              <a:t>Path Planning Algorithms</a:t>
            </a:r>
            <a:r>
              <a:rPr lang="en-US" sz="2400" dirty="0">
                <a:latin typeface="Times New Roman" panose="02020603050405020304" pitchFamily="18" charset="0"/>
              </a:rPr>
              <a:t> allowed a series of improvements to be made. </a:t>
            </a:r>
          </a:p>
          <a:p>
            <a:endParaRPr lang="en-US" sz="2400" dirty="0">
              <a:latin typeface="Times New Roman" panose="02020603050405020304" pitchFamily="18" charset="0"/>
            </a:endParaRPr>
          </a:p>
          <a:p>
            <a:r>
              <a:rPr lang="en-US" sz="2400" dirty="0">
                <a:latin typeface="Times New Roman" panose="02020603050405020304" pitchFamily="18" charset="0"/>
              </a:rPr>
              <a:t>The distance was estimated between a Reference transmitter and a mobile receiver, using a Line-Of-Sight radio propagation model within a single cell.</a:t>
            </a:r>
            <a:endParaRPr lang="en-IN" sz="24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6582"/>
          </a:xfrm>
        </p:spPr>
        <p:txBody>
          <a:bodyPr/>
          <a:lstStyle/>
          <a:p>
            <a:r>
              <a:rPr lang="en-IN" dirty="0"/>
              <a:t>LITERATURE SURVEY</a:t>
            </a:r>
          </a:p>
        </p:txBody>
      </p:sp>
      <p:sp>
        <p:nvSpPr>
          <p:cNvPr id="3" name="Content Placeholder 2"/>
          <p:cNvSpPr>
            <a:spLocks noGrp="1"/>
          </p:cNvSpPr>
          <p:nvPr>
            <p:ph idx="1"/>
          </p:nvPr>
        </p:nvSpPr>
        <p:spPr/>
        <p:txBody>
          <a:bodyPr/>
          <a:lstStyle/>
          <a:p>
            <a:pPr>
              <a:buNone/>
            </a:pPr>
            <a:r>
              <a:rPr lang="en-US" dirty="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8927899"/>
              </p:ext>
            </p:extLst>
          </p:nvPr>
        </p:nvGraphicFramePr>
        <p:xfrm>
          <a:off x="639549" y="826316"/>
          <a:ext cx="10912902" cy="5199266"/>
        </p:xfrm>
        <a:graphic>
          <a:graphicData uri="http://schemas.openxmlformats.org/drawingml/2006/table">
            <a:tbl>
              <a:tblPr firstRow="1" bandRow="1">
                <a:tableStyleId>{5C22544A-7EE6-4342-B048-85BDC9FD1C3A}</a:tableStyleId>
              </a:tblPr>
              <a:tblGrid>
                <a:gridCol w="1049264">
                  <a:extLst>
                    <a:ext uri="{9D8B030D-6E8A-4147-A177-3AD203B41FA5}">
                      <a16:colId xmlns:a16="http://schemas.microsoft.com/office/drawing/2014/main" val="20000"/>
                    </a:ext>
                  </a:extLst>
                </a:gridCol>
                <a:gridCol w="4286901">
                  <a:extLst>
                    <a:ext uri="{9D8B030D-6E8A-4147-A177-3AD203B41FA5}">
                      <a16:colId xmlns:a16="http://schemas.microsoft.com/office/drawing/2014/main" val="20001"/>
                    </a:ext>
                  </a:extLst>
                </a:gridCol>
                <a:gridCol w="2848511">
                  <a:extLst>
                    <a:ext uri="{9D8B030D-6E8A-4147-A177-3AD203B41FA5}">
                      <a16:colId xmlns:a16="http://schemas.microsoft.com/office/drawing/2014/main" val="20002"/>
                    </a:ext>
                  </a:extLst>
                </a:gridCol>
                <a:gridCol w="2728226">
                  <a:extLst>
                    <a:ext uri="{9D8B030D-6E8A-4147-A177-3AD203B41FA5}">
                      <a16:colId xmlns:a16="http://schemas.microsoft.com/office/drawing/2014/main" val="20003"/>
                    </a:ext>
                  </a:extLst>
                </a:gridCol>
              </a:tblGrid>
              <a:tr h="784986">
                <a:tc>
                  <a:txBody>
                    <a:bodyPr/>
                    <a:lstStyle/>
                    <a:p>
                      <a:pPr algn="ctr"/>
                      <a:r>
                        <a:rPr lang="en-US" sz="2000" b="0" i="0" u="none" dirty="0">
                          <a:latin typeface="Times New Roman" panose="02020603050405020304" pitchFamily="18" charset="0"/>
                          <a:cs typeface="Times New Roman" panose="02020603050405020304" pitchFamily="18" charset="0"/>
                        </a:rPr>
                        <a:t>S.NO</a:t>
                      </a:r>
                    </a:p>
                  </a:txBody>
                  <a:tcPr anchor="ctr"/>
                </a:tc>
                <a:tc>
                  <a:txBody>
                    <a:bodyPr/>
                    <a:lstStyle/>
                    <a:p>
                      <a:pPr algn="ctr"/>
                      <a:r>
                        <a:rPr lang="en-US" sz="2000" b="0" i="0" u="none" dirty="0">
                          <a:latin typeface="Times New Roman" panose="02020603050405020304" pitchFamily="18" charset="0"/>
                          <a:cs typeface="Times New Roman" panose="02020603050405020304" pitchFamily="18" charset="0"/>
                        </a:rPr>
                        <a:t>JOURNAL DETAILS </a:t>
                      </a:r>
                    </a:p>
                  </a:txBody>
                  <a:tcPr anchor="ctr"/>
                </a:tc>
                <a:tc>
                  <a:txBody>
                    <a:bodyPr/>
                    <a:lstStyle/>
                    <a:p>
                      <a:pPr algn="ctr"/>
                      <a:r>
                        <a:rPr lang="en-US" sz="2000" b="0" i="0" u="none" dirty="0">
                          <a:latin typeface="Times New Roman" panose="02020603050405020304" pitchFamily="18" charset="0"/>
                          <a:cs typeface="Times New Roman" panose="02020603050405020304" pitchFamily="18" charset="0"/>
                        </a:rPr>
                        <a:t>TECHNIQUES USED</a:t>
                      </a:r>
                    </a:p>
                  </a:txBody>
                  <a:tcPr anchor="ctr"/>
                </a:tc>
                <a:tc>
                  <a:txBody>
                    <a:bodyPr/>
                    <a:lstStyle/>
                    <a:p>
                      <a:pPr algn="ctr"/>
                      <a:r>
                        <a:rPr lang="en-US" sz="2000" b="0" i="0" u="none" dirty="0">
                          <a:latin typeface="Times New Roman" panose="02020603050405020304" pitchFamily="18" charset="0"/>
                          <a:cs typeface="Times New Roman" panose="02020603050405020304" pitchFamily="18" charset="0"/>
                        </a:rPr>
                        <a:t>INFERENCE</a:t>
                      </a:r>
                    </a:p>
                  </a:txBody>
                  <a:tcPr anchor="ctr"/>
                </a:tc>
                <a:extLst>
                  <a:ext uri="{0D108BD9-81ED-4DB2-BD59-A6C34878D82A}">
                    <a16:rowId xmlns:a16="http://schemas.microsoft.com/office/drawing/2014/main" val="10000"/>
                  </a:ext>
                </a:extLst>
              </a:tr>
              <a:tr h="1703757">
                <a:tc>
                  <a:txBody>
                    <a:bodyPr/>
                    <a:lstStyle/>
                    <a:p>
                      <a:r>
                        <a:rPr lang="en-US" sz="1400" b="0" i="0" u="none"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b="0" i="0" u="none" kern="1200" dirty="0" err="1">
                          <a:solidFill>
                            <a:schemeClr val="dk1"/>
                          </a:solidFill>
                          <a:effectLst/>
                          <a:latin typeface="Times New Roman" panose="02020603050405020304" pitchFamily="18" charset="0"/>
                          <a:ea typeface="+mn-ea"/>
                          <a:cs typeface="Times New Roman" panose="02020603050405020304" pitchFamily="18" charset="0"/>
                        </a:rPr>
                        <a:t>Pantic</a:t>
                      </a:r>
                      <a:r>
                        <a:rPr lang="en-IN" sz="1400" b="0" i="0" u="none" kern="1200" dirty="0">
                          <a:solidFill>
                            <a:schemeClr val="dk1"/>
                          </a:solidFill>
                          <a:effectLst/>
                          <a:latin typeface="Times New Roman" panose="02020603050405020304" pitchFamily="18" charset="0"/>
                          <a:ea typeface="+mn-ea"/>
                          <a:cs typeface="Times New Roman" panose="02020603050405020304" pitchFamily="18" charset="0"/>
                        </a:rPr>
                        <a:t>, M., &amp; Patras, I. (2006). Dynamics of facial expression: recognition of facial actions and their temporal segments from face profile image sequences. IEEE Transactions on Systems, Man and Cybernetics, Part B (Cybernetics), 36(2), 433–449. doi:10.1109/tsmcb.2005.859075</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IN" sz="1400" b="0" i="0" u="none" kern="1200" dirty="0">
                          <a:solidFill>
                            <a:schemeClr val="dk1"/>
                          </a:solidFill>
                          <a:effectLst/>
                          <a:latin typeface="Times New Roman" panose="02020603050405020304" pitchFamily="18" charset="0"/>
                          <a:ea typeface="+mn-ea"/>
                          <a:cs typeface="Times New Roman" panose="02020603050405020304" pitchFamily="18" charset="0"/>
                        </a:rPr>
                        <a:t>Auxiliary Particle Filtering</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US" sz="1400" b="0" i="0" u="none" dirty="0">
                          <a:latin typeface="Times New Roman" panose="02020603050405020304" pitchFamily="18" charset="0"/>
                          <a:cs typeface="Times New Roman" panose="02020603050405020304" pitchFamily="18" charset="0"/>
                        </a:rPr>
                        <a:t>Automating the analysis of facial signals, especially rapid facial signals</a:t>
                      </a:r>
                    </a:p>
                  </a:txBody>
                  <a:tcPr/>
                </a:tc>
                <a:extLst>
                  <a:ext uri="{0D108BD9-81ED-4DB2-BD59-A6C34878D82A}">
                    <a16:rowId xmlns:a16="http://schemas.microsoft.com/office/drawing/2014/main" val="10001"/>
                  </a:ext>
                </a:extLst>
              </a:tr>
              <a:tr h="1239096">
                <a:tc>
                  <a:txBody>
                    <a:bodyPr/>
                    <a:lstStyle/>
                    <a:p>
                      <a:r>
                        <a:rPr lang="en-IN" sz="1400" b="0" i="0" u="none" dirty="0">
                          <a:latin typeface="Times New Roman" panose="02020603050405020304" pitchFamily="18" charset="0"/>
                          <a:cs typeface="Times New Roman" panose="02020603050405020304" pitchFamily="18" charset="0"/>
                        </a:rPr>
                        <a:t>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b="0" i="0" u="none" kern="1200" dirty="0" err="1">
                          <a:solidFill>
                            <a:schemeClr val="dk1"/>
                          </a:solidFill>
                          <a:effectLst/>
                          <a:latin typeface="Times New Roman" panose="02020603050405020304" pitchFamily="18" charset="0"/>
                          <a:ea typeface="+mn-ea"/>
                          <a:cs typeface="Times New Roman" panose="02020603050405020304" pitchFamily="18" charset="0"/>
                        </a:rPr>
                        <a:t>Teuliere</a:t>
                      </a:r>
                      <a:r>
                        <a:rPr lang="en-IN" sz="1400" b="0" i="0" u="none" kern="1200" dirty="0">
                          <a:solidFill>
                            <a:schemeClr val="dk1"/>
                          </a:solidFill>
                          <a:effectLst/>
                          <a:latin typeface="Times New Roman" panose="02020603050405020304" pitchFamily="18" charset="0"/>
                          <a:ea typeface="+mn-ea"/>
                          <a:cs typeface="Times New Roman" panose="02020603050405020304" pitchFamily="18" charset="0"/>
                        </a:rPr>
                        <a:t>, C., Marchand, E., &amp; Eck, L. (2015). 3-D Model-Based Tracking for UAV Indoor Localization. IEEE Transactions on Cybernetics, 45(5), 869–879. doi:10.1109/tcyb.2014.2337652 I </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US" sz="1400" b="0" i="0" u="none" kern="1200" dirty="0">
                          <a:solidFill>
                            <a:schemeClr val="dk1"/>
                          </a:solidFill>
                          <a:effectLst/>
                          <a:latin typeface="Times New Roman" panose="02020603050405020304" pitchFamily="18" charset="0"/>
                          <a:ea typeface="+mn-ea"/>
                          <a:cs typeface="Times New Roman" panose="02020603050405020304" pitchFamily="18" charset="0"/>
                        </a:rPr>
                        <a:t>Multiple hypotheses registration and particle filtering </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US" sz="1400" b="0" i="0" u="none" dirty="0">
                          <a:latin typeface="Times New Roman" panose="02020603050405020304" pitchFamily="18" charset="0"/>
                          <a:cs typeface="Times New Roman" panose="02020603050405020304" pitchFamily="18" charset="0"/>
                        </a:rPr>
                        <a:t>3-D Model-Based Tracking for UAV Outdoor Localization</a:t>
                      </a:r>
                    </a:p>
                  </a:txBody>
                  <a:tcPr/>
                </a:tc>
                <a:extLst>
                  <a:ext uri="{0D108BD9-81ED-4DB2-BD59-A6C34878D82A}">
                    <a16:rowId xmlns:a16="http://schemas.microsoft.com/office/drawing/2014/main" val="10002"/>
                  </a:ext>
                </a:extLst>
              </a:tr>
              <a:tr h="1471427">
                <a:tc>
                  <a:txBody>
                    <a:bodyPr/>
                    <a:lstStyle/>
                    <a:p>
                      <a:r>
                        <a:rPr lang="en-IN" sz="1400" b="0" i="0" u="none"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b="0" i="0" u="none" kern="1200" dirty="0">
                          <a:solidFill>
                            <a:schemeClr val="dk1"/>
                          </a:solidFill>
                          <a:effectLst/>
                          <a:latin typeface="Times New Roman" panose="02020603050405020304" pitchFamily="18" charset="0"/>
                          <a:ea typeface="+mn-ea"/>
                          <a:cs typeface="Times New Roman" panose="02020603050405020304" pitchFamily="18" charset="0"/>
                        </a:rPr>
                        <a:t>Araujo, P., </a:t>
                      </a:r>
                      <a:r>
                        <a:rPr lang="en-IN" sz="1400" b="0" i="0" u="none" kern="1200" dirty="0" err="1">
                          <a:solidFill>
                            <a:schemeClr val="dk1"/>
                          </a:solidFill>
                          <a:effectLst/>
                          <a:latin typeface="Times New Roman" panose="02020603050405020304" pitchFamily="18" charset="0"/>
                          <a:ea typeface="+mn-ea"/>
                          <a:cs typeface="Times New Roman" panose="02020603050405020304" pitchFamily="18" charset="0"/>
                        </a:rPr>
                        <a:t>Fontinele</a:t>
                      </a:r>
                      <a:r>
                        <a:rPr lang="en-IN" sz="1400" b="0" i="0" u="none" kern="1200" dirty="0">
                          <a:solidFill>
                            <a:schemeClr val="dk1"/>
                          </a:solidFill>
                          <a:effectLst/>
                          <a:latin typeface="Times New Roman" panose="02020603050405020304" pitchFamily="18" charset="0"/>
                          <a:ea typeface="+mn-ea"/>
                          <a:cs typeface="Times New Roman" panose="02020603050405020304" pitchFamily="18" charset="0"/>
                        </a:rPr>
                        <a:t>, J., &amp; Oliveira, L. (2019). Multi-Perspective Object Detection for Remote Criminal Analysis Using Drones. IEEE Geoscience and Remote Sensing Letters, 1–4. doi:10.1109/lgrs.2019.2940546</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US" sz="1400" b="0" i="0" u="none" kern="1200" dirty="0">
                          <a:solidFill>
                            <a:schemeClr val="dk1"/>
                          </a:solidFill>
                          <a:effectLst/>
                          <a:latin typeface="Times New Roman" panose="02020603050405020304" pitchFamily="18" charset="0"/>
                          <a:ea typeface="+mn-ea"/>
                          <a:cs typeface="Times New Roman" panose="02020603050405020304" pitchFamily="18" charset="0"/>
                        </a:rPr>
                        <a:t>YOLO-v3, to identify and classify objects of interest in the scene</a:t>
                      </a:r>
                      <a:endParaRPr lang="en-US" sz="1400" b="0" i="0" u="none" dirty="0">
                        <a:latin typeface="Times New Roman" panose="02020603050405020304" pitchFamily="18" charset="0"/>
                        <a:cs typeface="Times New Roman" panose="02020603050405020304" pitchFamily="18" charset="0"/>
                      </a:endParaRPr>
                    </a:p>
                  </a:txBody>
                  <a:tcPr/>
                </a:tc>
                <a:tc>
                  <a:txBody>
                    <a:bodyPr/>
                    <a:lstStyle/>
                    <a:p>
                      <a:r>
                        <a:rPr lang="en-US" sz="1400" b="0" i="0" u="none" dirty="0">
                          <a:latin typeface="Times New Roman" panose="02020603050405020304" pitchFamily="18" charset="0"/>
                          <a:cs typeface="Times New Roman" panose="02020603050405020304" pitchFamily="18" charset="0"/>
                        </a:rPr>
                        <a:t>A drone to sweep scenes with criminal evidences</a:t>
                      </a:r>
                    </a:p>
                  </a:txBody>
                  <a:tcPr/>
                </a:tc>
                <a:extLst>
                  <a:ext uri="{0D108BD9-81ED-4DB2-BD59-A6C34878D82A}">
                    <a16:rowId xmlns:a16="http://schemas.microsoft.com/office/drawing/2014/main" val="142780514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53142"/>
          </a:xfrm>
        </p:spPr>
        <p:txBody>
          <a:bodyPr>
            <a:normAutofit/>
          </a:bodyPr>
          <a:lstStyle/>
          <a:p>
            <a:r>
              <a:rPr lang="en-IN" sz="4000" dirty="0"/>
              <a:t> BLOCK DIAGRAM</a:t>
            </a:r>
          </a:p>
        </p:txBody>
      </p:sp>
      <p:grpSp>
        <p:nvGrpSpPr>
          <p:cNvPr id="7" name="Group 6">
            <a:extLst>
              <a:ext uri="{FF2B5EF4-FFF2-40B4-BE49-F238E27FC236}">
                <a16:creationId xmlns:a16="http://schemas.microsoft.com/office/drawing/2014/main" id="{7D262DC5-36F9-4EB9-BFFC-18518D655ACE}"/>
              </a:ext>
            </a:extLst>
          </p:cNvPr>
          <p:cNvGrpSpPr/>
          <p:nvPr/>
        </p:nvGrpSpPr>
        <p:grpSpPr>
          <a:xfrm>
            <a:off x="1621503" y="1344993"/>
            <a:ext cx="8948994" cy="4386942"/>
            <a:chOff x="518091" y="686121"/>
            <a:chExt cx="11640316" cy="6062033"/>
          </a:xfrm>
        </p:grpSpPr>
        <p:pic>
          <p:nvPicPr>
            <p:cNvPr id="5" name="Picture 4">
              <a:extLst>
                <a:ext uri="{FF2B5EF4-FFF2-40B4-BE49-F238E27FC236}">
                  <a16:creationId xmlns:a16="http://schemas.microsoft.com/office/drawing/2014/main" id="{5DCB3D10-6235-E661-A5E3-0CD25DFD9C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371" y="5353743"/>
              <a:ext cx="2457975" cy="1382611"/>
            </a:xfrm>
            <a:prstGeom prst="rect">
              <a:avLst/>
            </a:prstGeom>
          </p:spPr>
        </p:pic>
        <p:sp>
          <p:nvSpPr>
            <p:cNvPr id="35" name="Rectangle 34">
              <a:extLst>
                <a:ext uri="{FF2B5EF4-FFF2-40B4-BE49-F238E27FC236}">
                  <a16:creationId xmlns:a16="http://schemas.microsoft.com/office/drawing/2014/main" id="{E6BE9669-CE77-8100-1309-11F27A5E5B65}"/>
                </a:ext>
              </a:extLst>
            </p:cNvPr>
            <p:cNvSpPr/>
            <p:nvPr/>
          </p:nvSpPr>
          <p:spPr>
            <a:xfrm>
              <a:off x="782372" y="5365543"/>
              <a:ext cx="2457975" cy="138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omputer Labs - Technology Services">
              <a:extLst>
                <a:ext uri="{FF2B5EF4-FFF2-40B4-BE49-F238E27FC236}">
                  <a16:creationId xmlns:a16="http://schemas.microsoft.com/office/drawing/2014/main" id="{B6085426-701C-CEF2-C352-1BD1978B8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5282" y="23574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gnal Images - Free Download on Freepik">
              <a:extLst>
                <a:ext uri="{FF2B5EF4-FFF2-40B4-BE49-F238E27FC236}">
                  <a16:creationId xmlns:a16="http://schemas.microsoft.com/office/drawing/2014/main" id="{3888E3AA-08F3-09EA-B64E-05626F3E5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155" y="742515"/>
              <a:ext cx="1812406" cy="16504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ver - Free technology icons">
              <a:extLst>
                <a:ext uri="{FF2B5EF4-FFF2-40B4-BE49-F238E27FC236}">
                  <a16:creationId xmlns:a16="http://schemas.microsoft.com/office/drawing/2014/main" id="{C15D6E62-3F25-CB6D-2BE8-1BBAF335E4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6670" y="5528886"/>
              <a:ext cx="889233" cy="8892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mergency Symbol Images - Free Download on Freepik">
              <a:extLst>
                <a:ext uri="{FF2B5EF4-FFF2-40B4-BE49-F238E27FC236}">
                  <a16:creationId xmlns:a16="http://schemas.microsoft.com/office/drawing/2014/main" id="{104B3AE4-DF88-8BDF-D5F2-A47D376235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720" y="686121"/>
              <a:ext cx="1572835" cy="15728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B254E13E-183B-4D60-8057-133F777DA016}"/>
                </a:ext>
              </a:extLst>
            </p:cNvPr>
            <p:cNvGrpSpPr/>
            <p:nvPr/>
          </p:nvGrpSpPr>
          <p:grpSpPr>
            <a:xfrm>
              <a:off x="518091" y="2239734"/>
              <a:ext cx="9338973" cy="3145727"/>
              <a:chOff x="518091" y="2239734"/>
              <a:chExt cx="9338973" cy="3145727"/>
            </a:xfrm>
          </p:grpSpPr>
          <p:pic>
            <p:nvPicPr>
              <p:cNvPr id="9" name="Picture 8">
                <a:extLst>
                  <a:ext uri="{FF2B5EF4-FFF2-40B4-BE49-F238E27FC236}">
                    <a16:creationId xmlns:a16="http://schemas.microsoft.com/office/drawing/2014/main" id="{EADCDE36-D4C4-C93A-D289-6EA329CDCA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219" y="2682801"/>
                <a:ext cx="2542283" cy="1492397"/>
              </a:xfrm>
              <a:prstGeom prst="rect">
                <a:avLst/>
              </a:prstGeom>
            </p:spPr>
          </p:pic>
          <p:sp>
            <p:nvSpPr>
              <p:cNvPr id="19" name="Arrow: Down 18">
                <a:extLst>
                  <a:ext uri="{FF2B5EF4-FFF2-40B4-BE49-F238E27FC236}">
                    <a16:creationId xmlns:a16="http://schemas.microsoft.com/office/drawing/2014/main" id="{4D1DFEC2-3D4F-A542-B82F-A54947D6751C}"/>
                  </a:ext>
                </a:extLst>
              </p:cNvPr>
              <p:cNvSpPr/>
              <p:nvPr/>
            </p:nvSpPr>
            <p:spPr>
              <a:xfrm>
                <a:off x="1850502" y="4378662"/>
                <a:ext cx="371113" cy="8892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Left 26">
                <a:extLst>
                  <a:ext uri="{FF2B5EF4-FFF2-40B4-BE49-F238E27FC236}">
                    <a16:creationId xmlns:a16="http://schemas.microsoft.com/office/drawing/2014/main" id="{19B00311-9AD9-1424-88DA-D99772CD94DE}"/>
                  </a:ext>
                </a:extLst>
              </p:cNvPr>
              <p:cNvSpPr/>
              <p:nvPr/>
            </p:nvSpPr>
            <p:spPr>
              <a:xfrm>
                <a:off x="8674217" y="3244439"/>
                <a:ext cx="1182847" cy="3691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0A5802BB-A81B-DBE0-E01D-5AE32B5780B2}"/>
                  </a:ext>
                </a:extLst>
              </p:cNvPr>
              <p:cNvSpPr/>
              <p:nvPr/>
            </p:nvSpPr>
            <p:spPr>
              <a:xfrm>
                <a:off x="518091" y="2482333"/>
                <a:ext cx="3035936" cy="17787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Arrow: Left-Right 2">
                <a:extLst>
                  <a:ext uri="{FF2B5EF4-FFF2-40B4-BE49-F238E27FC236}">
                    <a16:creationId xmlns:a16="http://schemas.microsoft.com/office/drawing/2014/main" id="{66D3EB9E-AF56-851C-BE55-E7FD90F94920}"/>
                  </a:ext>
                </a:extLst>
              </p:cNvPr>
              <p:cNvSpPr/>
              <p:nvPr/>
            </p:nvSpPr>
            <p:spPr>
              <a:xfrm>
                <a:off x="3716323" y="3244440"/>
                <a:ext cx="2818701" cy="369115"/>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32" name="Picture 8" descr="Server - Free technology icons">
                <a:extLst>
                  <a:ext uri="{FF2B5EF4-FFF2-40B4-BE49-F238E27FC236}">
                    <a16:creationId xmlns:a16="http://schemas.microsoft.com/office/drawing/2014/main" id="{A624C247-4229-D0A0-3014-603532250C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5272" y="3013314"/>
                <a:ext cx="1247732" cy="124773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B7350DB5-071A-CFA0-E324-A723A013A769}"/>
                  </a:ext>
                </a:extLst>
              </p:cNvPr>
              <p:cNvSpPr/>
              <p:nvPr/>
            </p:nvSpPr>
            <p:spPr>
              <a:xfrm>
                <a:off x="7465729" y="4496228"/>
                <a:ext cx="371113" cy="8892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DA598A4B-016E-3FC6-6E82-22472827F637}"/>
                  </a:ext>
                </a:extLst>
              </p:cNvPr>
              <p:cNvSpPr/>
              <p:nvPr/>
            </p:nvSpPr>
            <p:spPr>
              <a:xfrm>
                <a:off x="7502455" y="2239734"/>
                <a:ext cx="309220" cy="65314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70792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231CE1B-5931-4429-8B7A-D2CCC778F9C8}"/>
              </a:ext>
            </a:extLst>
          </p:cNvPr>
          <p:cNvGrpSpPr/>
          <p:nvPr/>
        </p:nvGrpSpPr>
        <p:grpSpPr>
          <a:xfrm>
            <a:off x="1812074" y="1480436"/>
            <a:ext cx="8567851" cy="4183763"/>
            <a:chOff x="8882" y="911940"/>
            <a:chExt cx="12183118" cy="5466147"/>
          </a:xfrm>
        </p:grpSpPr>
        <p:pic>
          <p:nvPicPr>
            <p:cNvPr id="5" name="Picture 4">
              <a:extLst>
                <a:ext uri="{FF2B5EF4-FFF2-40B4-BE49-F238E27FC236}">
                  <a16:creationId xmlns:a16="http://schemas.microsoft.com/office/drawing/2014/main" id="{5DCB3D10-6235-E661-A5E3-0CD25DFD9C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833" r="29065"/>
            <a:stretch/>
          </p:blipFill>
          <p:spPr>
            <a:xfrm rot="16200000">
              <a:off x="334711" y="1293216"/>
              <a:ext cx="3771988" cy="4423645"/>
            </a:xfrm>
            <a:prstGeom prst="rect">
              <a:avLst/>
            </a:prstGeom>
          </p:spPr>
        </p:pic>
        <p:pic>
          <p:nvPicPr>
            <p:cNvPr id="9" name="Picture 8">
              <a:extLst>
                <a:ext uri="{FF2B5EF4-FFF2-40B4-BE49-F238E27FC236}">
                  <a16:creationId xmlns:a16="http://schemas.microsoft.com/office/drawing/2014/main" id="{EADCDE36-D4C4-C93A-D289-6EA329CDC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652" y="2895064"/>
              <a:ext cx="2519346" cy="1478932"/>
            </a:xfrm>
            <a:prstGeom prst="rect">
              <a:avLst/>
            </a:prstGeom>
          </p:spPr>
        </p:pic>
        <p:pic>
          <p:nvPicPr>
            <p:cNvPr id="11" name="Picture 10">
              <a:extLst>
                <a:ext uri="{FF2B5EF4-FFF2-40B4-BE49-F238E27FC236}">
                  <a16:creationId xmlns:a16="http://schemas.microsoft.com/office/drawing/2014/main" id="{9681BC93-4557-3051-DC0C-BF6DD087D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311" t="9577" r="7022" b="8315"/>
            <a:stretch/>
          </p:blipFill>
          <p:spPr>
            <a:xfrm>
              <a:off x="1736828" y="3030177"/>
              <a:ext cx="967754" cy="949722"/>
            </a:xfrm>
            <a:prstGeom prst="rect">
              <a:avLst/>
            </a:prstGeom>
          </p:spPr>
        </p:pic>
        <p:pic>
          <p:nvPicPr>
            <p:cNvPr id="2050" name="Picture 2" descr="Buy USB Camera Module, Drive Free Mini USB Camera Module Portable 8MP 4K  for Meeting Online at Low Price in India | CURLEE Camera Reviews &amp; Ratings  - Amazon.in">
              <a:extLst>
                <a:ext uri="{FF2B5EF4-FFF2-40B4-BE49-F238E27FC236}">
                  <a16:creationId xmlns:a16="http://schemas.microsoft.com/office/drawing/2014/main" id="{534FD1BF-5784-C954-DD42-B88C64D70A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1591" y="911940"/>
              <a:ext cx="1255469" cy="10599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DAR - Hardware — FIRST Robotics Competition documentation">
              <a:extLst>
                <a:ext uri="{FF2B5EF4-FFF2-40B4-BE49-F238E27FC236}">
                  <a16:creationId xmlns:a16="http://schemas.microsoft.com/office/drawing/2014/main" id="{769E9255-CC58-B1F6-0CF9-3C35195912C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6730" y="5116925"/>
              <a:ext cx="1083974" cy="12611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M868 Development Board GSM/GPRS/BLUETOOTH/GPS Module – RoboticsDNA">
              <a:extLst>
                <a:ext uri="{FF2B5EF4-FFF2-40B4-BE49-F238E27FC236}">
                  <a16:creationId xmlns:a16="http://schemas.microsoft.com/office/drawing/2014/main" id="{3AAFF1D4-D083-6195-12B4-123E55EC32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8875" y="243347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Left 7">
              <a:extLst>
                <a:ext uri="{FF2B5EF4-FFF2-40B4-BE49-F238E27FC236}">
                  <a16:creationId xmlns:a16="http://schemas.microsoft.com/office/drawing/2014/main" id="{1665F465-C8AD-DD9C-83BD-AAD116D96B92}"/>
                </a:ext>
              </a:extLst>
            </p:cNvPr>
            <p:cNvSpPr/>
            <p:nvPr/>
          </p:nvSpPr>
          <p:spPr>
            <a:xfrm>
              <a:off x="3196205" y="3223470"/>
              <a:ext cx="2248249" cy="41106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39074661-6C55-4167-A90F-F0F886AA6264}"/>
                </a:ext>
              </a:extLst>
            </p:cNvPr>
            <p:cNvSpPr/>
            <p:nvPr/>
          </p:nvSpPr>
          <p:spPr>
            <a:xfrm>
              <a:off x="8674196" y="3334111"/>
              <a:ext cx="1389383" cy="3418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B7CF887E-75E5-3A7D-53A6-DECF06C3DA67}"/>
                </a:ext>
              </a:extLst>
            </p:cNvPr>
            <p:cNvSpPr/>
            <p:nvPr/>
          </p:nvSpPr>
          <p:spPr>
            <a:xfrm>
              <a:off x="6899936" y="2079757"/>
              <a:ext cx="318781" cy="707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Up 36">
              <a:extLst>
                <a:ext uri="{FF2B5EF4-FFF2-40B4-BE49-F238E27FC236}">
                  <a16:creationId xmlns:a16="http://schemas.microsoft.com/office/drawing/2014/main" id="{5FCCF263-06C5-1803-3E56-18C0FB688BC7}"/>
                </a:ext>
              </a:extLst>
            </p:cNvPr>
            <p:cNvSpPr/>
            <p:nvPr/>
          </p:nvSpPr>
          <p:spPr>
            <a:xfrm>
              <a:off x="6899936" y="4308235"/>
              <a:ext cx="318781" cy="74398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8245"/>
          </a:xfrm>
        </p:spPr>
        <p:txBody>
          <a:bodyPr/>
          <a:lstStyle/>
          <a:p>
            <a:r>
              <a:rPr lang="en-US" dirty="0"/>
              <a:t>PROPOSED METHODOLOGY</a:t>
            </a:r>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838200" y="878825"/>
            <a:ext cx="10181253" cy="5293757"/>
          </a:xfrm>
          <a:prstGeom prst="rect">
            <a:avLst/>
          </a:prstGeom>
          <a:noFill/>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Clearly define the problem you're addressing: developing an automated UAV system for efficient search and rescue missions and crime detection.</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Gather relevant data for lost persons (if available) and crime statistics in the targeted areas.</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an algorithm to determine the optimal UAV deployment location based on the last known location of the person.</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Integrate an advanced autopilot system capable of autonomous flight, obstacle avoidance, and adaptive flight path planning.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Integrate GSM, GPS, and LTE modules for seamless communication and data sharing.</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Choose appropriate uncrowded or high-crime areas for UAV deployment based on crime data.</a:t>
            </a:r>
          </a:p>
          <a:p>
            <a:pPr marL="285750" indent="-285750" algn="just">
              <a:buFont typeface="Arial" panose="020B0604020202020204" pitchFamily="34" charset="0"/>
              <a:buChar char="•"/>
            </a:pPr>
            <a:endParaRPr lang="en-IN"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Define thresholds and criteria for identifying potential crimes and emergencies.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057"/>
            <a:ext cx="12192000" cy="1409087"/>
          </a:xfrm>
          <a:solidFill>
            <a:schemeClr val="accent6"/>
          </a:solidFill>
        </p:spPr>
        <p:txBody>
          <a:bodyPr>
            <a:normAutofit/>
          </a:bodyPr>
          <a:lstStyle/>
          <a:p>
            <a:r>
              <a:rPr lang="en-IN" dirty="0"/>
              <a:t>HARDWARE AND SOFTWARE REQUIREMENTS WITH SPECIFICATIONS</a:t>
            </a:r>
            <a:endParaRPr lang="en-US" dirty="0"/>
          </a:p>
        </p:txBody>
      </p:sp>
      <p:sp>
        <p:nvSpPr>
          <p:cNvPr id="3" name="Content Placeholder 2"/>
          <p:cNvSpPr>
            <a:spLocks noGrp="1"/>
          </p:cNvSpPr>
          <p:nvPr>
            <p:ph idx="1"/>
          </p:nvPr>
        </p:nvSpPr>
        <p:spPr>
          <a:xfrm>
            <a:off x="838200" y="1939523"/>
            <a:ext cx="10515600" cy="3955762"/>
          </a:xfrm>
        </p:spPr>
        <p:txBody>
          <a:bodyPr/>
          <a:lstStyle/>
          <a:p>
            <a:r>
              <a:rPr lang="en-US" dirty="0">
                <a:latin typeface="Times New Roman" panose="02020603050405020304" pitchFamily="18" charset="0"/>
              </a:rPr>
              <a:t>UAV with Flight controller</a:t>
            </a:r>
          </a:p>
          <a:p>
            <a:r>
              <a:rPr lang="en-US" dirty="0">
                <a:latin typeface="Times New Roman" panose="02020603050405020304" pitchFamily="18" charset="0"/>
              </a:rPr>
              <a:t>Laptop or mobile with software to receive the transmitted data</a:t>
            </a:r>
          </a:p>
          <a:p>
            <a:r>
              <a:rPr lang="en-US" dirty="0">
                <a:latin typeface="Times New Roman" panose="02020603050405020304" pitchFamily="18" charset="0"/>
              </a:rPr>
              <a:t>Raspberry pi with camara</a:t>
            </a:r>
          </a:p>
          <a:p>
            <a:r>
              <a:rPr lang="en-US" dirty="0">
                <a:latin typeface="Times New Roman" panose="02020603050405020304" pitchFamily="18" charset="0"/>
              </a:rPr>
              <a:t>LTE network module with GPS</a:t>
            </a:r>
          </a:p>
          <a:p>
            <a:r>
              <a:rPr lang="en-US" dirty="0">
                <a:latin typeface="Times New Roman" panose="02020603050405020304" pitchFamily="18" charset="0"/>
              </a:rPr>
              <a:t>High Power </a:t>
            </a:r>
            <a:r>
              <a:rPr lang="en-IN" dirty="0">
                <a:latin typeface="Times New Roman" panose="02020603050405020304" pitchFamily="18" charset="0"/>
              </a:rPr>
              <a:t>rechargeable battery</a:t>
            </a:r>
          </a:p>
          <a:p>
            <a:r>
              <a:rPr lang="en-IN" dirty="0">
                <a:latin typeface="Times New Roman" panose="02020603050405020304" pitchFamily="18" charset="0"/>
              </a:rPr>
              <a:t>Lidar Sensors</a:t>
            </a:r>
            <a:endParaRPr lang="en-US"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eec_GR</Template>
  <TotalTime>597</TotalTime>
  <Words>764</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        </vt:lpstr>
      <vt:lpstr>OUTLINE</vt:lpstr>
      <vt:lpstr>OBJECTIVES</vt:lpstr>
      <vt:lpstr>INTRODUCTION</vt:lpstr>
      <vt:lpstr>LITERATURE SURVEY</vt:lpstr>
      <vt:lpstr> BLOCK DIAGRAM</vt:lpstr>
      <vt:lpstr>PowerPoint Presentation</vt:lpstr>
      <vt:lpstr>PROPOSED METHODOLOGY</vt:lpstr>
      <vt:lpstr>HARDWARE AND SOFTWARE REQUIREMENTS WITH SPECIFICATIONS</vt:lpstr>
      <vt:lpstr>TIMELINE</vt:lpstr>
      <vt:lpstr>EXPECTED OUTCOMES</vt:lpstr>
      <vt:lpstr>CONCLUSION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Abirami A</dc:creator>
  <cp:lastModifiedBy>bhuvaneshwaran</cp:lastModifiedBy>
  <cp:revision>134</cp:revision>
  <dcterms:created xsi:type="dcterms:W3CDTF">2017-01-22T17:13:00Z</dcterms:created>
  <dcterms:modified xsi:type="dcterms:W3CDTF">2023-09-19T17:45:20Z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578DCF911A54484482D21CDED9BC1406_12</vt:lpwstr>
  </property>
  <property fmtid="{D5CDD505-2E9C-101B-9397-08002B2CF9AE}" pid="3" name="KSOProductBuildVer">
    <vt:lpwstr>1033-12.2.0.13102</vt:lpwstr>
  </property>
</Properties>
</file>