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7335" y="6438899"/>
            <a:ext cx="5351145" cy="419100"/>
          </a:xfrm>
          <a:custGeom>
            <a:avLst/>
            <a:gdLst/>
            <a:ahLst/>
            <a:cxnLst/>
            <a:rect l="l" t="t" r="r" b="b"/>
            <a:pathLst>
              <a:path w="5351145" h="419100">
                <a:moveTo>
                  <a:pt x="5350764" y="0"/>
                </a:moveTo>
                <a:lnTo>
                  <a:pt x="0" y="0"/>
                </a:lnTo>
                <a:lnTo>
                  <a:pt x="0" y="419099"/>
                </a:lnTo>
                <a:lnTo>
                  <a:pt x="5350764" y="419099"/>
                </a:lnTo>
                <a:lnTo>
                  <a:pt x="535076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77244" y="6146290"/>
            <a:ext cx="701040" cy="7010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610" y="115315"/>
            <a:ext cx="11212779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8502" y="1694814"/>
            <a:ext cx="8434705" cy="3828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00978" y="6476490"/>
            <a:ext cx="4986655" cy="36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encedirect.com/science/article/abs/pii/B9780128202760000133" TargetMode="External"/><Relationship Id="rId3" Type="http://schemas.openxmlformats.org/officeDocument/2006/relationships/hyperlink" Target="https://ieeexplore.ieee.org/document/9214241" TargetMode="External"/><Relationship Id="rId4" Type="http://schemas.openxmlformats.org/officeDocument/2006/relationships/hyperlink" Target="https://www.sciencedirect.com/science/article/abs/pii/S1084804522001370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92935"/>
          </a:xfrm>
          <a:custGeom>
            <a:avLst/>
            <a:gdLst/>
            <a:ahLst/>
            <a:cxnLst/>
            <a:rect l="l" t="t" r="r" b="b"/>
            <a:pathLst>
              <a:path w="12192000" h="1892935">
                <a:moveTo>
                  <a:pt x="12192000" y="0"/>
                </a:moveTo>
                <a:lnTo>
                  <a:pt x="0" y="0"/>
                </a:lnTo>
                <a:lnTo>
                  <a:pt x="0" y="1892808"/>
                </a:lnTo>
                <a:lnTo>
                  <a:pt x="12192000" y="18928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478" y="2864135"/>
          <a:ext cx="10870565" cy="126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240"/>
                <a:gridCol w="4666615"/>
                <a:gridCol w="2378075"/>
              </a:tblGrid>
              <a:tr h="407020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dirty="0" sz="2400" spc="-15" b="1">
                          <a:latin typeface="Cambria"/>
                          <a:cs typeface="Cambria"/>
                        </a:rPr>
                        <a:t>PROJECT</a:t>
                      </a:r>
                      <a:r>
                        <a:rPr dirty="0" sz="2400" spc="-9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-15" b="1">
                          <a:latin typeface="Cambria"/>
                          <a:cs typeface="Cambria"/>
                        </a:rPr>
                        <a:t>SUPERVISOR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ts val="2765"/>
                        </a:lnSpc>
                      </a:pPr>
                      <a:r>
                        <a:rPr dirty="0" sz="2400" spc="-55" b="1">
                          <a:latin typeface="Cambria"/>
                          <a:cs typeface="Cambria"/>
                        </a:rPr>
                        <a:t>BY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58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Ms.Suruthi</a:t>
                      </a:r>
                      <a:r>
                        <a:rPr dirty="0" sz="2400" spc="-3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043940" indent="-343535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043940" algn="l"/>
                          <a:tab pos="1044575" algn="l"/>
                        </a:tabLst>
                      </a:pPr>
                      <a:r>
                        <a:rPr dirty="0" sz="2400" spc="-1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Allwin</a:t>
                      </a:r>
                      <a:r>
                        <a:rPr dirty="0" sz="2400" spc="-2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-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Meshach</a:t>
                      </a:r>
                      <a:r>
                        <a:rPr dirty="0" sz="2400" spc="2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-1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Hezron</a:t>
                      </a:r>
                      <a:r>
                        <a:rPr dirty="0" sz="2400" spc="-4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310620106012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</a:tr>
              <a:tr h="406506">
                <a:tc>
                  <a:txBody>
                    <a:bodyPr/>
                    <a:lstStyle/>
                    <a:p>
                      <a:pPr marL="31750">
                        <a:lnSpc>
                          <a:spcPts val="2835"/>
                        </a:lnSpc>
                        <a:spcBef>
                          <a:spcPts val="265"/>
                        </a:spcBef>
                      </a:pPr>
                      <a:r>
                        <a:rPr dirty="0" sz="2400" spc="-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Assistant</a:t>
                      </a:r>
                      <a:r>
                        <a:rPr dirty="0" sz="2400" spc="-15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-1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Professor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1043940" indent="-343535">
                        <a:lnSpc>
                          <a:spcPts val="2835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043940" algn="l"/>
                          <a:tab pos="1044575" algn="l"/>
                        </a:tabLst>
                      </a:pPr>
                      <a:r>
                        <a:rPr dirty="0" sz="2400" spc="-20">
                          <a:latin typeface="Cambria"/>
                          <a:cs typeface="Cambria"/>
                        </a:rPr>
                        <a:t>Bhuvaneshwaran</a:t>
                      </a:r>
                      <a:r>
                        <a:rPr dirty="0" sz="2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>
                          <a:latin typeface="Cambria"/>
                          <a:cs typeface="Cambria"/>
                        </a:rPr>
                        <a:t>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35"/>
                        </a:lnSpc>
                        <a:spcBef>
                          <a:spcPts val="265"/>
                        </a:spcBef>
                      </a:pPr>
                      <a:r>
                        <a:rPr dirty="0" sz="2400" spc="-5">
                          <a:latin typeface="Cambria"/>
                          <a:cs typeface="Cambria"/>
                        </a:rPr>
                        <a:t>310620106021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33655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76" rIns="0" bIns="0" rtlCol="0" vert="horz">
            <a:spAutoFit/>
          </a:bodyPr>
          <a:lstStyle/>
          <a:p>
            <a:pPr marL="1080135" marR="5080" indent="37338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UNMANNED AERIAL </a:t>
            </a:r>
            <a:r>
              <a:rPr dirty="0" sz="3600" spc="-5" b="1">
                <a:latin typeface="Calibri"/>
                <a:cs typeface="Calibri"/>
              </a:rPr>
              <a:t>VEHICLE </a:t>
            </a:r>
            <a:r>
              <a:rPr dirty="0" sz="3600" spc="-10" b="1">
                <a:latin typeface="Calibri"/>
                <a:cs typeface="Calibri"/>
              </a:rPr>
              <a:t>FOR </a:t>
            </a:r>
            <a:r>
              <a:rPr dirty="0" sz="3600" spc="-15" b="1">
                <a:latin typeface="Calibri"/>
                <a:cs typeface="Calibri"/>
              </a:rPr>
              <a:t>DISASTER </a:t>
            </a:r>
            <a:r>
              <a:rPr dirty="0" sz="3600" spc="-10" b="1">
                <a:latin typeface="Calibri"/>
                <a:cs typeface="Calibri"/>
              </a:rPr>
              <a:t> MANAGEMENT</a:t>
            </a:r>
            <a:r>
              <a:rPr dirty="0" sz="3600" spc="2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RESCUE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AND</a:t>
            </a:r>
            <a:r>
              <a:rPr dirty="0" sz="3600" spc="-1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CRIME</a:t>
            </a:r>
            <a:r>
              <a:rPr dirty="0" sz="3600" spc="-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DETECTION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1842" y="0"/>
            <a:ext cx="55454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EXPECTED</a:t>
            </a:r>
            <a:r>
              <a:rPr dirty="0" spc="-80"/>
              <a:t> </a:t>
            </a:r>
            <a:r>
              <a:rPr dirty="0" spc="-15"/>
              <a:t>OUTCOMES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3202" y="963244"/>
            <a:ext cx="4963795" cy="5209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Rapid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sess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7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wa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en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Search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Rescue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Hazardous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Exploration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>
                <a:latin typeface="Times New Roman"/>
                <a:cs typeface="Times New Roman"/>
              </a:rPr>
              <a:t> Monitoring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Communication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ect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sis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Decision-Making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</a:t>
            </a:r>
            <a:r>
              <a:rPr dirty="0" sz="2000">
                <a:latin typeface="Times New Roman"/>
                <a:cs typeface="Times New Roman"/>
              </a:rPr>
              <a:t> to </a:t>
            </a:r>
            <a:r>
              <a:rPr dirty="0" sz="2000" spc="-5">
                <a:latin typeface="Times New Roman"/>
                <a:cs typeface="Times New Roman"/>
              </a:rPr>
              <a:t>Human</a:t>
            </a:r>
            <a:r>
              <a:rPr dirty="0" sz="2000">
                <a:latin typeface="Times New Roman"/>
                <a:cs typeface="Times New Roman"/>
              </a:rPr>
              <a:t> Responders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prov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>
                <a:latin typeface="Times New Roman"/>
                <a:cs typeface="Times New Roman"/>
              </a:rPr>
              <a:t>ce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cat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Engagement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420" y="0"/>
            <a:ext cx="32499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C</a:t>
            </a:r>
            <a:r>
              <a:rPr dirty="0" spc="-5"/>
              <a:t>ONC</a:t>
            </a:r>
            <a:r>
              <a:rPr dirty="0" spc="-130"/>
              <a:t>L</a:t>
            </a:r>
            <a:r>
              <a:rPr dirty="0"/>
              <a:t>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73605"/>
            <a:ext cx="10359390" cy="27571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4"/>
              </a:spcBef>
            </a:pPr>
            <a:r>
              <a:rPr dirty="0" sz="2800" spc="-5">
                <a:latin typeface="Times New Roman"/>
                <a:cs typeface="Times New Roman"/>
              </a:rPr>
              <a:t>Focused on analyzing </a:t>
            </a:r>
            <a:r>
              <a:rPr dirty="0" sz="2800" spc="-90">
                <a:latin typeface="Times New Roman"/>
                <a:cs typeface="Times New Roman"/>
              </a:rPr>
              <a:t>LTE </a:t>
            </a:r>
            <a:r>
              <a:rPr dirty="0" sz="2800" spc="-5">
                <a:latin typeface="Times New Roman"/>
                <a:cs typeface="Times New Roman"/>
              </a:rPr>
              <a:t>values for network coverage within a single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cell, utilizing a Line-Of-Sight </a:t>
            </a:r>
            <a:r>
              <a:rPr dirty="0" sz="2800">
                <a:latin typeface="Times New Roman"/>
                <a:cs typeface="Times New Roman"/>
              </a:rPr>
              <a:t>(LOS) </a:t>
            </a:r>
            <a:r>
              <a:rPr dirty="0" sz="2800" spc="-5">
                <a:latin typeface="Times New Roman"/>
                <a:cs typeface="Times New Roman"/>
              </a:rPr>
              <a:t>radio propagation model. </a:t>
            </a:r>
            <a:r>
              <a:rPr dirty="0" sz="2800" spc="-25">
                <a:latin typeface="Times New Roman"/>
                <a:cs typeface="Times New Roman"/>
              </a:rPr>
              <a:t>Notably, 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 achieved this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removing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RF </a:t>
            </a:r>
            <a:r>
              <a:rPr dirty="0" sz="2800" spc="-5">
                <a:latin typeface="Times New Roman"/>
                <a:cs typeface="Times New Roman"/>
              </a:rPr>
              <a:t>controller </a:t>
            </a:r>
            <a:r>
              <a:rPr dirty="0" sz="2800">
                <a:latin typeface="Times New Roman"/>
                <a:cs typeface="Times New Roman"/>
              </a:rPr>
              <a:t>from the </a:t>
            </a:r>
            <a:r>
              <a:rPr dirty="0" sz="2800" spc="-185">
                <a:latin typeface="Times New Roman"/>
                <a:cs typeface="Times New Roman"/>
              </a:rPr>
              <a:t>UAV,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leading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promising outcomes. The obtained level of accuracy </a:t>
            </a:r>
            <a:r>
              <a:rPr dirty="0" sz="2800">
                <a:latin typeface="Times New Roman"/>
                <a:cs typeface="Times New Roman"/>
              </a:rPr>
              <a:t>holds </a:t>
            </a:r>
            <a:r>
              <a:rPr dirty="0" sz="2800" spc="-5">
                <a:latin typeface="Times New Roman"/>
                <a:cs typeface="Times New Roman"/>
              </a:rPr>
              <a:t>significant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potential, especially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rescue services. Nevertheless, it is important 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acknowledge</a:t>
            </a:r>
            <a:r>
              <a:rPr dirty="0" sz="2800" spc="4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4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potential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errors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might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arise</a:t>
            </a:r>
            <a:r>
              <a:rPr dirty="0" sz="2800" spc="4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4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regions</a:t>
            </a:r>
            <a:r>
              <a:rPr dirty="0" sz="2800" spc="4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characterized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limited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visibility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higher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moisture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6938" y="0"/>
            <a:ext cx="32797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8847" y="1061669"/>
            <a:ext cx="9973310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ps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: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//ww</a:t>
            </a:r>
            <a:r>
              <a:rPr dirty="0" u="heavy" sz="2800" spc="-19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.sci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ncedire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t.co</a:t>
            </a:r>
            <a:r>
              <a:rPr dirty="0" u="heavy" sz="28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m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/scienc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/article/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bs/</a:t>
            </a:r>
            <a:r>
              <a:rPr dirty="0" u="heavy" sz="28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ii/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B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9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7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80128202 </a:t>
            </a:r>
            <a:r>
              <a:rPr dirty="0" sz="2800" spc="-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760000133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https://ieeexplore.ieee.org/document/9214241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9085" marR="4572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t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t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p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s: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/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/ww</a:t>
            </a:r>
            <a:r>
              <a:rPr dirty="0" u="heavy" sz="2800" spc="-18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w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.scienc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e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d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i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rect.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c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om/scienc</a:t>
            </a:r>
            <a:r>
              <a:rPr dirty="0" u="heavy" sz="28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e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/article/a</a:t>
            </a:r>
            <a:r>
              <a:rPr dirty="0" u="heavy" sz="28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b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s/pii/S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1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084</a:t>
            </a:r>
            <a:r>
              <a:rPr dirty="0" u="heavy" sz="28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8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04522 </a:t>
            </a:r>
            <a:r>
              <a:rPr dirty="0" sz="2800" spc="-5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heavy" sz="2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001370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1382" y="0"/>
            <a:ext cx="22675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637537"/>
            <a:ext cx="9466580" cy="36747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mbria"/>
                <a:cs typeface="Cambria"/>
              </a:rPr>
              <a:t>OBJECTIVES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mbria"/>
                <a:cs typeface="Cambria"/>
              </a:rPr>
              <a:t>INTRODUCTION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mbria"/>
                <a:cs typeface="Cambria"/>
              </a:rPr>
              <a:t>PROPOSED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METHODOLOGY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mbria"/>
                <a:cs typeface="Cambria"/>
              </a:rPr>
              <a:t>BLOCK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DIAGRAM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30">
                <a:latin typeface="Cambria"/>
                <a:cs typeface="Cambria"/>
              </a:rPr>
              <a:t>HARDWARE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SOFTWARE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REQUIREMENTS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WITH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SPECIFICATIONS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mbria"/>
                <a:cs typeface="Cambria"/>
              </a:rPr>
              <a:t>EXPECTED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OUTCOMES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10">
                <a:latin typeface="Cambria"/>
                <a:cs typeface="Cambria"/>
              </a:rPr>
              <a:t>CONCLUSION</a:t>
            </a:r>
            <a:endParaRPr sz="24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>
                <a:latin typeface="Cambria"/>
                <a:cs typeface="Cambria"/>
              </a:rPr>
              <a:t>REFERENCES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–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PEER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REVIEWED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JOURNALS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ONLY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1717" y="0"/>
            <a:ext cx="29889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093469"/>
            <a:ext cx="10360660" cy="3992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92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thesis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deals 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location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determining,  also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positioning,</a:t>
            </a:r>
            <a:r>
              <a:rPr dirty="0" sz="2400" spc="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unmanned vehicles. The goal </a:t>
            </a:r>
            <a:r>
              <a:rPr dirty="0" sz="2400">
                <a:latin typeface="Times New Roman"/>
                <a:cs typeface="Times New Roman"/>
              </a:rPr>
              <a:t>is to </a:t>
            </a:r>
            <a:r>
              <a:rPr dirty="0" sz="2400" spc="-5">
                <a:latin typeface="Times New Roman"/>
                <a:cs typeface="Times New Roman"/>
              </a:rPr>
              <a:t>implement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low cost outdoor system which </a:t>
            </a:r>
            <a:r>
              <a:rPr dirty="0" sz="2400">
                <a:latin typeface="Times New Roman"/>
                <a:cs typeface="Times New Roman"/>
              </a:rPr>
              <a:t> utilize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vehicles.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Two</a:t>
            </a:r>
            <a:r>
              <a:rPr dirty="0" sz="2400" spc="-5">
                <a:latin typeface="Times New Roman"/>
                <a:cs typeface="Times New Roman"/>
              </a:rPr>
              <a:t> main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search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rescue.</a:t>
            </a:r>
            <a:endParaRPr sz="24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318135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Previous </a:t>
            </a:r>
            <a:r>
              <a:rPr dirty="0" sz="2400" spc="-10">
                <a:latin typeface="Times New Roman"/>
                <a:cs typeface="Times New Roman"/>
              </a:rPr>
              <a:t>efforts </a:t>
            </a:r>
            <a:r>
              <a:rPr dirty="0" sz="2400" spc="-5">
                <a:latin typeface="Times New Roman"/>
                <a:cs typeface="Times New Roman"/>
              </a:rPr>
              <a:t>with unmanned systems </a:t>
            </a:r>
            <a:r>
              <a:rPr dirty="0" sz="2400">
                <a:latin typeface="Times New Roman"/>
                <a:cs typeface="Times New Roman"/>
              </a:rPr>
              <a:t>concentrate on </a:t>
            </a:r>
            <a:r>
              <a:rPr dirty="0" sz="2400" spc="-5">
                <a:latin typeface="Times New Roman"/>
                <a:cs typeface="Times New Roman"/>
              </a:rPr>
              <a:t>methods, mainly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low-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power image stitching management </a:t>
            </a:r>
            <a:r>
              <a:rPr dirty="0" sz="2400">
                <a:latin typeface="Times New Roman"/>
                <a:cs typeface="Times New Roman"/>
              </a:rPr>
              <a:t>(LPISM)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">
                <a:latin typeface="Times New Roman"/>
                <a:cs typeface="Times New Roman"/>
              </a:rPr>
              <a:t>reduce power consumptions </a:t>
            </a:r>
            <a:r>
              <a:rPr dirty="0" sz="2400">
                <a:latin typeface="Times New Roman"/>
                <a:cs typeface="Times New Roman"/>
              </a:rPr>
              <a:t> of the </a:t>
            </a:r>
            <a:r>
              <a:rPr dirty="0" sz="2400" spc="-80">
                <a:latin typeface="Times New Roman"/>
                <a:cs typeface="Times New Roman"/>
              </a:rPr>
              <a:t>UAVs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 take </a:t>
            </a:r>
            <a:r>
              <a:rPr dirty="0" sz="2400" spc="-5">
                <a:latin typeface="Times New Roman"/>
                <a:cs typeface="Times New Roman"/>
              </a:rPr>
              <a:t>images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image stitching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disaster management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3682" y="0"/>
            <a:ext cx="35629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/>
              <a:t>INTRODUCTION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1617" y="1065987"/>
            <a:ext cx="9671050" cy="411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unmanned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vehicle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imes New Roman"/>
                <a:cs typeface="Times New Roman"/>
              </a:rPr>
              <a:t>UAV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networking</a:t>
            </a:r>
            <a:r>
              <a:rPr dirty="0" sz="2400" spc="-5">
                <a:latin typeface="Times New Roman"/>
                <a:cs typeface="Times New Roman"/>
              </a:rPr>
              <a:t> capabilities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described.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Normal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UAVs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uses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RF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Transmitter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movements,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transmitter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range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ensure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satisfactory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searching.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8890" indent="-228600">
              <a:lnSpc>
                <a:spcPts val="2590"/>
              </a:lnSpc>
              <a:spcBef>
                <a:spcPts val="16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removed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novel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Planning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series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improvements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6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distance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was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estimated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between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transmitter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mobile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receiver,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Line-Of-Sight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radio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propagation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9385" y="0"/>
            <a:ext cx="5257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LITERATURE</a:t>
            </a:r>
            <a:r>
              <a:rPr dirty="0" spc="-45"/>
              <a:t> </a:t>
            </a:r>
            <a:r>
              <a:rPr dirty="0" spc="-35"/>
              <a:t>SURVEY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3196" y="819911"/>
          <a:ext cx="1093216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020"/>
                <a:gridCol w="4286884"/>
                <a:gridCol w="2848610"/>
                <a:gridCol w="2728595"/>
              </a:tblGrid>
              <a:tr h="784987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15365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dirty="0" sz="20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dirty="0" sz="2000" spc="-114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DETAILS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INFERENCE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1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7038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3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Pantic, M., &amp; Patras, I. (2006).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Dynamics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facial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expression: recognition of facial actions and their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temporal segments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from face profile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sequences.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IEEE Transactions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Man and Cybernetics,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 (Cybernetics),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36(2),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433–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449.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doi:10.1109/tsmcb.2005.859075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Auxiliary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Particle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Filtering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67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Automating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analysis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facial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signals, especially rapid facial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signals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2390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8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Teuliere,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C., Marchand,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E.,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&amp; Eck,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L.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(2015).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3-D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Bas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rac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1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door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oca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iza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n.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IEEE Transactions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Cybernetics, 45(5), 869–879.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doi:10.1109/tcyb.2014.2337652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dirty="0" sz="1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hypotheses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registration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particle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filtering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15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3-D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Model-Based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Tracking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400" spc="-1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utdoor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oca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iza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47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3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Araujo, 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P.,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Fontinele, J., &amp; Oliveira,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L.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(2019). Multi-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Perspective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Detection for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Remote Criminal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Analysis Using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Drones.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IEEE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Geoscience and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Remote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Sensing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Letters,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1–4.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doi:10.1109/lgrs.2019.2940546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35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YOLO-v3,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classify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objects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scene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1498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drone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sweep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scenes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criminal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evidences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7335" y="6438899"/>
            <a:ext cx="5351145" cy="419100"/>
          </a:xfrm>
          <a:custGeom>
            <a:avLst/>
            <a:gdLst/>
            <a:ahLst/>
            <a:cxnLst/>
            <a:rect l="l" t="t" r="r" b="b"/>
            <a:pathLst>
              <a:path w="5351145" h="419100">
                <a:moveTo>
                  <a:pt x="5350764" y="0"/>
                </a:moveTo>
                <a:lnTo>
                  <a:pt x="0" y="0"/>
                </a:lnTo>
                <a:lnTo>
                  <a:pt x="0" y="419099"/>
                </a:lnTo>
                <a:lnTo>
                  <a:pt x="5350764" y="419099"/>
                </a:lnTo>
                <a:lnTo>
                  <a:pt x="535076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00978" y="6443268"/>
            <a:ext cx="49866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Times New Roman"/>
                <a:cs typeface="Times New Roman"/>
              </a:rPr>
              <a:t>EASWARI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ENGINEERING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COLLEGE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32511" y="4235976"/>
            <a:ext cx="7746365" cy="2611755"/>
            <a:chOff x="4432511" y="4235976"/>
            <a:chExt cx="7746365" cy="2611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7244" y="6146290"/>
              <a:ext cx="701040" cy="7010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2511" y="4235976"/>
              <a:ext cx="1875413" cy="187239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43578" y="0"/>
            <a:ext cx="3815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BLOCK</a:t>
            </a:r>
            <a:r>
              <a:rPr dirty="0" sz="4000" spc="-90"/>
              <a:t> </a:t>
            </a:r>
            <a:r>
              <a:rPr dirty="0" sz="4000" spc="-15"/>
              <a:t>DIAGRAM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639826" y="4436109"/>
            <a:ext cx="2806700" cy="1584325"/>
            <a:chOff x="639826" y="4436109"/>
            <a:chExt cx="2806700" cy="15843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76" y="4442459"/>
              <a:ext cx="2793492" cy="15712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6176" y="4442459"/>
              <a:ext cx="2794000" cy="1571625"/>
            </a:xfrm>
            <a:custGeom>
              <a:avLst/>
              <a:gdLst/>
              <a:ahLst/>
              <a:cxnLst/>
              <a:rect l="l" t="t" r="r" b="b"/>
              <a:pathLst>
                <a:path w="2794000" h="1571625">
                  <a:moveTo>
                    <a:pt x="0" y="1571243"/>
                  </a:moveTo>
                  <a:lnTo>
                    <a:pt x="2793492" y="1571243"/>
                  </a:lnTo>
                  <a:lnTo>
                    <a:pt x="2793492" y="0"/>
                  </a:lnTo>
                  <a:lnTo>
                    <a:pt x="0" y="0"/>
                  </a:lnTo>
                  <a:lnTo>
                    <a:pt x="0" y="1571243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273041" y="1561846"/>
            <a:ext cx="4507230" cy="1791335"/>
            <a:chOff x="4273041" y="1561846"/>
            <a:chExt cx="4507230" cy="17913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1895" y="1767840"/>
              <a:ext cx="2542031" cy="14935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67015" y="2810256"/>
              <a:ext cx="1403985" cy="370840"/>
            </a:xfrm>
            <a:custGeom>
              <a:avLst/>
              <a:gdLst/>
              <a:ahLst/>
              <a:cxnLst/>
              <a:rect l="l" t="t" r="r" b="b"/>
              <a:pathLst>
                <a:path w="1403984" h="370839">
                  <a:moveTo>
                    <a:pt x="185165" y="0"/>
                  </a:moveTo>
                  <a:lnTo>
                    <a:pt x="0" y="185166"/>
                  </a:lnTo>
                  <a:lnTo>
                    <a:pt x="185165" y="370332"/>
                  </a:lnTo>
                  <a:lnTo>
                    <a:pt x="185165" y="277749"/>
                  </a:lnTo>
                  <a:lnTo>
                    <a:pt x="1403603" y="277749"/>
                  </a:lnTo>
                  <a:lnTo>
                    <a:pt x="1403603" y="92583"/>
                  </a:lnTo>
                  <a:lnTo>
                    <a:pt x="185165" y="92583"/>
                  </a:lnTo>
                  <a:lnTo>
                    <a:pt x="18516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67015" y="2810256"/>
              <a:ext cx="1403985" cy="370840"/>
            </a:xfrm>
            <a:custGeom>
              <a:avLst/>
              <a:gdLst/>
              <a:ahLst/>
              <a:cxnLst/>
              <a:rect l="l" t="t" r="r" b="b"/>
              <a:pathLst>
                <a:path w="1403984" h="370839">
                  <a:moveTo>
                    <a:pt x="0" y="185166"/>
                  </a:moveTo>
                  <a:lnTo>
                    <a:pt x="185165" y="0"/>
                  </a:lnTo>
                  <a:lnTo>
                    <a:pt x="185165" y="92583"/>
                  </a:lnTo>
                  <a:lnTo>
                    <a:pt x="1403603" y="92583"/>
                  </a:lnTo>
                  <a:lnTo>
                    <a:pt x="1403603" y="277749"/>
                  </a:lnTo>
                  <a:lnTo>
                    <a:pt x="185165" y="277749"/>
                  </a:lnTo>
                  <a:lnTo>
                    <a:pt x="185165" y="370332"/>
                  </a:lnTo>
                  <a:lnTo>
                    <a:pt x="0" y="185166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67015" y="1667256"/>
              <a:ext cx="1407160" cy="368935"/>
            </a:xfrm>
            <a:custGeom>
              <a:avLst/>
              <a:gdLst/>
              <a:ahLst/>
              <a:cxnLst/>
              <a:rect l="l" t="t" r="r" b="b"/>
              <a:pathLst>
                <a:path w="1407159" h="368935">
                  <a:moveTo>
                    <a:pt x="184403" y="0"/>
                  </a:moveTo>
                  <a:lnTo>
                    <a:pt x="0" y="184404"/>
                  </a:lnTo>
                  <a:lnTo>
                    <a:pt x="184403" y="368808"/>
                  </a:lnTo>
                  <a:lnTo>
                    <a:pt x="184403" y="276606"/>
                  </a:lnTo>
                  <a:lnTo>
                    <a:pt x="1406652" y="276606"/>
                  </a:lnTo>
                  <a:lnTo>
                    <a:pt x="1406652" y="92202"/>
                  </a:lnTo>
                  <a:lnTo>
                    <a:pt x="184403" y="92202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79391" y="1568196"/>
              <a:ext cx="4494530" cy="1778635"/>
            </a:xfrm>
            <a:custGeom>
              <a:avLst/>
              <a:gdLst/>
              <a:ahLst/>
              <a:cxnLst/>
              <a:rect l="l" t="t" r="r" b="b"/>
              <a:pathLst>
                <a:path w="4494530" h="1778635">
                  <a:moveTo>
                    <a:pt x="3087624" y="283463"/>
                  </a:moveTo>
                  <a:lnTo>
                    <a:pt x="3272028" y="99059"/>
                  </a:lnTo>
                  <a:lnTo>
                    <a:pt x="3272028" y="191262"/>
                  </a:lnTo>
                  <a:lnTo>
                    <a:pt x="4494276" y="191262"/>
                  </a:lnTo>
                  <a:lnTo>
                    <a:pt x="4494276" y="375665"/>
                  </a:lnTo>
                  <a:lnTo>
                    <a:pt x="3272028" y="375665"/>
                  </a:lnTo>
                  <a:lnTo>
                    <a:pt x="3272028" y="467867"/>
                  </a:lnTo>
                  <a:lnTo>
                    <a:pt x="3087624" y="283463"/>
                  </a:lnTo>
                  <a:close/>
                </a:path>
                <a:path w="4494530" h="1778635">
                  <a:moveTo>
                    <a:pt x="0" y="1778507"/>
                  </a:moveTo>
                  <a:lnTo>
                    <a:pt x="3035808" y="1778507"/>
                  </a:lnTo>
                  <a:lnTo>
                    <a:pt x="3035808" y="0"/>
                  </a:lnTo>
                  <a:lnTo>
                    <a:pt x="0" y="0"/>
                  </a:lnTo>
                  <a:lnTo>
                    <a:pt x="0" y="1778507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087882" y="1519174"/>
            <a:ext cx="1808480" cy="1680210"/>
            <a:chOff x="1087882" y="1519174"/>
            <a:chExt cx="1808480" cy="168021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54" y="1524539"/>
              <a:ext cx="1598468" cy="16006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94232" y="1525524"/>
              <a:ext cx="1795780" cy="1667510"/>
            </a:xfrm>
            <a:custGeom>
              <a:avLst/>
              <a:gdLst/>
              <a:ahLst/>
              <a:cxnLst/>
              <a:rect l="l" t="t" r="r" b="b"/>
              <a:pathLst>
                <a:path w="1795780" h="1667510">
                  <a:moveTo>
                    <a:pt x="0" y="1667255"/>
                  </a:moveTo>
                  <a:lnTo>
                    <a:pt x="1795272" y="1667255"/>
                  </a:lnTo>
                  <a:lnTo>
                    <a:pt x="1795272" y="0"/>
                  </a:lnTo>
                  <a:lnTo>
                    <a:pt x="0" y="0"/>
                  </a:lnTo>
                  <a:lnTo>
                    <a:pt x="0" y="1667255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2559" y="2764535"/>
            <a:ext cx="1546566" cy="104089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42822" y="1086103"/>
            <a:ext cx="20821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Flight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0202" y="1102563"/>
            <a:ext cx="29171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Board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22409" y="3807079"/>
            <a:ext cx="1419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4K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Camera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2417" y="6026911"/>
            <a:ext cx="4648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UA 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19421" y="5986983"/>
            <a:ext cx="16357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GSM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9421" y="6353352"/>
            <a:ext cx="974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83410" y="3366261"/>
            <a:ext cx="331470" cy="902969"/>
            <a:chOff x="1883410" y="3366261"/>
            <a:chExt cx="331470" cy="902969"/>
          </a:xfrm>
        </p:grpSpPr>
        <p:sp>
          <p:nvSpPr>
            <p:cNvPr id="29" name="object 29"/>
            <p:cNvSpPr/>
            <p:nvPr/>
          </p:nvSpPr>
          <p:spPr>
            <a:xfrm>
              <a:off x="1889760" y="3372611"/>
              <a:ext cx="318770" cy="890269"/>
            </a:xfrm>
            <a:custGeom>
              <a:avLst/>
              <a:gdLst/>
              <a:ahLst/>
              <a:cxnLst/>
              <a:rect l="l" t="t" r="r" b="b"/>
              <a:pathLst>
                <a:path w="318769" h="890270">
                  <a:moveTo>
                    <a:pt x="238887" y="0"/>
                  </a:moveTo>
                  <a:lnTo>
                    <a:pt x="79628" y="0"/>
                  </a:lnTo>
                  <a:lnTo>
                    <a:pt x="79628" y="730757"/>
                  </a:lnTo>
                  <a:lnTo>
                    <a:pt x="0" y="730757"/>
                  </a:lnTo>
                  <a:lnTo>
                    <a:pt x="159257" y="890015"/>
                  </a:lnTo>
                  <a:lnTo>
                    <a:pt x="318515" y="730757"/>
                  </a:lnTo>
                  <a:lnTo>
                    <a:pt x="238887" y="730757"/>
                  </a:lnTo>
                  <a:lnTo>
                    <a:pt x="2388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89760" y="3372611"/>
              <a:ext cx="318770" cy="890269"/>
            </a:xfrm>
            <a:custGeom>
              <a:avLst/>
              <a:gdLst/>
              <a:ahLst/>
              <a:cxnLst/>
              <a:rect l="l" t="t" r="r" b="b"/>
              <a:pathLst>
                <a:path w="318769" h="890270">
                  <a:moveTo>
                    <a:pt x="0" y="730757"/>
                  </a:moveTo>
                  <a:lnTo>
                    <a:pt x="79628" y="730757"/>
                  </a:lnTo>
                  <a:lnTo>
                    <a:pt x="79628" y="0"/>
                  </a:lnTo>
                  <a:lnTo>
                    <a:pt x="238887" y="0"/>
                  </a:lnTo>
                  <a:lnTo>
                    <a:pt x="238887" y="730757"/>
                  </a:lnTo>
                  <a:lnTo>
                    <a:pt x="318515" y="730757"/>
                  </a:lnTo>
                  <a:lnTo>
                    <a:pt x="159257" y="890015"/>
                  </a:lnTo>
                  <a:lnTo>
                    <a:pt x="0" y="730757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2960877" y="2122677"/>
            <a:ext cx="1247140" cy="381635"/>
            <a:chOff x="2960877" y="2122677"/>
            <a:chExt cx="1247140" cy="381635"/>
          </a:xfrm>
        </p:grpSpPr>
        <p:sp>
          <p:nvSpPr>
            <p:cNvPr id="32" name="object 32"/>
            <p:cNvSpPr/>
            <p:nvPr/>
          </p:nvSpPr>
          <p:spPr>
            <a:xfrm>
              <a:off x="2967227" y="2129027"/>
              <a:ext cx="1234440" cy="368935"/>
            </a:xfrm>
            <a:custGeom>
              <a:avLst/>
              <a:gdLst/>
              <a:ahLst/>
              <a:cxnLst/>
              <a:rect l="l" t="t" r="r" b="b"/>
              <a:pathLst>
                <a:path w="1234439" h="368935">
                  <a:moveTo>
                    <a:pt x="184404" y="0"/>
                  </a:moveTo>
                  <a:lnTo>
                    <a:pt x="0" y="184404"/>
                  </a:lnTo>
                  <a:lnTo>
                    <a:pt x="184404" y="368808"/>
                  </a:lnTo>
                  <a:lnTo>
                    <a:pt x="184404" y="276606"/>
                  </a:lnTo>
                  <a:lnTo>
                    <a:pt x="1234439" y="276606"/>
                  </a:lnTo>
                  <a:lnTo>
                    <a:pt x="1234439" y="92201"/>
                  </a:lnTo>
                  <a:lnTo>
                    <a:pt x="184404" y="92201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967227" y="2129027"/>
              <a:ext cx="1234440" cy="368935"/>
            </a:xfrm>
            <a:custGeom>
              <a:avLst/>
              <a:gdLst/>
              <a:ahLst/>
              <a:cxnLst/>
              <a:rect l="l" t="t" r="r" b="b"/>
              <a:pathLst>
                <a:path w="1234439" h="368935">
                  <a:moveTo>
                    <a:pt x="0" y="184404"/>
                  </a:moveTo>
                  <a:lnTo>
                    <a:pt x="184404" y="0"/>
                  </a:lnTo>
                  <a:lnTo>
                    <a:pt x="184404" y="92201"/>
                  </a:lnTo>
                  <a:lnTo>
                    <a:pt x="1234439" y="92201"/>
                  </a:lnTo>
                  <a:lnTo>
                    <a:pt x="1234439" y="276606"/>
                  </a:lnTo>
                  <a:lnTo>
                    <a:pt x="184404" y="276606"/>
                  </a:lnTo>
                  <a:lnTo>
                    <a:pt x="184404" y="368808"/>
                  </a:lnTo>
                  <a:lnTo>
                    <a:pt x="0" y="184404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5224017" y="3459226"/>
            <a:ext cx="579755" cy="732155"/>
            <a:chOff x="5224017" y="3459226"/>
            <a:chExt cx="579755" cy="732155"/>
          </a:xfrm>
        </p:grpSpPr>
        <p:sp>
          <p:nvSpPr>
            <p:cNvPr id="35" name="object 35"/>
            <p:cNvSpPr/>
            <p:nvPr/>
          </p:nvSpPr>
          <p:spPr>
            <a:xfrm>
              <a:off x="5230367" y="3465576"/>
              <a:ext cx="567055" cy="719455"/>
            </a:xfrm>
            <a:custGeom>
              <a:avLst/>
              <a:gdLst/>
              <a:ahLst/>
              <a:cxnLst/>
              <a:rect l="l" t="t" r="r" b="b"/>
              <a:pathLst>
                <a:path w="567054" h="719454">
                  <a:moveTo>
                    <a:pt x="425196" y="0"/>
                  </a:moveTo>
                  <a:lnTo>
                    <a:pt x="141732" y="0"/>
                  </a:lnTo>
                  <a:lnTo>
                    <a:pt x="141732" y="435863"/>
                  </a:lnTo>
                  <a:lnTo>
                    <a:pt x="0" y="435863"/>
                  </a:lnTo>
                  <a:lnTo>
                    <a:pt x="283464" y="719328"/>
                  </a:lnTo>
                  <a:lnTo>
                    <a:pt x="566928" y="435863"/>
                  </a:lnTo>
                  <a:lnTo>
                    <a:pt x="425196" y="435863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30367" y="3465576"/>
              <a:ext cx="567055" cy="719455"/>
            </a:xfrm>
            <a:custGeom>
              <a:avLst/>
              <a:gdLst/>
              <a:ahLst/>
              <a:cxnLst/>
              <a:rect l="l" t="t" r="r" b="b"/>
              <a:pathLst>
                <a:path w="567054" h="719454">
                  <a:moveTo>
                    <a:pt x="0" y="435863"/>
                  </a:moveTo>
                  <a:lnTo>
                    <a:pt x="141732" y="435863"/>
                  </a:lnTo>
                  <a:lnTo>
                    <a:pt x="141732" y="0"/>
                  </a:lnTo>
                  <a:lnTo>
                    <a:pt x="425196" y="0"/>
                  </a:lnTo>
                  <a:lnTo>
                    <a:pt x="425196" y="435863"/>
                  </a:lnTo>
                  <a:lnTo>
                    <a:pt x="566928" y="435863"/>
                  </a:lnTo>
                  <a:lnTo>
                    <a:pt x="283464" y="719328"/>
                  </a:lnTo>
                  <a:lnTo>
                    <a:pt x="0" y="435863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4356861" y="4256278"/>
            <a:ext cx="3798570" cy="1791335"/>
            <a:chOff x="4356861" y="4256278"/>
            <a:chExt cx="3798570" cy="1791335"/>
          </a:xfrm>
        </p:grpSpPr>
        <p:sp>
          <p:nvSpPr>
            <p:cNvPr id="38" name="object 38"/>
            <p:cNvSpPr/>
            <p:nvPr/>
          </p:nvSpPr>
          <p:spPr>
            <a:xfrm>
              <a:off x="6649211" y="5049012"/>
              <a:ext cx="1499870" cy="460375"/>
            </a:xfrm>
            <a:custGeom>
              <a:avLst/>
              <a:gdLst/>
              <a:ahLst/>
              <a:cxnLst/>
              <a:rect l="l" t="t" r="r" b="b"/>
              <a:pathLst>
                <a:path w="1499870" h="460375">
                  <a:moveTo>
                    <a:pt x="1269492" y="0"/>
                  </a:moveTo>
                  <a:lnTo>
                    <a:pt x="1269492" y="115062"/>
                  </a:lnTo>
                  <a:lnTo>
                    <a:pt x="0" y="115062"/>
                  </a:lnTo>
                  <a:lnTo>
                    <a:pt x="0" y="345185"/>
                  </a:lnTo>
                  <a:lnTo>
                    <a:pt x="1269492" y="345185"/>
                  </a:lnTo>
                  <a:lnTo>
                    <a:pt x="1269492" y="460247"/>
                  </a:lnTo>
                  <a:lnTo>
                    <a:pt x="1499616" y="230124"/>
                  </a:lnTo>
                  <a:lnTo>
                    <a:pt x="12694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63211" y="4262628"/>
              <a:ext cx="3785870" cy="1778635"/>
            </a:xfrm>
            <a:custGeom>
              <a:avLst/>
              <a:gdLst/>
              <a:ahLst/>
              <a:cxnLst/>
              <a:rect l="l" t="t" r="r" b="b"/>
              <a:pathLst>
                <a:path w="3785870" h="1778635">
                  <a:moveTo>
                    <a:pt x="2285999" y="901446"/>
                  </a:moveTo>
                  <a:lnTo>
                    <a:pt x="3555491" y="901446"/>
                  </a:lnTo>
                  <a:lnTo>
                    <a:pt x="3555491" y="786384"/>
                  </a:lnTo>
                  <a:lnTo>
                    <a:pt x="3785616" y="1016508"/>
                  </a:lnTo>
                  <a:lnTo>
                    <a:pt x="3555491" y="1246632"/>
                  </a:lnTo>
                  <a:lnTo>
                    <a:pt x="3555491" y="1131570"/>
                  </a:lnTo>
                  <a:lnTo>
                    <a:pt x="2285999" y="1131570"/>
                  </a:lnTo>
                  <a:lnTo>
                    <a:pt x="2285999" y="901446"/>
                  </a:lnTo>
                  <a:close/>
                </a:path>
                <a:path w="3785870" h="1778635">
                  <a:moveTo>
                    <a:pt x="0" y="1778508"/>
                  </a:moveTo>
                  <a:lnTo>
                    <a:pt x="2165604" y="1778508"/>
                  </a:lnTo>
                  <a:lnTo>
                    <a:pt x="2165604" y="0"/>
                  </a:lnTo>
                  <a:lnTo>
                    <a:pt x="0" y="0"/>
                  </a:lnTo>
                  <a:lnTo>
                    <a:pt x="0" y="1778508"/>
                  </a:lnTo>
                  <a:close/>
                </a:path>
              </a:pathLst>
            </a:custGeom>
            <a:ln w="12700">
              <a:solidFill>
                <a:srgbClr val="213E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8195" y="1140527"/>
            <a:ext cx="1272540" cy="118204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989314" y="2292477"/>
            <a:ext cx="1864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LIDAR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041892" y="1141475"/>
            <a:ext cx="1780539" cy="1181100"/>
          </a:xfrm>
          <a:custGeom>
            <a:avLst/>
            <a:gdLst/>
            <a:ahLst/>
            <a:cxnLst/>
            <a:rect l="l" t="t" r="r" b="b"/>
            <a:pathLst>
              <a:path w="1780540" h="1181100">
                <a:moveTo>
                  <a:pt x="0" y="1181100"/>
                </a:moveTo>
                <a:lnTo>
                  <a:pt x="1780031" y="1181100"/>
                </a:lnTo>
                <a:lnTo>
                  <a:pt x="1780031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12700">
            <a:solidFill>
              <a:srgbClr val="213E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41892" y="2731007"/>
            <a:ext cx="1574800" cy="1129665"/>
          </a:xfrm>
          <a:custGeom>
            <a:avLst/>
            <a:gdLst/>
            <a:ahLst/>
            <a:cxnLst/>
            <a:rect l="l" t="t" r="r" b="b"/>
            <a:pathLst>
              <a:path w="1574800" h="1129664">
                <a:moveTo>
                  <a:pt x="0" y="1129283"/>
                </a:moveTo>
                <a:lnTo>
                  <a:pt x="1574292" y="1129283"/>
                </a:lnTo>
                <a:lnTo>
                  <a:pt x="1574292" y="0"/>
                </a:lnTo>
                <a:lnTo>
                  <a:pt x="0" y="0"/>
                </a:lnTo>
                <a:lnTo>
                  <a:pt x="0" y="1129283"/>
                </a:lnTo>
                <a:close/>
              </a:path>
            </a:pathLst>
          </a:custGeom>
          <a:ln w="12700">
            <a:solidFill>
              <a:srgbClr val="213E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148828" y="4664964"/>
            <a:ext cx="3145790" cy="1569720"/>
          </a:xfrm>
          <a:prstGeom prst="rect">
            <a:avLst/>
          </a:prstGeom>
          <a:ln w="12700">
            <a:solidFill>
              <a:srgbClr val="213E58"/>
            </a:solidFill>
          </a:ln>
        </p:spPr>
        <p:txBody>
          <a:bodyPr wrap="square" lIns="0" tIns="173990" rIns="0" bIns="0" rtlCol="0" vert="horz">
            <a:spAutoFit/>
          </a:bodyPr>
          <a:lstStyle/>
          <a:p>
            <a:pPr marL="92075" marR="119380">
              <a:lnSpc>
                <a:spcPct val="100000"/>
              </a:lnSpc>
              <a:spcBef>
                <a:spcPts val="1370"/>
              </a:spcBef>
            </a:pPr>
            <a:r>
              <a:rPr dirty="0" sz="2400" spc="-5">
                <a:latin typeface="Times New Roman"/>
                <a:cs typeface="Times New Roman"/>
              </a:rPr>
              <a:t>Sends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rescue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team or the police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LTE.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436" y="0"/>
            <a:ext cx="67208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PROPOSED</a:t>
            </a:r>
            <a:r>
              <a:rPr dirty="0" spc="-60"/>
              <a:t> </a:t>
            </a:r>
            <a:r>
              <a:rPr dirty="0" spc="-15"/>
              <a:t>METHODOLOGY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176985"/>
            <a:ext cx="10027285" cy="4904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  <a:tab pos="1178560" algn="l"/>
                <a:tab pos="1946275" algn="l"/>
                <a:tab pos="2388235" algn="l"/>
                <a:tab pos="3365500" algn="l"/>
                <a:tab pos="4124960" algn="l"/>
                <a:tab pos="5411470" algn="l"/>
                <a:tab pos="6673215" algn="l"/>
                <a:tab pos="7044690" algn="l"/>
                <a:tab pos="8234045" algn="l"/>
                <a:tab pos="8883015" algn="l"/>
                <a:tab pos="9717405" algn="l"/>
              </a:tabLst>
            </a:pP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arly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fine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robl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'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ve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24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efficient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rescue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missions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crime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Gather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relevant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crime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statistics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targeted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algorithm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optimal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UAV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based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last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Integrate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advanced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autopilot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capable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autonomous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flight,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obstacle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avoidance,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GSM,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GPS,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LTE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seamless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uncrowded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high-crime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UAV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crime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thresholds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criteria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emergencies.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12192000" cy="1513840"/>
          </a:xfrm>
          <a:custGeom>
            <a:avLst/>
            <a:gdLst/>
            <a:ahLst/>
            <a:cxnLst/>
            <a:rect l="l" t="t" r="r" b="b"/>
            <a:pathLst>
              <a:path w="12192000" h="1513840">
                <a:moveTo>
                  <a:pt x="12192000" y="0"/>
                </a:moveTo>
                <a:lnTo>
                  <a:pt x="0" y="0"/>
                </a:lnTo>
                <a:lnTo>
                  <a:pt x="0" y="105156"/>
                </a:lnTo>
                <a:lnTo>
                  <a:pt x="0" y="662940"/>
                </a:lnTo>
                <a:lnTo>
                  <a:pt x="0" y="1513332"/>
                </a:lnTo>
                <a:lnTo>
                  <a:pt x="12192000" y="1513332"/>
                </a:lnTo>
                <a:lnTo>
                  <a:pt x="12192000" y="662940"/>
                </a:lnTo>
                <a:lnTo>
                  <a:pt x="12192000" y="1051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807335" marR="5080" indent="-2794635">
              <a:lnSpc>
                <a:spcPts val="4750"/>
              </a:lnSpc>
              <a:spcBef>
                <a:spcPts val="700"/>
              </a:spcBef>
            </a:pPr>
            <a:r>
              <a:rPr dirty="0" spc="-45"/>
              <a:t>HARDWARE</a:t>
            </a:r>
            <a:r>
              <a:rPr dirty="0" spc="-2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45"/>
              <a:t>SOFTWARE</a:t>
            </a:r>
            <a:r>
              <a:rPr dirty="0" spc="-15"/>
              <a:t> </a:t>
            </a:r>
            <a:r>
              <a:rPr dirty="0" spc="-5"/>
              <a:t>REQUIREMENTS </a:t>
            </a:r>
            <a:r>
              <a:rPr dirty="0" spc="-955"/>
              <a:t> </a:t>
            </a:r>
            <a:r>
              <a:rPr dirty="0"/>
              <a:t>WITH</a:t>
            </a:r>
            <a:r>
              <a:rPr dirty="0" spc="-10"/>
              <a:t> </a:t>
            </a:r>
            <a:r>
              <a:rPr dirty="0" spc="-25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832632"/>
            <a:ext cx="9122410" cy="3604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30">
                <a:latin typeface="Times New Roman"/>
                <a:cs typeface="Times New Roman"/>
              </a:rPr>
              <a:t>UAV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flight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controller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4x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BLDC motors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ESCs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Laptop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mobile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to </a:t>
            </a:r>
            <a:r>
              <a:rPr dirty="0" sz="2800" spc="-5">
                <a:latin typeface="Times New Roman"/>
                <a:cs typeface="Times New Roman"/>
              </a:rPr>
              <a:t>receive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transmitted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Raspberry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pi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 </a:t>
            </a:r>
            <a:r>
              <a:rPr dirty="0" sz="2800" spc="-10">
                <a:latin typeface="Times New Roman"/>
                <a:cs typeface="Times New Roman"/>
              </a:rPr>
              <a:t>camara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90">
                <a:latin typeface="Times New Roman"/>
                <a:cs typeface="Times New Roman"/>
              </a:rPr>
              <a:t>LTE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network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module with GPS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High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Power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rechargeable</a:t>
            </a:r>
            <a:r>
              <a:rPr dirty="0" sz="2800" spc="-5">
                <a:latin typeface="Times New Roman"/>
                <a:cs typeface="Times New Roman"/>
              </a:rPr>
              <a:t> battery</a:t>
            </a:r>
            <a:endParaRPr sz="2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Lidar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Sensors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"/>
            <a:ext cx="12192000" cy="662940"/>
          </a:xfrm>
          <a:custGeom>
            <a:avLst/>
            <a:gdLst/>
            <a:ahLst/>
            <a:cxnLst/>
            <a:rect l="l" t="t" r="r" b="b"/>
            <a:pathLst>
              <a:path w="12192000" h="662940">
                <a:moveTo>
                  <a:pt x="12192000" y="0"/>
                </a:moveTo>
                <a:lnTo>
                  <a:pt x="0" y="0"/>
                </a:lnTo>
                <a:lnTo>
                  <a:pt x="0" y="662939"/>
                </a:lnTo>
                <a:lnTo>
                  <a:pt x="12192000" y="6629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1921" y="0"/>
            <a:ext cx="25012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TIMELINE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pc="-45"/>
              <a:t>EASWARI</a:t>
            </a:r>
            <a:r>
              <a:rPr dirty="0" spc="5"/>
              <a:t> </a:t>
            </a:r>
            <a:r>
              <a:rPr dirty="0" spc="-5"/>
              <a:t>ENGINEERING</a:t>
            </a:r>
            <a:r>
              <a:rPr dirty="0" spc="10"/>
              <a:t> </a:t>
            </a:r>
            <a:r>
              <a:rPr dirty="0" spc="-5"/>
              <a:t>COLLEGE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8502" y="1694814"/>
          <a:ext cx="8434705" cy="382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020"/>
                <a:gridCol w="4064000"/>
              </a:tblGrid>
              <a:tr h="706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TIMELINE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2023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Planning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Assembly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December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2023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11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Software Development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Autonomous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Flight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Testing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2024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WiFi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Repeater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Communication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Testing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Optimization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Refinement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Documentation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Publishing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Abirami A</dc:creator>
  <dc:title>PowerPoint Presentation</dc:title>
  <dcterms:created xsi:type="dcterms:W3CDTF">2023-09-16T09:28:36Z</dcterms:created>
  <dcterms:modified xsi:type="dcterms:W3CDTF">2023-09-16T09:28:36Z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2023-09-16T00:00:00Z</vt:filetime>
  </property>
</Properties>
</file>