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14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44.xml" ContentType="application/vnd.openxmlformats-officedocument.presentationml.slide+xml"/>
  <Override PartName="/ppt/slides/slide153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  <p:sldId id="364" r:id="rId107"/>
    <p:sldId id="365" r:id="rId108"/>
    <p:sldId id="366" r:id="rId109"/>
    <p:sldId id="367" r:id="rId110"/>
    <p:sldId id="368" r:id="rId111"/>
    <p:sldId id="369" r:id="rId112"/>
    <p:sldId id="370" r:id="rId113"/>
    <p:sldId id="371" r:id="rId114"/>
    <p:sldId id="372" r:id="rId115"/>
    <p:sldId id="373" r:id="rId116"/>
    <p:sldId id="374" r:id="rId117"/>
    <p:sldId id="375" r:id="rId118"/>
    <p:sldId id="376" r:id="rId119"/>
    <p:sldId id="377" r:id="rId120"/>
    <p:sldId id="378" r:id="rId121"/>
    <p:sldId id="379" r:id="rId122"/>
    <p:sldId id="380" r:id="rId123"/>
    <p:sldId id="381" r:id="rId124"/>
    <p:sldId id="382" r:id="rId125"/>
    <p:sldId id="383" r:id="rId126"/>
    <p:sldId id="384" r:id="rId127"/>
    <p:sldId id="385" r:id="rId128"/>
    <p:sldId id="386" r:id="rId129"/>
    <p:sldId id="387" r:id="rId130"/>
    <p:sldId id="388" r:id="rId131"/>
    <p:sldId id="389" r:id="rId132"/>
    <p:sldId id="390" r:id="rId133"/>
    <p:sldId id="391" r:id="rId134"/>
    <p:sldId id="392" r:id="rId135"/>
    <p:sldId id="393" r:id="rId136"/>
    <p:sldId id="394" r:id="rId137"/>
    <p:sldId id="395" r:id="rId138"/>
    <p:sldId id="396" r:id="rId139"/>
    <p:sldId id="397" r:id="rId140"/>
    <p:sldId id="398" r:id="rId141"/>
    <p:sldId id="399" r:id="rId142"/>
    <p:sldId id="400" r:id="rId143"/>
    <p:sldId id="401" r:id="rId144"/>
    <p:sldId id="402" r:id="rId145"/>
    <p:sldId id="403" r:id="rId146"/>
    <p:sldId id="404" r:id="rId147"/>
    <p:sldId id="405" r:id="rId148"/>
    <p:sldId id="406" r:id="rId149"/>
    <p:sldId id="407" r:id="rId150"/>
    <p:sldId id="408" r:id="rId151"/>
    <p:sldId id="409" r:id="rId152"/>
    <p:sldId id="410" r:id="rId153"/>
    <p:sldId id="411" r:id="rId154"/>
    <p:sldId id="412" r:id="rId155"/>
    <p:sldId id="413" r:id="rId156"/>
    <p:sldId id="414" r:id="rId157"/>
    <p:sldId id="415" r:id="rId158"/>
    <p:sldId id="416" r:id="rId1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A5F7-4987-48D6-95CF-B1F3BA28D611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AA7-D32B-4407-B9D9-ACE8DC8EA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A5F7-4987-48D6-95CF-B1F3BA28D611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AA7-D32B-4407-B9D9-ACE8DC8EA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A5F7-4987-48D6-95CF-B1F3BA28D611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AA7-D32B-4407-B9D9-ACE8DC8EA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A5F7-4987-48D6-95CF-B1F3BA28D611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AA7-D32B-4407-B9D9-ACE8DC8EA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A5F7-4987-48D6-95CF-B1F3BA28D611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AA7-D32B-4407-B9D9-ACE8DC8EA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A5F7-4987-48D6-95CF-B1F3BA28D611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AA7-D32B-4407-B9D9-ACE8DC8EA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A5F7-4987-48D6-95CF-B1F3BA28D611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AA7-D32B-4407-B9D9-ACE8DC8EA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A5F7-4987-48D6-95CF-B1F3BA28D611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AA7-D32B-4407-B9D9-ACE8DC8EA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A5F7-4987-48D6-95CF-B1F3BA28D611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AA7-D32B-4407-B9D9-ACE8DC8EA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A5F7-4987-48D6-95CF-B1F3BA28D611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AA7-D32B-4407-B9D9-ACE8DC8EA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A5F7-4987-48D6-95CF-B1F3BA28D611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AA7-D32B-4407-B9D9-ACE8DC8EA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A5F7-4987-48D6-95CF-B1F3BA28D611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0BAA7-D32B-4407-B9D9-ACE8DC8EA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wmf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57.wmf"/><Relationship Id="rId2" Type="http://schemas.openxmlformats.org/officeDocument/2006/relationships/image" Target="../media/image59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wmf"/><Relationship Id="rId5" Type="http://schemas.openxmlformats.org/officeDocument/2006/relationships/image" Target="../media/image55.png"/><Relationship Id="rId4" Type="http://schemas.openxmlformats.org/officeDocument/2006/relationships/image" Target="../media/image61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57.wmf"/><Relationship Id="rId2" Type="http://schemas.openxmlformats.org/officeDocument/2006/relationships/image" Target="../media/image59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wmf"/><Relationship Id="rId5" Type="http://schemas.openxmlformats.org/officeDocument/2006/relationships/image" Target="../media/image55.png"/><Relationship Id="rId4" Type="http://schemas.openxmlformats.org/officeDocument/2006/relationships/image" Target="../media/image61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57.wmf"/><Relationship Id="rId2" Type="http://schemas.openxmlformats.org/officeDocument/2006/relationships/image" Target="../media/image59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wmf"/><Relationship Id="rId5" Type="http://schemas.openxmlformats.org/officeDocument/2006/relationships/image" Target="../media/image55.png"/><Relationship Id="rId4" Type="http://schemas.openxmlformats.org/officeDocument/2006/relationships/image" Target="../media/image61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57.wmf"/><Relationship Id="rId2" Type="http://schemas.openxmlformats.org/officeDocument/2006/relationships/image" Target="../media/image59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wmf"/><Relationship Id="rId5" Type="http://schemas.openxmlformats.org/officeDocument/2006/relationships/image" Target="../media/image55.png"/><Relationship Id="rId4" Type="http://schemas.openxmlformats.org/officeDocument/2006/relationships/image" Target="../media/image61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58.wmf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4.wmf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wmf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wmf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wmf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wmf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wmf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Learning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longer comment</a:t>
            </a:r>
          </a:p>
          <a:p>
            <a:pPr>
              <a:buNone/>
            </a:pPr>
            <a:r>
              <a:rPr lang="en-US" dirty="0" smtClean="0"/>
              <a:t>/*</a:t>
            </a:r>
          </a:p>
          <a:p>
            <a:pPr>
              <a:buNone/>
            </a:pPr>
            <a:r>
              <a:rPr lang="en-US" dirty="0" smtClean="0"/>
              <a:t>Whatever is between</a:t>
            </a:r>
          </a:p>
          <a:p>
            <a:pPr>
              <a:buNone/>
            </a:pPr>
            <a:r>
              <a:rPr lang="en-US" dirty="0" smtClean="0"/>
              <a:t>this set of characters is a comment</a:t>
            </a:r>
          </a:p>
          <a:p>
            <a:pPr>
              <a:buNone/>
            </a:pPr>
            <a:r>
              <a:rPr lang="en-US" dirty="0" smtClean="0"/>
              <a:t>and won’t be run as JavaScript code</a:t>
            </a:r>
          </a:p>
          <a:p>
            <a:pPr>
              <a:buNone/>
            </a:pPr>
            <a:r>
              <a:rPr lang="en-US" dirty="0" smtClean="0"/>
              <a:t>*/</a:t>
            </a:r>
          </a:p>
          <a:p>
            <a:r>
              <a:rPr lang="en-US" dirty="0" smtClean="0"/>
              <a:t>//Display the total</a:t>
            </a:r>
            <a:endParaRPr lang="en-US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Methods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JavaScript represents every </a:t>
            </a:r>
            <a:r>
              <a:rPr lang="en-US" sz="2800" smtClean="0">
                <a:solidFill>
                  <a:schemeClr val="hlink"/>
                </a:solidFill>
              </a:rPr>
              <a:t>function </a:t>
            </a:r>
            <a:r>
              <a:rPr lang="en-US" sz="2800" smtClean="0"/>
              <a:t>as an Object value. That is,</a:t>
            </a:r>
          </a:p>
          <a:p>
            <a:pPr lvl="1" eaLnBrk="1" hangingPunct="1"/>
            <a:r>
              <a:rPr lang="en-US" sz="2400" smtClean="0"/>
              <a:t>When JavaScript processes a function declaration, it creates a specialized object that represents the function.</a:t>
            </a:r>
          </a:p>
          <a:p>
            <a:pPr lvl="1" eaLnBrk="1" hangingPunct="1"/>
            <a:r>
              <a:rPr lang="en-US" sz="2400" smtClean="0"/>
              <a:t>A variable that has the same name as the function is also created, and a reference to the function object is assigned to this variable.</a:t>
            </a:r>
          </a:p>
          <a:p>
            <a:pPr eaLnBrk="1" hangingPunct="1"/>
            <a:r>
              <a:rPr lang="en-US" sz="2800" smtClean="0"/>
              <a:t>A </a:t>
            </a:r>
            <a:r>
              <a:rPr lang="en-US" sz="2800" smtClean="0">
                <a:solidFill>
                  <a:schemeClr val="hlink"/>
                </a:solidFill>
              </a:rPr>
              <a:t>method</a:t>
            </a:r>
            <a:r>
              <a:rPr lang="en-US" sz="2800" smtClean="0"/>
              <a:t> is a function that has been assigned as the value of a property of an object.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Methods</a:t>
            </a:r>
          </a:p>
        </p:txBody>
      </p:sp>
      <p:pic>
        <p:nvPicPr>
          <p:cNvPr id="10137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362200"/>
            <a:ext cx="636905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8100" y="3367088"/>
            <a:ext cx="4178300" cy="205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Methods</a:t>
            </a:r>
          </a:p>
        </p:txBody>
      </p:sp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362200"/>
            <a:ext cx="636905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8100" y="3367088"/>
            <a:ext cx="4178300" cy="205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05" name="Oval 5"/>
          <p:cNvSpPr>
            <a:spLocks noChangeArrowheads="1"/>
          </p:cNvSpPr>
          <p:nvPr/>
        </p:nvSpPr>
        <p:spPr bwMode="auto">
          <a:xfrm>
            <a:off x="1295400" y="2286000"/>
            <a:ext cx="2057400" cy="4572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1431925" y="1941513"/>
            <a:ext cx="584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Creates global variable named </a:t>
            </a:r>
            <a:r>
              <a:rPr lang="en-US">
                <a:solidFill>
                  <a:srgbClr val="008080"/>
                </a:solidFill>
                <a:latin typeface="Lucida Sans Typewriter" pitchFamily="49" charset="0"/>
              </a:rPr>
              <a:t>leaf</a:t>
            </a:r>
            <a:r>
              <a:rPr lang="en-US">
                <a:solidFill>
                  <a:srgbClr val="008080"/>
                </a:solidFill>
              </a:rPr>
              <a:t> with function value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Methods</a:t>
            </a:r>
          </a:p>
        </p:txBody>
      </p:sp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362200"/>
            <a:ext cx="636905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8100" y="3367088"/>
            <a:ext cx="4178300" cy="205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29" name="Oval 5"/>
          <p:cNvSpPr>
            <a:spLocks noChangeArrowheads="1"/>
          </p:cNvSpPr>
          <p:nvPr/>
        </p:nvSpPr>
        <p:spPr bwMode="auto">
          <a:xfrm>
            <a:off x="1524000" y="4495800"/>
            <a:ext cx="2590800" cy="3810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4175125" y="4456113"/>
            <a:ext cx="3651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Creates </a:t>
            </a:r>
            <a:r>
              <a:rPr lang="en-US">
                <a:solidFill>
                  <a:srgbClr val="008080"/>
                </a:solidFill>
                <a:latin typeface="Lucida Sans Typewriter" pitchFamily="49" charset="0"/>
              </a:rPr>
              <a:t>isLeaf()</a:t>
            </a:r>
            <a:r>
              <a:rPr lang="en-US">
                <a:solidFill>
                  <a:srgbClr val="008080"/>
                </a:solidFill>
              </a:rPr>
              <a:t> method that is</a:t>
            </a:r>
          </a:p>
          <a:p>
            <a:r>
              <a:rPr lang="en-US">
                <a:solidFill>
                  <a:srgbClr val="008080"/>
                </a:solidFill>
              </a:rPr>
              <a:t>defined by </a:t>
            </a:r>
            <a:r>
              <a:rPr lang="en-US">
                <a:solidFill>
                  <a:srgbClr val="008080"/>
                </a:solidFill>
                <a:latin typeface="Lucida Sans Typewriter" pitchFamily="49" charset="0"/>
              </a:rPr>
              <a:t>leaf()</a:t>
            </a:r>
            <a:r>
              <a:rPr lang="en-US">
                <a:solidFill>
                  <a:srgbClr val="008080"/>
                </a:solidFill>
              </a:rPr>
              <a:t> function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Methods</a:t>
            </a:r>
          </a:p>
        </p:txBody>
      </p:sp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362200"/>
            <a:ext cx="636905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8100" y="3367088"/>
            <a:ext cx="4178300" cy="205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453" name="Oval 5"/>
          <p:cNvSpPr>
            <a:spLocks noChangeArrowheads="1"/>
          </p:cNvSpPr>
          <p:nvPr/>
        </p:nvSpPr>
        <p:spPr bwMode="auto">
          <a:xfrm>
            <a:off x="2438400" y="2667000"/>
            <a:ext cx="609600" cy="3048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54" name="Oval 6"/>
          <p:cNvSpPr>
            <a:spLocks noChangeArrowheads="1"/>
          </p:cNvSpPr>
          <p:nvPr/>
        </p:nvSpPr>
        <p:spPr bwMode="auto">
          <a:xfrm>
            <a:off x="5105400" y="2667000"/>
            <a:ext cx="533400" cy="3048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3717925" y="1865313"/>
            <a:ext cx="4413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Refers to object that “owns” method when</a:t>
            </a:r>
          </a:p>
          <a:p>
            <a:r>
              <a:rPr lang="en-US">
                <a:solidFill>
                  <a:srgbClr val="008080"/>
                </a:solidFill>
              </a:rPr>
              <a:t>leaf() is called as a method</a:t>
            </a:r>
          </a:p>
        </p:txBody>
      </p:sp>
      <p:sp>
        <p:nvSpPr>
          <p:cNvPr id="104456" name="Line 8"/>
          <p:cNvSpPr>
            <a:spLocks noChangeShapeType="1"/>
          </p:cNvSpPr>
          <p:nvPr/>
        </p:nvSpPr>
        <p:spPr bwMode="auto">
          <a:xfrm flipH="1">
            <a:off x="2971800" y="2286000"/>
            <a:ext cx="762000" cy="4572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457" name="Line 9"/>
          <p:cNvSpPr>
            <a:spLocks noChangeShapeType="1"/>
          </p:cNvSpPr>
          <p:nvPr/>
        </p:nvSpPr>
        <p:spPr bwMode="auto">
          <a:xfrm>
            <a:off x="4953000" y="2438400"/>
            <a:ext cx="304800" cy="2286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Methods</a:t>
            </a:r>
          </a:p>
        </p:txBody>
      </p:sp>
      <p:pic>
        <p:nvPicPr>
          <p:cNvPr id="10547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905000"/>
            <a:ext cx="66294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Methods</a:t>
            </a:r>
          </a:p>
        </p:txBody>
      </p:sp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905000"/>
            <a:ext cx="66294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500" name="AutoShape 5"/>
          <p:cNvSpPr>
            <a:spLocks noChangeArrowheads="1"/>
          </p:cNvSpPr>
          <p:nvPr/>
        </p:nvSpPr>
        <p:spPr bwMode="auto">
          <a:xfrm>
            <a:off x="1295400" y="1828800"/>
            <a:ext cx="3429000" cy="609600"/>
          </a:xfrm>
          <a:prstGeom prst="roundRect">
            <a:avLst>
              <a:gd name="adj" fmla="val 16667"/>
            </a:avLst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6"/>
          <p:cNvSpPr txBox="1">
            <a:spLocks noChangeArrowheads="1"/>
          </p:cNvSpPr>
          <p:nvPr/>
        </p:nvSpPr>
        <p:spPr bwMode="auto">
          <a:xfrm>
            <a:off x="4800600" y="1828800"/>
            <a:ext cx="3282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Creates two objects each with </a:t>
            </a:r>
          </a:p>
          <a:p>
            <a:r>
              <a:rPr lang="en-US">
                <a:solidFill>
                  <a:srgbClr val="008080"/>
                </a:solidFill>
              </a:rPr>
              <a:t>method </a:t>
            </a:r>
            <a:r>
              <a:rPr lang="en-US">
                <a:solidFill>
                  <a:srgbClr val="008080"/>
                </a:solidFill>
                <a:latin typeface="Lucida Sans Typewriter" pitchFamily="49" charset="0"/>
              </a:rPr>
              <a:t>isLeaf()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Methods</a:t>
            </a:r>
          </a:p>
        </p:txBody>
      </p:sp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905000"/>
            <a:ext cx="66294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24" name="AutoShape 4"/>
          <p:cNvSpPr>
            <a:spLocks noChangeArrowheads="1"/>
          </p:cNvSpPr>
          <p:nvPr/>
        </p:nvSpPr>
        <p:spPr bwMode="auto">
          <a:xfrm>
            <a:off x="5715000" y="3276600"/>
            <a:ext cx="1828800" cy="685800"/>
          </a:xfrm>
          <a:prstGeom prst="roundRect">
            <a:avLst>
              <a:gd name="adj" fmla="val 16667"/>
            </a:avLst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5699125" y="3998913"/>
            <a:ext cx="2940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Calls to </a:t>
            </a:r>
            <a:r>
              <a:rPr lang="en-US">
                <a:solidFill>
                  <a:srgbClr val="008080"/>
                </a:solidFill>
                <a:latin typeface="Lucida Sans Typewriter" pitchFamily="49" charset="0"/>
              </a:rPr>
              <a:t>isLeaf()</a:t>
            </a:r>
            <a:r>
              <a:rPr lang="en-US">
                <a:solidFill>
                  <a:srgbClr val="008080"/>
                </a:solidFill>
              </a:rPr>
              <a:t> method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Methods</a:t>
            </a:r>
          </a:p>
        </p:txBody>
      </p:sp>
      <p:sp>
        <p:nvSpPr>
          <p:cNvPr id="1085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525963"/>
          </a:xfrm>
        </p:spPr>
        <p:txBody>
          <a:bodyPr/>
          <a:lstStyle/>
          <a:p>
            <a:pPr eaLnBrk="1" hangingPunct="1"/>
            <a:r>
              <a:rPr lang="en-US" smtClean="0"/>
              <a:t>Original version: </a:t>
            </a:r>
            <a:r>
              <a:rPr lang="en-US" smtClean="0">
                <a:latin typeface="Lucida Sans Typewriter" pitchFamily="49" charset="0"/>
              </a:rPr>
              <a:t>leaf()</a:t>
            </a:r>
            <a:r>
              <a:rPr lang="en-US" smtClean="0"/>
              <a:t> can be called as function, but we only want a method</a:t>
            </a:r>
          </a:p>
        </p:txBody>
      </p:sp>
      <p:pic>
        <p:nvPicPr>
          <p:cNvPr id="10854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895600"/>
            <a:ext cx="636905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1900" y="3900488"/>
            <a:ext cx="4178300" cy="205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Methods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525963"/>
          </a:xfrm>
        </p:spPr>
        <p:txBody>
          <a:bodyPr/>
          <a:lstStyle/>
          <a:p>
            <a:pPr eaLnBrk="1" hangingPunct="1"/>
            <a:r>
              <a:rPr lang="en-US" smtClean="0"/>
              <a:t>Alternative:</a:t>
            </a:r>
          </a:p>
        </p:txBody>
      </p: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895600"/>
            <a:ext cx="636905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1900" y="3900488"/>
            <a:ext cx="4178300" cy="205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74" name="AutoShape 7"/>
          <p:cNvSpPr>
            <a:spLocks noChangeArrowheads="1"/>
          </p:cNvSpPr>
          <p:nvPr/>
        </p:nvSpPr>
        <p:spPr bwMode="auto">
          <a:xfrm>
            <a:off x="1143000" y="2895600"/>
            <a:ext cx="6324600" cy="838200"/>
          </a:xfrm>
          <a:prstGeom prst="roundRect">
            <a:avLst>
              <a:gd name="adj" fmla="val 16667"/>
            </a:avLst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75" name="Oval 8"/>
          <p:cNvSpPr>
            <a:spLocks noChangeArrowheads="1"/>
          </p:cNvSpPr>
          <p:nvPr/>
        </p:nvSpPr>
        <p:spPr bwMode="auto">
          <a:xfrm>
            <a:off x="3276600" y="5029200"/>
            <a:ext cx="533400" cy="3048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76" name="Line 9"/>
          <p:cNvSpPr>
            <a:spLocks noChangeShapeType="1"/>
          </p:cNvSpPr>
          <p:nvPr/>
        </p:nvSpPr>
        <p:spPr bwMode="auto">
          <a:xfrm flipH="1">
            <a:off x="3810000" y="3733800"/>
            <a:ext cx="1752600" cy="13716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9577" name="Text Box 10"/>
          <p:cNvSpPr txBox="1">
            <a:spLocks noChangeArrowheads="1"/>
          </p:cNvSpPr>
          <p:nvPr/>
        </p:nvSpPr>
        <p:spPr bwMode="auto">
          <a:xfrm>
            <a:off x="4175125" y="4837113"/>
            <a:ext cx="38544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8080"/>
                </a:solidFill>
              </a:rPr>
              <a:t>Function expression</a:t>
            </a:r>
            <a:r>
              <a:rPr lang="en-US">
                <a:solidFill>
                  <a:srgbClr val="008080"/>
                </a:solidFill>
              </a:rPr>
              <a:t> is syntactically</a:t>
            </a:r>
          </a:p>
          <a:p>
            <a:r>
              <a:rPr lang="en-US">
                <a:solidFill>
                  <a:srgbClr val="008080"/>
                </a:solidFill>
              </a:rPr>
              <a:t>the same as function declaration but</a:t>
            </a:r>
          </a:p>
          <a:p>
            <a:r>
              <a:rPr lang="en-US">
                <a:solidFill>
                  <a:srgbClr val="008080"/>
                </a:solidFill>
              </a:rPr>
              <a:t>does not produce a global variable.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mathematical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firstNumber</a:t>
            </a:r>
            <a:r>
              <a:rPr lang="en-US" sz="2400" dirty="0" smtClean="0"/>
              <a:t> = 4;</a:t>
            </a:r>
          </a:p>
          <a:p>
            <a:pPr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secondNumber</a:t>
            </a:r>
            <a:r>
              <a:rPr lang="en-US" sz="2400" dirty="0" smtClean="0"/>
              <a:t> = 3;</a:t>
            </a:r>
          </a:p>
          <a:p>
            <a:pPr>
              <a:buNone/>
            </a:pPr>
            <a:r>
              <a:rPr lang="en-US" sz="2400" dirty="0" smtClean="0"/>
              <a:t>//Mathematical operations</a:t>
            </a:r>
          </a:p>
          <a:p>
            <a:pPr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total = </a:t>
            </a:r>
            <a:r>
              <a:rPr lang="en-US" sz="2400" dirty="0" err="1" smtClean="0"/>
              <a:t>firstNumber</a:t>
            </a:r>
            <a:r>
              <a:rPr lang="en-US" sz="2400" dirty="0" smtClean="0"/>
              <a:t> + </a:t>
            </a:r>
            <a:r>
              <a:rPr lang="en-US" sz="2400" dirty="0" err="1" smtClean="0"/>
              <a:t>secondNumber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product = </a:t>
            </a:r>
            <a:r>
              <a:rPr lang="en-US" sz="2400" dirty="0" err="1" smtClean="0"/>
              <a:t>firstNumber</a:t>
            </a:r>
            <a:r>
              <a:rPr lang="en-US" sz="2400" dirty="0" smtClean="0"/>
              <a:t> * </a:t>
            </a:r>
            <a:r>
              <a:rPr lang="en-US" sz="2400" dirty="0" err="1" smtClean="0"/>
              <a:t>secondNumber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quotient = </a:t>
            </a:r>
            <a:r>
              <a:rPr lang="en-US" sz="2400" dirty="0" err="1" smtClean="0"/>
              <a:t>firstNumber</a:t>
            </a:r>
            <a:r>
              <a:rPr lang="en-US" sz="2400" dirty="0" smtClean="0"/>
              <a:t> / </a:t>
            </a:r>
            <a:r>
              <a:rPr lang="en-US" sz="2400" dirty="0" err="1" smtClean="0"/>
              <a:t>secondNumber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difference = </a:t>
            </a:r>
            <a:r>
              <a:rPr lang="en-US" sz="2400" dirty="0" err="1" smtClean="0"/>
              <a:t>firstNumber</a:t>
            </a:r>
            <a:r>
              <a:rPr lang="en-US" sz="2400" dirty="0" smtClean="0"/>
              <a:t> - </a:t>
            </a:r>
            <a:r>
              <a:rPr lang="en-US" sz="2400" dirty="0" err="1" smtClean="0"/>
              <a:t>secondNumber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//Display the total</a:t>
            </a:r>
          </a:p>
          <a:p>
            <a:pPr>
              <a:buNone/>
            </a:pPr>
            <a:r>
              <a:rPr lang="en-US" sz="2400" dirty="0" smtClean="0"/>
              <a:t>console.log(total);</a:t>
            </a:r>
          </a:p>
          <a:p>
            <a:pPr>
              <a:buNone/>
            </a:pPr>
            <a:r>
              <a:rPr lang="en-US" sz="2400" dirty="0" smtClean="0"/>
              <a:t>//Display the product</a:t>
            </a:r>
          </a:p>
          <a:p>
            <a:pPr>
              <a:buNone/>
            </a:pPr>
            <a:r>
              <a:rPr lang="en-US" sz="2400" dirty="0" smtClean="0"/>
              <a:t>console.log(product);</a:t>
            </a:r>
          </a:p>
          <a:p>
            <a:pPr>
              <a:buNone/>
            </a:pPr>
            <a:r>
              <a:rPr lang="en-US" sz="2400" dirty="0" smtClean="0"/>
              <a:t>//Display the quotient</a:t>
            </a:r>
          </a:p>
          <a:p>
            <a:pPr>
              <a:buNone/>
            </a:pPr>
            <a:r>
              <a:rPr lang="en-US" sz="2400" dirty="0" smtClean="0"/>
              <a:t>console.log(quotient);</a:t>
            </a:r>
          </a:p>
          <a:p>
            <a:pPr>
              <a:buNone/>
            </a:pPr>
            <a:r>
              <a:rPr lang="en-US" sz="2400" dirty="0" smtClean="0"/>
              <a:t>//Display the difference</a:t>
            </a:r>
          </a:p>
          <a:p>
            <a:pPr>
              <a:buNone/>
            </a:pPr>
            <a:r>
              <a:rPr lang="en-US" sz="2400" dirty="0" smtClean="0"/>
              <a:t>console.log(difference);</a:t>
            </a:r>
            <a:endParaRPr lang="en-US" sz="2400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Methods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525963"/>
          </a:xfrm>
        </p:spPr>
        <p:txBody>
          <a:bodyPr/>
          <a:lstStyle/>
          <a:p>
            <a:pPr eaLnBrk="1" hangingPunct="1"/>
            <a:r>
              <a:rPr lang="en-US" smtClean="0"/>
              <a:t>Alternative</a:t>
            </a:r>
          </a:p>
        </p:txBody>
      </p:sp>
      <p:pic>
        <p:nvPicPr>
          <p:cNvPr id="11059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810000"/>
            <a:ext cx="6934200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7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590800"/>
            <a:ext cx="42672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8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5029200"/>
            <a:ext cx="20574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599" name="AutoShape 10"/>
          <p:cNvSpPr>
            <a:spLocks noChangeArrowheads="1"/>
          </p:cNvSpPr>
          <p:nvPr/>
        </p:nvSpPr>
        <p:spPr bwMode="auto">
          <a:xfrm>
            <a:off x="1447800" y="3733800"/>
            <a:ext cx="6858000" cy="1219200"/>
          </a:xfrm>
          <a:prstGeom prst="roundRect">
            <a:avLst>
              <a:gd name="adj" fmla="val 16667"/>
            </a:avLst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Constructors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hlink"/>
                </a:solidFill>
              </a:rPr>
              <a:t>User-defined constructor</a:t>
            </a:r>
            <a:r>
              <a:rPr lang="en-US" smtClean="0"/>
              <a:t> is just a function called using </a:t>
            </a:r>
            <a:r>
              <a:rPr lang="en-US" smtClean="0">
                <a:latin typeface="Lucida Sans Typewriter" pitchFamily="49" charset="0"/>
              </a:rPr>
              <a:t>new</a:t>
            </a:r>
            <a:r>
              <a:rPr lang="en-US" smtClean="0"/>
              <a:t> expression: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Object created using a constructor is known as an </a:t>
            </a:r>
            <a:r>
              <a:rPr lang="en-US" smtClean="0">
                <a:solidFill>
                  <a:schemeClr val="hlink"/>
                </a:solidFill>
              </a:rPr>
              <a:t>instance</a:t>
            </a:r>
            <a:r>
              <a:rPr lang="en-US" smtClean="0"/>
              <a:t> of the constructor</a:t>
            </a:r>
          </a:p>
        </p:txBody>
      </p:sp>
      <p:pic>
        <p:nvPicPr>
          <p:cNvPr id="11162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895600"/>
            <a:ext cx="37147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621" name="AutoShape 6"/>
          <p:cNvSpPr>
            <a:spLocks noChangeArrowheads="1"/>
          </p:cNvSpPr>
          <p:nvPr/>
        </p:nvSpPr>
        <p:spPr bwMode="auto">
          <a:xfrm>
            <a:off x="3886200" y="2819400"/>
            <a:ext cx="838200" cy="685800"/>
          </a:xfrm>
          <a:prstGeom prst="roundRect">
            <a:avLst>
              <a:gd name="adj" fmla="val 16667"/>
            </a:avLst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22" name="Text Box 7"/>
          <p:cNvSpPr txBox="1">
            <a:spLocks noChangeArrowheads="1"/>
          </p:cNvSpPr>
          <p:nvPr/>
        </p:nvSpPr>
        <p:spPr bwMode="auto">
          <a:xfrm>
            <a:off x="3810000" y="3581400"/>
            <a:ext cx="136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Constructor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Constructors</a:t>
            </a:r>
          </a:p>
        </p:txBody>
      </p:sp>
      <p:pic>
        <p:nvPicPr>
          <p:cNvPr id="11264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4038600"/>
            <a:ext cx="2728913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343400"/>
            <a:ext cx="599122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5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5791200"/>
            <a:ext cx="25717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6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2514600"/>
            <a:ext cx="5649913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7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1600200"/>
            <a:ext cx="3476625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8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47800" y="3429000"/>
            <a:ext cx="16764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49" name="Text Box 13"/>
          <p:cNvSpPr txBox="1">
            <a:spLocks noChangeArrowheads="1"/>
          </p:cNvSpPr>
          <p:nvPr/>
        </p:nvSpPr>
        <p:spPr bwMode="auto">
          <a:xfrm>
            <a:off x="212725" y="1865313"/>
            <a:ext cx="984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Original</a:t>
            </a:r>
          </a:p>
          <a:p>
            <a:r>
              <a:rPr lang="en-US">
                <a:solidFill>
                  <a:srgbClr val="008080"/>
                </a:solidFill>
              </a:rPr>
              <a:t>function</a:t>
            </a:r>
          </a:p>
        </p:txBody>
      </p:sp>
      <p:sp>
        <p:nvSpPr>
          <p:cNvPr id="112650" name="Text Box 14"/>
          <p:cNvSpPr txBox="1">
            <a:spLocks noChangeArrowheads="1"/>
          </p:cNvSpPr>
          <p:nvPr/>
        </p:nvSpPr>
        <p:spPr bwMode="auto">
          <a:xfrm>
            <a:off x="212725" y="4151313"/>
            <a:ext cx="16192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Function</a:t>
            </a:r>
          </a:p>
          <a:p>
            <a:r>
              <a:rPr lang="en-US">
                <a:solidFill>
                  <a:srgbClr val="008080"/>
                </a:solidFill>
              </a:rPr>
              <a:t>intended</a:t>
            </a:r>
          </a:p>
          <a:p>
            <a:r>
              <a:rPr lang="en-US">
                <a:solidFill>
                  <a:srgbClr val="008080"/>
                </a:solidFill>
              </a:rPr>
              <a:t>to be used</a:t>
            </a:r>
          </a:p>
          <a:p>
            <a:r>
              <a:rPr lang="en-US">
                <a:solidFill>
                  <a:srgbClr val="008080"/>
                </a:solidFill>
              </a:rPr>
              <a:t>as constructor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Constructors</a:t>
            </a:r>
          </a:p>
        </p:txBody>
      </p:sp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4038600"/>
            <a:ext cx="2728913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343400"/>
            <a:ext cx="599122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5791200"/>
            <a:ext cx="25717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7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2514600"/>
            <a:ext cx="5649913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7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1600200"/>
            <a:ext cx="3476625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7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47800" y="3429000"/>
            <a:ext cx="16764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3" name="Oval 11"/>
          <p:cNvSpPr>
            <a:spLocks noChangeArrowheads="1"/>
          </p:cNvSpPr>
          <p:nvPr/>
        </p:nvSpPr>
        <p:spPr bwMode="auto">
          <a:xfrm>
            <a:off x="1600200" y="1752600"/>
            <a:ext cx="2819400" cy="3048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74" name="Text Box 12"/>
          <p:cNvSpPr txBox="1">
            <a:spLocks noChangeArrowheads="1"/>
          </p:cNvSpPr>
          <p:nvPr/>
        </p:nvSpPr>
        <p:spPr bwMode="auto">
          <a:xfrm>
            <a:off x="228600" y="4191000"/>
            <a:ext cx="15176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Object is</a:t>
            </a:r>
          </a:p>
          <a:p>
            <a:r>
              <a:rPr lang="en-US">
                <a:solidFill>
                  <a:srgbClr val="008080"/>
                </a:solidFill>
              </a:rPr>
              <a:t>constructed</a:t>
            </a:r>
          </a:p>
          <a:p>
            <a:r>
              <a:rPr lang="en-US">
                <a:solidFill>
                  <a:srgbClr val="008080"/>
                </a:solidFill>
              </a:rPr>
              <a:t>automatically</a:t>
            </a:r>
          </a:p>
          <a:p>
            <a:r>
              <a:rPr lang="en-US">
                <a:solidFill>
                  <a:srgbClr val="008080"/>
                </a:solidFill>
              </a:rPr>
              <a:t>by </a:t>
            </a:r>
            <a:r>
              <a:rPr lang="en-US">
                <a:solidFill>
                  <a:srgbClr val="008080"/>
                </a:solidFill>
                <a:latin typeface="Lucida Sans Typewriter" pitchFamily="49" charset="0"/>
              </a:rPr>
              <a:t>new</a:t>
            </a:r>
          </a:p>
          <a:p>
            <a:r>
              <a:rPr lang="en-US">
                <a:solidFill>
                  <a:srgbClr val="008080"/>
                </a:solidFill>
              </a:rPr>
              <a:t>expression</a:t>
            </a:r>
          </a:p>
        </p:txBody>
      </p:sp>
      <p:sp>
        <p:nvSpPr>
          <p:cNvPr id="113675" name="Line 13"/>
          <p:cNvSpPr>
            <a:spLocks noChangeShapeType="1"/>
          </p:cNvSpPr>
          <p:nvPr/>
        </p:nvSpPr>
        <p:spPr bwMode="auto">
          <a:xfrm flipV="1">
            <a:off x="1295400" y="4343400"/>
            <a:ext cx="457200" cy="1524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676" name="Line 14"/>
          <p:cNvSpPr>
            <a:spLocks noChangeShapeType="1"/>
          </p:cNvSpPr>
          <p:nvPr/>
        </p:nvSpPr>
        <p:spPr bwMode="auto">
          <a:xfrm flipV="1">
            <a:off x="1295400" y="1981200"/>
            <a:ext cx="381000" cy="23622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677" name="Oval 15"/>
          <p:cNvSpPr>
            <a:spLocks noChangeArrowheads="1"/>
          </p:cNvSpPr>
          <p:nvPr/>
        </p:nvSpPr>
        <p:spPr bwMode="auto">
          <a:xfrm>
            <a:off x="1752600" y="4267200"/>
            <a:ext cx="2667000" cy="762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Constructors</a:t>
            </a:r>
          </a:p>
        </p:txBody>
      </p:sp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4038600"/>
            <a:ext cx="2728913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343400"/>
            <a:ext cx="599122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6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5791200"/>
            <a:ext cx="25717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69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2514600"/>
            <a:ext cx="5649913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69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1600200"/>
            <a:ext cx="3476625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69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47800" y="3429000"/>
            <a:ext cx="16764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697" name="AutoShape 11"/>
          <p:cNvSpPr>
            <a:spLocks noChangeArrowheads="1"/>
          </p:cNvSpPr>
          <p:nvPr/>
        </p:nvSpPr>
        <p:spPr bwMode="auto">
          <a:xfrm>
            <a:off x="1676400" y="1981200"/>
            <a:ext cx="533400" cy="762000"/>
          </a:xfrm>
          <a:prstGeom prst="roundRect">
            <a:avLst>
              <a:gd name="adj" fmla="val 16667"/>
            </a:avLst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8" name="AutoShape 12"/>
          <p:cNvSpPr>
            <a:spLocks noChangeArrowheads="1"/>
          </p:cNvSpPr>
          <p:nvPr/>
        </p:nvSpPr>
        <p:spPr bwMode="auto">
          <a:xfrm>
            <a:off x="1676400" y="4267200"/>
            <a:ext cx="533400" cy="838200"/>
          </a:xfrm>
          <a:prstGeom prst="roundRect">
            <a:avLst>
              <a:gd name="adj" fmla="val 16667"/>
            </a:avLst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9" name="Text Box 14"/>
          <p:cNvSpPr txBox="1">
            <a:spLocks noChangeArrowheads="1"/>
          </p:cNvSpPr>
          <p:nvPr/>
        </p:nvSpPr>
        <p:spPr bwMode="auto">
          <a:xfrm>
            <a:off x="212725" y="4151313"/>
            <a:ext cx="1346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Object</a:t>
            </a:r>
          </a:p>
          <a:p>
            <a:r>
              <a:rPr lang="en-US">
                <a:solidFill>
                  <a:srgbClr val="008080"/>
                </a:solidFill>
              </a:rPr>
              <a:t>referenced</a:t>
            </a:r>
          </a:p>
          <a:p>
            <a:r>
              <a:rPr lang="en-US">
                <a:solidFill>
                  <a:srgbClr val="008080"/>
                </a:solidFill>
              </a:rPr>
              <a:t>using </a:t>
            </a:r>
            <a:r>
              <a:rPr lang="en-US">
                <a:solidFill>
                  <a:srgbClr val="008080"/>
                </a:solidFill>
                <a:latin typeface="Lucida Sans Typewriter" pitchFamily="49" charset="0"/>
              </a:rPr>
              <a:t>this</a:t>
            </a:r>
          </a:p>
          <a:p>
            <a:r>
              <a:rPr lang="en-US">
                <a:solidFill>
                  <a:srgbClr val="008080"/>
                </a:solidFill>
              </a:rPr>
              <a:t>keyword</a:t>
            </a:r>
          </a:p>
        </p:txBody>
      </p:sp>
      <p:sp>
        <p:nvSpPr>
          <p:cNvPr id="114700" name="Line 15"/>
          <p:cNvSpPr>
            <a:spLocks noChangeShapeType="1"/>
          </p:cNvSpPr>
          <p:nvPr/>
        </p:nvSpPr>
        <p:spPr bwMode="auto">
          <a:xfrm flipV="1">
            <a:off x="838200" y="2743200"/>
            <a:ext cx="838200" cy="13716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4701" name="Line 16"/>
          <p:cNvSpPr>
            <a:spLocks noChangeShapeType="1"/>
          </p:cNvSpPr>
          <p:nvPr/>
        </p:nvSpPr>
        <p:spPr bwMode="auto">
          <a:xfrm>
            <a:off x="1447800" y="4724400"/>
            <a:ext cx="228600" cy="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Constructors</a:t>
            </a:r>
          </a:p>
        </p:txBody>
      </p:sp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4038600"/>
            <a:ext cx="2728913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343400"/>
            <a:ext cx="599122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5791200"/>
            <a:ext cx="25717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1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2514600"/>
            <a:ext cx="5649913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1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1600200"/>
            <a:ext cx="3476625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47800" y="3429000"/>
            <a:ext cx="16764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721" name="Oval 11"/>
          <p:cNvSpPr>
            <a:spLocks noChangeArrowheads="1"/>
          </p:cNvSpPr>
          <p:nvPr/>
        </p:nvSpPr>
        <p:spPr bwMode="auto">
          <a:xfrm>
            <a:off x="1676400" y="3352800"/>
            <a:ext cx="1371600" cy="3048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22" name="Oval 12"/>
          <p:cNvSpPr>
            <a:spLocks noChangeArrowheads="1"/>
          </p:cNvSpPr>
          <p:nvPr/>
        </p:nvSpPr>
        <p:spPr bwMode="auto">
          <a:xfrm>
            <a:off x="1752600" y="5715000"/>
            <a:ext cx="1600200" cy="1524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23" name="Text Box 13"/>
          <p:cNvSpPr txBox="1">
            <a:spLocks noChangeArrowheads="1"/>
          </p:cNvSpPr>
          <p:nvPr/>
        </p:nvSpPr>
        <p:spPr bwMode="auto">
          <a:xfrm>
            <a:off x="212725" y="4760913"/>
            <a:ext cx="1123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No need</a:t>
            </a:r>
          </a:p>
          <a:p>
            <a:r>
              <a:rPr lang="en-US">
                <a:solidFill>
                  <a:srgbClr val="008080"/>
                </a:solidFill>
              </a:rPr>
              <a:t>to return</a:t>
            </a:r>
          </a:p>
          <a:p>
            <a:r>
              <a:rPr lang="en-US">
                <a:solidFill>
                  <a:srgbClr val="008080"/>
                </a:solidFill>
              </a:rPr>
              <a:t>initialized</a:t>
            </a:r>
          </a:p>
          <a:p>
            <a:r>
              <a:rPr lang="en-US">
                <a:solidFill>
                  <a:srgbClr val="008080"/>
                </a:solidFill>
              </a:rPr>
              <a:t>object</a:t>
            </a:r>
          </a:p>
        </p:txBody>
      </p:sp>
      <p:sp>
        <p:nvSpPr>
          <p:cNvPr id="115724" name="Line 14"/>
          <p:cNvSpPr>
            <a:spLocks noChangeShapeType="1"/>
          </p:cNvSpPr>
          <p:nvPr/>
        </p:nvSpPr>
        <p:spPr bwMode="auto">
          <a:xfrm>
            <a:off x="1295400" y="5715000"/>
            <a:ext cx="457200" cy="762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5725" name="Line 15"/>
          <p:cNvSpPr>
            <a:spLocks noChangeShapeType="1"/>
          </p:cNvSpPr>
          <p:nvPr/>
        </p:nvSpPr>
        <p:spPr bwMode="auto">
          <a:xfrm flipV="1">
            <a:off x="1066800" y="3657600"/>
            <a:ext cx="762000" cy="10668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Constructors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created using a constructor is known as an </a:t>
            </a:r>
            <a:r>
              <a:rPr lang="en-US" smtClean="0">
                <a:solidFill>
                  <a:schemeClr val="hlink"/>
                </a:solidFill>
              </a:rPr>
              <a:t>instance</a:t>
            </a:r>
            <a:r>
              <a:rPr lang="en-US" smtClean="0"/>
              <a:t> of the constructor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>
                <a:latin typeface="Lucida Sans Typewriter" pitchFamily="49" charset="0"/>
              </a:rPr>
              <a:t>instanceof</a:t>
            </a:r>
            <a:r>
              <a:rPr lang="en-US" smtClean="0"/>
              <a:t> operator can be used to test this relationship:</a:t>
            </a:r>
          </a:p>
          <a:p>
            <a:pPr eaLnBrk="1" hangingPunct="1"/>
            <a:endParaRPr lang="en-US" smtClean="0"/>
          </a:p>
        </p:txBody>
      </p:sp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895600"/>
            <a:ext cx="37147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41" name="Text Box 6"/>
          <p:cNvSpPr txBox="1">
            <a:spLocks noChangeArrowheads="1"/>
          </p:cNvSpPr>
          <p:nvPr/>
        </p:nvSpPr>
        <p:spPr bwMode="auto">
          <a:xfrm>
            <a:off x="2209800" y="3581400"/>
            <a:ext cx="2317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Instances of BTNode</a:t>
            </a:r>
          </a:p>
        </p:txBody>
      </p:sp>
      <p:sp>
        <p:nvSpPr>
          <p:cNvPr id="116742" name="AutoShape 7"/>
          <p:cNvSpPr>
            <a:spLocks noChangeArrowheads="1"/>
          </p:cNvSpPr>
          <p:nvPr/>
        </p:nvSpPr>
        <p:spPr bwMode="auto">
          <a:xfrm>
            <a:off x="2286000" y="2895600"/>
            <a:ext cx="762000" cy="609600"/>
          </a:xfrm>
          <a:prstGeom prst="roundRect">
            <a:avLst>
              <a:gd name="adj" fmla="val 16667"/>
            </a:avLst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16743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5105400"/>
            <a:ext cx="6477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44" name="Text Box 9"/>
          <p:cNvSpPr txBox="1">
            <a:spLocks noChangeArrowheads="1"/>
          </p:cNvSpPr>
          <p:nvPr/>
        </p:nvSpPr>
        <p:spPr bwMode="auto">
          <a:xfrm>
            <a:off x="3870325" y="5751513"/>
            <a:ext cx="2057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Evaluates to </a:t>
            </a:r>
            <a:r>
              <a:rPr lang="en-US">
                <a:solidFill>
                  <a:schemeClr val="hlink"/>
                </a:solidFill>
                <a:latin typeface="Lucida Sans Typewriter" pitchFamily="49" charset="0"/>
              </a:rPr>
              <a:t>true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Arrays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solidFill>
                  <a:schemeClr val="hlink"/>
                </a:solidFill>
                <a:latin typeface="Lucida Sans Typewriter" pitchFamily="49" charset="0"/>
              </a:rPr>
              <a:t>Array</a:t>
            </a:r>
            <a:r>
              <a:rPr lang="en-US" smtClean="0"/>
              <a:t> built-in object can be used to construct objects with special properties and that inherit various methods</a:t>
            </a:r>
          </a:p>
        </p:txBody>
      </p:sp>
      <p:pic>
        <p:nvPicPr>
          <p:cNvPr id="1177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429000"/>
            <a:ext cx="312420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765" name="Rectangle 7"/>
          <p:cNvSpPr>
            <a:spLocks noChangeArrowheads="1"/>
          </p:cNvSpPr>
          <p:nvPr/>
        </p:nvSpPr>
        <p:spPr bwMode="auto">
          <a:xfrm>
            <a:off x="1295400" y="4038600"/>
            <a:ext cx="20574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7766" name="Line 8"/>
          <p:cNvSpPr>
            <a:spLocks noChangeShapeType="1"/>
          </p:cNvSpPr>
          <p:nvPr/>
        </p:nvSpPr>
        <p:spPr bwMode="auto">
          <a:xfrm>
            <a:off x="1295400" y="4343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767" name="Line 9"/>
          <p:cNvSpPr>
            <a:spLocks noChangeShapeType="1"/>
          </p:cNvSpPr>
          <p:nvPr/>
        </p:nvSpPr>
        <p:spPr bwMode="auto">
          <a:xfrm>
            <a:off x="12954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768" name="Text Box 11"/>
          <p:cNvSpPr txBox="1">
            <a:spLocks noChangeArrowheads="1"/>
          </p:cNvSpPr>
          <p:nvPr/>
        </p:nvSpPr>
        <p:spPr bwMode="auto">
          <a:xfrm>
            <a:off x="1981200" y="40386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ary1</a:t>
            </a:r>
          </a:p>
        </p:txBody>
      </p:sp>
      <p:sp>
        <p:nvSpPr>
          <p:cNvPr id="117769" name="Text Box 12"/>
          <p:cNvSpPr txBox="1">
            <a:spLocks noChangeArrowheads="1"/>
          </p:cNvSpPr>
          <p:nvPr/>
        </p:nvSpPr>
        <p:spPr bwMode="auto">
          <a:xfrm>
            <a:off x="1279525" y="4378325"/>
            <a:ext cx="156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Lucida Sans Typewriter" pitchFamily="49" charset="0"/>
              </a:rPr>
              <a:t>length (0)</a:t>
            </a:r>
          </a:p>
        </p:txBody>
      </p:sp>
      <p:sp>
        <p:nvSpPr>
          <p:cNvPr id="117770" name="Text Box 13"/>
          <p:cNvSpPr txBox="1">
            <a:spLocks noChangeArrowheads="1"/>
          </p:cNvSpPr>
          <p:nvPr/>
        </p:nvSpPr>
        <p:spPr bwMode="auto">
          <a:xfrm>
            <a:off x="1279525" y="4835525"/>
            <a:ext cx="15652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Lucida Sans Typewriter" pitchFamily="49" charset="0"/>
              </a:rPr>
              <a:t>toString()</a:t>
            </a:r>
          </a:p>
          <a:p>
            <a:r>
              <a:rPr lang="en-US">
                <a:latin typeface="Lucida Sans Typewriter" pitchFamily="49" charset="0"/>
              </a:rPr>
              <a:t>sort()</a:t>
            </a:r>
          </a:p>
          <a:p>
            <a:r>
              <a:rPr lang="en-US">
                <a:latin typeface="Lucida Sans Typewriter" pitchFamily="49" charset="0"/>
              </a:rPr>
              <a:t>shift()</a:t>
            </a:r>
          </a:p>
          <a:p>
            <a:r>
              <a:rPr lang="en-US">
                <a:latin typeface="Lucida Sans Typewriter" pitchFamily="49" charset="0"/>
              </a:rPr>
              <a:t>…</a:t>
            </a:r>
          </a:p>
        </p:txBody>
      </p:sp>
      <p:sp>
        <p:nvSpPr>
          <p:cNvPr id="117771" name="Text Box 20"/>
          <p:cNvSpPr txBox="1">
            <a:spLocks noChangeArrowheads="1"/>
          </p:cNvSpPr>
          <p:nvPr/>
        </p:nvSpPr>
        <p:spPr bwMode="auto">
          <a:xfrm>
            <a:off x="3413125" y="4303713"/>
            <a:ext cx="12255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Properties</a:t>
            </a:r>
          </a:p>
          <a:p>
            <a:endParaRPr lang="en-US">
              <a:solidFill>
                <a:srgbClr val="008080"/>
              </a:solidFill>
            </a:endParaRPr>
          </a:p>
          <a:p>
            <a:r>
              <a:rPr lang="en-US">
                <a:solidFill>
                  <a:srgbClr val="008080"/>
                </a:solidFill>
              </a:rPr>
              <a:t>Inherited</a:t>
            </a:r>
          </a:p>
          <a:p>
            <a:r>
              <a:rPr lang="en-US">
                <a:solidFill>
                  <a:srgbClr val="008080"/>
                </a:solidFill>
              </a:rPr>
              <a:t>methods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Arrays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solidFill>
                  <a:schemeClr val="hlink"/>
                </a:solidFill>
                <a:latin typeface="Lucida Sans Typewriter" pitchFamily="49" charset="0"/>
              </a:rPr>
              <a:t>Array</a:t>
            </a:r>
            <a:r>
              <a:rPr lang="en-US" smtClean="0"/>
              <a:t> built-in object can be used to construct objects with special properties and that inherit various methods</a:t>
            </a:r>
          </a:p>
        </p:txBody>
      </p:sp>
      <p:pic>
        <p:nvPicPr>
          <p:cNvPr id="11878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6475" y="3394075"/>
            <a:ext cx="4419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789" name="Rectangle 12"/>
          <p:cNvSpPr>
            <a:spLocks noChangeArrowheads="1"/>
          </p:cNvSpPr>
          <p:nvPr/>
        </p:nvSpPr>
        <p:spPr bwMode="auto">
          <a:xfrm>
            <a:off x="1692275" y="3927475"/>
            <a:ext cx="2057400" cy="2397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8790" name="Line 13"/>
          <p:cNvSpPr>
            <a:spLocks noChangeShapeType="1"/>
          </p:cNvSpPr>
          <p:nvPr/>
        </p:nvSpPr>
        <p:spPr bwMode="auto">
          <a:xfrm>
            <a:off x="1692275" y="423227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791" name="Line 14"/>
          <p:cNvSpPr>
            <a:spLocks noChangeShapeType="1"/>
          </p:cNvSpPr>
          <p:nvPr/>
        </p:nvSpPr>
        <p:spPr bwMode="auto">
          <a:xfrm>
            <a:off x="1676400" y="5562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792" name="Text Box 15"/>
          <p:cNvSpPr txBox="1">
            <a:spLocks noChangeArrowheads="1"/>
          </p:cNvSpPr>
          <p:nvPr/>
        </p:nvSpPr>
        <p:spPr bwMode="auto">
          <a:xfrm>
            <a:off x="2378075" y="3927475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ary2</a:t>
            </a:r>
          </a:p>
        </p:txBody>
      </p:sp>
      <p:sp>
        <p:nvSpPr>
          <p:cNvPr id="118793" name="Text Box 16"/>
          <p:cNvSpPr txBox="1">
            <a:spLocks noChangeArrowheads="1"/>
          </p:cNvSpPr>
          <p:nvPr/>
        </p:nvSpPr>
        <p:spPr bwMode="auto">
          <a:xfrm>
            <a:off x="1676400" y="4267200"/>
            <a:ext cx="15652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Lucida Sans Typewriter" pitchFamily="49" charset="0"/>
              </a:rPr>
              <a:t>length (3)</a:t>
            </a:r>
          </a:p>
          <a:p>
            <a:r>
              <a:rPr lang="en-US">
                <a:latin typeface="Lucida Sans Typewriter" pitchFamily="49" charset="0"/>
              </a:rPr>
              <a:t>“0” (4)</a:t>
            </a:r>
          </a:p>
          <a:p>
            <a:r>
              <a:rPr lang="en-US">
                <a:latin typeface="Lucida Sans Typewriter" pitchFamily="49" charset="0"/>
              </a:rPr>
              <a:t>“1” (true)</a:t>
            </a:r>
          </a:p>
          <a:p>
            <a:r>
              <a:rPr lang="en-US">
                <a:latin typeface="Lucida Sans Typewriter" pitchFamily="49" charset="0"/>
              </a:rPr>
              <a:t>“2” (“OK”)</a:t>
            </a:r>
          </a:p>
        </p:txBody>
      </p:sp>
      <p:sp>
        <p:nvSpPr>
          <p:cNvPr id="118794" name="Text Box 17"/>
          <p:cNvSpPr txBox="1">
            <a:spLocks noChangeArrowheads="1"/>
          </p:cNvSpPr>
          <p:nvPr/>
        </p:nvSpPr>
        <p:spPr bwMode="auto">
          <a:xfrm>
            <a:off x="1600200" y="5638800"/>
            <a:ext cx="1565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Lucida Sans Typewriter" pitchFamily="49" charset="0"/>
              </a:rPr>
              <a:t>toString()</a:t>
            </a:r>
          </a:p>
          <a:p>
            <a:r>
              <a:rPr lang="en-US">
                <a:latin typeface="Lucida Sans Typewriter" pitchFamily="49" charset="0"/>
              </a:rPr>
              <a:t>…</a:t>
            </a:r>
          </a:p>
        </p:txBody>
      </p:sp>
      <p:sp>
        <p:nvSpPr>
          <p:cNvPr id="118795" name="AutoShape 18"/>
          <p:cNvSpPr>
            <a:spLocks/>
          </p:cNvSpPr>
          <p:nvPr/>
        </p:nvSpPr>
        <p:spPr bwMode="auto">
          <a:xfrm>
            <a:off x="1539875" y="4537075"/>
            <a:ext cx="76200" cy="838200"/>
          </a:xfrm>
          <a:prstGeom prst="leftBrace">
            <a:avLst>
              <a:gd name="adj1" fmla="val 91667"/>
              <a:gd name="adj2" fmla="val 50000"/>
            </a:avLst>
          </a:prstGeom>
          <a:noFill/>
          <a:ln w="9525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796" name="Text Box 19"/>
          <p:cNvSpPr txBox="1">
            <a:spLocks noChangeArrowheads="1"/>
          </p:cNvSpPr>
          <p:nvPr/>
        </p:nvSpPr>
        <p:spPr bwMode="auto">
          <a:xfrm>
            <a:off x="396875" y="4689475"/>
            <a:ext cx="1136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8080"/>
                </a:solidFill>
              </a:rPr>
              <a:t>Elements</a:t>
            </a:r>
          </a:p>
          <a:p>
            <a:r>
              <a:rPr lang="en-US">
                <a:solidFill>
                  <a:srgbClr val="008080"/>
                </a:solidFill>
              </a:rPr>
              <a:t>of array</a:t>
            </a:r>
          </a:p>
        </p:txBody>
      </p:sp>
      <p:sp>
        <p:nvSpPr>
          <p:cNvPr id="118797" name="Text Box 20"/>
          <p:cNvSpPr txBox="1">
            <a:spLocks noChangeArrowheads="1"/>
          </p:cNvSpPr>
          <p:nvPr/>
        </p:nvSpPr>
        <p:spPr bwMode="auto">
          <a:xfrm>
            <a:off x="4648200" y="4343400"/>
            <a:ext cx="28638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Accessing array elements:</a:t>
            </a:r>
          </a:p>
          <a:p>
            <a:r>
              <a:rPr lang="en-US">
                <a:latin typeface="Lucida Sans Typewriter" pitchFamily="49" charset="0"/>
              </a:rPr>
              <a:t>    ary2[1]</a:t>
            </a:r>
            <a:br>
              <a:rPr lang="en-US">
                <a:latin typeface="Lucida Sans Typewriter" pitchFamily="49" charset="0"/>
              </a:rPr>
            </a:br>
            <a:r>
              <a:rPr lang="en-US">
                <a:latin typeface="Lucida Sans Typewriter" pitchFamily="49" charset="0"/>
              </a:rPr>
              <a:t>    ary2[“1”]</a:t>
            </a:r>
          </a:p>
          <a:p>
            <a:r>
              <a:rPr lang="en-US">
                <a:latin typeface="Lucida Sans Typewriter" pitchFamily="49" charset="0"/>
              </a:rPr>
              <a:t>    ary2.1</a:t>
            </a:r>
          </a:p>
        </p:txBody>
      </p:sp>
      <p:sp>
        <p:nvSpPr>
          <p:cNvPr id="118798" name="Line 21"/>
          <p:cNvSpPr>
            <a:spLocks noChangeShapeType="1"/>
          </p:cNvSpPr>
          <p:nvPr/>
        </p:nvSpPr>
        <p:spPr bwMode="auto">
          <a:xfrm>
            <a:off x="4800600" y="4800600"/>
            <a:ext cx="76200" cy="762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799" name="Line 22"/>
          <p:cNvSpPr>
            <a:spLocks noChangeShapeType="1"/>
          </p:cNvSpPr>
          <p:nvPr/>
        </p:nvSpPr>
        <p:spPr bwMode="auto">
          <a:xfrm flipV="1">
            <a:off x="4876800" y="4648200"/>
            <a:ext cx="152400" cy="2286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800" name="Line 23"/>
          <p:cNvSpPr>
            <a:spLocks noChangeShapeType="1"/>
          </p:cNvSpPr>
          <p:nvPr/>
        </p:nvSpPr>
        <p:spPr bwMode="auto">
          <a:xfrm>
            <a:off x="4800600" y="5105400"/>
            <a:ext cx="76200" cy="762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801" name="Line 24"/>
          <p:cNvSpPr>
            <a:spLocks noChangeShapeType="1"/>
          </p:cNvSpPr>
          <p:nvPr/>
        </p:nvSpPr>
        <p:spPr bwMode="auto">
          <a:xfrm flipV="1">
            <a:off x="4876800" y="4953000"/>
            <a:ext cx="152400" cy="2286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802" name="Line 25"/>
          <p:cNvSpPr>
            <a:spLocks noChangeShapeType="1"/>
          </p:cNvSpPr>
          <p:nvPr/>
        </p:nvSpPr>
        <p:spPr bwMode="auto">
          <a:xfrm>
            <a:off x="4800600" y="5257800"/>
            <a:ext cx="228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803" name="Line 26"/>
          <p:cNvSpPr>
            <a:spLocks noChangeShapeType="1"/>
          </p:cNvSpPr>
          <p:nvPr/>
        </p:nvSpPr>
        <p:spPr bwMode="auto">
          <a:xfrm flipH="1">
            <a:off x="4800600" y="5257800"/>
            <a:ext cx="228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804" name="Oval 27"/>
          <p:cNvSpPr>
            <a:spLocks noChangeArrowheads="1"/>
          </p:cNvSpPr>
          <p:nvPr/>
        </p:nvSpPr>
        <p:spPr bwMode="auto">
          <a:xfrm>
            <a:off x="5943600" y="5181600"/>
            <a:ext cx="228600" cy="3048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805" name="Text Box 28"/>
          <p:cNvSpPr txBox="1">
            <a:spLocks noChangeArrowheads="1"/>
          </p:cNvSpPr>
          <p:nvPr/>
        </p:nvSpPr>
        <p:spPr bwMode="auto">
          <a:xfrm>
            <a:off x="5851525" y="5446713"/>
            <a:ext cx="2254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Must follow identifier</a:t>
            </a:r>
          </a:p>
          <a:p>
            <a:r>
              <a:rPr lang="en-US">
                <a:solidFill>
                  <a:srgbClr val="008080"/>
                </a:solidFill>
              </a:rPr>
              <a:t>syntax rules</a:t>
            </a:r>
          </a:p>
        </p:txBody>
      </p:sp>
      <p:sp>
        <p:nvSpPr>
          <p:cNvPr id="118806" name="Oval 29"/>
          <p:cNvSpPr>
            <a:spLocks noChangeArrowheads="1"/>
          </p:cNvSpPr>
          <p:nvPr/>
        </p:nvSpPr>
        <p:spPr bwMode="auto">
          <a:xfrm>
            <a:off x="1676400" y="4495800"/>
            <a:ext cx="609600" cy="9906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Arrays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Lucida Sans Typewriter" pitchFamily="49" charset="0"/>
              </a:rPr>
              <a:t>Array</a:t>
            </a:r>
            <a:r>
              <a:rPr lang="en-US" smtClean="0"/>
              <a:t> constructor is indirectly called if an </a:t>
            </a:r>
            <a:r>
              <a:rPr lang="en-US" smtClean="0">
                <a:solidFill>
                  <a:schemeClr val="hlink"/>
                </a:solidFill>
              </a:rPr>
              <a:t>array initializer</a:t>
            </a:r>
            <a:r>
              <a:rPr lang="en-US" smtClean="0"/>
              <a:t> is used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Array initializiers can be used to create </a:t>
            </a:r>
            <a:r>
              <a:rPr lang="en-US" smtClean="0">
                <a:solidFill>
                  <a:schemeClr val="hlink"/>
                </a:solidFill>
              </a:rPr>
              <a:t>multidimensional arrays</a:t>
            </a:r>
          </a:p>
        </p:txBody>
      </p:sp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581400"/>
            <a:ext cx="314166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819400"/>
            <a:ext cx="4419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814" name="AutoShape 6"/>
          <p:cNvSpPr>
            <a:spLocks noChangeArrowheads="1"/>
          </p:cNvSpPr>
          <p:nvPr/>
        </p:nvSpPr>
        <p:spPr bwMode="auto">
          <a:xfrm>
            <a:off x="3048000" y="3124200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pic>
        <p:nvPicPr>
          <p:cNvPr id="11981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5029200"/>
            <a:ext cx="44958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816" name="Oval 8"/>
          <p:cNvSpPr>
            <a:spLocks noChangeArrowheads="1"/>
          </p:cNvSpPr>
          <p:nvPr/>
        </p:nvSpPr>
        <p:spPr bwMode="auto">
          <a:xfrm>
            <a:off x="4800600" y="5257800"/>
            <a:ext cx="533400" cy="3810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5851525" y="4759325"/>
            <a:ext cx="1427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  <a:latin typeface="Lucida Sans Typewriter" pitchFamily="49" charset="0"/>
              </a:rPr>
              <a:t>ttt[1][2]</a:t>
            </a:r>
          </a:p>
        </p:txBody>
      </p:sp>
      <p:sp>
        <p:nvSpPr>
          <p:cNvPr id="119818" name="Line 10"/>
          <p:cNvSpPr>
            <a:spLocks noChangeShapeType="1"/>
          </p:cNvSpPr>
          <p:nvPr/>
        </p:nvSpPr>
        <p:spPr bwMode="auto">
          <a:xfrm flipH="1">
            <a:off x="5257800" y="5029200"/>
            <a:ext cx="762000" cy="3048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displays in the console: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12</a:t>
            </a:r>
          </a:p>
          <a:p>
            <a:r>
              <a:rPr lang="en-US" dirty="0" smtClean="0"/>
              <a:t>1.3333333333333333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Arrays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Changing the number of elements:</a:t>
            </a:r>
          </a:p>
          <a:p>
            <a:pPr lvl="1" eaLnBrk="1" hangingPunct="1"/>
            <a:endParaRPr lang="en-US" smtClean="0"/>
          </a:p>
        </p:txBody>
      </p:sp>
      <p:pic>
        <p:nvPicPr>
          <p:cNvPr id="1208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362200"/>
            <a:ext cx="4419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8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743200"/>
            <a:ext cx="1897063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1539875" y="3394075"/>
            <a:ext cx="2057400" cy="277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539875" y="369887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>
            <a:off x="15240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2225675" y="3394075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ary2</a:t>
            </a:r>
          </a:p>
        </p:txBody>
      </p:sp>
      <p:sp>
        <p:nvSpPr>
          <p:cNvPr id="120842" name="Text Box 10"/>
          <p:cNvSpPr txBox="1">
            <a:spLocks noChangeArrowheads="1"/>
          </p:cNvSpPr>
          <p:nvPr/>
        </p:nvSpPr>
        <p:spPr bwMode="auto">
          <a:xfrm>
            <a:off x="1524000" y="3733800"/>
            <a:ext cx="1703388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Lucida Sans Typewriter" pitchFamily="49" charset="0"/>
              </a:rPr>
              <a:t>length (4)</a:t>
            </a:r>
          </a:p>
          <a:p>
            <a:r>
              <a:rPr lang="en-US">
                <a:latin typeface="Lucida Sans Typewriter" pitchFamily="49" charset="0"/>
              </a:rPr>
              <a:t>“0” (4)</a:t>
            </a:r>
          </a:p>
          <a:p>
            <a:r>
              <a:rPr lang="en-US">
                <a:latin typeface="Lucida Sans Typewriter" pitchFamily="49" charset="0"/>
              </a:rPr>
              <a:t>“1” (true)</a:t>
            </a:r>
          </a:p>
          <a:p>
            <a:r>
              <a:rPr lang="en-US">
                <a:latin typeface="Lucida Sans Typewriter" pitchFamily="49" charset="0"/>
              </a:rPr>
              <a:t>“2” (“OK”)</a:t>
            </a:r>
          </a:p>
          <a:p>
            <a:r>
              <a:rPr lang="en-US">
                <a:latin typeface="Lucida Sans Typewriter" pitchFamily="49" charset="0"/>
              </a:rPr>
              <a:t>“3” (-12.6)</a:t>
            </a:r>
          </a:p>
        </p:txBody>
      </p:sp>
      <p:sp>
        <p:nvSpPr>
          <p:cNvPr id="120843" name="Text Box 11"/>
          <p:cNvSpPr txBox="1">
            <a:spLocks noChangeArrowheads="1"/>
          </p:cNvSpPr>
          <p:nvPr/>
        </p:nvSpPr>
        <p:spPr bwMode="auto">
          <a:xfrm>
            <a:off x="1447800" y="5486400"/>
            <a:ext cx="1565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Lucida Sans Typewriter" pitchFamily="49" charset="0"/>
              </a:rPr>
              <a:t>toString()</a:t>
            </a:r>
          </a:p>
          <a:p>
            <a:r>
              <a:rPr lang="en-US">
                <a:latin typeface="Lucida Sans Typewriter" pitchFamily="49" charset="0"/>
              </a:rPr>
              <a:t>…</a:t>
            </a:r>
          </a:p>
        </p:txBody>
      </p:sp>
      <p:sp>
        <p:nvSpPr>
          <p:cNvPr id="120844" name="Oval 14"/>
          <p:cNvSpPr>
            <a:spLocks noChangeArrowheads="1"/>
          </p:cNvSpPr>
          <p:nvPr/>
        </p:nvSpPr>
        <p:spPr bwMode="auto">
          <a:xfrm>
            <a:off x="1447800" y="4800600"/>
            <a:ext cx="1752600" cy="4572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5" name="Oval 15"/>
          <p:cNvSpPr>
            <a:spLocks noChangeArrowheads="1"/>
          </p:cNvSpPr>
          <p:nvPr/>
        </p:nvSpPr>
        <p:spPr bwMode="auto">
          <a:xfrm>
            <a:off x="2667000" y="3733800"/>
            <a:ext cx="228600" cy="3048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6" name="Oval 17"/>
          <p:cNvSpPr>
            <a:spLocks noChangeArrowheads="1"/>
          </p:cNvSpPr>
          <p:nvPr/>
        </p:nvSpPr>
        <p:spPr bwMode="auto">
          <a:xfrm>
            <a:off x="1371600" y="2743200"/>
            <a:ext cx="1981200" cy="3810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7" name="Text Box 18"/>
          <p:cNvSpPr txBox="1">
            <a:spLocks noChangeArrowheads="1"/>
          </p:cNvSpPr>
          <p:nvPr/>
        </p:nvSpPr>
        <p:spPr bwMode="auto">
          <a:xfrm>
            <a:off x="3429000" y="2667000"/>
            <a:ext cx="3854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Creates a new element dynamically,</a:t>
            </a:r>
          </a:p>
          <a:p>
            <a:r>
              <a:rPr lang="en-US">
                <a:solidFill>
                  <a:srgbClr val="008080"/>
                </a:solidFill>
              </a:rPr>
              <a:t>increases value of </a:t>
            </a:r>
            <a:r>
              <a:rPr lang="en-US">
                <a:solidFill>
                  <a:srgbClr val="008080"/>
                </a:solidFill>
                <a:latin typeface="Lucida Sans Typewriter" pitchFamily="49" charset="0"/>
              </a:rPr>
              <a:t>length</a:t>
            </a:r>
          </a:p>
        </p:txBody>
      </p:sp>
      <p:sp>
        <p:nvSpPr>
          <p:cNvPr id="120848" name="Line 19"/>
          <p:cNvSpPr>
            <a:spLocks noChangeShapeType="1"/>
          </p:cNvSpPr>
          <p:nvPr/>
        </p:nvSpPr>
        <p:spPr bwMode="auto">
          <a:xfrm flipH="1">
            <a:off x="3200400" y="2971800"/>
            <a:ext cx="3657600" cy="20574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0849" name="Line 20"/>
          <p:cNvSpPr>
            <a:spLocks noChangeShapeType="1"/>
          </p:cNvSpPr>
          <p:nvPr/>
        </p:nvSpPr>
        <p:spPr bwMode="auto">
          <a:xfrm flipH="1">
            <a:off x="2971800" y="3276600"/>
            <a:ext cx="2590800" cy="5334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Arrays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Changing the number of elements:</a:t>
            </a:r>
          </a:p>
          <a:p>
            <a:pPr lvl="1" eaLnBrk="1" hangingPunct="1"/>
            <a:endParaRPr lang="en-US" smtClean="0"/>
          </a:p>
        </p:txBody>
      </p:sp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362200"/>
            <a:ext cx="4419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590800"/>
            <a:ext cx="1897063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1539875" y="3394075"/>
            <a:ext cx="2057400" cy="277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>
            <a:off x="1539875" y="369887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>
            <a:off x="15240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865" name="Text Box 9"/>
          <p:cNvSpPr txBox="1">
            <a:spLocks noChangeArrowheads="1"/>
          </p:cNvSpPr>
          <p:nvPr/>
        </p:nvSpPr>
        <p:spPr bwMode="auto">
          <a:xfrm>
            <a:off x="2225675" y="3394075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ary2</a:t>
            </a:r>
          </a:p>
        </p:txBody>
      </p:sp>
      <p:sp>
        <p:nvSpPr>
          <p:cNvPr id="121866" name="Text Box 10"/>
          <p:cNvSpPr txBox="1">
            <a:spLocks noChangeArrowheads="1"/>
          </p:cNvSpPr>
          <p:nvPr/>
        </p:nvSpPr>
        <p:spPr bwMode="auto">
          <a:xfrm>
            <a:off x="1524000" y="3733800"/>
            <a:ext cx="15652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Lucida Sans Typewriter" pitchFamily="49" charset="0"/>
              </a:rPr>
              <a:t>length (2)</a:t>
            </a:r>
          </a:p>
          <a:p>
            <a:r>
              <a:rPr lang="en-US">
                <a:latin typeface="Lucida Sans Typewriter" pitchFamily="49" charset="0"/>
              </a:rPr>
              <a:t>“0” (4)</a:t>
            </a:r>
          </a:p>
          <a:p>
            <a:r>
              <a:rPr lang="en-US">
                <a:latin typeface="Lucida Sans Typewriter" pitchFamily="49" charset="0"/>
              </a:rPr>
              <a:t>“1” (true)</a:t>
            </a:r>
          </a:p>
        </p:txBody>
      </p:sp>
      <p:sp>
        <p:nvSpPr>
          <p:cNvPr id="121867" name="Text Box 11"/>
          <p:cNvSpPr txBox="1">
            <a:spLocks noChangeArrowheads="1"/>
          </p:cNvSpPr>
          <p:nvPr/>
        </p:nvSpPr>
        <p:spPr bwMode="auto">
          <a:xfrm>
            <a:off x="1447800" y="5486400"/>
            <a:ext cx="1565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Lucida Sans Typewriter" pitchFamily="49" charset="0"/>
              </a:rPr>
              <a:t>toString()</a:t>
            </a:r>
          </a:p>
          <a:p>
            <a:r>
              <a:rPr lang="en-US">
                <a:latin typeface="Lucida Sans Typewriter" pitchFamily="49" charset="0"/>
              </a:rPr>
              <a:t>…</a:t>
            </a:r>
          </a:p>
        </p:txBody>
      </p:sp>
      <p:sp>
        <p:nvSpPr>
          <p:cNvPr id="121868" name="Oval 13"/>
          <p:cNvSpPr>
            <a:spLocks noChangeArrowheads="1"/>
          </p:cNvSpPr>
          <p:nvPr/>
        </p:nvSpPr>
        <p:spPr bwMode="auto">
          <a:xfrm>
            <a:off x="2667000" y="3733800"/>
            <a:ext cx="228600" cy="3048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21869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2895600"/>
            <a:ext cx="19812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870" name="Oval 19"/>
          <p:cNvSpPr>
            <a:spLocks noChangeArrowheads="1"/>
          </p:cNvSpPr>
          <p:nvPr/>
        </p:nvSpPr>
        <p:spPr bwMode="auto">
          <a:xfrm>
            <a:off x="1371600" y="2895600"/>
            <a:ext cx="2133600" cy="3810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71" name="Text Box 20"/>
          <p:cNvSpPr txBox="1">
            <a:spLocks noChangeArrowheads="1"/>
          </p:cNvSpPr>
          <p:nvPr/>
        </p:nvSpPr>
        <p:spPr bwMode="auto">
          <a:xfrm>
            <a:off x="3489325" y="2855913"/>
            <a:ext cx="413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Decreasing length can delete elements</a:t>
            </a:r>
          </a:p>
        </p:txBody>
      </p:sp>
      <p:sp>
        <p:nvSpPr>
          <p:cNvPr id="121872" name="AutoShape 21"/>
          <p:cNvSpPr>
            <a:spLocks noChangeArrowheads="1"/>
          </p:cNvSpPr>
          <p:nvPr/>
        </p:nvSpPr>
        <p:spPr bwMode="auto">
          <a:xfrm>
            <a:off x="1600200" y="4572000"/>
            <a:ext cx="1905000" cy="609600"/>
          </a:xfrm>
          <a:prstGeom prst="roundRect">
            <a:avLst>
              <a:gd name="adj" fmla="val 16667"/>
            </a:avLst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73" name="Line 22"/>
          <p:cNvSpPr>
            <a:spLocks noChangeShapeType="1"/>
          </p:cNvSpPr>
          <p:nvPr/>
        </p:nvSpPr>
        <p:spPr bwMode="auto">
          <a:xfrm flipH="1">
            <a:off x="2895600" y="3200400"/>
            <a:ext cx="1828800" cy="6096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874" name="Line 23"/>
          <p:cNvSpPr>
            <a:spLocks noChangeShapeType="1"/>
          </p:cNvSpPr>
          <p:nvPr/>
        </p:nvSpPr>
        <p:spPr bwMode="auto">
          <a:xfrm flipH="1">
            <a:off x="3505200" y="3124200"/>
            <a:ext cx="2895600" cy="16002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Arrays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Value of </a:t>
            </a:r>
            <a:r>
              <a:rPr lang="en-US" smtClean="0">
                <a:latin typeface="Lucida Sans Typewriter" pitchFamily="49" charset="0"/>
              </a:rPr>
              <a:t>length</a:t>
            </a:r>
            <a:r>
              <a:rPr lang="en-US" smtClean="0"/>
              <a:t> is not necessarily the same as the actual number of elements</a:t>
            </a:r>
          </a:p>
        </p:txBody>
      </p:sp>
      <p:sp>
        <p:nvSpPr>
          <p:cNvPr id="122884" name="Text Box 5"/>
          <p:cNvSpPr txBox="1">
            <a:spLocks noChangeArrowheads="1"/>
          </p:cNvSpPr>
          <p:nvPr/>
        </p:nvSpPr>
        <p:spPr bwMode="auto">
          <a:xfrm>
            <a:off x="1447800" y="2895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var ary4 = new Array(200);</a:t>
            </a:r>
          </a:p>
        </p:txBody>
      </p:sp>
      <p:sp>
        <p:nvSpPr>
          <p:cNvPr id="122885" name="Rectangle 6"/>
          <p:cNvSpPr>
            <a:spLocks noChangeArrowheads="1"/>
          </p:cNvSpPr>
          <p:nvPr/>
        </p:nvSpPr>
        <p:spPr bwMode="auto">
          <a:xfrm>
            <a:off x="1463675" y="3470275"/>
            <a:ext cx="2057400" cy="2320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2886" name="Line 7"/>
          <p:cNvSpPr>
            <a:spLocks noChangeShapeType="1"/>
          </p:cNvSpPr>
          <p:nvPr/>
        </p:nvSpPr>
        <p:spPr bwMode="auto">
          <a:xfrm>
            <a:off x="1463675" y="377507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887" name="Line 8"/>
          <p:cNvSpPr>
            <a:spLocks noChangeShapeType="1"/>
          </p:cNvSpPr>
          <p:nvPr/>
        </p:nvSpPr>
        <p:spPr bwMode="auto">
          <a:xfrm>
            <a:off x="1447800" y="4495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888" name="Text Box 9"/>
          <p:cNvSpPr txBox="1">
            <a:spLocks noChangeArrowheads="1"/>
          </p:cNvSpPr>
          <p:nvPr/>
        </p:nvSpPr>
        <p:spPr bwMode="auto">
          <a:xfrm>
            <a:off x="2149475" y="3470275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ary4</a:t>
            </a:r>
          </a:p>
        </p:txBody>
      </p:sp>
      <p:sp>
        <p:nvSpPr>
          <p:cNvPr id="122889" name="Text Box 10"/>
          <p:cNvSpPr txBox="1">
            <a:spLocks noChangeArrowheads="1"/>
          </p:cNvSpPr>
          <p:nvPr/>
        </p:nvSpPr>
        <p:spPr bwMode="auto">
          <a:xfrm>
            <a:off x="1447800" y="3810000"/>
            <a:ext cx="1841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Lucida Sans Typewriter" pitchFamily="49" charset="0"/>
              </a:rPr>
              <a:t>length (200)</a:t>
            </a:r>
          </a:p>
        </p:txBody>
      </p:sp>
      <p:sp>
        <p:nvSpPr>
          <p:cNvPr id="122890" name="Text Box 11"/>
          <p:cNvSpPr txBox="1">
            <a:spLocks noChangeArrowheads="1"/>
          </p:cNvSpPr>
          <p:nvPr/>
        </p:nvSpPr>
        <p:spPr bwMode="auto">
          <a:xfrm>
            <a:off x="1447800" y="4572000"/>
            <a:ext cx="15652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Lucida Sans Typewriter" pitchFamily="49" charset="0"/>
              </a:rPr>
              <a:t>toString()</a:t>
            </a:r>
          </a:p>
          <a:p>
            <a:r>
              <a:rPr lang="en-US">
                <a:latin typeface="Lucida Sans Typewriter" pitchFamily="49" charset="0"/>
              </a:rPr>
              <a:t>sort()</a:t>
            </a:r>
          </a:p>
          <a:p>
            <a:r>
              <a:rPr lang="en-US">
                <a:latin typeface="Lucida Sans Typewriter" pitchFamily="49" charset="0"/>
              </a:rPr>
              <a:t>shift()</a:t>
            </a:r>
          </a:p>
          <a:p>
            <a:r>
              <a:rPr lang="en-US">
                <a:latin typeface="Lucida Sans Typewriter" pitchFamily="49" charset="0"/>
              </a:rPr>
              <a:t>…</a:t>
            </a:r>
          </a:p>
        </p:txBody>
      </p:sp>
      <p:sp>
        <p:nvSpPr>
          <p:cNvPr id="122891" name="Text Box 12"/>
          <p:cNvSpPr txBox="1">
            <a:spLocks noChangeArrowheads="1"/>
          </p:cNvSpPr>
          <p:nvPr/>
        </p:nvSpPr>
        <p:spPr bwMode="auto">
          <a:xfrm>
            <a:off x="4403725" y="2855913"/>
            <a:ext cx="4235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Calling constructor with single argument</a:t>
            </a:r>
          </a:p>
          <a:p>
            <a:r>
              <a:rPr lang="en-US">
                <a:solidFill>
                  <a:srgbClr val="008080"/>
                </a:solidFill>
              </a:rPr>
              <a:t>sets </a:t>
            </a:r>
            <a:r>
              <a:rPr lang="en-US">
                <a:solidFill>
                  <a:srgbClr val="008080"/>
                </a:solidFill>
                <a:latin typeface="Lucida Sans Typewriter" pitchFamily="49" charset="0"/>
              </a:rPr>
              <a:t>length</a:t>
            </a:r>
            <a:r>
              <a:rPr lang="en-US">
                <a:solidFill>
                  <a:srgbClr val="008080"/>
                </a:solidFill>
              </a:rPr>
              <a:t>, does not create elements</a:t>
            </a:r>
          </a:p>
        </p:txBody>
      </p:sp>
      <p:sp>
        <p:nvSpPr>
          <p:cNvPr id="122892" name="Line 13"/>
          <p:cNvSpPr>
            <a:spLocks noChangeShapeType="1"/>
          </p:cNvSpPr>
          <p:nvPr/>
        </p:nvSpPr>
        <p:spPr bwMode="auto">
          <a:xfrm flipH="1">
            <a:off x="3200400" y="3429000"/>
            <a:ext cx="2133600" cy="5334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893" name="Oval 14"/>
          <p:cNvSpPr>
            <a:spLocks noChangeArrowheads="1"/>
          </p:cNvSpPr>
          <p:nvPr/>
        </p:nvSpPr>
        <p:spPr bwMode="auto">
          <a:xfrm>
            <a:off x="2590800" y="3810000"/>
            <a:ext cx="533400" cy="3810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94" name="Line 15"/>
          <p:cNvSpPr>
            <a:spLocks noChangeShapeType="1"/>
          </p:cNvSpPr>
          <p:nvPr/>
        </p:nvSpPr>
        <p:spPr bwMode="auto">
          <a:xfrm flipV="1">
            <a:off x="2438400" y="3429000"/>
            <a:ext cx="5029200" cy="9144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895" name="Oval 16"/>
          <p:cNvSpPr>
            <a:spLocks noChangeArrowheads="1"/>
          </p:cNvSpPr>
          <p:nvPr/>
        </p:nvSpPr>
        <p:spPr bwMode="auto">
          <a:xfrm>
            <a:off x="3733800" y="2895600"/>
            <a:ext cx="381000" cy="3810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JavaScript Arrays</a:t>
            </a:r>
          </a:p>
        </p:txBody>
      </p:sp>
      <p:pic>
        <p:nvPicPr>
          <p:cNvPr id="12390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838200"/>
            <a:ext cx="7065963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Arrays</a:t>
            </a:r>
          </a:p>
        </p:txBody>
      </p:sp>
      <p:pic>
        <p:nvPicPr>
          <p:cNvPr id="12493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381125"/>
            <a:ext cx="5105400" cy="478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Arrays</a:t>
            </a:r>
          </a:p>
        </p:txBody>
      </p:sp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381125"/>
            <a:ext cx="5105400" cy="478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228600" y="2667000"/>
            <a:ext cx="19050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Argument to sort is a function that takes two arguments representing array elements and returns a Number value</a:t>
            </a:r>
          </a:p>
        </p:txBody>
      </p:sp>
      <p:sp>
        <p:nvSpPr>
          <p:cNvPr id="125957" name="AutoShape 5"/>
          <p:cNvSpPr>
            <a:spLocks/>
          </p:cNvSpPr>
          <p:nvPr/>
        </p:nvSpPr>
        <p:spPr bwMode="auto">
          <a:xfrm>
            <a:off x="2133600" y="2743200"/>
            <a:ext cx="76200" cy="762000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Arrays</a:t>
            </a:r>
          </a:p>
        </p:txBody>
      </p:sp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381125"/>
            <a:ext cx="5105400" cy="478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6980" name="Oval 4"/>
          <p:cNvSpPr>
            <a:spLocks noChangeArrowheads="1"/>
          </p:cNvSpPr>
          <p:nvPr/>
        </p:nvSpPr>
        <p:spPr bwMode="auto">
          <a:xfrm>
            <a:off x="3276600" y="2971800"/>
            <a:ext cx="1676400" cy="3810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6629400" y="1752600"/>
            <a:ext cx="24384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Negative return value indicates that the element corresponding to the first argument should come before the element corresponding to the second in the sorted array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Arrays</a:t>
            </a:r>
          </a:p>
        </p:txBody>
      </p:sp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381125"/>
            <a:ext cx="5105400" cy="478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4" name="Oval 4"/>
          <p:cNvSpPr>
            <a:spLocks noChangeArrowheads="1"/>
          </p:cNvSpPr>
          <p:nvPr/>
        </p:nvSpPr>
        <p:spPr bwMode="auto">
          <a:xfrm>
            <a:off x="2057400" y="4267200"/>
            <a:ext cx="2971800" cy="3048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5013325" y="3998913"/>
            <a:ext cx="3295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Add element with value 2.5 at</a:t>
            </a:r>
          </a:p>
          <a:p>
            <a:r>
              <a:rPr lang="en-US">
                <a:solidFill>
                  <a:srgbClr val="008080"/>
                </a:solidFill>
              </a:rPr>
              <a:t>index 2, shift existing elements</a:t>
            </a:r>
          </a:p>
        </p:txBody>
      </p:sp>
      <p:sp>
        <p:nvSpPr>
          <p:cNvPr id="128006" name="Oval 6"/>
          <p:cNvSpPr>
            <a:spLocks noChangeArrowheads="1"/>
          </p:cNvSpPr>
          <p:nvPr/>
        </p:nvSpPr>
        <p:spPr bwMode="auto">
          <a:xfrm>
            <a:off x="5105400" y="4572000"/>
            <a:ext cx="457200" cy="2286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Arrays</a:t>
            </a:r>
          </a:p>
        </p:txBody>
      </p:sp>
      <p:pic>
        <p:nvPicPr>
          <p:cNvPr id="129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381125"/>
            <a:ext cx="5105400" cy="478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8" name="Oval 4"/>
          <p:cNvSpPr>
            <a:spLocks noChangeArrowheads="1"/>
          </p:cNvSpPr>
          <p:nvPr/>
        </p:nvSpPr>
        <p:spPr bwMode="auto">
          <a:xfrm>
            <a:off x="3505200" y="5257800"/>
            <a:ext cx="2209800" cy="3810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5318125" y="4760913"/>
            <a:ext cx="3028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Remove 3 elements starting</a:t>
            </a:r>
          </a:p>
          <a:p>
            <a:r>
              <a:rPr lang="en-US">
                <a:solidFill>
                  <a:srgbClr val="008080"/>
                </a:solidFill>
              </a:rPr>
              <a:t>at index 5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Arrays</a:t>
            </a:r>
          </a:p>
        </p:txBody>
      </p:sp>
      <p:pic>
        <p:nvPicPr>
          <p:cNvPr id="13005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76400"/>
            <a:ext cx="4038600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5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438400"/>
            <a:ext cx="7345363" cy="310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with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message = "Hungry hippo";</a:t>
            </a:r>
          </a:p>
          <a:p>
            <a:r>
              <a:rPr lang="en-US" dirty="0" smtClean="0"/>
              <a:t>console.log(message);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firstWord</a:t>
            </a:r>
            <a:r>
              <a:rPr lang="en-US" dirty="0" smtClean="0"/>
              <a:t> = "Hungry";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secondWord</a:t>
            </a:r>
            <a:r>
              <a:rPr lang="en-US" dirty="0" smtClean="0"/>
              <a:t> = "hippo";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combinedWords</a:t>
            </a:r>
            <a:r>
              <a:rPr lang="en-US" dirty="0" smtClean="0"/>
              <a:t> = </a:t>
            </a:r>
            <a:r>
              <a:rPr lang="en-US" dirty="0" err="1" smtClean="0"/>
              <a:t>firstWord</a:t>
            </a:r>
            <a:r>
              <a:rPr lang="en-US" dirty="0" smtClean="0"/>
              <a:t> + </a:t>
            </a:r>
            <a:r>
              <a:rPr lang="en-US" dirty="0" err="1" smtClean="0"/>
              <a:t>secondWord</a:t>
            </a:r>
            <a:r>
              <a:rPr lang="en-US" dirty="0" smtClean="0"/>
              <a:t>;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combinedWords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This displays:</a:t>
            </a:r>
          </a:p>
          <a:p>
            <a:r>
              <a:rPr lang="en-US" dirty="0" err="1" smtClean="0"/>
              <a:t>Hungryhippo</a:t>
            </a:r>
            <a:endParaRPr lang="en-US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Arrays</a:t>
            </a:r>
          </a:p>
        </p:txBody>
      </p:sp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76400"/>
            <a:ext cx="4038600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438400"/>
            <a:ext cx="7345363" cy="310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077" name="AutoShape 5"/>
          <p:cNvSpPr>
            <a:spLocks noChangeArrowheads="1"/>
          </p:cNvSpPr>
          <p:nvPr/>
        </p:nvSpPr>
        <p:spPr bwMode="auto">
          <a:xfrm>
            <a:off x="2133600" y="2514600"/>
            <a:ext cx="609600" cy="1143000"/>
          </a:xfrm>
          <a:prstGeom prst="roundRect">
            <a:avLst>
              <a:gd name="adj" fmla="val 16667"/>
            </a:avLst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3794125" y="2474913"/>
            <a:ext cx="4479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  <a:latin typeface="Lucida Sans Typewriter" pitchFamily="49" charset="0"/>
              </a:rPr>
              <a:t>push()</a:t>
            </a:r>
            <a:r>
              <a:rPr lang="en-US">
                <a:solidFill>
                  <a:srgbClr val="008080"/>
                </a:solidFill>
              </a:rPr>
              <a:t> adds an element to the end of the</a:t>
            </a:r>
          </a:p>
          <a:p>
            <a:r>
              <a:rPr lang="en-US">
                <a:solidFill>
                  <a:srgbClr val="008080"/>
                </a:solidFill>
              </a:rPr>
              <a:t>array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Arrays</a:t>
            </a:r>
          </a:p>
        </p:txBody>
      </p:sp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76400"/>
            <a:ext cx="4038600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2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438400"/>
            <a:ext cx="7345363" cy="310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2101" name="AutoShape 5"/>
          <p:cNvSpPr>
            <a:spLocks noChangeArrowheads="1"/>
          </p:cNvSpPr>
          <p:nvPr/>
        </p:nvSpPr>
        <p:spPr bwMode="auto">
          <a:xfrm>
            <a:off x="3505200" y="3962400"/>
            <a:ext cx="533400" cy="1143000"/>
          </a:xfrm>
          <a:prstGeom prst="roundRect">
            <a:avLst>
              <a:gd name="adj" fmla="val 16667"/>
            </a:avLst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3794125" y="3236913"/>
            <a:ext cx="33131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  <a:latin typeface="Lucida Sans Typewriter" pitchFamily="49" charset="0"/>
              </a:rPr>
              <a:t>pop()</a:t>
            </a:r>
            <a:r>
              <a:rPr lang="en-US">
                <a:solidFill>
                  <a:srgbClr val="008080"/>
                </a:solidFill>
              </a:rPr>
              <a:t> deletes and returns last</a:t>
            </a:r>
          </a:p>
          <a:p>
            <a:r>
              <a:rPr lang="en-US">
                <a:solidFill>
                  <a:srgbClr val="008080"/>
                </a:solidFill>
              </a:rPr>
              <a:t>element of the array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Arrays</a:t>
            </a:r>
          </a:p>
        </p:txBody>
      </p:sp>
      <p:pic>
        <p:nvPicPr>
          <p:cNvPr id="133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76400"/>
            <a:ext cx="4038600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438400"/>
            <a:ext cx="7345363" cy="310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25" name="AutoShape 5"/>
          <p:cNvSpPr>
            <a:spLocks noChangeArrowheads="1"/>
          </p:cNvSpPr>
          <p:nvPr/>
        </p:nvSpPr>
        <p:spPr bwMode="auto">
          <a:xfrm>
            <a:off x="3505200" y="3962400"/>
            <a:ext cx="533400" cy="1143000"/>
          </a:xfrm>
          <a:prstGeom prst="roundRect">
            <a:avLst>
              <a:gd name="adj" fmla="val 16667"/>
            </a:avLst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3886200" y="3124200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Use </a:t>
            </a:r>
            <a:r>
              <a:rPr lang="en-US">
                <a:solidFill>
                  <a:srgbClr val="008080"/>
                </a:solidFill>
                <a:latin typeface="Lucida Sans Typewriter" pitchFamily="49" charset="0"/>
              </a:rPr>
              <a:t>shift()</a:t>
            </a:r>
            <a:r>
              <a:rPr lang="en-US">
                <a:solidFill>
                  <a:srgbClr val="008080"/>
                </a:solidFill>
              </a:rPr>
              <a:t> instead to remove first element (to implement queue)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Objects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solidFill>
                  <a:schemeClr val="hlink"/>
                </a:solidFill>
              </a:rPr>
              <a:t>global object</a:t>
            </a:r>
          </a:p>
          <a:p>
            <a:pPr lvl="1" eaLnBrk="1" hangingPunct="1"/>
            <a:r>
              <a:rPr lang="en-US" smtClean="0"/>
              <a:t>Named </a:t>
            </a:r>
            <a:r>
              <a:rPr lang="en-US" smtClean="0">
                <a:latin typeface="Lucida Sans Typewriter" pitchFamily="49" charset="0"/>
              </a:rPr>
              <a:t>window</a:t>
            </a:r>
            <a:r>
              <a:rPr lang="en-US" smtClean="0"/>
              <a:t> in browsers</a:t>
            </a:r>
          </a:p>
          <a:p>
            <a:pPr lvl="1" eaLnBrk="1" hangingPunct="1"/>
            <a:r>
              <a:rPr lang="en-US" smtClean="0"/>
              <a:t>Has properties representing all global variables</a:t>
            </a:r>
          </a:p>
          <a:p>
            <a:pPr lvl="1" eaLnBrk="1" hangingPunct="1"/>
            <a:r>
              <a:rPr lang="en-US" smtClean="0"/>
              <a:t>Other built-in objects are also properties of the global object</a:t>
            </a:r>
          </a:p>
          <a:p>
            <a:pPr lvl="2" eaLnBrk="1" hangingPunct="1"/>
            <a:r>
              <a:rPr lang="en-US" smtClean="0"/>
              <a:t>Ex: initial value of </a:t>
            </a:r>
            <a:r>
              <a:rPr lang="en-US" smtClean="0">
                <a:latin typeface="Lucida Sans Typewriter" pitchFamily="49" charset="0"/>
              </a:rPr>
              <a:t>window.Array</a:t>
            </a:r>
            <a:r>
              <a:rPr lang="en-US" smtClean="0"/>
              <a:t> is </a:t>
            </a:r>
            <a:r>
              <a:rPr lang="en-US" smtClean="0">
                <a:latin typeface="Lucida Sans Typewriter" pitchFamily="49" charset="0"/>
              </a:rPr>
              <a:t>Array</a:t>
            </a:r>
            <a:r>
              <a:rPr lang="en-US" smtClean="0"/>
              <a:t> object</a:t>
            </a:r>
          </a:p>
          <a:p>
            <a:pPr lvl="1" eaLnBrk="1" hangingPunct="1"/>
            <a:r>
              <a:rPr lang="en-US" smtClean="0"/>
              <a:t>Has some other useful properties</a:t>
            </a:r>
          </a:p>
          <a:p>
            <a:pPr lvl="2" eaLnBrk="1" hangingPunct="1"/>
            <a:r>
              <a:rPr lang="en-US" smtClean="0"/>
              <a:t>Ex: </a:t>
            </a:r>
            <a:r>
              <a:rPr lang="en-US" smtClean="0">
                <a:latin typeface="Lucida Sans Typewriter" pitchFamily="49" charset="0"/>
              </a:rPr>
              <a:t>window.Infinity</a:t>
            </a:r>
            <a:r>
              <a:rPr lang="en-US" smtClean="0"/>
              <a:t> represents Number value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Objects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global object and variable resolution: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This is why we can refer to built-in objects (</a:t>
            </a:r>
            <a:r>
              <a:rPr lang="en-US" smtClean="0">
                <a:latin typeface="Lucida Sans Typewriter" pitchFamily="49" charset="0"/>
              </a:rPr>
              <a:t>Object</a:t>
            </a:r>
            <a:r>
              <a:rPr lang="en-US" smtClean="0"/>
              <a:t>, </a:t>
            </a:r>
            <a:r>
              <a:rPr lang="en-US" smtClean="0">
                <a:latin typeface="Lucida Sans Typewriter" pitchFamily="49" charset="0"/>
              </a:rPr>
              <a:t>Array</a:t>
            </a:r>
            <a:r>
              <a:rPr lang="en-US" smtClean="0"/>
              <a:t>, etc.) without prefixing with </a:t>
            </a:r>
            <a:r>
              <a:rPr lang="en-US" smtClean="0">
                <a:latin typeface="Lucida Sans Typewriter" pitchFamily="49" charset="0"/>
              </a:rPr>
              <a:t>window.</a:t>
            </a:r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1508125" y="2549525"/>
            <a:ext cx="1150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Lucida Sans Typewriter" pitchFamily="49" charset="0"/>
              </a:rPr>
              <a:t>i = 42;</a:t>
            </a:r>
          </a:p>
        </p:txBody>
      </p:sp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2819400" y="2514600"/>
            <a:ext cx="50482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>
                <a:solidFill>
                  <a:srgbClr val="008080"/>
                </a:solidFill>
              </a:rPr>
              <a:t>What does </a:t>
            </a:r>
            <a:r>
              <a:rPr lang="en-US">
                <a:solidFill>
                  <a:srgbClr val="008080"/>
                </a:solidFill>
                <a:latin typeface="Lucida Sans Typewriter" pitchFamily="49" charset="0"/>
              </a:rPr>
              <a:t>i</a:t>
            </a:r>
            <a:r>
              <a:rPr lang="en-US">
                <a:solidFill>
                  <a:srgbClr val="008080"/>
                </a:solidFill>
              </a:rPr>
              <a:t> refer to?</a:t>
            </a:r>
          </a:p>
          <a:p>
            <a:pPr marL="342900" indent="-342900">
              <a:buFontTx/>
              <a:buAutoNum type="arabicPeriod"/>
            </a:pPr>
            <a:r>
              <a:rPr lang="en-US">
                <a:solidFill>
                  <a:srgbClr val="008080"/>
                </a:solidFill>
              </a:rPr>
              <a:t>Search for local variable or formal parameter</a:t>
            </a:r>
            <a:br>
              <a:rPr lang="en-US">
                <a:solidFill>
                  <a:srgbClr val="008080"/>
                </a:solidFill>
              </a:rPr>
            </a:br>
            <a:r>
              <a:rPr lang="en-US">
                <a:solidFill>
                  <a:srgbClr val="008080"/>
                </a:solidFill>
              </a:rPr>
              <a:t>named </a:t>
            </a:r>
            <a:r>
              <a:rPr lang="en-US">
                <a:solidFill>
                  <a:srgbClr val="008080"/>
                </a:solidFill>
                <a:latin typeface="Lucida Sans Typewriter" pitchFamily="49" charset="0"/>
              </a:rPr>
              <a:t>i</a:t>
            </a:r>
          </a:p>
          <a:p>
            <a:pPr marL="342900" indent="-342900">
              <a:buFontTx/>
              <a:buAutoNum type="arabicPeriod"/>
            </a:pPr>
            <a:r>
              <a:rPr lang="en-US">
                <a:solidFill>
                  <a:srgbClr val="008080"/>
                </a:solidFill>
              </a:rPr>
              <a:t>If none found, see if global object (</a:t>
            </a:r>
            <a:r>
              <a:rPr lang="en-US">
                <a:solidFill>
                  <a:srgbClr val="008080"/>
                </a:solidFill>
                <a:latin typeface="Lucida Sans Typewriter" pitchFamily="49" charset="0"/>
              </a:rPr>
              <a:t>window</a:t>
            </a:r>
            <a:r>
              <a:rPr lang="en-US">
                <a:solidFill>
                  <a:srgbClr val="008080"/>
                </a:solidFill>
              </a:rPr>
              <a:t>) </a:t>
            </a:r>
            <a:br>
              <a:rPr lang="en-US">
                <a:solidFill>
                  <a:srgbClr val="008080"/>
                </a:solidFill>
              </a:rPr>
            </a:br>
            <a:r>
              <a:rPr lang="en-US">
                <a:solidFill>
                  <a:srgbClr val="008080"/>
                </a:solidFill>
              </a:rPr>
              <a:t>has property named </a:t>
            </a:r>
            <a:r>
              <a:rPr lang="en-US">
                <a:solidFill>
                  <a:srgbClr val="008080"/>
                </a:solidFill>
                <a:latin typeface="Lucida Sans Typewriter" pitchFamily="49" charset="0"/>
              </a:rPr>
              <a:t>i</a:t>
            </a:r>
            <a:r>
              <a:rPr lang="en-US">
                <a:solidFill>
                  <a:srgbClr val="008080"/>
                </a:solidFill>
              </a:rPr>
              <a:t> </a:t>
            </a:r>
          </a:p>
        </p:txBody>
      </p:sp>
      <p:sp>
        <p:nvSpPr>
          <p:cNvPr id="135174" name="Oval 6"/>
          <p:cNvSpPr>
            <a:spLocks noChangeArrowheads="1"/>
          </p:cNvSpPr>
          <p:nvPr/>
        </p:nvSpPr>
        <p:spPr bwMode="auto">
          <a:xfrm>
            <a:off x="1524000" y="2514600"/>
            <a:ext cx="228600" cy="3810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Objects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Lucida Sans Typewriter" pitchFamily="49" charset="0"/>
              </a:rPr>
              <a:t>String()</a:t>
            </a:r>
            <a:r>
              <a:rPr lang="en-US" smtClean="0"/>
              <a:t>, </a:t>
            </a:r>
            <a:r>
              <a:rPr lang="en-US" smtClean="0">
                <a:latin typeface="Lucida Sans Typewriter" pitchFamily="49" charset="0"/>
              </a:rPr>
              <a:t>Boolean()</a:t>
            </a:r>
            <a:r>
              <a:rPr lang="en-US" smtClean="0"/>
              <a:t>, and </a:t>
            </a:r>
            <a:r>
              <a:rPr lang="en-US" smtClean="0">
                <a:latin typeface="Lucida Sans Typewriter" pitchFamily="49" charset="0"/>
              </a:rPr>
              <a:t>Number()</a:t>
            </a:r>
            <a:r>
              <a:rPr lang="en-US" smtClean="0"/>
              <a:t> built-in functions can be called as constructors, created “wrapped” Objects: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Instances inherit </a:t>
            </a:r>
            <a:r>
              <a:rPr lang="en-US" smtClean="0">
                <a:latin typeface="Lucida Sans Typewriter" pitchFamily="49" charset="0"/>
              </a:rPr>
              <a:t>valueOf()</a:t>
            </a:r>
            <a:r>
              <a:rPr lang="en-US" smtClean="0"/>
              <a:t> method that returns wrapped value of specified type:</a:t>
            </a:r>
          </a:p>
        </p:txBody>
      </p:sp>
      <p:pic>
        <p:nvPicPr>
          <p:cNvPr id="136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317875"/>
            <a:ext cx="5106988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6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876800"/>
            <a:ext cx="55626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198" name="Text Box 6"/>
          <p:cNvSpPr txBox="1">
            <a:spLocks noChangeArrowheads="1"/>
          </p:cNvSpPr>
          <p:nvPr/>
        </p:nvSpPr>
        <p:spPr bwMode="auto">
          <a:xfrm>
            <a:off x="4648200" y="5334000"/>
            <a:ext cx="208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Output is “number”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Objects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methods inherited by </a:t>
            </a:r>
            <a:r>
              <a:rPr lang="en-US" smtClean="0">
                <a:latin typeface="Lucida Sans Typewriter" pitchFamily="49" charset="0"/>
              </a:rPr>
              <a:t>Number</a:t>
            </a:r>
            <a:r>
              <a:rPr lang="en-US" smtClean="0"/>
              <a:t> instances:</a:t>
            </a:r>
          </a:p>
          <a:p>
            <a:pPr lvl="1" eaLnBrk="1" hangingPunct="1"/>
            <a:endParaRPr lang="en-US" smtClean="0"/>
          </a:p>
        </p:txBody>
      </p:sp>
      <p:pic>
        <p:nvPicPr>
          <p:cNvPr id="137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743200"/>
            <a:ext cx="4879975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276600"/>
            <a:ext cx="505301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2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3886200"/>
            <a:ext cx="5729288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2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4495800"/>
            <a:ext cx="50990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6613525" y="2703513"/>
            <a:ext cx="10160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008080"/>
                </a:solidFill>
              </a:rPr>
              <a:t>Outputs</a:t>
            </a:r>
            <a:endParaRPr lang="en-US">
              <a:solidFill>
                <a:srgbClr val="008080"/>
              </a:solidFill>
            </a:endParaRPr>
          </a:p>
          <a:p>
            <a:endParaRPr lang="en-US">
              <a:solidFill>
                <a:srgbClr val="008080"/>
              </a:solidFill>
            </a:endParaRPr>
          </a:p>
          <a:p>
            <a:r>
              <a:rPr lang="en-US">
                <a:solidFill>
                  <a:srgbClr val="008080"/>
                </a:solidFill>
              </a:rPr>
              <a:t>5.63</a:t>
            </a:r>
          </a:p>
          <a:p>
            <a:endParaRPr lang="en-US">
              <a:solidFill>
                <a:srgbClr val="008080"/>
              </a:solidFill>
            </a:endParaRPr>
          </a:p>
          <a:p>
            <a:r>
              <a:rPr lang="en-US">
                <a:solidFill>
                  <a:srgbClr val="008080"/>
                </a:solidFill>
              </a:rPr>
              <a:t>5.63e+0</a:t>
            </a:r>
          </a:p>
          <a:p>
            <a:endParaRPr lang="en-US">
              <a:solidFill>
                <a:srgbClr val="008080"/>
              </a:solidFill>
            </a:endParaRPr>
          </a:p>
          <a:p>
            <a:r>
              <a:rPr lang="en-US">
                <a:solidFill>
                  <a:srgbClr val="008080"/>
                </a:solidFill>
              </a:rPr>
              <a:t>101.101</a:t>
            </a:r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4784725" y="4760913"/>
            <a:ext cx="895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Base 2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Objects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Properties provided by </a:t>
            </a:r>
            <a:r>
              <a:rPr lang="en-US" smtClean="0">
                <a:latin typeface="Lucida Sans Typewriter" pitchFamily="49" charset="0"/>
              </a:rPr>
              <a:t>Number</a:t>
            </a:r>
            <a:r>
              <a:rPr lang="en-US" smtClean="0"/>
              <a:t> built-in object:</a:t>
            </a:r>
          </a:p>
          <a:p>
            <a:pPr lvl="1" eaLnBrk="1" hangingPunct="1"/>
            <a:r>
              <a:rPr lang="en-US" smtClean="0">
                <a:latin typeface="Lucida Sans Typewriter" pitchFamily="49" charset="0"/>
              </a:rPr>
              <a:t>Number.MIN_VALUE</a:t>
            </a:r>
            <a:r>
              <a:rPr lang="en-US" smtClean="0"/>
              <a:t>: smallest (absolute value) possible JavaScript Number value</a:t>
            </a:r>
          </a:p>
          <a:p>
            <a:pPr lvl="1" eaLnBrk="1" hangingPunct="1"/>
            <a:r>
              <a:rPr lang="en-US" smtClean="0">
                <a:latin typeface="Lucida Sans Typewriter" pitchFamily="49" charset="0"/>
              </a:rPr>
              <a:t>Number.MAX_VALUE</a:t>
            </a:r>
            <a:r>
              <a:rPr lang="en-US" smtClean="0"/>
              <a:t>: largest possible JavaScript Number value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Objects</a:t>
            </a:r>
          </a:p>
        </p:txBody>
      </p:sp>
      <p:pic>
        <p:nvPicPr>
          <p:cNvPr id="13926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0"/>
            <a:ext cx="7620000" cy="42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Objects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Instances of </a:t>
            </a:r>
            <a:r>
              <a:rPr lang="en-US" smtClean="0">
                <a:latin typeface="Lucida Sans Typewriter" pitchFamily="49" charset="0"/>
              </a:rPr>
              <a:t>String</a:t>
            </a:r>
            <a:r>
              <a:rPr lang="en-US" smtClean="0"/>
              <a:t> have a </a:t>
            </a:r>
            <a:r>
              <a:rPr lang="en-US" smtClean="0">
                <a:latin typeface="Lucida Sans Typewriter" pitchFamily="49" charset="0"/>
              </a:rPr>
              <a:t>length</a:t>
            </a:r>
            <a:r>
              <a:rPr lang="en-US" smtClean="0"/>
              <a:t> property (number of characters)</a:t>
            </a:r>
          </a:p>
          <a:p>
            <a:pPr eaLnBrk="1" hangingPunct="1"/>
            <a:r>
              <a:rPr lang="en-US" smtClean="0"/>
              <a:t>JavaScript automatically wraps a primitive value of type Number or String if the value is used as an object:</a:t>
            </a:r>
          </a:p>
          <a:p>
            <a:pPr lvl="1" eaLnBrk="1" hangingPunct="1"/>
            <a:endParaRPr lang="en-US" smtClean="0"/>
          </a:p>
        </p:txBody>
      </p:sp>
      <p:pic>
        <p:nvPicPr>
          <p:cNvPr id="140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4495800"/>
            <a:ext cx="525780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4860925" y="4913313"/>
            <a:ext cx="160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Output is “Str”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Working with true or false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universeEaten</a:t>
            </a:r>
            <a:r>
              <a:rPr lang="en-US" dirty="0" smtClean="0"/>
              <a:t> = false;</a:t>
            </a:r>
          </a:p>
          <a:p>
            <a:r>
              <a:rPr lang="en-US" dirty="0" err="1" smtClean="0"/>
              <a:t>universeEaten</a:t>
            </a:r>
            <a:r>
              <a:rPr lang="en-US" dirty="0" smtClean="0"/>
              <a:t> = true;</a:t>
            </a:r>
          </a:p>
          <a:p>
            <a:r>
              <a:rPr lang="en-US" dirty="0" smtClean="0"/>
              <a:t>//Initialize the variable to false when the game starts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universeEaten</a:t>
            </a:r>
            <a:r>
              <a:rPr lang="en-US" dirty="0" smtClean="0"/>
              <a:t> = false;</a:t>
            </a:r>
          </a:p>
          <a:p>
            <a:r>
              <a:rPr lang="en-US" dirty="0" smtClean="0"/>
              <a:t>//Change it to true later in the game</a:t>
            </a:r>
          </a:p>
          <a:p>
            <a:r>
              <a:rPr lang="en-US" dirty="0" err="1" smtClean="0"/>
              <a:t>universeEaten</a:t>
            </a:r>
            <a:r>
              <a:rPr lang="en-US" dirty="0" smtClean="0"/>
              <a:t> = true;</a:t>
            </a:r>
          </a:p>
          <a:p>
            <a:r>
              <a:rPr lang="en-US" dirty="0" smtClean="0"/>
              <a:t>//Display its value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universeEaten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Objects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smtClean="0"/>
              <a:t>The </a:t>
            </a:r>
            <a:r>
              <a:rPr lang="en-US" sz="2800" smtClean="0">
                <a:latin typeface="Lucida Sans Typewriter" pitchFamily="49" charset="0"/>
              </a:rPr>
              <a:t>Date()</a:t>
            </a:r>
            <a:r>
              <a:rPr lang="en-US" sz="2800" smtClean="0"/>
              <a:t> built-in constructor can be used to create </a:t>
            </a:r>
            <a:r>
              <a:rPr lang="en-US" sz="2800" smtClean="0">
                <a:latin typeface="Lucida Sans Typewriter" pitchFamily="49" charset="0"/>
              </a:rPr>
              <a:t>Date</a:t>
            </a:r>
            <a:r>
              <a:rPr lang="en-US" sz="2800" smtClean="0"/>
              <a:t> instances that represent the current date and time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Often used to display local date and/or time in Web pages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Other methods: </a:t>
            </a:r>
            <a:r>
              <a:rPr lang="en-US" sz="2800" smtClean="0">
                <a:latin typeface="Lucida Sans Typewriter" pitchFamily="49" charset="0"/>
              </a:rPr>
              <a:t>toLocaleDateString()</a:t>
            </a:r>
            <a:r>
              <a:rPr lang="en-US" sz="2800" smtClean="0"/>
              <a:t> , </a:t>
            </a:r>
            <a:r>
              <a:rPr lang="en-US" sz="2800" smtClean="0">
                <a:latin typeface="Lucida Sans Typewriter" pitchFamily="49" charset="0"/>
              </a:rPr>
              <a:t>toLocaleTimeString()</a:t>
            </a:r>
            <a:r>
              <a:rPr lang="en-US" sz="2800" smtClean="0"/>
              <a:t>,</a:t>
            </a:r>
            <a:r>
              <a:rPr lang="en-US" sz="2800" smtClean="0">
                <a:latin typeface="Lucida Sans Typewriter" pitchFamily="49" charset="0"/>
              </a:rPr>
              <a:t> </a:t>
            </a:r>
            <a:r>
              <a:rPr lang="en-US" sz="2800" i="1" smtClean="0"/>
              <a:t>etc</a:t>
            </a:r>
            <a:r>
              <a:rPr lang="en-US" sz="2800" smtClean="0"/>
              <a:t>.</a:t>
            </a:r>
          </a:p>
          <a:p>
            <a:pPr eaLnBrk="1" hangingPunct="1">
              <a:buFontTx/>
              <a:buNone/>
            </a:pPr>
            <a:endParaRPr lang="en-US" sz="2800" smtClean="0"/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1066800" y="3048000"/>
            <a:ext cx="2425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var now = new Date();</a:t>
            </a:r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990600" y="4419600"/>
            <a:ext cx="5432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Lucida Sans Typewriter" pitchFamily="49" charset="0"/>
              </a:rPr>
              <a:t>window.alert(“Current date and time: “</a:t>
            </a:r>
            <a:br>
              <a:rPr lang="en-US">
                <a:latin typeface="Lucida Sans Typewriter" pitchFamily="49" charset="0"/>
              </a:rPr>
            </a:br>
            <a:r>
              <a:rPr lang="en-US">
                <a:latin typeface="Lucida Sans Typewriter" pitchFamily="49" charset="0"/>
              </a:rPr>
              <a:t>             + now.toLocaleString());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Objects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Lucida Sans Typewriter" pitchFamily="49" charset="0"/>
              </a:rPr>
              <a:t>valueOf()</a:t>
            </a:r>
            <a:r>
              <a:rPr lang="en-US" smtClean="0"/>
              <a:t> method inherited by </a:t>
            </a:r>
            <a:r>
              <a:rPr lang="en-US" smtClean="0">
                <a:latin typeface="Lucida Sans Typewriter" pitchFamily="49" charset="0"/>
              </a:rPr>
              <a:t>Date</a:t>
            </a:r>
            <a:r>
              <a:rPr lang="en-US" smtClean="0"/>
              <a:t> instances returns integer representing number of milliseconds since midnight 1/1/1970</a:t>
            </a:r>
          </a:p>
          <a:p>
            <a:pPr eaLnBrk="1" hangingPunct="1"/>
            <a:r>
              <a:rPr lang="en-US" smtClean="0"/>
              <a:t>Automatic type conversion allows </a:t>
            </a:r>
            <a:r>
              <a:rPr lang="en-US" smtClean="0">
                <a:latin typeface="Lucida Sans Typewriter" pitchFamily="49" charset="0"/>
              </a:rPr>
              <a:t>Date</a:t>
            </a:r>
            <a:r>
              <a:rPr lang="en-US" smtClean="0"/>
              <a:t> instances to be treated as Numbers:</a:t>
            </a:r>
          </a:p>
        </p:txBody>
      </p:sp>
      <p:pic>
        <p:nvPicPr>
          <p:cNvPr id="14234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724400"/>
            <a:ext cx="2986088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234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5410200"/>
            <a:ext cx="4572000" cy="101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2342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4953000"/>
            <a:ext cx="27432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343" name="Oval 10"/>
          <p:cNvSpPr>
            <a:spLocks noChangeArrowheads="1"/>
          </p:cNvSpPr>
          <p:nvPr/>
        </p:nvSpPr>
        <p:spPr bwMode="auto">
          <a:xfrm>
            <a:off x="2743200" y="5867400"/>
            <a:ext cx="2209800" cy="3810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Objects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Lucida Sans Typewriter" pitchFamily="49" charset="0"/>
              </a:rPr>
              <a:t>Math</a:t>
            </a:r>
            <a:r>
              <a:rPr lang="en-US" smtClean="0"/>
              <a:t> object has methods for performing standard mathematical calculations: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Also has properties with approximate values for standard mathematical quantities, </a:t>
            </a:r>
            <a:r>
              <a:rPr lang="en-US" i="1" smtClean="0"/>
              <a:t>e.g</a:t>
            </a:r>
            <a:r>
              <a:rPr lang="en-US" smtClean="0"/>
              <a:t>., </a:t>
            </a:r>
            <a:r>
              <a:rPr lang="en-US" i="1" smtClean="0">
                <a:latin typeface="Times New Roman" pitchFamily="18" charset="0"/>
              </a:rPr>
              <a:t>e</a:t>
            </a:r>
            <a:r>
              <a:rPr lang="en-US" smtClean="0"/>
              <a:t> ( </a:t>
            </a:r>
            <a:r>
              <a:rPr lang="en-US" smtClean="0">
                <a:latin typeface="Lucida Sans Typewriter" pitchFamily="49" charset="0"/>
              </a:rPr>
              <a:t>Math.E</a:t>
            </a:r>
            <a:r>
              <a:rPr lang="en-US" smtClean="0"/>
              <a:t> ) and </a:t>
            </a:r>
            <a:r>
              <a:rPr lang="en-US" smtClean="0">
                <a:latin typeface="Times New Roman" pitchFamily="18" charset="0"/>
              </a:rPr>
              <a:t>π</a:t>
            </a:r>
            <a:r>
              <a:rPr lang="en-US" smtClean="0"/>
              <a:t> (</a:t>
            </a:r>
            <a:r>
              <a:rPr lang="en-US" smtClean="0">
                <a:latin typeface="Lucida Sans Typewriter" pitchFamily="49" charset="0"/>
              </a:rPr>
              <a:t>Math.PI</a:t>
            </a:r>
            <a:r>
              <a:rPr lang="en-US" smtClean="0"/>
              <a:t>)</a:t>
            </a:r>
          </a:p>
        </p:txBody>
      </p:sp>
      <p:pic>
        <p:nvPicPr>
          <p:cNvPr id="14336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743200"/>
            <a:ext cx="20018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Objects</a:t>
            </a:r>
          </a:p>
        </p:txBody>
      </p:sp>
      <p:pic>
        <p:nvPicPr>
          <p:cNvPr id="14438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93800"/>
            <a:ext cx="5943600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Regular Expressions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smtClean="0">
                <a:solidFill>
                  <a:schemeClr val="accent2"/>
                </a:solidFill>
              </a:rPr>
              <a:t>regular expression</a:t>
            </a:r>
            <a:r>
              <a:rPr lang="en-US" smtClean="0"/>
              <a:t> is a particular representation of a set of strings</a:t>
            </a:r>
          </a:p>
          <a:p>
            <a:pPr lvl="1" eaLnBrk="1" hangingPunct="1"/>
            <a:r>
              <a:rPr lang="en-US" smtClean="0"/>
              <a:t>Ex: JavaScript regular expression representing the set of syntactically-valid US telephone </a:t>
            </a:r>
            <a:r>
              <a:rPr lang="en-US" smtClean="0">
                <a:solidFill>
                  <a:srgbClr val="008080"/>
                </a:solidFill>
              </a:rPr>
              <a:t>area codes</a:t>
            </a:r>
            <a:r>
              <a:rPr lang="en-US" smtClean="0"/>
              <a:t> (three-digit numbers):</a:t>
            </a:r>
          </a:p>
          <a:p>
            <a:pPr lvl="1" eaLnBrk="1" hangingPunct="1"/>
            <a:endParaRPr lang="en-US" smtClean="0"/>
          </a:p>
          <a:p>
            <a:pPr lvl="2" eaLnBrk="1" hangingPunct="1"/>
            <a:r>
              <a:rPr lang="en-US" smtClean="0">
                <a:latin typeface="Lucida Sans Typewriter" pitchFamily="49" charset="0"/>
              </a:rPr>
              <a:t>\d</a:t>
            </a:r>
            <a:r>
              <a:rPr lang="en-US" smtClean="0"/>
              <a:t> represents the set {</a:t>
            </a:r>
            <a:r>
              <a:rPr lang="en-US" smtClean="0">
                <a:latin typeface="Lucida Sans Typewriter" pitchFamily="49" charset="0"/>
              </a:rPr>
              <a:t>“0”</a:t>
            </a:r>
            <a:r>
              <a:rPr lang="en-US" smtClean="0"/>
              <a:t>, </a:t>
            </a:r>
            <a:r>
              <a:rPr lang="en-US" smtClean="0">
                <a:latin typeface="Lucida Sans Typewriter" pitchFamily="49" charset="0"/>
              </a:rPr>
              <a:t>“1”</a:t>
            </a:r>
            <a:r>
              <a:rPr lang="en-US" smtClean="0"/>
              <a:t>, …, </a:t>
            </a:r>
            <a:r>
              <a:rPr lang="en-US" smtClean="0">
                <a:latin typeface="Lucida Sans Typewriter" pitchFamily="49" charset="0"/>
              </a:rPr>
              <a:t>“9”</a:t>
            </a:r>
            <a:r>
              <a:rPr lang="en-US" smtClean="0"/>
              <a:t>}</a:t>
            </a:r>
          </a:p>
          <a:p>
            <a:pPr lvl="2" eaLnBrk="1" hangingPunct="1"/>
            <a:r>
              <a:rPr lang="en-US" smtClean="0"/>
              <a:t>Concatenated regular expressions represent the “concatenation” (Cartesian product) of their sets</a:t>
            </a:r>
          </a:p>
        </p:txBody>
      </p:sp>
      <p:pic>
        <p:nvPicPr>
          <p:cNvPr id="145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114800"/>
            <a:ext cx="9144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5413" name="Oval 5"/>
          <p:cNvSpPr>
            <a:spLocks noChangeArrowheads="1"/>
          </p:cNvSpPr>
          <p:nvPr/>
        </p:nvSpPr>
        <p:spPr bwMode="auto">
          <a:xfrm>
            <a:off x="1524000" y="4038600"/>
            <a:ext cx="1066800" cy="4572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Regular Expressions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regular expressions in JavaScript</a:t>
            </a:r>
          </a:p>
        </p:txBody>
      </p:sp>
      <p:pic>
        <p:nvPicPr>
          <p:cNvPr id="146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667000"/>
            <a:ext cx="76184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Regular Expressions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regular expressions in JavaScript</a:t>
            </a:r>
          </a:p>
        </p:txBody>
      </p:sp>
      <p:pic>
        <p:nvPicPr>
          <p:cNvPr id="147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667000"/>
            <a:ext cx="6100763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7461" name="Oval 5"/>
          <p:cNvSpPr>
            <a:spLocks noChangeArrowheads="1"/>
          </p:cNvSpPr>
          <p:nvPr/>
        </p:nvSpPr>
        <p:spPr bwMode="auto">
          <a:xfrm>
            <a:off x="3048000" y="2895600"/>
            <a:ext cx="990600" cy="2286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2346325" y="3541713"/>
            <a:ext cx="400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Variable containing string to be tested</a:t>
            </a:r>
          </a:p>
        </p:txBody>
      </p:sp>
      <p:sp>
        <p:nvSpPr>
          <p:cNvPr id="147463" name="Line 7"/>
          <p:cNvSpPr>
            <a:spLocks noChangeShapeType="1"/>
          </p:cNvSpPr>
          <p:nvPr/>
        </p:nvSpPr>
        <p:spPr bwMode="auto">
          <a:xfrm flipH="1" flipV="1">
            <a:off x="3810000" y="3124200"/>
            <a:ext cx="0" cy="4572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Regular Expressions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regular expressions in JavaScript</a:t>
            </a:r>
          </a:p>
        </p:txBody>
      </p:sp>
      <p:pic>
        <p:nvPicPr>
          <p:cNvPr id="1484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667000"/>
            <a:ext cx="6100763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5" name="Oval 5"/>
          <p:cNvSpPr>
            <a:spLocks noChangeArrowheads="1"/>
          </p:cNvSpPr>
          <p:nvPr/>
        </p:nvSpPr>
        <p:spPr bwMode="auto">
          <a:xfrm>
            <a:off x="3810000" y="2590800"/>
            <a:ext cx="1447800" cy="3048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2895600" y="2286000"/>
            <a:ext cx="4830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Regular expression as String (must escape </a:t>
            </a:r>
            <a:r>
              <a:rPr lang="en-US">
                <a:solidFill>
                  <a:srgbClr val="008080"/>
                </a:solidFill>
                <a:latin typeface="Lucida Sans Typewriter" pitchFamily="49" charset="0"/>
              </a:rPr>
              <a:t>\</a:t>
            </a:r>
            <a:r>
              <a:rPr lang="en-US">
                <a:solidFill>
                  <a:srgbClr val="00808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Regular Expressions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regular expressions in JavaScript</a:t>
            </a:r>
          </a:p>
        </p:txBody>
      </p:sp>
      <p:pic>
        <p:nvPicPr>
          <p:cNvPr id="149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667000"/>
            <a:ext cx="6100763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509" name="Oval 5"/>
          <p:cNvSpPr>
            <a:spLocks noChangeArrowheads="1"/>
          </p:cNvSpPr>
          <p:nvPr/>
        </p:nvSpPr>
        <p:spPr bwMode="auto">
          <a:xfrm>
            <a:off x="3048000" y="2590800"/>
            <a:ext cx="762000" cy="3810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3108325" y="2246313"/>
            <a:ext cx="207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Built-in constructor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Regular Expressions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regular expressions in JavaScript</a:t>
            </a:r>
          </a:p>
        </p:txBody>
      </p:sp>
      <p:pic>
        <p:nvPicPr>
          <p:cNvPr id="150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667000"/>
            <a:ext cx="6100763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0533" name="Oval 5"/>
          <p:cNvSpPr>
            <a:spLocks noChangeArrowheads="1"/>
          </p:cNvSpPr>
          <p:nvPr/>
        </p:nvSpPr>
        <p:spPr bwMode="auto">
          <a:xfrm>
            <a:off x="2514600" y="2895600"/>
            <a:ext cx="609600" cy="2286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2498725" y="3541713"/>
            <a:ext cx="4679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Method inherited by RegExp instances:</a:t>
            </a:r>
          </a:p>
          <a:p>
            <a:r>
              <a:rPr lang="en-US">
                <a:solidFill>
                  <a:srgbClr val="008080"/>
                </a:solidFill>
              </a:rPr>
              <a:t>returns true if the argument </a:t>
            </a:r>
            <a:r>
              <a:rPr lang="en-US" i="1">
                <a:solidFill>
                  <a:srgbClr val="008080"/>
                </a:solidFill>
              </a:rPr>
              <a:t>contains</a:t>
            </a:r>
            <a:r>
              <a:rPr lang="en-US">
                <a:solidFill>
                  <a:srgbClr val="008080"/>
                </a:solidFill>
              </a:rPr>
              <a:t> a</a:t>
            </a:r>
          </a:p>
          <a:p>
            <a:r>
              <a:rPr lang="en-US">
                <a:solidFill>
                  <a:srgbClr val="008080"/>
                </a:solidFill>
              </a:rPr>
              <a:t>substring in the set of strings represented by</a:t>
            </a:r>
          </a:p>
          <a:p>
            <a:r>
              <a:rPr lang="en-US">
                <a:solidFill>
                  <a:srgbClr val="008080"/>
                </a:solidFill>
              </a:rPr>
              <a:t>the regular expression</a:t>
            </a:r>
          </a:p>
        </p:txBody>
      </p:sp>
      <p:sp>
        <p:nvSpPr>
          <p:cNvPr id="150535" name="Line 7"/>
          <p:cNvSpPr>
            <a:spLocks noChangeShapeType="1"/>
          </p:cNvSpPr>
          <p:nvPr/>
        </p:nvSpPr>
        <p:spPr bwMode="auto">
          <a:xfrm flipV="1">
            <a:off x="2743200" y="3124200"/>
            <a:ext cx="0" cy="5334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if(fuel &gt; 5)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live = true;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live = false;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Regular Expressions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regular expressions in JavaScript</a:t>
            </a:r>
          </a:p>
        </p:txBody>
      </p:sp>
      <p:pic>
        <p:nvPicPr>
          <p:cNvPr id="151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667000"/>
            <a:ext cx="6100763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7" name="Oval 5"/>
          <p:cNvSpPr>
            <a:spLocks noChangeArrowheads="1"/>
          </p:cNvSpPr>
          <p:nvPr/>
        </p:nvSpPr>
        <p:spPr bwMode="auto">
          <a:xfrm>
            <a:off x="3886200" y="2590800"/>
            <a:ext cx="228600" cy="3048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066800" y="2286000"/>
            <a:ext cx="328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Represents beginning of string</a:t>
            </a:r>
          </a:p>
        </p:txBody>
      </p:sp>
      <p:sp>
        <p:nvSpPr>
          <p:cNvPr id="151559" name="Oval 7"/>
          <p:cNvSpPr>
            <a:spLocks noChangeArrowheads="1"/>
          </p:cNvSpPr>
          <p:nvPr/>
        </p:nvSpPr>
        <p:spPr bwMode="auto">
          <a:xfrm>
            <a:off x="4953000" y="2590800"/>
            <a:ext cx="152400" cy="3048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4876800" y="2286000"/>
            <a:ext cx="2673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Represents end of string</a:t>
            </a: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3413125" y="3617913"/>
            <a:ext cx="44005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This expression matches only strings with</a:t>
            </a:r>
          </a:p>
          <a:p>
            <a:r>
              <a:rPr lang="en-US">
                <a:solidFill>
                  <a:srgbClr val="008080"/>
                </a:solidFill>
              </a:rPr>
              <a:t>exactly three digits (no other characters,</a:t>
            </a:r>
          </a:p>
          <a:p>
            <a:r>
              <a:rPr lang="en-US">
                <a:solidFill>
                  <a:srgbClr val="008080"/>
                </a:solidFill>
              </a:rPr>
              <a:t>even white space)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Regular Expressions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regular expressions in JavaScript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Alternate syntax:</a:t>
            </a:r>
          </a:p>
        </p:txBody>
      </p:sp>
      <p:pic>
        <p:nvPicPr>
          <p:cNvPr id="15258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362200"/>
            <a:ext cx="45720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2581" name="Text Box 6"/>
          <p:cNvSpPr txBox="1">
            <a:spLocks noChangeArrowheads="1"/>
          </p:cNvSpPr>
          <p:nvPr/>
        </p:nvSpPr>
        <p:spPr bwMode="auto">
          <a:xfrm>
            <a:off x="4022725" y="2627313"/>
            <a:ext cx="3448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Represents all strings that </a:t>
            </a:r>
            <a:r>
              <a:rPr lang="en-US" i="1">
                <a:solidFill>
                  <a:srgbClr val="008080"/>
                </a:solidFill>
              </a:rPr>
              <a:t>begin</a:t>
            </a:r>
          </a:p>
          <a:p>
            <a:r>
              <a:rPr lang="en-US">
                <a:solidFill>
                  <a:srgbClr val="008080"/>
                </a:solidFill>
              </a:rPr>
              <a:t>with three digits</a:t>
            </a:r>
          </a:p>
        </p:txBody>
      </p:sp>
      <p:sp>
        <p:nvSpPr>
          <p:cNvPr id="152582" name="Oval 7"/>
          <p:cNvSpPr>
            <a:spLocks noChangeArrowheads="1"/>
          </p:cNvSpPr>
          <p:nvPr/>
        </p:nvSpPr>
        <p:spPr bwMode="auto">
          <a:xfrm>
            <a:off x="4267200" y="2362200"/>
            <a:ext cx="152400" cy="2286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52583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038600"/>
            <a:ext cx="33528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2584" name="AutoShape 9"/>
          <p:cNvSpPr>
            <a:spLocks/>
          </p:cNvSpPr>
          <p:nvPr/>
        </p:nvSpPr>
        <p:spPr bwMode="auto">
          <a:xfrm rot="-5400000">
            <a:off x="4000500" y="3848100"/>
            <a:ext cx="76200" cy="1371600"/>
          </a:xfrm>
          <a:prstGeom prst="leftBrace">
            <a:avLst>
              <a:gd name="adj1" fmla="val 150000"/>
              <a:gd name="adj2" fmla="val 50000"/>
            </a:avLst>
          </a:prstGeom>
          <a:noFill/>
          <a:ln w="9525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2585" name="Text Box 10"/>
          <p:cNvSpPr txBox="1">
            <a:spLocks noChangeArrowheads="1"/>
          </p:cNvSpPr>
          <p:nvPr/>
        </p:nvSpPr>
        <p:spPr bwMode="auto">
          <a:xfrm>
            <a:off x="2971800" y="4648200"/>
            <a:ext cx="2825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8080"/>
                </a:solidFill>
              </a:rPr>
              <a:t>Regular expression literal</a:t>
            </a:r>
            <a:r>
              <a:rPr lang="en-US">
                <a:solidFill>
                  <a:srgbClr val="008080"/>
                </a:solidFill>
              </a:rPr>
              <a:t>.</a:t>
            </a:r>
          </a:p>
          <a:p>
            <a:r>
              <a:rPr lang="en-US">
                <a:solidFill>
                  <a:srgbClr val="008080"/>
                </a:solidFill>
              </a:rPr>
              <a:t>Do </a:t>
            </a:r>
            <a:r>
              <a:rPr lang="en-US" i="1">
                <a:solidFill>
                  <a:srgbClr val="008080"/>
                </a:solidFill>
              </a:rPr>
              <a:t>not</a:t>
            </a:r>
            <a:r>
              <a:rPr lang="en-US">
                <a:solidFill>
                  <a:srgbClr val="008080"/>
                </a:solidFill>
              </a:rPr>
              <a:t> escape </a:t>
            </a:r>
            <a:r>
              <a:rPr lang="en-US">
                <a:solidFill>
                  <a:srgbClr val="008080"/>
                </a:solidFill>
                <a:latin typeface="Lucida Sans Typewriter" pitchFamily="49" charset="0"/>
              </a:rPr>
              <a:t>\</a:t>
            </a:r>
            <a:r>
              <a:rPr lang="en-US">
                <a:solidFill>
                  <a:srgbClr val="00808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Regular Expressions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Simplest regular expression is any character that is not a </a:t>
            </a:r>
            <a:r>
              <a:rPr lang="en-US" smtClean="0">
                <a:solidFill>
                  <a:schemeClr val="hlink"/>
                </a:solidFill>
              </a:rPr>
              <a:t>special character</a:t>
            </a:r>
            <a:r>
              <a:rPr lang="en-US" smtClean="0"/>
              <a:t>:</a:t>
            </a:r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Ex: </a:t>
            </a:r>
            <a:r>
              <a:rPr lang="en-US" smtClean="0">
                <a:latin typeface="Lucida Sans Typewriter" pitchFamily="49" charset="0"/>
              </a:rPr>
              <a:t>_</a:t>
            </a:r>
            <a:r>
              <a:rPr lang="en-US" smtClean="0"/>
              <a:t> is a regular expression representing </a:t>
            </a:r>
            <a:r>
              <a:rPr lang="en-US" smtClean="0">
                <a:latin typeface="Lucida Sans Typewriter" pitchFamily="49" charset="0"/>
              </a:rPr>
              <a:t>{“_”</a:t>
            </a:r>
            <a:r>
              <a:rPr lang="en-US" smtClean="0"/>
              <a:t>}</a:t>
            </a:r>
          </a:p>
          <a:p>
            <a:pPr eaLnBrk="1" hangingPunct="1"/>
            <a:r>
              <a:rPr lang="en-US" smtClean="0"/>
              <a:t>Backslash-escape	d special character is also a regular expression</a:t>
            </a:r>
          </a:p>
          <a:p>
            <a:pPr lvl="1" eaLnBrk="1" hangingPunct="1"/>
            <a:r>
              <a:rPr lang="en-US" smtClean="0"/>
              <a:t>Ex: </a:t>
            </a:r>
            <a:r>
              <a:rPr lang="en-US" smtClean="0">
                <a:latin typeface="Lucida Sans Typewriter" pitchFamily="49" charset="0"/>
              </a:rPr>
              <a:t>\$</a:t>
            </a:r>
            <a:r>
              <a:rPr lang="en-US" smtClean="0"/>
              <a:t> represents {</a:t>
            </a:r>
            <a:r>
              <a:rPr lang="en-US" smtClean="0">
                <a:latin typeface="Lucida Sans Typewriter" pitchFamily="49" charset="0"/>
              </a:rPr>
              <a:t>“$”</a:t>
            </a:r>
            <a:r>
              <a:rPr lang="en-US" smtClean="0"/>
              <a:t>}</a:t>
            </a:r>
          </a:p>
        </p:txBody>
      </p:sp>
      <p:pic>
        <p:nvPicPr>
          <p:cNvPr id="153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743200"/>
            <a:ext cx="33575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Regular Expressions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Special character </a:t>
            </a:r>
            <a:r>
              <a:rPr lang="en-US" smtClean="0">
                <a:solidFill>
                  <a:schemeClr val="hlink"/>
                </a:solidFill>
                <a:latin typeface="Lucida Sans Typewriter" pitchFamily="49" charset="0"/>
              </a:rPr>
              <a:t>.</a:t>
            </a:r>
            <a:r>
              <a:rPr lang="en-US" smtClean="0"/>
              <a:t> (dot) represents any character except a line terminator</a:t>
            </a:r>
          </a:p>
          <a:p>
            <a:pPr eaLnBrk="1" hangingPunct="1"/>
            <a:r>
              <a:rPr lang="en-US" smtClean="0"/>
              <a:t>Several </a:t>
            </a:r>
            <a:r>
              <a:rPr lang="en-US" smtClean="0">
                <a:solidFill>
                  <a:schemeClr val="hlink"/>
                </a:solidFill>
              </a:rPr>
              <a:t>escape codes</a:t>
            </a:r>
            <a:r>
              <a:rPr lang="en-US" smtClean="0"/>
              <a:t> are regular expressions representing sets of chars:</a:t>
            </a:r>
          </a:p>
        </p:txBody>
      </p:sp>
      <p:pic>
        <p:nvPicPr>
          <p:cNvPr id="1546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733800"/>
            <a:ext cx="7162800" cy="268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Regular Expressions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Three types of operations can be used to combine simple regular expressions into more complex expressions:</a:t>
            </a:r>
          </a:p>
          <a:p>
            <a:pPr lvl="1" eaLnBrk="1" hangingPunct="1"/>
            <a:r>
              <a:rPr lang="en-US" smtClean="0">
                <a:solidFill>
                  <a:schemeClr val="accent2"/>
                </a:solidFill>
              </a:rPr>
              <a:t>Concatenation</a:t>
            </a:r>
          </a:p>
          <a:p>
            <a:pPr lvl="1" eaLnBrk="1" hangingPunct="1"/>
            <a:r>
              <a:rPr lang="en-US" smtClean="0">
                <a:solidFill>
                  <a:schemeClr val="accent2"/>
                </a:solidFill>
              </a:rPr>
              <a:t>Union</a:t>
            </a:r>
            <a:r>
              <a:rPr lang="en-US" smtClean="0"/>
              <a:t> (</a:t>
            </a:r>
            <a:r>
              <a:rPr lang="en-US" smtClean="0">
                <a:latin typeface="Lucida Sans Typewriter" pitchFamily="49" charset="0"/>
              </a:rPr>
              <a:t>|</a:t>
            </a:r>
            <a:r>
              <a:rPr lang="en-US" smtClean="0"/>
              <a:t>)</a:t>
            </a:r>
          </a:p>
          <a:p>
            <a:pPr lvl="1" eaLnBrk="1" hangingPunct="1"/>
            <a:r>
              <a:rPr lang="en-US" smtClean="0">
                <a:solidFill>
                  <a:schemeClr val="accent2"/>
                </a:solidFill>
              </a:rPr>
              <a:t>Kleene star</a:t>
            </a:r>
            <a:r>
              <a:rPr lang="en-US" smtClean="0"/>
              <a:t> (</a:t>
            </a:r>
            <a:r>
              <a:rPr lang="en-US" smtClean="0">
                <a:latin typeface="Lucida Sans Typewriter" pitchFamily="49" charset="0"/>
              </a:rPr>
              <a:t>*</a:t>
            </a:r>
            <a:r>
              <a:rPr lang="en-US" smtClean="0"/>
              <a:t>)</a:t>
            </a:r>
          </a:p>
          <a:p>
            <a:pPr eaLnBrk="1" hangingPunct="1"/>
            <a:r>
              <a:rPr lang="en-US" smtClean="0"/>
              <a:t>XML DTD content specification syntax based in part on regular expressions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Regular Expressions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hlink"/>
                </a:solidFill>
              </a:rPr>
              <a:t>Concatenation</a:t>
            </a:r>
          </a:p>
          <a:p>
            <a:pPr lvl="1" eaLnBrk="1" hangingPunct="1"/>
            <a:r>
              <a:rPr lang="en-US" smtClean="0"/>
              <a:t>Example: </a:t>
            </a:r>
          </a:p>
          <a:p>
            <a:pPr lvl="2" eaLnBrk="1" hangingPunct="1"/>
            <a:r>
              <a:rPr lang="en-US" smtClean="0"/>
              <a:t>String consisting entirely of four characters:</a:t>
            </a:r>
          </a:p>
          <a:p>
            <a:pPr lvl="2" eaLnBrk="1" hangingPunct="1"/>
            <a:r>
              <a:rPr lang="en-US" smtClean="0"/>
              <a:t>Digit followed by a . followed by</a:t>
            </a:r>
          </a:p>
          <a:p>
            <a:pPr lvl="2" eaLnBrk="1" hangingPunct="1"/>
            <a:r>
              <a:rPr lang="en-US" smtClean="0"/>
              <a:t>A single space followed by</a:t>
            </a:r>
          </a:p>
          <a:p>
            <a:pPr lvl="2" eaLnBrk="1" hangingPunct="1"/>
            <a:r>
              <a:rPr lang="en-US" smtClean="0"/>
              <a:t>Any “word” character</a:t>
            </a:r>
          </a:p>
          <a:p>
            <a:pPr lvl="1" eaLnBrk="1" hangingPunct="1"/>
            <a:r>
              <a:rPr lang="en-US" smtClean="0">
                <a:solidFill>
                  <a:schemeClr val="accent2"/>
                </a:solidFill>
              </a:rPr>
              <a:t>Quantifier</a:t>
            </a:r>
            <a:r>
              <a:rPr lang="en-US" smtClean="0"/>
              <a:t> shorthand syntax for concatenation:</a:t>
            </a:r>
          </a:p>
          <a:p>
            <a:pPr lvl="1" eaLnBrk="1" hangingPunct="1"/>
            <a:endParaRPr lang="en-US" smtClean="0"/>
          </a:p>
        </p:txBody>
      </p:sp>
      <p:pic>
        <p:nvPicPr>
          <p:cNvPr id="1566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286000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66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5486400"/>
            <a:ext cx="7620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6678" name="Line 6"/>
          <p:cNvSpPr>
            <a:spLocks noChangeShapeType="1"/>
          </p:cNvSpPr>
          <p:nvPr/>
        </p:nvSpPr>
        <p:spPr bwMode="auto">
          <a:xfrm>
            <a:off x="2514600" y="5715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5667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5562600"/>
            <a:ext cx="9144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Regular Expressions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chemeClr val="hlink"/>
                </a:solidFill>
              </a:rPr>
              <a:t>Union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Ex: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Union of set of strings represented by regular expressions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Set of single-character strings that are either a digit or a space character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chemeClr val="accent2"/>
                </a:solidFill>
              </a:rPr>
              <a:t>Character class</a:t>
            </a:r>
            <a:r>
              <a:rPr lang="en-US" smtClean="0"/>
              <a:t>: shorthand for union of one or more ranges of characters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Ex:          set of lower case letters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Ex:                  the \w escape code class</a:t>
            </a:r>
          </a:p>
        </p:txBody>
      </p:sp>
      <p:pic>
        <p:nvPicPr>
          <p:cNvPr id="1577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209800"/>
            <a:ext cx="9144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77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5257800"/>
            <a:ext cx="7620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77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5681663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Regular Expressions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Unions of concatenations</a:t>
            </a:r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Note that concatenation has higher precedence than union</a:t>
            </a:r>
          </a:p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Optional</a:t>
            </a:r>
            <a:r>
              <a:rPr lang="en-US" smtClean="0"/>
              <a:t> regular expression</a:t>
            </a:r>
          </a:p>
          <a:p>
            <a:pPr lvl="1" eaLnBrk="1" hangingPunct="1"/>
            <a:endParaRPr lang="en-US" smtClean="0"/>
          </a:p>
        </p:txBody>
      </p:sp>
      <p:pic>
        <p:nvPicPr>
          <p:cNvPr id="1587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371725"/>
            <a:ext cx="95726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87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2381250"/>
            <a:ext cx="46482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8726" name="Line 6"/>
          <p:cNvSpPr>
            <a:spLocks noChangeShapeType="1"/>
          </p:cNvSpPr>
          <p:nvPr/>
        </p:nvSpPr>
        <p:spPr bwMode="auto">
          <a:xfrm>
            <a:off x="2514600" y="25146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5872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4495800"/>
            <a:ext cx="16764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8728" name="Line 8"/>
          <p:cNvSpPr>
            <a:spLocks noChangeShapeType="1"/>
          </p:cNvSpPr>
          <p:nvPr/>
        </p:nvSpPr>
        <p:spPr bwMode="auto">
          <a:xfrm>
            <a:off x="2819400" y="4648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58729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4419600"/>
            <a:ext cx="12192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Regular Expressions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hlink"/>
                </a:solidFill>
              </a:rPr>
              <a:t>Kleene star</a:t>
            </a:r>
          </a:p>
          <a:p>
            <a:pPr lvl="1" eaLnBrk="1" hangingPunct="1"/>
            <a:r>
              <a:rPr lang="en-US" smtClean="0"/>
              <a:t>Ex:        any number of digits (including none)</a:t>
            </a:r>
          </a:p>
          <a:p>
            <a:pPr lvl="1" eaLnBrk="1" hangingPunct="1"/>
            <a:r>
              <a:rPr lang="en-US" smtClean="0"/>
              <a:t>Ex:</a:t>
            </a:r>
          </a:p>
          <a:p>
            <a:pPr lvl="2" eaLnBrk="1" hangingPunct="1"/>
            <a:r>
              <a:rPr lang="en-US" smtClean="0"/>
              <a:t>Strings consisting of only “word” characters</a:t>
            </a:r>
          </a:p>
          <a:p>
            <a:pPr lvl="2" eaLnBrk="1" hangingPunct="1"/>
            <a:r>
              <a:rPr lang="en-US" smtClean="0"/>
              <a:t>String must contain both a digit and a letter (in either order)</a:t>
            </a:r>
          </a:p>
        </p:txBody>
      </p:sp>
      <p:pic>
        <p:nvPicPr>
          <p:cNvPr id="159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286000"/>
            <a:ext cx="6000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97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784475"/>
            <a:ext cx="44196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firstNumber</a:t>
            </a:r>
            <a:r>
              <a:rPr lang="en-US" dirty="0" smtClean="0"/>
              <a:t> = 10;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secondNumber</a:t>
            </a:r>
            <a:r>
              <a:rPr lang="en-US" dirty="0" smtClean="0"/>
              <a:t> = 12;</a:t>
            </a:r>
          </a:p>
          <a:p>
            <a:r>
              <a:rPr lang="en-US" dirty="0" smtClean="0"/>
              <a:t>if(</a:t>
            </a:r>
            <a:r>
              <a:rPr lang="en-US" dirty="0" err="1" smtClean="0"/>
              <a:t>firstNumber</a:t>
            </a:r>
            <a:r>
              <a:rPr lang="en-US" dirty="0" smtClean="0"/>
              <a:t> === </a:t>
            </a:r>
            <a:r>
              <a:rPr lang="en-US" dirty="0" err="1" smtClean="0"/>
              <a:t>secondNumber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console.log("The numbers are the same");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console.log("The numbers are different");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animal = "cat";</a:t>
            </a:r>
          </a:p>
          <a:p>
            <a:pPr>
              <a:buNone/>
            </a:pPr>
            <a:r>
              <a:rPr lang="en-US" sz="1600" dirty="0" smtClean="0"/>
              <a:t>if(animal === "horse")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console.log("It's a horse");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r>
              <a:rPr lang="en-US" sz="1600" dirty="0" smtClean="0"/>
              <a:t>else if(animal === "mouse")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console.log("It's a mouse");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r>
              <a:rPr lang="en-US" sz="1600" dirty="0" smtClean="0"/>
              <a:t>else if(animal === "cat")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console.log("It's a cat");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r>
              <a:rPr lang="en-US" sz="1600" dirty="0" smtClean="0"/>
              <a:t>else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console.log("I don't know what it is");</a:t>
            </a:r>
          </a:p>
          <a:p>
            <a:pPr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JavaScript Syntax</a:t>
            </a:r>
          </a:p>
        </p:txBody>
      </p:sp>
      <p:pic>
        <p:nvPicPr>
          <p:cNvPr id="1638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95400"/>
            <a:ext cx="8991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JavaScript Syntax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800"/>
            <a:ext cx="9144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914400" y="1524000"/>
            <a:ext cx="480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Notice that there is no main() function/method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start programming with JavaScript, you need a text editor and a web </a:t>
            </a:r>
            <a:r>
              <a:rPr lang="en-US" dirty="0" smtClean="0"/>
              <a:t>browser</a:t>
            </a:r>
          </a:p>
          <a:p>
            <a:r>
              <a:rPr lang="en-US" b="1" dirty="0"/>
              <a:t>JavaScript </a:t>
            </a:r>
            <a:r>
              <a:rPr lang="en-US" b="1" dirty="0" smtClean="0"/>
              <a:t>console is </a:t>
            </a:r>
            <a:r>
              <a:rPr lang="en-US" b="1" dirty="0"/>
              <a:t>used to display messages from your programs</a:t>
            </a:r>
            <a:r>
              <a:rPr lang="en-US" b="1" dirty="0" smtClean="0"/>
              <a:t>, </a:t>
            </a:r>
            <a:r>
              <a:rPr lang="en-US" dirty="0" smtClean="0"/>
              <a:t>and </a:t>
            </a:r>
            <a:r>
              <a:rPr lang="en-US" dirty="0"/>
              <a:t>it will also help you find </a:t>
            </a:r>
            <a:r>
              <a:rPr lang="en-US" dirty="0" smtClean="0"/>
              <a:t>mistakes</a:t>
            </a:r>
          </a:p>
          <a:p>
            <a:r>
              <a:rPr lang="en-US" b="1" dirty="0"/>
              <a:t>Chrome :</a:t>
            </a:r>
          </a:p>
          <a:p>
            <a:r>
              <a:rPr lang="en-US" dirty="0"/>
              <a:t>■ Select View ➤ Developer ➤ JavaScript Console.</a:t>
            </a:r>
          </a:p>
          <a:p>
            <a:r>
              <a:rPr lang="en-US" b="1" dirty="0"/>
              <a:t>Firefox :</a:t>
            </a:r>
          </a:p>
          <a:p>
            <a:r>
              <a:rPr lang="en-US" dirty="0"/>
              <a:t>■ Select Tools ➤ Web Developer ➤ Web Console.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JavaScript Syntax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92288"/>
            <a:ext cx="7242175" cy="263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838200" y="1792288"/>
            <a:ext cx="1524000" cy="3810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422525" y="1752600"/>
            <a:ext cx="464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Comments like Java/C++ (/* */ also allowed)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JavaScript Syntax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828800"/>
            <a:ext cx="7242175" cy="263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762000" y="2209800"/>
            <a:ext cx="1752600" cy="6858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2895600" y="1295400"/>
            <a:ext cx="26479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Variable declarations:</a:t>
            </a:r>
          </a:p>
          <a:p>
            <a:pPr>
              <a:buFontTx/>
              <a:buChar char="-"/>
            </a:pPr>
            <a:r>
              <a:rPr lang="en-US">
                <a:solidFill>
                  <a:srgbClr val="008080"/>
                </a:solidFill>
              </a:rPr>
              <a:t> Not required</a:t>
            </a:r>
          </a:p>
          <a:p>
            <a:pPr>
              <a:buFontTx/>
              <a:buChar char="-"/>
            </a:pPr>
            <a:r>
              <a:rPr lang="en-US">
                <a:solidFill>
                  <a:srgbClr val="008080"/>
                </a:solidFill>
              </a:rPr>
              <a:t> Data type not specified</a:t>
            </a: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H="1">
            <a:off x="2438400" y="1524000"/>
            <a:ext cx="533400" cy="7620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JavaScript Syntax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828800"/>
            <a:ext cx="7242175" cy="263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286000" y="2286000"/>
            <a:ext cx="152400" cy="3810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1752600" y="2514600"/>
            <a:ext cx="228600" cy="3048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5105400" y="3200400"/>
            <a:ext cx="228600" cy="3810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5181600" y="4191000"/>
            <a:ext cx="152400" cy="3048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5470525" y="2551113"/>
            <a:ext cx="27241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Semi-colons are usually</a:t>
            </a:r>
          </a:p>
          <a:p>
            <a:r>
              <a:rPr lang="en-US">
                <a:solidFill>
                  <a:srgbClr val="008080"/>
                </a:solidFill>
              </a:rPr>
              <a:t>not required, but always</a:t>
            </a:r>
          </a:p>
          <a:p>
            <a:r>
              <a:rPr lang="en-US">
                <a:solidFill>
                  <a:srgbClr val="008080"/>
                </a:solidFill>
              </a:rPr>
              <a:t>allowed at statement end</a:t>
            </a: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H="1" flipV="1">
            <a:off x="2438400" y="2438400"/>
            <a:ext cx="3048000" cy="3810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H="1" flipV="1">
            <a:off x="1981200" y="2667000"/>
            <a:ext cx="3505200" cy="2286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H="1">
            <a:off x="5334000" y="3124200"/>
            <a:ext cx="152400" cy="1524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flipH="1">
            <a:off x="5334000" y="3429000"/>
            <a:ext cx="304800" cy="8382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JavaScript Syntax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828800"/>
            <a:ext cx="7242175" cy="263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127125" y="4456113"/>
            <a:ext cx="419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Arithmetic operators same as Java/C++</a:t>
            </a: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H="1" flipV="1">
            <a:off x="2057400" y="3505200"/>
            <a:ext cx="76200" cy="9144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 flipH="1" flipV="1">
            <a:off x="1524000" y="4191000"/>
            <a:ext cx="457200" cy="3048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1981200" y="3200400"/>
            <a:ext cx="152400" cy="3048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1447800" y="3962400"/>
            <a:ext cx="228600" cy="2286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4495800" y="3200400"/>
            <a:ext cx="228600" cy="3048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 flipV="1">
            <a:off x="2438400" y="3505200"/>
            <a:ext cx="2133600" cy="9906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JavaScript Syntax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828800"/>
            <a:ext cx="7242175" cy="263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7848600" y="3886200"/>
            <a:ext cx="228600" cy="3048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403725" y="4684713"/>
            <a:ext cx="318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String concatenation operator</a:t>
            </a:r>
          </a:p>
          <a:p>
            <a:r>
              <a:rPr lang="en-US">
                <a:solidFill>
                  <a:srgbClr val="008080"/>
                </a:solidFill>
              </a:rPr>
              <a:t>as well as addition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 flipV="1">
            <a:off x="6019800" y="4191000"/>
            <a:ext cx="1905000" cy="5334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JavaScript Syntax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828800"/>
            <a:ext cx="7242175" cy="263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3200400" y="3200400"/>
            <a:ext cx="1981200" cy="3810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800600" y="2743200"/>
            <a:ext cx="3752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Arguments can be any expressions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4648200" y="4191000"/>
            <a:ext cx="152400" cy="3048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505200" y="4648200"/>
            <a:ext cx="393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Argument lists are comma-separated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JavaScript Syntax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828800"/>
            <a:ext cx="7242175" cy="263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431925" y="4608513"/>
            <a:ext cx="536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Object dot notation for method calls as in Java/C++</a:t>
            </a:r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>
            <a:off x="2590800" y="3200400"/>
            <a:ext cx="609600" cy="3810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3581400" y="3200400"/>
            <a:ext cx="838200" cy="3810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2286000" y="3886200"/>
            <a:ext cx="838200" cy="3810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V="1">
            <a:off x="2590800" y="4267200"/>
            <a:ext cx="0" cy="3048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 flipV="1">
            <a:off x="3124200" y="3505200"/>
            <a:ext cx="76200" cy="11430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V="1">
            <a:off x="3352800" y="3581400"/>
            <a:ext cx="533400" cy="9906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JavaScript Syntax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33550"/>
            <a:ext cx="6858000" cy="39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JavaScript Syntax</a:t>
            </a:r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33550"/>
            <a:ext cx="6858000" cy="39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4556125" y="1408113"/>
            <a:ext cx="3727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Many control constructs and use of</a:t>
            </a:r>
          </a:p>
          <a:p>
            <a:r>
              <a:rPr lang="en-US">
                <a:solidFill>
                  <a:srgbClr val="008080"/>
                </a:solidFill>
              </a:rPr>
              <a:t>{ } identical to Java/C++</a:t>
            </a:r>
          </a:p>
        </p:txBody>
      </p:sp>
      <p:sp>
        <p:nvSpPr>
          <p:cNvPr id="26629" name="Oval 6"/>
          <p:cNvSpPr>
            <a:spLocks noChangeArrowheads="1"/>
          </p:cNvSpPr>
          <p:nvPr/>
        </p:nvSpPr>
        <p:spPr bwMode="auto">
          <a:xfrm>
            <a:off x="1143000" y="1676400"/>
            <a:ext cx="685800" cy="3048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Oval 7"/>
          <p:cNvSpPr>
            <a:spLocks noChangeArrowheads="1"/>
          </p:cNvSpPr>
          <p:nvPr/>
        </p:nvSpPr>
        <p:spPr bwMode="auto">
          <a:xfrm>
            <a:off x="1371600" y="2667000"/>
            <a:ext cx="381000" cy="3048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Oval 8"/>
          <p:cNvSpPr>
            <a:spLocks noChangeArrowheads="1"/>
          </p:cNvSpPr>
          <p:nvPr/>
        </p:nvSpPr>
        <p:spPr bwMode="auto">
          <a:xfrm>
            <a:off x="1371600" y="3657600"/>
            <a:ext cx="533400" cy="3048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9"/>
          <p:cNvSpPr>
            <a:spLocks noChangeShapeType="1"/>
          </p:cNvSpPr>
          <p:nvPr/>
        </p:nvSpPr>
        <p:spPr bwMode="auto">
          <a:xfrm flipH="1">
            <a:off x="1676400" y="1600200"/>
            <a:ext cx="2895600" cy="762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3" name="Line 10"/>
          <p:cNvSpPr>
            <a:spLocks noChangeShapeType="1"/>
          </p:cNvSpPr>
          <p:nvPr/>
        </p:nvSpPr>
        <p:spPr bwMode="auto">
          <a:xfrm flipH="1">
            <a:off x="1676400" y="1752600"/>
            <a:ext cx="2895600" cy="9144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 flipH="1">
            <a:off x="1752600" y="1905000"/>
            <a:ext cx="2743200" cy="17526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JavaScript Syntax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33550"/>
            <a:ext cx="6858000" cy="39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2590800" y="1600200"/>
            <a:ext cx="304800" cy="4572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2438400" y="2667000"/>
            <a:ext cx="228600" cy="3048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479925" y="1484313"/>
            <a:ext cx="399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Most relational operators syntactically</a:t>
            </a:r>
          </a:p>
          <a:p>
            <a:r>
              <a:rPr lang="en-US">
                <a:solidFill>
                  <a:srgbClr val="008080"/>
                </a:solidFill>
              </a:rPr>
              <a:t>same as Java/C++</a:t>
            </a: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H="1">
            <a:off x="2819400" y="1600200"/>
            <a:ext cx="1676400" cy="762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H="1">
            <a:off x="2667000" y="1981200"/>
            <a:ext cx="1828800" cy="8382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Text </a:t>
            </a:r>
            <a:r>
              <a:rPr lang="en-US" dirty="0"/>
              <a:t>editor, the web browser, and the console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697" y="1600200"/>
            <a:ext cx="609860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JavaScript Syntax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33550"/>
            <a:ext cx="6858000" cy="39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4800600" y="1905000"/>
            <a:ext cx="2927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Automatic type conversion:</a:t>
            </a:r>
          </a:p>
          <a:p>
            <a:r>
              <a:rPr lang="en-US">
                <a:solidFill>
                  <a:srgbClr val="008080"/>
                </a:solidFill>
                <a:latin typeface="Lucida Sans Typewriter" pitchFamily="49" charset="0"/>
              </a:rPr>
              <a:t>guess</a:t>
            </a:r>
            <a:r>
              <a:rPr lang="en-US">
                <a:solidFill>
                  <a:srgbClr val="008080"/>
                </a:solidFill>
              </a:rPr>
              <a:t> is String, </a:t>
            </a:r>
            <a:br>
              <a:rPr lang="en-US">
                <a:solidFill>
                  <a:srgbClr val="008080"/>
                </a:solidFill>
              </a:rPr>
            </a:br>
            <a:r>
              <a:rPr lang="en-US">
                <a:solidFill>
                  <a:srgbClr val="008080"/>
                </a:solidFill>
                <a:latin typeface="Lucida Sans Typewriter" pitchFamily="49" charset="0"/>
              </a:rPr>
              <a:t>thinkingOf</a:t>
            </a:r>
            <a:r>
              <a:rPr lang="en-US">
                <a:solidFill>
                  <a:srgbClr val="008080"/>
                </a:solidFill>
              </a:rPr>
              <a:t> is Number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1905000" y="1676400"/>
            <a:ext cx="609600" cy="3810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2895600" y="1676400"/>
            <a:ext cx="1143000" cy="3048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 flipH="1" flipV="1">
            <a:off x="2438400" y="1981200"/>
            <a:ext cx="2362200" cy="3048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 flipH="1" flipV="1">
            <a:off x="3886200" y="1981200"/>
            <a:ext cx="914400" cy="1524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Running Examples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Browse to </a:t>
            </a:r>
            <a:r>
              <a:rPr lang="en-US" smtClean="0">
                <a:latin typeface="Lucida Sans Typewriter" pitchFamily="49" charset="0"/>
              </a:rPr>
              <a:t>TestJs.html</a:t>
            </a:r>
            <a:r>
              <a:rPr lang="en-US" smtClean="0"/>
              <a:t> in examples download package</a:t>
            </a:r>
          </a:p>
          <a:p>
            <a:pPr eaLnBrk="1" hangingPunct="1"/>
            <a:r>
              <a:rPr lang="en-US" smtClean="0"/>
              <a:t>Enter name of .js file (</a:t>
            </a:r>
            <a:r>
              <a:rPr lang="en-US" i="1" smtClean="0"/>
              <a:t>e.g</a:t>
            </a:r>
            <a:r>
              <a:rPr lang="en-US" smtClean="0"/>
              <a:t>., </a:t>
            </a:r>
            <a:r>
              <a:rPr lang="en-US" smtClean="0">
                <a:latin typeface="Lucida Sans Typewriter" pitchFamily="49" charset="0"/>
              </a:rPr>
              <a:t>HighLow.js</a:t>
            </a:r>
            <a:r>
              <a:rPr lang="en-US" smtClean="0"/>
              <a:t>) in prompt box: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886200"/>
            <a:ext cx="4305300" cy="198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 and Data Types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Type of a variable is </a:t>
            </a:r>
            <a:r>
              <a:rPr lang="en-US" sz="2800" smtClean="0">
                <a:solidFill>
                  <a:schemeClr val="hlink"/>
                </a:solidFill>
              </a:rPr>
              <a:t>dynamic</a:t>
            </a:r>
            <a:r>
              <a:rPr lang="en-US" sz="2800" smtClean="0"/>
              <a:t>: depends on the type of data it contains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JavaScript has six data types: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String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Boolean (values </a:t>
            </a:r>
            <a:r>
              <a:rPr lang="en-US" sz="2400" smtClean="0">
                <a:latin typeface="Lucida Sans Typewriter" pitchFamily="49" charset="0"/>
              </a:rPr>
              <a:t>true</a:t>
            </a:r>
            <a:r>
              <a:rPr lang="en-US" sz="2400" smtClean="0"/>
              <a:t> and </a:t>
            </a:r>
            <a:r>
              <a:rPr lang="en-US" sz="2400" smtClean="0">
                <a:latin typeface="Lucida Sans Typewriter" pitchFamily="49" charset="0"/>
              </a:rPr>
              <a:t>false</a:t>
            </a:r>
            <a:r>
              <a:rPr lang="en-US" sz="24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Null (only value of this type is </a:t>
            </a:r>
            <a:r>
              <a:rPr lang="en-US" sz="2400" smtClean="0">
                <a:latin typeface="Lucida Sans Typewriter" pitchFamily="49" charset="0"/>
              </a:rPr>
              <a:t>null</a:t>
            </a:r>
            <a:r>
              <a:rPr lang="en-US" sz="24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Undefined (data type represented by variable that has been declared but has not yet been assigned a value)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hlink"/>
                </a:solidFill>
              </a:rPr>
              <a:t>Primitive</a:t>
            </a:r>
            <a:r>
              <a:rPr lang="en-US" sz="2800" smtClean="0"/>
              <a:t> data types: all but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 and Data Types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Lucida Sans Typewriter" pitchFamily="49" charset="0"/>
              </a:rPr>
              <a:t>typeof</a:t>
            </a:r>
            <a:r>
              <a:rPr lang="en-US" smtClean="0"/>
              <a:t> operator returns string related to data type</a:t>
            </a:r>
          </a:p>
          <a:p>
            <a:pPr lvl="1" eaLnBrk="1" hangingPunct="1"/>
            <a:r>
              <a:rPr lang="en-US" smtClean="0"/>
              <a:t>Syntax: </a:t>
            </a:r>
            <a:r>
              <a:rPr lang="en-US" smtClean="0">
                <a:latin typeface="Lucida Sans Typewriter" pitchFamily="49" charset="0"/>
              </a:rPr>
              <a:t>typeof</a:t>
            </a:r>
            <a:r>
              <a:rPr lang="en-US" smtClean="0"/>
              <a:t> </a:t>
            </a:r>
            <a:r>
              <a:rPr lang="en-US" i="1" smtClean="0"/>
              <a:t>expression</a:t>
            </a:r>
          </a:p>
          <a:p>
            <a:pPr eaLnBrk="1" hangingPunct="1"/>
            <a:r>
              <a:rPr lang="en-US" smtClean="0"/>
              <a:t>Example: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10000"/>
            <a:ext cx="3886200" cy="154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5" descr="TypeO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3886200"/>
            <a:ext cx="4267200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 and Data Types</a:t>
            </a: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52600"/>
            <a:ext cx="8382000" cy="366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379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Dr. Thomas Tran – CSI3140 Lecture Notes (based on Dr. Jeffrey Jackson’s slides)</a:t>
            </a: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381000" y="1828800"/>
            <a:ext cx="8077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&lt;script&gt;</a:t>
            </a:r>
          </a:p>
          <a:p>
            <a:r>
              <a:rPr lang="en-US"/>
              <a:t>document.writeln("&lt;p&gt;john&lt;/p&gt;");</a:t>
            </a:r>
          </a:p>
          <a:p>
            <a:r>
              <a:rPr lang="en-US"/>
              <a:t>document.writeln(typeof 3.14) ;</a:t>
            </a:r>
          </a:p>
          <a:p>
            <a:r>
              <a:rPr lang="en-US"/>
              <a:t>document.writeln(typeof NaN);</a:t>
            </a:r>
          </a:p>
          <a:p>
            <a:r>
              <a:rPr lang="en-US"/>
              <a:t>document.writeln( typeof false);</a:t>
            </a:r>
          </a:p>
          <a:p>
            <a:r>
              <a:rPr lang="en-US"/>
              <a:t>document.writeln( typeof [1,2,3,4]);</a:t>
            </a:r>
          </a:p>
          <a:p>
            <a:r>
              <a:rPr lang="en-US"/>
              <a:t>document.writeln( typeof {name:'john', age:34}) ;</a:t>
            </a:r>
          </a:p>
          <a:p>
            <a:r>
              <a:rPr lang="en-US"/>
              <a:t>document.writeln( typeof new Date()); </a:t>
            </a:r>
          </a:p>
          <a:p>
            <a:r>
              <a:rPr lang="en-US"/>
              <a:t>document.writeln( typeof function () {});</a:t>
            </a:r>
          </a:p>
          <a:p>
            <a:r>
              <a:rPr lang="en-US"/>
              <a:t>document.writeln( typeof myCar);</a:t>
            </a:r>
          </a:p>
          <a:p>
            <a:r>
              <a:rPr lang="en-US"/>
              <a:t>document.writeln( typeof null);</a:t>
            </a:r>
          </a:p>
          <a:p>
            <a:r>
              <a:rPr lang="en-US"/>
              <a:t> </a:t>
            </a:r>
          </a:p>
          <a:p>
            <a:r>
              <a:rPr lang="en-US"/>
              <a:t>&lt;/script&gt;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o/p john</a:t>
            </a:r>
          </a:p>
          <a:p>
            <a:r>
              <a:rPr lang="en-US"/>
              <a:t>number number boolean object object object function undefined object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 and Data Types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Common automatic type conversions: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hlink"/>
                </a:solidFill>
              </a:rPr>
              <a:t>Compare String and Number</a:t>
            </a:r>
            <a:r>
              <a:rPr lang="en-US" dirty="0" smtClean="0"/>
              <a:t>: String value converted to Number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hlink"/>
                </a:solidFill>
              </a:rPr>
              <a:t>Condition</a:t>
            </a:r>
            <a:r>
              <a:rPr lang="en-US" dirty="0" smtClean="0"/>
              <a:t> of </a:t>
            </a:r>
            <a:r>
              <a:rPr lang="en-US" dirty="0" smtClean="0">
                <a:latin typeface="Lucida Sans Typewriter" pitchFamily="49" charset="0"/>
              </a:rPr>
              <a:t>if</a:t>
            </a:r>
            <a:r>
              <a:rPr lang="en-US" dirty="0" smtClean="0"/>
              <a:t> or </a:t>
            </a:r>
            <a:r>
              <a:rPr lang="en-US" dirty="0" smtClean="0">
                <a:latin typeface="Lucida Sans Typewriter" pitchFamily="49" charset="0"/>
              </a:rPr>
              <a:t>while</a:t>
            </a:r>
            <a:r>
              <a:rPr lang="en-US" dirty="0" smtClean="0"/>
              <a:t> converted to Boolean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hlink"/>
                </a:solidFill>
              </a:rPr>
              <a:t>Array </a:t>
            </a:r>
            <a:r>
              <a:rPr lang="en-US" dirty="0" err="1" smtClean="0">
                <a:solidFill>
                  <a:schemeClr val="hlink"/>
                </a:solidFill>
              </a:rPr>
              <a:t>accessor</a:t>
            </a:r>
            <a:r>
              <a:rPr lang="en-US" dirty="0" smtClean="0"/>
              <a:t> (</a:t>
            </a:r>
            <a:r>
              <a:rPr lang="en-US" i="1" dirty="0" smtClean="0"/>
              <a:t>e.g</a:t>
            </a:r>
            <a:r>
              <a:rPr lang="en-US" dirty="0" smtClean="0"/>
              <a:t>., </a:t>
            </a:r>
            <a:r>
              <a:rPr lang="en-US" dirty="0" smtClean="0">
                <a:latin typeface="Lucida Sans Typewriter" pitchFamily="49" charset="0"/>
              </a:rPr>
              <a:t>3</a:t>
            </a:r>
            <a:r>
              <a:rPr lang="en-US" dirty="0" smtClean="0"/>
              <a:t> in </a:t>
            </a:r>
            <a:r>
              <a:rPr lang="en-US" dirty="0" smtClean="0">
                <a:latin typeface="Lucida Sans Typewriter" pitchFamily="49" charset="0"/>
              </a:rPr>
              <a:t>records[3]</a:t>
            </a:r>
            <a:r>
              <a:rPr lang="en-US" dirty="0" smtClean="0"/>
              <a:t>) converted to String</a:t>
            </a:r>
          </a:p>
          <a:p>
            <a:pPr>
              <a:defRPr/>
            </a:pPr>
            <a:r>
              <a:rPr lang="en-US" dirty="0" smtClean="0"/>
              <a:t>Numeric conversion happens in mathematical functions and expressions automatically.</a:t>
            </a:r>
          </a:p>
          <a:p>
            <a:pPr>
              <a:defRPr/>
            </a:pPr>
            <a:r>
              <a:rPr lang="en-US" dirty="0" smtClean="0"/>
              <a:t>For example, when division / is applied to non-numbers:</a:t>
            </a:r>
          </a:p>
          <a:p>
            <a:pPr>
              <a:defRPr/>
            </a:pPr>
            <a:r>
              <a:rPr lang="en-US" dirty="0" smtClean="0"/>
              <a:t>alert( "6" / "2" ); // 3, strings are converted to numbers</a:t>
            </a:r>
          </a:p>
          <a:p>
            <a:pPr lvl="1"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 and Data Types</a:t>
            </a:r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752600"/>
            <a:ext cx="5638800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4" name="TextBox 3"/>
          <p:cNvSpPr txBox="1">
            <a:spLocks noChangeArrowheads="1"/>
          </p:cNvSpPr>
          <p:nvPr/>
        </p:nvSpPr>
        <p:spPr bwMode="auto">
          <a:xfrm>
            <a:off x="0" y="4572000"/>
            <a:ext cx="8347075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000" b="1"/>
              <a:t>"2" &gt; "12" true</a:t>
            </a:r>
          </a:p>
          <a:p>
            <a:pPr algn="just"/>
            <a:r>
              <a:rPr lang="en-US" sz="2000" b="1"/>
              <a:t>When comparing two strings, "2" will be greater than "12", because (alphabetically) 1 is less than 2.</a:t>
            </a:r>
          </a:p>
          <a:p>
            <a:pPr algn="just"/>
            <a:r>
              <a:rPr lang="en-US" sz="2000" b="1"/>
              <a:t>When comparing a string with a number, JavaScript will convert the string to a number when doing the comparison. </a:t>
            </a:r>
          </a:p>
          <a:p>
            <a:pPr algn="just"/>
            <a:r>
              <a:rPr lang="en-US" sz="2000" b="1"/>
              <a:t>An empty string converts to 0. A non-numeric string converts to NaN which is always false.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 and Data Types</a:t>
            </a:r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0"/>
            <a:ext cx="8001000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789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Dr. Thomas Tran – CSI3140 Lecture Notes (based on Dr. Jeffrey Jackson’s slides)</a:t>
            </a:r>
          </a:p>
        </p:txBody>
      </p:sp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304800" y="1981200"/>
            <a:ext cx="80772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converting between numbers and Strings: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var count = 10;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var s1 = "" + count; // "10"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var s2 = count + " bananas, ah ah ah!"; // "10 bananas, ah ah ah!"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var n1 = parseInt("42 is the answer");// 42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var n1 = Number("42 is the answer");//NaN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var n1 = Number("42");//42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var n2 = parseFloat("booyah"); // NaN</a:t>
            </a:r>
          </a:p>
          <a:p>
            <a:endParaRPr lang="en-US" sz="24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Displaying messages in the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&lt;!</a:t>
            </a:r>
            <a:r>
              <a:rPr lang="en-US" dirty="0" err="1"/>
              <a:t>doctype</a:t>
            </a:r>
            <a:r>
              <a:rPr lang="en-US" dirty="0"/>
              <a:t> html&gt;</a:t>
            </a:r>
          </a:p>
          <a:p>
            <a:pPr>
              <a:buNone/>
            </a:pPr>
            <a:r>
              <a:rPr lang="en-US" dirty="0"/>
              <a:t>&lt;title&gt;Display console output&lt;/title&gt;</a:t>
            </a:r>
          </a:p>
          <a:p>
            <a:pPr>
              <a:buNone/>
            </a:pPr>
            <a:r>
              <a:rPr lang="en-US" dirty="0"/>
              <a:t>&lt;script&gt;</a:t>
            </a:r>
          </a:p>
          <a:p>
            <a:pPr>
              <a:buNone/>
            </a:pPr>
            <a:r>
              <a:rPr lang="en-US" dirty="0"/>
              <a:t>console.log("Hello World!");</a:t>
            </a:r>
          </a:p>
          <a:p>
            <a:pPr>
              <a:buNone/>
            </a:pPr>
            <a:r>
              <a:rPr lang="en-US" dirty="0"/>
              <a:t>&lt;/script</a:t>
            </a:r>
            <a:r>
              <a:rPr lang="en-US" dirty="0" smtClean="0"/>
              <a:t>&gt;</a:t>
            </a:r>
          </a:p>
          <a:p>
            <a:r>
              <a:rPr lang="en-US" dirty="0"/>
              <a:t>Save this with the file name </a:t>
            </a:r>
            <a:r>
              <a:rPr lang="en-US" dirty="0" smtClean="0"/>
              <a:t>displayConsoleOutput.html</a:t>
            </a:r>
            <a:r>
              <a:rPr lang="en-US" dirty="0"/>
              <a:t>.</a:t>
            </a:r>
          </a:p>
          <a:p>
            <a:r>
              <a:rPr lang="en-US" dirty="0" smtClean="0"/>
              <a:t>Open </a:t>
            </a:r>
            <a:r>
              <a:rPr lang="en-US" dirty="0"/>
              <a:t>this file in the web browser.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564904"/>
            <a:ext cx="3635896" cy="215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 and Data Types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0"/>
            <a:ext cx="8001000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838200" y="3124200"/>
            <a:ext cx="609600" cy="3048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517525" y="4913313"/>
            <a:ext cx="7916863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Special Number values (“Not a Number” and number too large to represent)</a:t>
            </a:r>
          </a:p>
          <a:p>
            <a:r>
              <a:rPr lang="en-US"/>
              <a:t>x=5</a:t>
            </a:r>
          </a:p>
          <a:p>
            <a:r>
              <a:rPr lang="en-US"/>
              <a:t>x == 8 false</a:t>
            </a:r>
          </a:p>
          <a:p>
            <a:r>
              <a:rPr lang="en-US"/>
              <a:t> x == 5 true </a:t>
            </a:r>
          </a:p>
          <a:p>
            <a:r>
              <a:rPr lang="en-US"/>
              <a:t>x == "5“  true </a:t>
            </a:r>
          </a:p>
          <a:p>
            <a:r>
              <a:rPr lang="en-US"/>
              <a:t>x === 5 true</a:t>
            </a:r>
          </a:p>
          <a:p>
            <a:r>
              <a:rPr lang="en-US"/>
              <a:t> x === "5" false</a:t>
            </a:r>
            <a:endParaRPr lang="en-US">
              <a:solidFill>
                <a:srgbClr val="008080"/>
              </a:solidFill>
            </a:endParaRP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838200" y="3352800"/>
            <a:ext cx="838200" cy="3810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 flipH="1" flipV="1">
            <a:off x="1447800" y="3200400"/>
            <a:ext cx="2667000" cy="18288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 flipH="1" flipV="1">
            <a:off x="1600200" y="3657600"/>
            <a:ext cx="4648200" cy="12954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 and Data Types</a:t>
            </a:r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74875"/>
            <a:ext cx="8305800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TextBox 3"/>
          <p:cNvSpPr txBox="1">
            <a:spLocks noChangeArrowheads="1"/>
          </p:cNvSpPr>
          <p:nvPr/>
        </p:nvSpPr>
        <p:spPr bwMode="auto">
          <a:xfrm>
            <a:off x="762000" y="5257800"/>
            <a:ext cx="25923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var b=""+a   //undefined</a:t>
            </a:r>
          </a:p>
          <a:p>
            <a:r>
              <a:rPr lang="en-US"/>
              <a:t>var b=a+1 //NaN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 and Data Types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Strings used to name variables are called </a:t>
            </a:r>
            <a:r>
              <a:rPr lang="en-US" smtClean="0">
                <a:solidFill>
                  <a:schemeClr val="hlink"/>
                </a:solidFill>
              </a:rPr>
              <a:t>identifiers</a:t>
            </a:r>
            <a:r>
              <a:rPr lang="en-US" smtClean="0"/>
              <a:t> </a:t>
            </a:r>
          </a:p>
          <a:p>
            <a:pPr eaLnBrk="1" hangingPunct="1"/>
            <a:r>
              <a:rPr lang="en-US" smtClean="0"/>
              <a:t>Syntax rules for </a:t>
            </a:r>
            <a:r>
              <a:rPr lang="en-US" smtClean="0">
                <a:solidFill>
                  <a:schemeClr val="hlink"/>
                </a:solidFill>
              </a:rPr>
              <a:t>identifiers</a:t>
            </a:r>
            <a:r>
              <a:rPr lang="en-US" smtClean="0"/>
              <a:t>:</a:t>
            </a:r>
          </a:p>
          <a:p>
            <a:pPr lvl="1" eaLnBrk="1" hangingPunct="1"/>
            <a:r>
              <a:rPr lang="en-US" smtClean="0"/>
              <a:t>Must begin with letter or underscore ( _ )</a:t>
            </a:r>
          </a:p>
          <a:p>
            <a:pPr lvl="1" eaLnBrk="1" hangingPunct="1"/>
            <a:r>
              <a:rPr lang="en-US" smtClean="0"/>
              <a:t>Must contain only letters, underscores, and digits (or certain other characters)</a:t>
            </a:r>
          </a:p>
          <a:p>
            <a:pPr lvl="1" eaLnBrk="1" hangingPunct="1"/>
            <a:r>
              <a:rPr lang="en-US" smtClean="0"/>
              <a:t>Must not be a reserved word</a:t>
            </a:r>
          </a:p>
          <a:p>
            <a:pPr lvl="1" eaLnBrk="1" hangingPunct="1"/>
            <a:r>
              <a:rPr lang="en-US" smtClean="0"/>
              <a:t>Case sensitive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 and Data Types</a:t>
            </a:r>
          </a:p>
        </p:txBody>
      </p:sp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28800"/>
            <a:ext cx="7848600" cy="337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 and Data Types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variable will automatically be created if a value is assigned to an undeclared identifier: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Recommendation</a:t>
            </a:r>
            <a:r>
              <a:rPr lang="en-US" smtClean="0"/>
              <a:t>: declare all variables</a:t>
            </a:r>
          </a:p>
          <a:p>
            <a:pPr lvl="1" eaLnBrk="1" hangingPunct="1"/>
            <a:r>
              <a:rPr lang="en-US" smtClean="0"/>
              <a:t>Facilitates maintenance</a:t>
            </a:r>
          </a:p>
          <a:p>
            <a:pPr lvl="1" eaLnBrk="1" hangingPunct="1"/>
            <a:r>
              <a:rPr lang="en-US" smtClean="0"/>
              <a:t>Avoids certain exceptions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429000"/>
            <a:ext cx="39354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066800" y="3352800"/>
            <a:ext cx="1208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  <a:latin typeface="Lucida Sans Typewriter" pitchFamily="49" charset="0"/>
              </a:rPr>
              <a:t>var</a:t>
            </a:r>
            <a:r>
              <a:rPr lang="en-US">
                <a:solidFill>
                  <a:srgbClr val="008080"/>
                </a:solidFill>
              </a:rPr>
              <a:t> is not</a:t>
            </a:r>
          </a:p>
          <a:p>
            <a:r>
              <a:rPr lang="en-US">
                <a:solidFill>
                  <a:srgbClr val="008080"/>
                </a:solidFill>
              </a:rPr>
              <a:t>required</a:t>
            </a: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2286000" y="3505200"/>
            <a:ext cx="457200" cy="3048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Statements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hlink"/>
                </a:solidFill>
              </a:rPr>
              <a:t>Expression</a:t>
            </a:r>
            <a:r>
              <a:rPr lang="en-US" sz="2800" smtClean="0"/>
              <a:t> </a:t>
            </a:r>
            <a:r>
              <a:rPr lang="en-US" sz="2800" smtClean="0">
                <a:solidFill>
                  <a:schemeClr val="hlink"/>
                </a:solidFill>
              </a:rPr>
              <a:t>statement</a:t>
            </a:r>
            <a:r>
              <a:rPr lang="en-US" sz="2800" smtClean="0"/>
              <a:t>: a statement that consists entirely of an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hlink"/>
                </a:solidFill>
              </a:rPr>
              <a:t>Typical expression statements</a:t>
            </a:r>
            <a:r>
              <a:rPr lang="en-US" sz="2400" smtClean="0"/>
              <a:t>: assignment and increment statements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hlink"/>
                </a:solidFill>
              </a:rPr>
              <a:t>Block statement</a:t>
            </a:r>
            <a:r>
              <a:rPr lang="en-US" sz="2800" smtClean="0"/>
              <a:t>: one or more statements enclosed in { } braces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hlink"/>
                </a:solidFill>
              </a:rPr>
              <a:t>Keyword statement</a:t>
            </a:r>
            <a:r>
              <a:rPr lang="en-US" sz="2800" smtClean="0"/>
              <a:t>: statement beginning with a keyword,</a:t>
            </a:r>
            <a:r>
              <a:rPr lang="en-US" sz="2800" i="1" smtClean="0"/>
              <a:t> e.g</a:t>
            </a:r>
            <a:r>
              <a:rPr lang="en-US" sz="2800" smtClean="0"/>
              <a:t>., </a:t>
            </a:r>
            <a:r>
              <a:rPr lang="en-US" sz="2800" smtClean="0">
                <a:latin typeface="Lucida Sans Typewriter" pitchFamily="49" charset="0"/>
              </a:rPr>
              <a:t>var</a:t>
            </a:r>
            <a:r>
              <a:rPr lang="en-US" sz="2800" smtClean="0"/>
              <a:t> or </a:t>
            </a:r>
            <a:r>
              <a:rPr lang="en-US" sz="2800" smtClean="0">
                <a:latin typeface="Lucida Sans Typewriter" pitchFamily="49" charset="0"/>
              </a:rPr>
              <a:t>if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200400"/>
            <a:ext cx="1017588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Statements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Lucida Sans Typewriter" pitchFamily="49" charset="0"/>
              </a:rPr>
              <a:t>var</a:t>
            </a:r>
            <a:r>
              <a:rPr lang="en-US" smtClean="0"/>
              <a:t> syntax: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Java-like keyword statements: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76400"/>
            <a:ext cx="4267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3260725" y="2093913"/>
            <a:ext cx="4070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Comma-separated declaration list with</a:t>
            </a:r>
          </a:p>
          <a:p>
            <a:r>
              <a:rPr lang="en-US">
                <a:solidFill>
                  <a:srgbClr val="008080"/>
                </a:solidFill>
              </a:rPr>
              <a:t>optional initializers</a:t>
            </a:r>
          </a:p>
        </p:txBody>
      </p:sp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352800"/>
            <a:ext cx="48482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Statements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371600"/>
            <a:ext cx="557212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4" name="Text Box 7"/>
          <p:cNvSpPr txBox="1">
            <a:spLocks noChangeArrowheads="1"/>
          </p:cNvSpPr>
          <p:nvPr/>
        </p:nvSpPr>
        <p:spPr bwMode="auto">
          <a:xfrm>
            <a:off x="228600" y="1828800"/>
            <a:ext cx="18732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JavaScript</a:t>
            </a:r>
          </a:p>
          <a:p>
            <a:r>
              <a:rPr lang="en-US">
                <a:solidFill>
                  <a:srgbClr val="008080"/>
                </a:solidFill>
              </a:rPr>
              <a:t>keyword</a:t>
            </a:r>
          </a:p>
          <a:p>
            <a:r>
              <a:rPr lang="en-US">
                <a:solidFill>
                  <a:srgbClr val="008080"/>
                </a:solidFill>
              </a:rPr>
              <a:t>statements</a:t>
            </a:r>
          </a:p>
          <a:p>
            <a:r>
              <a:rPr lang="en-US">
                <a:solidFill>
                  <a:srgbClr val="008080"/>
                </a:solidFill>
              </a:rPr>
              <a:t>are very similar</a:t>
            </a:r>
          </a:p>
          <a:p>
            <a:r>
              <a:rPr lang="en-US">
                <a:solidFill>
                  <a:srgbClr val="008080"/>
                </a:solidFill>
              </a:rPr>
              <a:t>to Java with</a:t>
            </a:r>
          </a:p>
          <a:p>
            <a:r>
              <a:rPr lang="en-US">
                <a:solidFill>
                  <a:srgbClr val="008080"/>
                </a:solidFill>
              </a:rPr>
              <a:t>small exceptions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Statements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371600"/>
            <a:ext cx="557212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2133600" y="1600200"/>
            <a:ext cx="381000" cy="2286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3581400" y="1371600"/>
            <a:ext cx="2209800" cy="3048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Statements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371600"/>
            <a:ext cx="557212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2514600" y="3124200"/>
            <a:ext cx="762000" cy="3048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Oval 6"/>
          <p:cNvSpPr>
            <a:spLocks noChangeArrowheads="1"/>
          </p:cNvSpPr>
          <p:nvPr/>
        </p:nvSpPr>
        <p:spPr bwMode="auto">
          <a:xfrm>
            <a:off x="2362200" y="2438400"/>
            <a:ext cx="3429000" cy="3048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US" dirty="0"/>
              <a:t>&lt;script&gt;</a:t>
            </a:r>
          </a:p>
          <a:p>
            <a:r>
              <a:rPr lang="en-US" dirty="0"/>
              <a:t>... add JavaScript here</a:t>
            </a:r>
          </a:p>
          <a:p>
            <a:r>
              <a:rPr lang="en-US" dirty="0"/>
              <a:t>&lt;/script</a:t>
            </a:r>
            <a:r>
              <a:rPr lang="en-US" dirty="0" smtClean="0"/>
              <a:t>&gt;</a:t>
            </a:r>
          </a:p>
          <a:p>
            <a:r>
              <a:rPr lang="en-US" dirty="0"/>
              <a:t>A directive is an action that you want to perform. You can always spot </a:t>
            </a:r>
            <a:r>
              <a:rPr lang="en-US" dirty="0" smtClean="0"/>
              <a:t>a directive </a:t>
            </a:r>
            <a:r>
              <a:rPr lang="en-US" dirty="0"/>
              <a:t>because it ends with a semicolon. The semicolon tells the program, “Do this now</a:t>
            </a:r>
            <a:r>
              <a:rPr lang="en-US" dirty="0" smtClean="0"/>
              <a:t>!”</a:t>
            </a:r>
          </a:p>
          <a:p>
            <a:r>
              <a:rPr lang="en-US" dirty="0"/>
              <a:t>console.log("Hello World!");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Statements</a:t>
            </a:r>
          </a:p>
        </p:txBody>
      </p:sp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371600"/>
            <a:ext cx="557212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Oval 7"/>
          <p:cNvSpPr>
            <a:spLocks noChangeArrowheads="1"/>
          </p:cNvSpPr>
          <p:nvPr/>
        </p:nvSpPr>
        <p:spPr bwMode="auto">
          <a:xfrm>
            <a:off x="2895600" y="5181600"/>
            <a:ext cx="228600" cy="1524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Oval 8"/>
          <p:cNvSpPr>
            <a:spLocks noChangeArrowheads="1"/>
          </p:cNvSpPr>
          <p:nvPr/>
        </p:nvSpPr>
        <p:spPr bwMode="auto">
          <a:xfrm>
            <a:off x="3886200" y="4876800"/>
            <a:ext cx="1905000" cy="3048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Operators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hlink"/>
                </a:solidFill>
              </a:rPr>
              <a:t>Operators</a:t>
            </a:r>
            <a:r>
              <a:rPr lang="en-US" smtClean="0"/>
              <a:t> are used to create </a:t>
            </a:r>
            <a:r>
              <a:rPr lang="en-US" smtClean="0">
                <a:solidFill>
                  <a:schemeClr val="hlink"/>
                </a:solidFill>
              </a:rPr>
              <a:t>compound expressions</a:t>
            </a:r>
            <a:r>
              <a:rPr lang="en-US" smtClean="0"/>
              <a:t> from simpler expressions</a:t>
            </a:r>
          </a:p>
          <a:p>
            <a:pPr eaLnBrk="1" hangingPunct="1"/>
            <a:r>
              <a:rPr lang="en-US" smtClean="0"/>
              <a:t>Operators can be classified according to the number of </a:t>
            </a:r>
            <a:r>
              <a:rPr lang="en-US" smtClean="0">
                <a:solidFill>
                  <a:schemeClr val="hlink"/>
                </a:solidFill>
              </a:rPr>
              <a:t>operands</a:t>
            </a:r>
            <a:r>
              <a:rPr lang="en-US" smtClean="0"/>
              <a:t> involved:</a:t>
            </a:r>
          </a:p>
          <a:p>
            <a:pPr lvl="1" eaLnBrk="1" hangingPunct="1"/>
            <a:r>
              <a:rPr lang="en-US" smtClean="0">
                <a:solidFill>
                  <a:schemeClr val="accent2"/>
                </a:solidFill>
              </a:rPr>
              <a:t>Unary</a:t>
            </a:r>
            <a:r>
              <a:rPr lang="en-US" smtClean="0"/>
              <a:t>: one operand (</a:t>
            </a:r>
            <a:r>
              <a:rPr lang="en-US" i="1" smtClean="0"/>
              <a:t>e.g</a:t>
            </a:r>
            <a:r>
              <a:rPr lang="en-US" smtClean="0"/>
              <a:t>., </a:t>
            </a:r>
            <a:r>
              <a:rPr lang="en-US" smtClean="0">
                <a:latin typeface="Lucida Sans Typewriter" pitchFamily="49" charset="0"/>
              </a:rPr>
              <a:t>typeof i</a:t>
            </a:r>
            <a:r>
              <a:rPr lang="en-US" smtClean="0"/>
              <a:t>)</a:t>
            </a:r>
          </a:p>
          <a:p>
            <a:pPr lvl="2" eaLnBrk="1" hangingPunct="1"/>
            <a:r>
              <a:rPr lang="en-US" smtClean="0">
                <a:solidFill>
                  <a:schemeClr val="accent2"/>
                </a:solidFill>
              </a:rPr>
              <a:t>Prefix</a:t>
            </a:r>
            <a:r>
              <a:rPr lang="en-US" smtClean="0"/>
              <a:t> or </a:t>
            </a:r>
            <a:r>
              <a:rPr lang="en-US" smtClean="0">
                <a:solidFill>
                  <a:schemeClr val="accent2"/>
                </a:solidFill>
              </a:rPr>
              <a:t>postfix</a:t>
            </a:r>
            <a:r>
              <a:rPr lang="en-US" smtClean="0"/>
              <a:t> (</a:t>
            </a:r>
            <a:r>
              <a:rPr lang="en-US" i="1" smtClean="0"/>
              <a:t>e.g</a:t>
            </a:r>
            <a:r>
              <a:rPr lang="en-US" smtClean="0"/>
              <a:t>., </a:t>
            </a:r>
            <a:r>
              <a:rPr lang="en-US" smtClean="0">
                <a:latin typeface="Lucida Sans Typewriter" pitchFamily="49" charset="0"/>
              </a:rPr>
              <a:t>++i</a:t>
            </a:r>
            <a:r>
              <a:rPr lang="en-US" smtClean="0"/>
              <a:t> or </a:t>
            </a:r>
            <a:r>
              <a:rPr lang="en-US" smtClean="0">
                <a:latin typeface="Lucida Sans Typewriter" pitchFamily="49" charset="0"/>
              </a:rPr>
              <a:t>i++</a:t>
            </a:r>
            <a:r>
              <a:rPr lang="en-US" smtClean="0"/>
              <a:t> )</a:t>
            </a:r>
          </a:p>
          <a:p>
            <a:pPr lvl="1" eaLnBrk="1" hangingPunct="1"/>
            <a:r>
              <a:rPr lang="en-US" smtClean="0">
                <a:solidFill>
                  <a:schemeClr val="accent2"/>
                </a:solidFill>
              </a:rPr>
              <a:t>Binary</a:t>
            </a:r>
            <a:r>
              <a:rPr lang="en-US" smtClean="0"/>
              <a:t>: two operands (</a:t>
            </a:r>
            <a:r>
              <a:rPr lang="en-US" i="1" smtClean="0"/>
              <a:t>e.g</a:t>
            </a:r>
            <a:r>
              <a:rPr lang="en-US" smtClean="0"/>
              <a:t>., </a:t>
            </a:r>
            <a:r>
              <a:rPr lang="en-US" smtClean="0">
                <a:latin typeface="Lucida Sans Typewriter" pitchFamily="49" charset="0"/>
              </a:rPr>
              <a:t>x + y</a:t>
            </a:r>
            <a:r>
              <a:rPr lang="en-US" smtClean="0"/>
              <a:t>)</a:t>
            </a:r>
          </a:p>
          <a:p>
            <a:pPr lvl="1" eaLnBrk="1" hangingPunct="1"/>
            <a:r>
              <a:rPr lang="en-US" smtClean="0">
                <a:solidFill>
                  <a:schemeClr val="accent2"/>
                </a:solidFill>
              </a:rPr>
              <a:t>Ternary</a:t>
            </a:r>
            <a:r>
              <a:rPr lang="en-US" smtClean="0"/>
              <a:t>: three operands (</a:t>
            </a:r>
            <a:r>
              <a:rPr lang="en-US" smtClean="0">
                <a:solidFill>
                  <a:schemeClr val="hlink"/>
                </a:solidFill>
              </a:rPr>
              <a:t>conditional operator</a:t>
            </a:r>
            <a:r>
              <a:rPr lang="en-US" smtClean="0"/>
              <a:t>) 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5791200"/>
            <a:ext cx="3733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Operators</a:t>
            </a:r>
          </a:p>
        </p:txBody>
      </p:sp>
      <p:pic>
        <p:nvPicPr>
          <p:cNvPr id="5120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24000"/>
            <a:ext cx="7391400" cy="471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Operators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Associativity:</a:t>
            </a:r>
          </a:p>
          <a:p>
            <a:pPr lvl="1" eaLnBrk="1" hangingPunct="1"/>
            <a:r>
              <a:rPr lang="en-US" smtClean="0"/>
              <a:t>Assignment, conditional, and prefix unary operators are </a:t>
            </a:r>
            <a:r>
              <a:rPr lang="en-US" smtClean="0">
                <a:solidFill>
                  <a:schemeClr val="hlink"/>
                </a:solidFill>
              </a:rPr>
              <a:t>right associative</a:t>
            </a:r>
            <a:r>
              <a:rPr lang="en-US" smtClean="0"/>
              <a:t>: equal-precedence operators are evaluated right-to-left: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Other operators are </a:t>
            </a:r>
            <a:r>
              <a:rPr lang="en-US" smtClean="0">
                <a:solidFill>
                  <a:schemeClr val="hlink"/>
                </a:solidFill>
              </a:rPr>
              <a:t>left associative</a:t>
            </a:r>
            <a:r>
              <a:rPr lang="en-US" smtClean="0"/>
              <a:t>: equal-precedence operators are evaluated left-to-right</a:t>
            </a:r>
          </a:p>
          <a:p>
            <a:pPr lvl="1" eaLnBrk="1" hangingPunct="1"/>
            <a:endParaRPr lang="en-US" smtClean="0"/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038600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3962400" y="4191000"/>
            <a:ext cx="1066800" cy="0"/>
          </a:xfrm>
          <a:prstGeom prst="line">
            <a:avLst/>
          </a:prstGeom>
          <a:noFill/>
          <a:ln w="50800" cmpd="tri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52230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4038600"/>
            <a:ext cx="1905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JavaScript Operators:</a:t>
            </a:r>
            <a:br>
              <a:rPr lang="en-US" sz="4000" smtClean="0"/>
            </a:br>
            <a:r>
              <a:rPr lang="en-US" sz="4000" smtClean="0"/>
              <a:t>Automatic Type Conversion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operators </a:t>
            </a:r>
            <a:r>
              <a:rPr lang="en-US" smtClean="0">
                <a:solidFill>
                  <a:schemeClr val="hlink"/>
                </a:solidFill>
                <a:latin typeface="Lucida Sans Typewriter" pitchFamily="49" charset="0"/>
              </a:rPr>
              <a:t>+</a:t>
            </a:r>
            <a:r>
              <a:rPr lang="en-US" smtClean="0">
                <a:solidFill>
                  <a:schemeClr val="hlink"/>
                </a:solidFill>
              </a:rPr>
              <a:t>, </a:t>
            </a:r>
            <a:r>
              <a:rPr lang="en-US" smtClean="0">
                <a:solidFill>
                  <a:schemeClr val="hlink"/>
                </a:solidFill>
                <a:latin typeface="Lucida Sans Typewriter" pitchFamily="49" charset="0"/>
              </a:rPr>
              <a:t>-</a:t>
            </a:r>
            <a:r>
              <a:rPr lang="en-US" smtClean="0">
                <a:solidFill>
                  <a:schemeClr val="hlink"/>
                </a:solidFill>
              </a:rPr>
              <a:t>, </a:t>
            </a:r>
            <a:r>
              <a:rPr lang="en-US" smtClean="0">
                <a:solidFill>
                  <a:schemeClr val="hlink"/>
                </a:solidFill>
                <a:latin typeface="Lucida Sans Typewriter" pitchFamily="49" charset="0"/>
              </a:rPr>
              <a:t>*</a:t>
            </a:r>
            <a:r>
              <a:rPr lang="en-US" smtClean="0">
                <a:solidFill>
                  <a:schemeClr val="hlink"/>
                </a:solidFill>
              </a:rPr>
              <a:t>, </a:t>
            </a:r>
            <a:r>
              <a:rPr lang="en-US" smtClean="0">
                <a:solidFill>
                  <a:schemeClr val="hlink"/>
                </a:solidFill>
                <a:latin typeface="Lucida Sans Typewriter" pitchFamily="49" charset="0"/>
              </a:rPr>
              <a:t>/</a:t>
            </a:r>
            <a:r>
              <a:rPr lang="en-US" smtClean="0">
                <a:solidFill>
                  <a:schemeClr val="hlink"/>
                </a:solidFill>
              </a:rPr>
              <a:t>, </a:t>
            </a:r>
            <a:r>
              <a:rPr lang="en-US" smtClean="0">
                <a:solidFill>
                  <a:schemeClr val="hlink"/>
                </a:solidFill>
                <a:latin typeface="Lucida Sans Typewriter" pitchFamily="49" charset="0"/>
              </a:rPr>
              <a:t>%</a:t>
            </a:r>
            <a:r>
              <a:rPr lang="en-US" smtClean="0"/>
              <a:t> convert both operands to Number</a:t>
            </a:r>
          </a:p>
          <a:p>
            <a:pPr lvl="1" eaLnBrk="1" hangingPunct="1"/>
            <a:r>
              <a:rPr lang="en-US" smtClean="0"/>
              <a:t>Exception: If </a:t>
            </a:r>
            <a:r>
              <a:rPr lang="en-US" smtClean="0">
                <a:solidFill>
                  <a:schemeClr val="accent2"/>
                </a:solidFill>
              </a:rPr>
              <a:t>one</a:t>
            </a:r>
            <a:r>
              <a:rPr lang="en-US" smtClean="0"/>
              <a:t> of operands of + is </a:t>
            </a:r>
            <a:r>
              <a:rPr lang="en-US" smtClean="0">
                <a:solidFill>
                  <a:schemeClr val="accent2"/>
                </a:solidFill>
              </a:rPr>
              <a:t>String</a:t>
            </a:r>
            <a:r>
              <a:rPr lang="en-US" smtClean="0"/>
              <a:t> then the other is converted to String</a:t>
            </a:r>
          </a:p>
          <a:p>
            <a:pPr eaLnBrk="1" hangingPunct="1"/>
            <a:r>
              <a:rPr lang="en-US" smtClean="0"/>
              <a:t>Relational operators </a:t>
            </a:r>
            <a:r>
              <a:rPr lang="en-US" smtClean="0">
                <a:solidFill>
                  <a:schemeClr val="hlink"/>
                </a:solidFill>
                <a:latin typeface="Lucida Sans Typewriter" pitchFamily="49" charset="0"/>
              </a:rPr>
              <a:t>&lt;</a:t>
            </a:r>
            <a:r>
              <a:rPr lang="en-US" smtClean="0">
                <a:solidFill>
                  <a:schemeClr val="hlink"/>
                </a:solidFill>
              </a:rPr>
              <a:t>, </a:t>
            </a:r>
            <a:r>
              <a:rPr lang="en-US" smtClean="0">
                <a:solidFill>
                  <a:schemeClr val="hlink"/>
                </a:solidFill>
                <a:latin typeface="Lucida Sans Typewriter" pitchFamily="49" charset="0"/>
              </a:rPr>
              <a:t>&gt;</a:t>
            </a:r>
            <a:r>
              <a:rPr lang="en-US" smtClean="0">
                <a:solidFill>
                  <a:schemeClr val="hlink"/>
                </a:solidFill>
              </a:rPr>
              <a:t>, </a:t>
            </a:r>
            <a:r>
              <a:rPr lang="en-US" smtClean="0">
                <a:solidFill>
                  <a:schemeClr val="hlink"/>
                </a:solidFill>
                <a:latin typeface="Lucida Sans Typewriter" pitchFamily="49" charset="0"/>
              </a:rPr>
              <a:t>&lt;=</a:t>
            </a:r>
            <a:r>
              <a:rPr lang="en-US" smtClean="0">
                <a:solidFill>
                  <a:schemeClr val="hlink"/>
                </a:solidFill>
              </a:rPr>
              <a:t>, </a:t>
            </a:r>
            <a:r>
              <a:rPr lang="en-US" smtClean="0">
                <a:solidFill>
                  <a:schemeClr val="hlink"/>
                </a:solidFill>
                <a:latin typeface="Lucida Sans Typewriter" pitchFamily="49" charset="0"/>
              </a:rPr>
              <a:t>&gt;=</a:t>
            </a:r>
            <a:r>
              <a:rPr lang="en-US" smtClean="0"/>
              <a:t> convert both operands to Number</a:t>
            </a:r>
          </a:p>
          <a:p>
            <a:pPr lvl="1" eaLnBrk="1" hangingPunct="1"/>
            <a:r>
              <a:rPr lang="en-US" smtClean="0"/>
              <a:t>Exception: If </a:t>
            </a:r>
            <a:r>
              <a:rPr lang="en-US" smtClean="0">
                <a:solidFill>
                  <a:schemeClr val="accent2"/>
                </a:solidFill>
              </a:rPr>
              <a:t>both</a:t>
            </a:r>
            <a:r>
              <a:rPr lang="en-US" smtClean="0"/>
              <a:t> operands are </a:t>
            </a:r>
            <a:r>
              <a:rPr lang="en-US" smtClean="0">
                <a:solidFill>
                  <a:schemeClr val="accent2"/>
                </a:solidFill>
              </a:rPr>
              <a:t>String</a:t>
            </a:r>
            <a:r>
              <a:rPr lang="en-US" smtClean="0"/>
              <a:t>, no conversion is performed and </a:t>
            </a:r>
            <a:r>
              <a:rPr lang="en-US" smtClean="0">
                <a:solidFill>
                  <a:schemeClr val="accent2"/>
                </a:solidFill>
              </a:rPr>
              <a:t>lexicographic string comparison</a:t>
            </a:r>
            <a:r>
              <a:rPr lang="en-US" smtClean="0"/>
              <a:t> is performed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JavaScript Operators:</a:t>
            </a:r>
            <a:br>
              <a:rPr lang="en-US" sz="4000" smtClean="0"/>
            </a:br>
            <a:r>
              <a:rPr lang="en-US" sz="4000" smtClean="0"/>
              <a:t>Automatic Type Conversion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Operators </a:t>
            </a:r>
            <a:r>
              <a:rPr lang="en-US" sz="2800" smtClean="0">
                <a:solidFill>
                  <a:schemeClr val="hlink"/>
                </a:solidFill>
                <a:latin typeface="Lucida Sans Typewriter" pitchFamily="49" charset="0"/>
              </a:rPr>
              <a:t>==</a:t>
            </a:r>
            <a:r>
              <a:rPr lang="en-US" sz="2800" smtClean="0">
                <a:solidFill>
                  <a:schemeClr val="hlink"/>
                </a:solidFill>
              </a:rPr>
              <a:t>, </a:t>
            </a:r>
            <a:r>
              <a:rPr lang="en-US" sz="2800" smtClean="0">
                <a:solidFill>
                  <a:schemeClr val="hlink"/>
                </a:solidFill>
                <a:latin typeface="Lucida Sans Typewriter" pitchFamily="49" charset="0"/>
              </a:rPr>
              <a:t>!=</a:t>
            </a:r>
            <a:r>
              <a:rPr lang="en-US" sz="2800" smtClean="0"/>
              <a:t> convert both operands to Number</a:t>
            </a:r>
          </a:p>
          <a:p>
            <a:pPr lvl="1" eaLnBrk="1" hangingPunct="1"/>
            <a:r>
              <a:rPr lang="en-US" sz="2400" smtClean="0"/>
              <a:t>Exception: If both operands are String, no conversion is performed (lexicographic comparison)</a:t>
            </a:r>
          </a:p>
          <a:p>
            <a:pPr lvl="1" eaLnBrk="1" hangingPunct="1"/>
            <a:r>
              <a:rPr lang="en-US" sz="2400" smtClean="0"/>
              <a:t>Exception: values of Undefined and Null are considered to be equal</a:t>
            </a:r>
          </a:p>
          <a:p>
            <a:pPr lvl="1" eaLnBrk="1" hangingPunct="1"/>
            <a:r>
              <a:rPr lang="en-US" sz="2400" smtClean="0"/>
              <a:t>Exception: instance of the Date built-in object is converted to String instead of Number (and host object conversion is implementation dependent)</a:t>
            </a:r>
          </a:p>
          <a:p>
            <a:pPr lvl="1" eaLnBrk="1" hangingPunct="1"/>
            <a:r>
              <a:rPr lang="en-US" sz="2400" smtClean="0"/>
              <a:t>Exception: two Objects are equal only if they are references to the same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JavaScript Operators:</a:t>
            </a:r>
            <a:br>
              <a:rPr lang="en-US" sz="4000" smtClean="0"/>
            </a:br>
            <a:r>
              <a:rPr lang="en-US" sz="4000" smtClean="0"/>
              <a:t>Automatic Type Conversion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Operators </a:t>
            </a:r>
            <a:r>
              <a:rPr lang="en-US" smtClean="0">
                <a:solidFill>
                  <a:schemeClr val="hlink"/>
                </a:solidFill>
                <a:latin typeface="Lucida Sans Typewriter" pitchFamily="49" charset="0"/>
              </a:rPr>
              <a:t>===</a:t>
            </a:r>
            <a:r>
              <a:rPr lang="en-US" smtClean="0">
                <a:solidFill>
                  <a:schemeClr val="hlink"/>
                </a:solidFill>
              </a:rPr>
              <a:t>, </a:t>
            </a:r>
            <a:r>
              <a:rPr lang="en-US" smtClean="0">
                <a:solidFill>
                  <a:schemeClr val="hlink"/>
                </a:solidFill>
                <a:latin typeface="Lucida Sans Typewriter" pitchFamily="49" charset="0"/>
              </a:rPr>
              <a:t>!==</a:t>
            </a:r>
            <a:r>
              <a:rPr lang="en-US" smtClean="0"/>
              <a:t> are </a:t>
            </a:r>
            <a:r>
              <a:rPr lang="en-US" smtClean="0">
                <a:solidFill>
                  <a:schemeClr val="accent2"/>
                </a:solidFill>
              </a:rPr>
              <a:t>strict</a:t>
            </a:r>
            <a:r>
              <a:rPr lang="en-US" smtClean="0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Two  operands are </a:t>
            </a:r>
            <a:r>
              <a:rPr lang="en-US" smtClean="0">
                <a:latin typeface="Lucida Sans Typewriter" pitchFamily="49" charset="0"/>
              </a:rPr>
              <a:t>===</a:t>
            </a:r>
            <a:r>
              <a:rPr lang="en-US" smtClean="0"/>
              <a:t> only if they are of the </a:t>
            </a:r>
            <a:r>
              <a:rPr lang="en-US" smtClean="0">
                <a:solidFill>
                  <a:schemeClr val="accent2"/>
                </a:solidFill>
              </a:rPr>
              <a:t>same type</a:t>
            </a:r>
            <a:r>
              <a:rPr lang="en-US" smtClean="0"/>
              <a:t> (without conversion) and have exactly the </a:t>
            </a:r>
            <a:r>
              <a:rPr lang="en-US" smtClean="0">
                <a:solidFill>
                  <a:schemeClr val="accent2"/>
                </a:solidFill>
              </a:rPr>
              <a:t>same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“Same value” for objects means that the operands are references to the same object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chemeClr val="hlink"/>
                </a:solidFill>
              </a:rPr>
              <a:t>Unary </a:t>
            </a:r>
            <a:r>
              <a:rPr lang="en-US" smtClean="0">
                <a:solidFill>
                  <a:schemeClr val="hlink"/>
                </a:solidFill>
                <a:latin typeface="Lucida Sans Typewriter" pitchFamily="49" charset="0"/>
              </a:rPr>
              <a:t>+</a:t>
            </a:r>
            <a:r>
              <a:rPr lang="en-US" smtClean="0">
                <a:solidFill>
                  <a:schemeClr val="hlink"/>
                </a:solidFill>
              </a:rPr>
              <a:t>, </a:t>
            </a:r>
            <a:r>
              <a:rPr lang="en-US" smtClean="0">
                <a:solidFill>
                  <a:schemeClr val="hlink"/>
                </a:solidFill>
                <a:latin typeface="Lucida Sans Typewriter" pitchFamily="49" charset="0"/>
              </a:rPr>
              <a:t>-</a:t>
            </a:r>
            <a:r>
              <a:rPr lang="en-US" smtClean="0"/>
              <a:t> convert their operand to Number	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Logical </a:t>
            </a:r>
            <a:r>
              <a:rPr lang="en-US" smtClean="0">
                <a:solidFill>
                  <a:schemeClr val="hlink"/>
                </a:solidFill>
                <a:latin typeface="Lucida Sans Typewriter" pitchFamily="49" charset="0"/>
              </a:rPr>
              <a:t>&amp;&amp;</a:t>
            </a:r>
            <a:r>
              <a:rPr lang="en-US" smtClean="0">
                <a:solidFill>
                  <a:schemeClr val="hlink"/>
                </a:solidFill>
              </a:rPr>
              <a:t>, </a:t>
            </a:r>
            <a:r>
              <a:rPr lang="en-US" smtClean="0">
                <a:solidFill>
                  <a:schemeClr val="hlink"/>
                </a:solidFill>
                <a:latin typeface="Lucida Sans Typewriter" pitchFamily="49" charset="0"/>
              </a:rPr>
              <a:t>||</a:t>
            </a:r>
            <a:r>
              <a:rPr lang="en-US" smtClean="0">
                <a:solidFill>
                  <a:schemeClr val="hlink"/>
                </a:solidFill>
              </a:rPr>
              <a:t>, </a:t>
            </a:r>
            <a:r>
              <a:rPr lang="en-US" smtClean="0">
                <a:solidFill>
                  <a:schemeClr val="hlink"/>
                </a:solidFill>
                <a:latin typeface="Lucida Sans Typewriter" pitchFamily="49" charset="0"/>
              </a:rPr>
              <a:t>!</a:t>
            </a:r>
            <a:r>
              <a:rPr lang="en-US" smtClean="0"/>
              <a:t> convert their operands to Boolean (normally)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Strings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String literals can be </a:t>
            </a:r>
            <a:r>
              <a:rPr lang="en-US" smtClean="0">
                <a:solidFill>
                  <a:schemeClr val="accent2"/>
                </a:solidFill>
              </a:rPr>
              <a:t>single- or double-quoted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Common </a:t>
            </a:r>
            <a:r>
              <a:rPr lang="en-US" smtClean="0">
                <a:solidFill>
                  <a:schemeClr val="accent2"/>
                </a:solidFill>
              </a:rPr>
              <a:t>escape characters</a:t>
            </a:r>
            <a:r>
              <a:rPr lang="en-US" smtClean="0"/>
              <a:t> within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chemeClr val="hlink"/>
                </a:solidFill>
                <a:latin typeface="Lucida Sans Typewriter" pitchFamily="49" charset="0"/>
              </a:rPr>
              <a:t>\n</a:t>
            </a:r>
            <a:r>
              <a:rPr lang="en-US" smtClean="0"/>
              <a:t> newline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chemeClr val="hlink"/>
                </a:solidFill>
                <a:latin typeface="Lucida Sans Typewriter" pitchFamily="49" charset="0"/>
              </a:rPr>
              <a:t>\”</a:t>
            </a:r>
            <a:r>
              <a:rPr lang="en-US" smtClean="0"/>
              <a:t> escaped double quote (also </a:t>
            </a:r>
            <a:r>
              <a:rPr lang="en-US" smtClean="0">
                <a:solidFill>
                  <a:schemeClr val="hlink"/>
                </a:solidFill>
                <a:latin typeface="Lucida Sans Typewriter" pitchFamily="49" charset="0"/>
              </a:rPr>
              <a:t>\’</a:t>
            </a:r>
            <a:r>
              <a:rPr lang="en-US" smtClean="0"/>
              <a:t> for single)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chemeClr val="hlink"/>
                </a:solidFill>
                <a:latin typeface="Lucida Sans Typewriter" pitchFamily="49" charset="0"/>
              </a:rPr>
              <a:t>\\</a:t>
            </a:r>
            <a:r>
              <a:rPr lang="en-US" smtClean="0">
                <a:solidFill>
                  <a:schemeClr val="hlink"/>
                </a:solidFill>
              </a:rPr>
              <a:t> </a:t>
            </a:r>
            <a:r>
              <a:rPr lang="en-US" smtClean="0"/>
              <a:t>escaped backslash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chemeClr val="hlink"/>
                </a:solidFill>
                <a:latin typeface="Lucida Sans Typewriter" pitchFamily="49" charset="0"/>
              </a:rPr>
              <a:t>\uxxxx</a:t>
            </a:r>
            <a:r>
              <a:rPr lang="en-US" smtClean="0"/>
              <a:t> represents any 16-bit Unicode character value (where xxxx are four hexadecimal digits)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Functions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declaration syntax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048000"/>
            <a:ext cx="5870575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Functions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declaration syntax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048000"/>
            <a:ext cx="5870575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Oval 5"/>
          <p:cNvSpPr>
            <a:spLocks noChangeArrowheads="1"/>
          </p:cNvSpPr>
          <p:nvPr/>
        </p:nvSpPr>
        <p:spPr bwMode="auto">
          <a:xfrm>
            <a:off x="2667000" y="2971800"/>
            <a:ext cx="1295400" cy="4572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898525" y="2932113"/>
            <a:ext cx="161925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Declaration</a:t>
            </a:r>
          </a:p>
          <a:p>
            <a:r>
              <a:rPr lang="en-US">
                <a:solidFill>
                  <a:srgbClr val="008080"/>
                </a:solidFill>
              </a:rPr>
              <a:t>always begins</a:t>
            </a:r>
          </a:p>
          <a:p>
            <a:r>
              <a:rPr lang="en-US">
                <a:solidFill>
                  <a:srgbClr val="008080"/>
                </a:solidFill>
              </a:rPr>
              <a:t>with keyword</a:t>
            </a:r>
          </a:p>
          <a:p>
            <a:r>
              <a:rPr lang="en-US">
                <a:solidFill>
                  <a:srgbClr val="008080"/>
                </a:solidFill>
                <a:latin typeface="Lucida Sans Typewriter" pitchFamily="49" charset="0"/>
              </a:rPr>
              <a:t>function</a:t>
            </a:r>
            <a:r>
              <a:rPr lang="en-US">
                <a:solidFill>
                  <a:srgbClr val="008080"/>
                </a:solidFill>
              </a:rPr>
              <a:t>,</a:t>
            </a:r>
          </a:p>
          <a:p>
            <a:r>
              <a:rPr lang="en-US">
                <a:solidFill>
                  <a:srgbClr val="008080"/>
                </a:solidFill>
              </a:rPr>
              <a:t>no return type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</a:t>
            </a:r>
            <a:r>
              <a:rPr lang="en-US" dirty="0"/>
              <a:t>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700808"/>
            <a:ext cx="38290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Functions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declaration syntax</a:t>
            </a: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048000"/>
            <a:ext cx="5870575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3962400" y="3048000"/>
            <a:ext cx="838200" cy="3810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3717925" y="2322513"/>
            <a:ext cx="2393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Identifier representing</a:t>
            </a:r>
          </a:p>
          <a:p>
            <a:r>
              <a:rPr lang="en-US">
                <a:solidFill>
                  <a:srgbClr val="008080"/>
                </a:solidFill>
              </a:rPr>
              <a:t>function’s </a:t>
            </a:r>
            <a:r>
              <a:rPr lang="en-US" i="1">
                <a:solidFill>
                  <a:srgbClr val="008080"/>
                </a:solidFill>
              </a:rPr>
              <a:t>name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Functions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declaration syntax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048000"/>
            <a:ext cx="5870575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4724400" y="3048000"/>
            <a:ext cx="914400" cy="3810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4572000" y="2590800"/>
            <a:ext cx="234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8080"/>
                </a:solidFill>
              </a:rPr>
              <a:t>Formal parameter list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Functions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declaration syntax</a:t>
            </a: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048000"/>
            <a:ext cx="5870575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Oval 5"/>
          <p:cNvSpPr>
            <a:spLocks noChangeArrowheads="1"/>
          </p:cNvSpPr>
          <p:nvPr/>
        </p:nvSpPr>
        <p:spPr bwMode="auto">
          <a:xfrm>
            <a:off x="2895600" y="3352800"/>
            <a:ext cx="5562600" cy="4572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3260725" y="3846513"/>
            <a:ext cx="4044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One or more statements representing </a:t>
            </a:r>
            <a:br>
              <a:rPr lang="en-US">
                <a:solidFill>
                  <a:srgbClr val="008080"/>
                </a:solidFill>
              </a:rPr>
            </a:br>
            <a:r>
              <a:rPr lang="en-US" i="1">
                <a:solidFill>
                  <a:srgbClr val="008080"/>
                </a:solidFill>
              </a:rPr>
              <a:t>function body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Functions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call syntax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514600"/>
            <a:ext cx="41497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Functions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call syntax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514600"/>
            <a:ext cx="41497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3886200" y="2438400"/>
            <a:ext cx="2057400" cy="5334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3717925" y="3084513"/>
            <a:ext cx="46545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Function call is an expression, therefore can</a:t>
            </a:r>
          </a:p>
          <a:p>
            <a:r>
              <a:rPr lang="en-US">
                <a:solidFill>
                  <a:srgbClr val="008080"/>
                </a:solidFill>
              </a:rPr>
              <a:t>be used on right-hand side of assignments,</a:t>
            </a:r>
          </a:p>
          <a:p>
            <a:r>
              <a:rPr lang="en-US">
                <a:solidFill>
                  <a:srgbClr val="008080"/>
                </a:solidFill>
              </a:rPr>
              <a:t>as expression statement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Functions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call syntax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514600"/>
            <a:ext cx="41497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3886200" y="2590800"/>
            <a:ext cx="914400" cy="3048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3717925" y="2932113"/>
            <a:ext cx="1695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Function name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Functions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call syntax</a:t>
            </a:r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514600"/>
            <a:ext cx="41497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4724400" y="2514600"/>
            <a:ext cx="914400" cy="4572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4648200" y="2971800"/>
            <a:ext cx="151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Argument list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Functions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call semantics:</a:t>
            </a:r>
          </a:p>
        </p:txBody>
      </p:sp>
      <p:pic>
        <p:nvPicPr>
          <p:cNvPr id="6656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971800"/>
            <a:ext cx="494347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827463"/>
            <a:ext cx="31686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Functions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call semantics:</a:t>
            </a: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971800"/>
            <a:ext cx="494347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827463"/>
            <a:ext cx="31686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90" name="Line 6"/>
          <p:cNvSpPr>
            <a:spLocks noChangeShapeType="1"/>
          </p:cNvSpPr>
          <p:nvPr/>
        </p:nvSpPr>
        <p:spPr bwMode="auto">
          <a:xfrm flipH="1" flipV="1">
            <a:off x="4419600" y="3200400"/>
            <a:ext cx="304800" cy="6096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591" name="Oval 7"/>
          <p:cNvSpPr>
            <a:spLocks noChangeArrowheads="1"/>
          </p:cNvSpPr>
          <p:nvPr/>
        </p:nvSpPr>
        <p:spPr bwMode="auto">
          <a:xfrm>
            <a:off x="4495800" y="3810000"/>
            <a:ext cx="533400" cy="3048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Oval 8"/>
          <p:cNvSpPr>
            <a:spLocks noChangeArrowheads="1"/>
          </p:cNvSpPr>
          <p:nvPr/>
        </p:nvSpPr>
        <p:spPr bwMode="auto">
          <a:xfrm>
            <a:off x="4038600" y="2971800"/>
            <a:ext cx="533400" cy="2286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5318125" y="3541713"/>
            <a:ext cx="32575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Argument value(s)</a:t>
            </a:r>
          </a:p>
          <a:p>
            <a:r>
              <a:rPr lang="en-US">
                <a:solidFill>
                  <a:srgbClr val="008080"/>
                </a:solidFill>
              </a:rPr>
              <a:t>associated with corresponding</a:t>
            </a:r>
          </a:p>
          <a:p>
            <a:r>
              <a:rPr lang="en-US">
                <a:solidFill>
                  <a:srgbClr val="008080"/>
                </a:solidFill>
              </a:rPr>
              <a:t>formal parameters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Functions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call semantics:</a:t>
            </a:r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971800"/>
            <a:ext cx="494347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827463"/>
            <a:ext cx="31686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4" name="Oval 6"/>
          <p:cNvSpPr>
            <a:spLocks noChangeArrowheads="1"/>
          </p:cNvSpPr>
          <p:nvPr/>
        </p:nvSpPr>
        <p:spPr bwMode="auto">
          <a:xfrm>
            <a:off x="3200400" y="3200400"/>
            <a:ext cx="3886200" cy="3810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5622925" y="3541713"/>
            <a:ext cx="271145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Expression(s) in body</a:t>
            </a:r>
          </a:p>
          <a:p>
            <a:r>
              <a:rPr lang="en-US">
                <a:solidFill>
                  <a:srgbClr val="008080"/>
                </a:solidFill>
              </a:rPr>
              <a:t>evaluated as if formal</a:t>
            </a:r>
          </a:p>
          <a:p>
            <a:r>
              <a:rPr lang="en-US">
                <a:solidFill>
                  <a:srgbClr val="008080"/>
                </a:solidFill>
              </a:rPr>
              <a:t>parameters are variables</a:t>
            </a:r>
          </a:p>
          <a:p>
            <a:r>
              <a:rPr lang="en-US">
                <a:solidFill>
                  <a:srgbClr val="008080"/>
                </a:solidFill>
              </a:rPr>
              <a:t>initialized by argument</a:t>
            </a:r>
          </a:p>
          <a:p>
            <a:r>
              <a:rPr lang="en-US">
                <a:solidFill>
                  <a:srgbClr val="008080"/>
                </a:solidFill>
              </a:rPr>
              <a:t>values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/>
          <a:lstStyle/>
          <a:p>
            <a:r>
              <a:rPr lang="en-US" b="1" dirty="0"/>
              <a:t>Figure 2-4 . Variables are boxes that store information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492896"/>
            <a:ext cx="387667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Functions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call semantics:</a:t>
            </a: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971800"/>
            <a:ext cx="494347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827463"/>
            <a:ext cx="31686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8" name="Oval 6"/>
          <p:cNvSpPr>
            <a:spLocks noChangeArrowheads="1"/>
          </p:cNvSpPr>
          <p:nvPr/>
        </p:nvSpPr>
        <p:spPr bwMode="auto">
          <a:xfrm>
            <a:off x="2362200" y="3200400"/>
            <a:ext cx="4724400" cy="3810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9" name="Oval 7"/>
          <p:cNvSpPr>
            <a:spLocks noChangeArrowheads="1"/>
          </p:cNvSpPr>
          <p:nvPr/>
        </p:nvSpPr>
        <p:spPr bwMode="auto">
          <a:xfrm>
            <a:off x="3810000" y="3810000"/>
            <a:ext cx="1524000" cy="3810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>
            <a:off x="4953000" y="3581400"/>
            <a:ext cx="0" cy="2286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5546725" y="3694113"/>
            <a:ext cx="3444875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If final statement executed</a:t>
            </a:r>
          </a:p>
          <a:p>
            <a:r>
              <a:rPr lang="en-US">
                <a:solidFill>
                  <a:srgbClr val="008080"/>
                </a:solidFill>
              </a:rPr>
              <a:t>is a return-value statement, then value of its expression becomes value of the function call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Functions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call semantics:</a:t>
            </a:r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971800"/>
            <a:ext cx="494347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827463"/>
            <a:ext cx="31686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2" name="Oval 6"/>
          <p:cNvSpPr>
            <a:spLocks noChangeArrowheads="1"/>
          </p:cNvSpPr>
          <p:nvPr/>
        </p:nvSpPr>
        <p:spPr bwMode="auto">
          <a:xfrm>
            <a:off x="3733800" y="3810000"/>
            <a:ext cx="1447800" cy="3048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3" name="Oval 7"/>
          <p:cNvSpPr>
            <a:spLocks noChangeArrowheads="1"/>
          </p:cNvSpPr>
          <p:nvPr/>
        </p:nvSpPr>
        <p:spPr bwMode="auto">
          <a:xfrm>
            <a:off x="2209800" y="3810000"/>
            <a:ext cx="1371600" cy="3048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 flipH="1">
            <a:off x="3352800" y="3810000"/>
            <a:ext cx="609600" cy="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2346325" y="4151313"/>
            <a:ext cx="35877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Value of function call is then used</a:t>
            </a:r>
          </a:p>
          <a:p>
            <a:r>
              <a:rPr lang="en-US">
                <a:solidFill>
                  <a:srgbClr val="008080"/>
                </a:solidFill>
              </a:rPr>
              <a:t>in larger expression containing</a:t>
            </a:r>
          </a:p>
          <a:p>
            <a:r>
              <a:rPr lang="en-US">
                <a:solidFill>
                  <a:srgbClr val="008080"/>
                </a:solidFill>
              </a:rPr>
              <a:t>function call.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Functions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Function call semantics details: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chemeClr val="accent2"/>
                </a:solidFill>
              </a:rPr>
              <a:t>Arguments</a:t>
            </a:r>
            <a:r>
              <a:rPr lang="en-US" smtClean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May be </a:t>
            </a:r>
            <a:r>
              <a:rPr lang="en-US" smtClean="0">
                <a:solidFill>
                  <a:srgbClr val="008080"/>
                </a:solidFill>
              </a:rPr>
              <a:t>expressions</a:t>
            </a:r>
            <a:r>
              <a:rPr lang="en-US" smtClean="0"/>
              <a:t>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Object’s effectively passed </a:t>
            </a:r>
            <a:r>
              <a:rPr lang="en-US" smtClean="0">
                <a:solidFill>
                  <a:schemeClr val="hlink"/>
                </a:solidFill>
              </a:rPr>
              <a:t>by reference</a:t>
            </a:r>
            <a:r>
              <a:rPr lang="en-US" smtClean="0"/>
              <a:t> (more later)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chemeClr val="accent2"/>
                </a:solidFill>
              </a:rPr>
              <a:t>Formal parameters</a:t>
            </a:r>
            <a:r>
              <a:rPr lang="en-US" smtClean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May be assigned values, argument is not affected (see example at the end of page 210)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chemeClr val="accent2"/>
                </a:solidFill>
              </a:rPr>
              <a:t>Return value</a:t>
            </a:r>
            <a:r>
              <a:rPr lang="en-US" smtClean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If last statement executed is not a return-value statement, then returned value is of type Undefined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643188"/>
            <a:ext cx="16764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Functions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Number mismatch</a:t>
            </a:r>
            <a:r>
              <a:rPr lang="en-US" smtClean="0"/>
              <a:t> between argument list and formal parameter list:</a:t>
            </a:r>
          </a:p>
          <a:p>
            <a:pPr lvl="1" eaLnBrk="1" hangingPunct="1"/>
            <a:r>
              <a:rPr lang="en-US" smtClean="0">
                <a:solidFill>
                  <a:schemeClr val="accent2"/>
                </a:solidFill>
              </a:rPr>
              <a:t>More arguments</a:t>
            </a:r>
            <a:r>
              <a:rPr lang="en-US" smtClean="0"/>
              <a:t>: excess ignored</a:t>
            </a:r>
          </a:p>
          <a:p>
            <a:pPr lvl="1" eaLnBrk="1" hangingPunct="1"/>
            <a:r>
              <a:rPr lang="en-US" smtClean="0">
                <a:solidFill>
                  <a:schemeClr val="accent2"/>
                </a:solidFill>
              </a:rPr>
              <a:t>Fewer arguments</a:t>
            </a:r>
            <a:r>
              <a:rPr lang="en-US" smtClean="0"/>
              <a:t>: remaining parameters are given Undefined value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Functions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Local vs. global variables</a:t>
            </a:r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90800"/>
            <a:ext cx="666115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3" name="Oval 5"/>
          <p:cNvSpPr>
            <a:spLocks noChangeArrowheads="1"/>
          </p:cNvSpPr>
          <p:nvPr/>
        </p:nvSpPr>
        <p:spPr bwMode="auto">
          <a:xfrm>
            <a:off x="1447800" y="2514600"/>
            <a:ext cx="990600" cy="3810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1508125" y="2170113"/>
            <a:ext cx="480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Global variable: declared outside any function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Functions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Local vs. global variables</a:t>
            </a:r>
          </a:p>
        </p:txBody>
      </p:sp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90800"/>
            <a:ext cx="666115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7" name="Oval 5"/>
          <p:cNvSpPr>
            <a:spLocks noChangeArrowheads="1"/>
          </p:cNvSpPr>
          <p:nvPr/>
        </p:nvSpPr>
        <p:spPr bwMode="auto">
          <a:xfrm>
            <a:off x="1676400" y="3276600"/>
            <a:ext cx="762000" cy="3048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228600" y="2819400"/>
            <a:ext cx="11747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Local </a:t>
            </a:r>
          </a:p>
          <a:p>
            <a:r>
              <a:rPr lang="en-US">
                <a:solidFill>
                  <a:srgbClr val="008080"/>
                </a:solidFill>
              </a:rPr>
              <a:t>variable</a:t>
            </a:r>
          </a:p>
          <a:p>
            <a:r>
              <a:rPr lang="en-US">
                <a:solidFill>
                  <a:srgbClr val="008080"/>
                </a:solidFill>
              </a:rPr>
              <a:t>declared </a:t>
            </a:r>
          </a:p>
          <a:p>
            <a:r>
              <a:rPr lang="en-US">
                <a:solidFill>
                  <a:srgbClr val="008080"/>
                </a:solidFill>
              </a:rPr>
              <a:t>within</a:t>
            </a:r>
          </a:p>
          <a:p>
            <a:r>
              <a:rPr lang="en-US">
                <a:solidFill>
                  <a:srgbClr val="008080"/>
                </a:solidFill>
              </a:rPr>
              <a:t>a function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Functions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Local vs. global variables</a:t>
            </a: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90800"/>
            <a:ext cx="666115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1" name="Oval 5"/>
          <p:cNvSpPr>
            <a:spLocks noChangeArrowheads="1"/>
          </p:cNvSpPr>
          <p:nvPr/>
        </p:nvSpPr>
        <p:spPr bwMode="auto">
          <a:xfrm>
            <a:off x="1676400" y="3505200"/>
            <a:ext cx="609600" cy="3810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0" y="2895600"/>
            <a:ext cx="16319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Local</a:t>
            </a:r>
          </a:p>
          <a:p>
            <a:r>
              <a:rPr lang="en-US">
                <a:solidFill>
                  <a:srgbClr val="008080"/>
                </a:solidFill>
              </a:rPr>
              <a:t>declaration</a:t>
            </a:r>
          </a:p>
          <a:p>
            <a:r>
              <a:rPr lang="en-US">
                <a:solidFill>
                  <a:srgbClr val="008080"/>
                </a:solidFill>
              </a:rPr>
              <a:t>shadows</a:t>
            </a:r>
          </a:p>
          <a:p>
            <a:r>
              <a:rPr lang="en-US">
                <a:solidFill>
                  <a:srgbClr val="008080"/>
                </a:solidFill>
              </a:rPr>
              <a:t>corresponding</a:t>
            </a:r>
          </a:p>
          <a:p>
            <a:r>
              <a:rPr lang="en-US">
                <a:solidFill>
                  <a:srgbClr val="008080"/>
                </a:solidFill>
              </a:rPr>
              <a:t>global</a:t>
            </a:r>
          </a:p>
          <a:p>
            <a:r>
              <a:rPr lang="en-US">
                <a:solidFill>
                  <a:srgbClr val="008080"/>
                </a:solidFill>
              </a:rPr>
              <a:t>declaration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3336925" y="4456113"/>
            <a:ext cx="128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Output is 6</a:t>
            </a:r>
          </a:p>
        </p:txBody>
      </p:sp>
      <p:sp>
        <p:nvSpPr>
          <p:cNvPr id="75784" name="Oval 8"/>
          <p:cNvSpPr>
            <a:spLocks noChangeArrowheads="1"/>
          </p:cNvSpPr>
          <p:nvPr/>
        </p:nvSpPr>
        <p:spPr bwMode="auto">
          <a:xfrm>
            <a:off x="2895600" y="4495800"/>
            <a:ext cx="228600" cy="3810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Oval 9"/>
          <p:cNvSpPr>
            <a:spLocks noChangeArrowheads="1"/>
          </p:cNvSpPr>
          <p:nvPr/>
        </p:nvSpPr>
        <p:spPr bwMode="auto">
          <a:xfrm>
            <a:off x="1981200" y="2514600"/>
            <a:ext cx="457200" cy="3048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>
            <a:off x="2286000" y="2743200"/>
            <a:ext cx="685800" cy="17526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787" name="Oval 11"/>
          <p:cNvSpPr>
            <a:spLocks noChangeArrowheads="1"/>
          </p:cNvSpPr>
          <p:nvPr/>
        </p:nvSpPr>
        <p:spPr bwMode="auto">
          <a:xfrm>
            <a:off x="2133600" y="3276600"/>
            <a:ext cx="304800" cy="3048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5788" name="AutoShape 12"/>
          <p:cNvCxnSpPr>
            <a:cxnSpLocks noChangeShapeType="1"/>
            <a:stCxn id="75781" idx="5"/>
            <a:endCxn id="75787" idx="5"/>
          </p:cNvCxnSpPr>
          <p:nvPr/>
        </p:nvCxnSpPr>
        <p:spPr bwMode="auto">
          <a:xfrm rot="5400000" flipH="1" flipV="1">
            <a:off x="2148681" y="3585369"/>
            <a:ext cx="293688" cy="196850"/>
          </a:xfrm>
          <a:prstGeom prst="curvedConnector3">
            <a:avLst>
              <a:gd name="adj1" fmla="val -91894"/>
            </a:avLst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Functions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Local vs. global variables</a:t>
            </a:r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90800"/>
            <a:ext cx="666115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581400"/>
            <a:ext cx="1630363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6" name="Oval 7"/>
          <p:cNvSpPr>
            <a:spLocks noChangeArrowheads="1"/>
          </p:cNvSpPr>
          <p:nvPr/>
        </p:nvSpPr>
        <p:spPr bwMode="auto">
          <a:xfrm>
            <a:off x="1066800" y="3505200"/>
            <a:ext cx="1676400" cy="3048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7" name="Oval 9"/>
          <p:cNvSpPr>
            <a:spLocks noChangeArrowheads="1"/>
          </p:cNvSpPr>
          <p:nvPr/>
        </p:nvSpPr>
        <p:spPr bwMode="auto">
          <a:xfrm>
            <a:off x="1905000" y="2514600"/>
            <a:ext cx="228600" cy="3810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8" name="Line 10"/>
          <p:cNvSpPr>
            <a:spLocks noChangeShapeType="1"/>
          </p:cNvSpPr>
          <p:nvPr/>
        </p:nvSpPr>
        <p:spPr bwMode="auto">
          <a:xfrm flipH="1" flipV="1">
            <a:off x="2133600" y="2819400"/>
            <a:ext cx="381000" cy="6858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09" name="Text Box 11"/>
          <p:cNvSpPr txBox="1">
            <a:spLocks noChangeArrowheads="1"/>
          </p:cNvSpPr>
          <p:nvPr/>
        </p:nvSpPr>
        <p:spPr bwMode="auto">
          <a:xfrm>
            <a:off x="3260725" y="4456113"/>
            <a:ext cx="128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Output is 7</a:t>
            </a:r>
          </a:p>
        </p:txBody>
      </p:sp>
      <p:sp>
        <p:nvSpPr>
          <p:cNvPr id="76810" name="Text Box 12"/>
          <p:cNvSpPr txBox="1">
            <a:spLocks noChangeArrowheads="1"/>
          </p:cNvSpPr>
          <p:nvPr/>
        </p:nvSpPr>
        <p:spPr bwMode="auto">
          <a:xfrm>
            <a:off x="0" y="3886200"/>
            <a:ext cx="31210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In browsers,</a:t>
            </a:r>
          </a:p>
          <a:p>
            <a:r>
              <a:rPr lang="en-US">
                <a:solidFill>
                  <a:srgbClr val="008080"/>
                </a:solidFill>
              </a:rPr>
              <a:t>global</a:t>
            </a:r>
          </a:p>
          <a:p>
            <a:r>
              <a:rPr lang="en-US">
                <a:solidFill>
                  <a:srgbClr val="008080"/>
                </a:solidFill>
              </a:rPr>
              <a:t>variables</a:t>
            </a:r>
          </a:p>
          <a:p>
            <a:r>
              <a:rPr lang="en-US">
                <a:solidFill>
                  <a:srgbClr val="008080"/>
                </a:solidFill>
              </a:rPr>
              <a:t>(and functions)</a:t>
            </a:r>
          </a:p>
          <a:p>
            <a:r>
              <a:rPr lang="en-US">
                <a:solidFill>
                  <a:srgbClr val="008080"/>
                </a:solidFill>
              </a:rPr>
              <a:t>are stored as properties</a:t>
            </a:r>
          </a:p>
          <a:p>
            <a:r>
              <a:rPr lang="en-US">
                <a:solidFill>
                  <a:srgbClr val="008080"/>
                </a:solidFill>
              </a:rPr>
              <a:t>of the </a:t>
            </a:r>
            <a:r>
              <a:rPr lang="en-US">
                <a:solidFill>
                  <a:srgbClr val="008080"/>
                </a:solidFill>
                <a:latin typeface="Lucida Sans Typewriter" pitchFamily="49" charset="0"/>
              </a:rPr>
              <a:t>window</a:t>
            </a:r>
            <a:r>
              <a:rPr lang="en-US">
                <a:solidFill>
                  <a:srgbClr val="008080"/>
                </a:solidFill>
              </a:rPr>
              <a:t> built-in object.</a:t>
            </a:r>
          </a:p>
        </p:txBody>
      </p:sp>
      <p:sp>
        <p:nvSpPr>
          <p:cNvPr id="76811" name="Oval 14"/>
          <p:cNvSpPr>
            <a:spLocks noChangeArrowheads="1"/>
          </p:cNvSpPr>
          <p:nvPr/>
        </p:nvSpPr>
        <p:spPr bwMode="auto">
          <a:xfrm>
            <a:off x="2895600" y="4495800"/>
            <a:ext cx="228600" cy="3048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6812" name="AutoShape 15"/>
          <p:cNvCxnSpPr>
            <a:cxnSpLocks noChangeShapeType="1"/>
            <a:stCxn id="76807" idx="6"/>
            <a:endCxn id="76811" idx="7"/>
          </p:cNvCxnSpPr>
          <p:nvPr/>
        </p:nvCxnSpPr>
        <p:spPr bwMode="auto">
          <a:xfrm>
            <a:off x="2133600" y="2705100"/>
            <a:ext cx="957263" cy="1835150"/>
          </a:xfrm>
          <a:prstGeom prst="curvedConnector2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Functions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functions</a:t>
            </a:r>
          </a:p>
          <a:p>
            <a:pPr lvl="1" eaLnBrk="1" hangingPunct="1"/>
            <a:r>
              <a:rPr lang="en-US" smtClean="0">
                <a:solidFill>
                  <a:schemeClr val="hlink"/>
                </a:solidFill>
              </a:rPr>
              <a:t>Recursion</a:t>
            </a:r>
            <a:r>
              <a:rPr lang="en-US" smtClean="0"/>
              <a:t> (function calling itself, either directly or indirectly) is supported</a:t>
            </a:r>
          </a:p>
          <a:p>
            <a:pPr lvl="1" eaLnBrk="1" hangingPunct="1"/>
            <a:r>
              <a:rPr lang="en-US" smtClean="0"/>
              <a:t>C++ </a:t>
            </a:r>
            <a:r>
              <a:rPr lang="en-US" smtClean="0">
                <a:solidFill>
                  <a:schemeClr val="hlink"/>
                </a:solidFill>
              </a:rPr>
              <a:t>static variables</a:t>
            </a:r>
            <a:r>
              <a:rPr lang="en-US" smtClean="0"/>
              <a:t> are not supported</a:t>
            </a:r>
          </a:p>
          <a:p>
            <a:pPr lvl="1" eaLnBrk="1" hangingPunct="1"/>
            <a:r>
              <a:rPr lang="en-US" smtClean="0"/>
              <a:t>Order of declaration of mutually recursive functions is unimportant</a:t>
            </a:r>
          </a:p>
          <a:p>
            <a:pPr lvl="2" eaLnBrk="1" hangingPunct="1"/>
            <a:r>
              <a:rPr lang="en-US" smtClean="0"/>
              <a:t>If one function calls another function, it does not matter which function is declared first in the program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Functions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Explicit </a:t>
            </a:r>
            <a:r>
              <a:rPr lang="en-US" smtClean="0">
                <a:solidFill>
                  <a:schemeClr val="accent2"/>
                </a:solidFill>
              </a:rPr>
              <a:t>type conversion</a:t>
            </a:r>
            <a:r>
              <a:rPr lang="en-US" smtClean="0"/>
              <a:t> supplied by built-in functions</a:t>
            </a:r>
          </a:p>
          <a:p>
            <a:pPr lvl="1" eaLnBrk="1" hangingPunct="1"/>
            <a:r>
              <a:rPr lang="en-US" smtClean="0">
                <a:solidFill>
                  <a:schemeClr val="hlink"/>
                </a:solidFill>
              </a:rPr>
              <a:t>Boolean(), String(), Number()</a:t>
            </a:r>
          </a:p>
          <a:p>
            <a:pPr lvl="1" eaLnBrk="1" hangingPunct="1"/>
            <a:r>
              <a:rPr lang="en-US" smtClean="0"/>
              <a:t>Each takes a single argument of any data type, and returns a value of the specified type by applying the appropriate rules from Table 4.2, 4.3, or 4.4 (given earlier)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score;</a:t>
            </a:r>
          </a:p>
          <a:p>
            <a:r>
              <a:rPr lang="en-US" dirty="0" smtClean="0"/>
              <a:t>score = 128;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score = 1288;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number = 12;</a:t>
            </a:r>
          </a:p>
          <a:p>
            <a:r>
              <a:rPr lang="en-US" dirty="0" smtClean="0"/>
              <a:t>console.log(number);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number = 4 + 6;</a:t>
            </a:r>
          </a:p>
          <a:p>
            <a:r>
              <a:rPr lang="en-US" dirty="0" smtClean="0"/>
              <a:t>console.log(number);</a:t>
            </a:r>
            <a:endParaRPr 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Operators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Bit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Same set as Java: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Bitwise NOT, AND, OR, XOR (</a:t>
            </a:r>
            <a:r>
              <a:rPr lang="en-US" smtClean="0">
                <a:solidFill>
                  <a:schemeClr val="hlink"/>
                </a:solidFill>
                <a:latin typeface="Lucida Sans Typewriter" pitchFamily="49" charset="0"/>
              </a:rPr>
              <a:t>~</a:t>
            </a:r>
            <a:r>
              <a:rPr lang="en-US" smtClean="0">
                <a:solidFill>
                  <a:schemeClr val="hlink"/>
                </a:solidFill>
              </a:rPr>
              <a:t>, </a:t>
            </a:r>
            <a:r>
              <a:rPr lang="en-US" smtClean="0">
                <a:solidFill>
                  <a:schemeClr val="hlink"/>
                </a:solidFill>
                <a:latin typeface="Lucida Sans Typewriter" pitchFamily="49" charset="0"/>
              </a:rPr>
              <a:t>&amp;</a:t>
            </a:r>
            <a:r>
              <a:rPr lang="en-US" smtClean="0">
                <a:solidFill>
                  <a:schemeClr val="hlink"/>
                </a:solidFill>
              </a:rPr>
              <a:t>, </a:t>
            </a:r>
            <a:r>
              <a:rPr lang="en-US" smtClean="0">
                <a:solidFill>
                  <a:schemeClr val="hlink"/>
                </a:solidFill>
                <a:latin typeface="Lucida Sans Typewriter" pitchFamily="49" charset="0"/>
              </a:rPr>
              <a:t>|</a:t>
            </a:r>
            <a:r>
              <a:rPr lang="en-US" smtClean="0">
                <a:solidFill>
                  <a:schemeClr val="hlink"/>
                </a:solidFill>
              </a:rPr>
              <a:t>, </a:t>
            </a:r>
            <a:r>
              <a:rPr lang="en-US" smtClean="0">
                <a:solidFill>
                  <a:schemeClr val="hlink"/>
                </a:solidFill>
                <a:latin typeface="Lucida Sans Typewriter" pitchFamily="49" charset="0"/>
              </a:rPr>
              <a:t>^</a:t>
            </a:r>
            <a:r>
              <a:rPr lang="en-US" smtClean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Shift operators (</a:t>
            </a:r>
            <a:r>
              <a:rPr lang="en-US" smtClean="0">
                <a:solidFill>
                  <a:schemeClr val="hlink"/>
                </a:solidFill>
                <a:latin typeface="Lucida Sans Typewriter" pitchFamily="49" charset="0"/>
              </a:rPr>
              <a:t>&lt;&lt;</a:t>
            </a:r>
            <a:r>
              <a:rPr lang="en-US" smtClean="0">
                <a:solidFill>
                  <a:schemeClr val="hlink"/>
                </a:solidFill>
              </a:rPr>
              <a:t>, </a:t>
            </a:r>
            <a:r>
              <a:rPr lang="en-US" smtClean="0">
                <a:solidFill>
                  <a:schemeClr val="hlink"/>
                </a:solidFill>
                <a:latin typeface="Lucida Sans Typewriter" pitchFamily="49" charset="0"/>
              </a:rPr>
              <a:t>&gt;&gt;</a:t>
            </a:r>
            <a:r>
              <a:rPr lang="en-US" smtClean="0">
                <a:solidFill>
                  <a:schemeClr val="hlink"/>
                </a:solidFill>
              </a:rPr>
              <a:t>, </a:t>
            </a:r>
            <a:r>
              <a:rPr lang="en-US" smtClean="0">
                <a:solidFill>
                  <a:schemeClr val="hlink"/>
                </a:solidFill>
                <a:latin typeface="Lucida Sans Typewriter" pitchFamily="49" charset="0"/>
              </a:rPr>
              <a:t>&gt;&gt;&gt;</a:t>
            </a:r>
            <a:r>
              <a:rPr lang="en-US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Semantics: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Operands converted to Number, truncated to integer if float, truncated to low-order 32 bits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Operators then applied as if in machine 32-bit registers, result treated as signed two’s complement 32-bit integer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Result of </a:t>
            </a:r>
            <a:r>
              <a:rPr lang="en-US" smtClean="0">
                <a:latin typeface="Lucida Sans Typewriter" pitchFamily="49" charset="0"/>
              </a:rPr>
              <a:t>&gt;&gt;&gt;</a:t>
            </a:r>
            <a:r>
              <a:rPr lang="en-US" smtClean="0"/>
              <a:t> (unsigned right shift) treated as unsigned,  while others treated as signed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Operators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bit operators:</a:t>
            </a:r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438400"/>
            <a:ext cx="304800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1" name="Line 5"/>
          <p:cNvSpPr>
            <a:spLocks noChangeShapeType="1"/>
          </p:cNvSpPr>
          <p:nvPr/>
        </p:nvSpPr>
        <p:spPr bwMode="auto">
          <a:xfrm>
            <a:off x="4419600" y="2819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5622925" y="2627313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  <p:pic>
        <p:nvPicPr>
          <p:cNvPr id="8090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733800"/>
            <a:ext cx="35814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4" name="Line 8"/>
          <p:cNvSpPr>
            <a:spLocks noChangeShapeType="1"/>
          </p:cNvSpPr>
          <p:nvPr/>
        </p:nvSpPr>
        <p:spPr bwMode="auto">
          <a:xfrm>
            <a:off x="4876800" y="4038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905" name="Text Box 10"/>
          <p:cNvSpPr txBox="1">
            <a:spLocks noChangeArrowheads="1"/>
          </p:cNvSpPr>
          <p:nvPr/>
        </p:nvSpPr>
        <p:spPr bwMode="auto">
          <a:xfrm>
            <a:off x="5775325" y="3846513"/>
            <a:ext cx="2346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4294967294 (2</a:t>
            </a:r>
            <a:r>
              <a:rPr lang="en-US" baseline="30000"/>
              <a:t>32</a:t>
            </a:r>
            <a:r>
              <a:rPr lang="en-US"/>
              <a:t> – 2)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Numbers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accent2"/>
                </a:solidFill>
              </a:rPr>
              <a:t>Syntactic</a:t>
            </a:r>
            <a:r>
              <a:rPr lang="en-US" sz="2800" smtClean="0"/>
              <a:t> representations of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Integer (42) and decimal (42.0)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Scientific notation (-12.4e12)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Hexadecimal (0xfa0)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accent2"/>
                </a:solidFill>
              </a:rPr>
              <a:t>Internal</a:t>
            </a:r>
            <a:r>
              <a:rPr lang="en-US" sz="2800" smtClean="0"/>
              <a:t> representation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Number values are represented using 64-bit floating point format that provides approximately 16 decimal digits of precision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Approximate range of magnitudes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Smallest: 10</a:t>
            </a:r>
            <a:r>
              <a:rPr lang="en-US" sz="2000" baseline="30000" smtClean="0"/>
              <a:t>-323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Largest: 10</a:t>
            </a:r>
            <a:r>
              <a:rPr lang="en-US" sz="2000" baseline="30000" smtClean="0"/>
              <a:t>308 </a:t>
            </a:r>
            <a:r>
              <a:rPr lang="en-US" sz="2000" smtClean="0"/>
              <a:t>(</a:t>
            </a:r>
            <a:r>
              <a:rPr lang="en-US" sz="2000" smtClean="0">
                <a:latin typeface="Lucida Sans Typewriter" pitchFamily="49" charset="0"/>
              </a:rPr>
              <a:t>Infinity</a:t>
            </a:r>
            <a:r>
              <a:rPr lang="en-US" sz="2000" smtClean="0"/>
              <a:t> if literal is larger)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Introduction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</a:t>
            </a:r>
            <a:r>
              <a:rPr lang="en-US" smtClean="0">
                <a:solidFill>
                  <a:schemeClr val="hlink"/>
                </a:solidFill>
              </a:rPr>
              <a:t>object</a:t>
            </a:r>
            <a:r>
              <a:rPr lang="en-US" smtClean="0"/>
              <a:t> is a set of </a:t>
            </a:r>
            <a:r>
              <a:rPr lang="en-US" smtClean="0">
                <a:solidFill>
                  <a:schemeClr val="hlink"/>
                </a:solidFill>
              </a:rPr>
              <a:t>properties</a:t>
            </a:r>
          </a:p>
          <a:p>
            <a:pPr eaLnBrk="1" hangingPunct="1"/>
            <a:r>
              <a:rPr lang="en-US" smtClean="0"/>
              <a:t>A </a:t>
            </a:r>
            <a:r>
              <a:rPr lang="en-US" smtClean="0">
                <a:solidFill>
                  <a:schemeClr val="hlink"/>
                </a:solidFill>
              </a:rPr>
              <a:t>property</a:t>
            </a:r>
            <a:r>
              <a:rPr lang="en-US" smtClean="0"/>
              <a:t> consists of a unique (within an object) </a:t>
            </a:r>
            <a:r>
              <a:rPr lang="en-US" smtClean="0">
                <a:solidFill>
                  <a:schemeClr val="hlink"/>
                </a:solidFill>
              </a:rPr>
              <a:t>name</a:t>
            </a:r>
            <a:r>
              <a:rPr lang="en-US" smtClean="0"/>
              <a:t> with an associated </a:t>
            </a:r>
            <a:r>
              <a:rPr lang="en-US" smtClean="0">
                <a:solidFill>
                  <a:schemeClr val="hlink"/>
                </a:solidFill>
              </a:rPr>
              <a:t>value</a:t>
            </a:r>
          </a:p>
          <a:p>
            <a:pPr eaLnBrk="1" hangingPunct="1"/>
            <a:r>
              <a:rPr lang="en-US" smtClean="0"/>
              <a:t>The type of a property depends on the type of its value and can vary dynamically </a:t>
            </a:r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4495800"/>
            <a:ext cx="28956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4860925" y="4454525"/>
            <a:ext cx="222885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</a:pPr>
            <a:r>
              <a:rPr lang="en-US">
                <a:solidFill>
                  <a:srgbClr val="008080"/>
                </a:solidFill>
              </a:rPr>
              <a:t>prop is Boolean</a:t>
            </a:r>
          </a:p>
          <a:p>
            <a:pPr>
              <a:lnSpc>
                <a:spcPct val="135000"/>
              </a:lnSpc>
            </a:pPr>
            <a:r>
              <a:rPr lang="en-US">
                <a:solidFill>
                  <a:srgbClr val="008080"/>
                </a:solidFill>
              </a:rPr>
              <a:t>prop is now String</a:t>
            </a:r>
          </a:p>
          <a:p>
            <a:pPr>
              <a:lnSpc>
                <a:spcPct val="135000"/>
              </a:lnSpc>
            </a:pPr>
            <a:r>
              <a:rPr lang="en-US">
                <a:solidFill>
                  <a:srgbClr val="008080"/>
                </a:solidFill>
              </a:rPr>
              <a:t>prop is now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Introduction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There are </a:t>
            </a:r>
            <a:r>
              <a:rPr lang="en-US" smtClean="0">
                <a:solidFill>
                  <a:schemeClr val="accent2"/>
                </a:solidFill>
              </a:rPr>
              <a:t>no classes</a:t>
            </a:r>
            <a:r>
              <a:rPr lang="en-US" smtClean="0"/>
              <a:t> in JavaScript</a:t>
            </a:r>
          </a:p>
          <a:p>
            <a:pPr eaLnBrk="1" hangingPunct="1"/>
            <a:r>
              <a:rPr lang="en-US" smtClean="0"/>
              <a:t>Instead, properties can be created and deleted dynamically</a:t>
            </a: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352800"/>
            <a:ext cx="4572000" cy="103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5851525" y="3268663"/>
            <a:ext cx="2801938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>
                <a:solidFill>
                  <a:srgbClr val="008080"/>
                </a:solidFill>
              </a:rPr>
              <a:t>Create an object </a:t>
            </a:r>
            <a:r>
              <a:rPr lang="en-US">
                <a:solidFill>
                  <a:srgbClr val="008080"/>
                </a:solidFill>
                <a:latin typeface="Lucida Sans Typewriter" pitchFamily="49" charset="0"/>
              </a:rPr>
              <a:t>o1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008080"/>
                </a:solidFill>
              </a:rPr>
              <a:t>Create property </a:t>
            </a:r>
            <a:r>
              <a:rPr lang="en-US">
                <a:solidFill>
                  <a:srgbClr val="008080"/>
                </a:solidFill>
                <a:latin typeface="Lucida Sans Typewriter" pitchFamily="49" charset="0"/>
              </a:rPr>
              <a:t>testing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008080"/>
                </a:solidFill>
              </a:rPr>
              <a:t>Delete </a:t>
            </a:r>
            <a:r>
              <a:rPr lang="en-US">
                <a:solidFill>
                  <a:srgbClr val="008080"/>
                </a:solidFill>
                <a:latin typeface="Lucida Sans Typewriter" pitchFamily="49" charset="0"/>
              </a:rPr>
              <a:t>testing</a:t>
            </a:r>
            <a:r>
              <a:rPr lang="en-US">
                <a:solidFill>
                  <a:srgbClr val="008080"/>
                </a:solidFill>
              </a:rPr>
              <a:t> property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Property Creation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hlink"/>
                </a:solidFill>
              </a:rPr>
              <a:t>Assignment</a:t>
            </a:r>
            <a:r>
              <a:rPr lang="en-US" smtClean="0"/>
              <a:t> to a non-existent (even if inherited) property name creates the property:</a:t>
            </a:r>
          </a:p>
          <a:p>
            <a:pPr eaLnBrk="1" hangingPunct="1"/>
            <a:r>
              <a:rPr lang="en-US" smtClean="0">
                <a:solidFill>
                  <a:schemeClr val="hlink"/>
                </a:solidFill>
              </a:rPr>
              <a:t>Object initializer</a:t>
            </a:r>
            <a:r>
              <a:rPr lang="en-US" smtClean="0"/>
              <a:t> notation can be used to create an object and one or more properties in a single statement:</a:t>
            </a:r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743200"/>
            <a:ext cx="4405313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876800"/>
            <a:ext cx="64770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Enumerating Properties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Special </a:t>
            </a:r>
            <a:r>
              <a:rPr lang="en-US" smtClean="0">
                <a:latin typeface="Lucida Sans Typewriter" pitchFamily="49" charset="0"/>
              </a:rPr>
              <a:t>for-in</a:t>
            </a:r>
            <a:r>
              <a:rPr lang="en-US" smtClean="0"/>
              <a:t> statement used to </a:t>
            </a:r>
            <a:r>
              <a:rPr lang="en-US" smtClean="0">
                <a:solidFill>
                  <a:schemeClr val="hlink"/>
                </a:solidFill>
              </a:rPr>
              <a:t>iterate through all properties</a:t>
            </a:r>
            <a:r>
              <a:rPr lang="en-US" smtClean="0"/>
              <a:t> of an object:</a:t>
            </a:r>
          </a:p>
        </p:txBody>
      </p:sp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048000"/>
            <a:ext cx="324326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352800"/>
            <a:ext cx="6570663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152400" y="4343400"/>
            <a:ext cx="43497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Produces three</a:t>
            </a:r>
          </a:p>
          <a:p>
            <a:r>
              <a:rPr lang="en-US">
                <a:solidFill>
                  <a:srgbClr val="008080"/>
                </a:solidFill>
              </a:rPr>
              <a:t>alert boxes</a:t>
            </a:r>
          </a:p>
          <a:p>
            <a:r>
              <a:rPr lang="en-US">
                <a:solidFill>
                  <a:srgbClr val="008080"/>
                </a:solidFill>
              </a:rPr>
              <a:t>each with one</a:t>
            </a:r>
          </a:p>
          <a:p>
            <a:r>
              <a:rPr lang="en-US">
                <a:solidFill>
                  <a:srgbClr val="008080"/>
                </a:solidFill>
              </a:rPr>
              <a:t>of the names </a:t>
            </a:r>
            <a:r>
              <a:rPr lang="en-US">
                <a:solidFill>
                  <a:srgbClr val="008080"/>
                </a:solidFill>
                <a:latin typeface="Lucida Sans Typewriter" pitchFamily="49" charset="0"/>
              </a:rPr>
              <a:t>kim</a:t>
            </a:r>
            <a:r>
              <a:rPr lang="en-US">
                <a:solidFill>
                  <a:srgbClr val="008080"/>
                </a:solidFill>
              </a:rPr>
              <a:t>, </a:t>
            </a:r>
            <a:r>
              <a:rPr lang="en-US">
                <a:solidFill>
                  <a:srgbClr val="008080"/>
                </a:solidFill>
                <a:latin typeface="Lucida Sans Typewriter" pitchFamily="49" charset="0"/>
              </a:rPr>
              <a:t>sam</a:t>
            </a:r>
            <a:r>
              <a:rPr lang="en-US">
                <a:solidFill>
                  <a:srgbClr val="008080"/>
                </a:solidFill>
              </a:rPr>
              <a:t>, or </a:t>
            </a:r>
            <a:r>
              <a:rPr lang="en-US">
                <a:solidFill>
                  <a:srgbClr val="008080"/>
                </a:solidFill>
                <a:latin typeface="Lucida Sans Typewriter" pitchFamily="49" charset="0"/>
              </a:rPr>
              <a:t>lynn</a:t>
            </a:r>
            <a:r>
              <a:rPr lang="en-US">
                <a:solidFill>
                  <a:srgbClr val="008080"/>
                </a:solidFill>
              </a:rPr>
              <a:t>; </a:t>
            </a:r>
          </a:p>
          <a:p>
            <a:r>
              <a:rPr lang="en-US">
                <a:solidFill>
                  <a:srgbClr val="008080"/>
                </a:solidFill>
              </a:rPr>
              <a:t>However, the order in which they appear </a:t>
            </a:r>
          </a:p>
          <a:p>
            <a:r>
              <a:rPr lang="en-US">
                <a:solidFill>
                  <a:srgbClr val="008080"/>
                </a:solidFill>
              </a:rPr>
              <a:t>is implementation-dependent.</a:t>
            </a:r>
          </a:p>
        </p:txBody>
      </p:sp>
      <p:sp>
        <p:nvSpPr>
          <p:cNvPr id="86023" name="AutoShape 7"/>
          <p:cNvSpPr>
            <a:spLocks/>
          </p:cNvSpPr>
          <p:nvPr/>
        </p:nvSpPr>
        <p:spPr bwMode="auto">
          <a:xfrm>
            <a:off x="1905000" y="4343400"/>
            <a:ext cx="76200" cy="838200"/>
          </a:xfrm>
          <a:prstGeom prst="leftBrace">
            <a:avLst>
              <a:gd name="adj1" fmla="val 91667"/>
              <a:gd name="adj2" fmla="val 50000"/>
            </a:avLst>
          </a:prstGeom>
          <a:noFill/>
          <a:ln w="9525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None/>
              <a:defRPr/>
            </a:pPr>
            <a:r>
              <a:rPr lang="en-US" dirty="0" smtClean="0"/>
              <a:t>&lt;script&gt;</a:t>
            </a:r>
          </a:p>
          <a:p>
            <a:pPr>
              <a:buFontTx/>
              <a:buNone/>
              <a:defRPr/>
            </a:pPr>
            <a:r>
              <a:rPr lang="en-US" dirty="0" err="1" smtClean="0"/>
              <a:t>var</a:t>
            </a:r>
            <a:r>
              <a:rPr lang="en-US" dirty="0" smtClean="0"/>
              <a:t> txt = "";</a:t>
            </a:r>
          </a:p>
          <a:p>
            <a:pPr>
              <a:buFontTx/>
              <a:buNone/>
              <a:defRPr/>
            </a:pPr>
            <a:r>
              <a:rPr lang="en-US" dirty="0" err="1" smtClean="0"/>
              <a:t>var</a:t>
            </a:r>
            <a:r>
              <a:rPr lang="en-US" dirty="0" smtClean="0"/>
              <a:t> person = {</a:t>
            </a:r>
            <a:r>
              <a:rPr lang="en-US" dirty="0" err="1" smtClean="0"/>
              <a:t>fname</a:t>
            </a:r>
            <a:r>
              <a:rPr lang="en-US" dirty="0" smtClean="0"/>
              <a:t>:"John", </a:t>
            </a:r>
            <a:r>
              <a:rPr lang="en-US" dirty="0" err="1" smtClean="0"/>
              <a:t>lname</a:t>
            </a:r>
            <a:r>
              <a:rPr lang="en-US" dirty="0" smtClean="0"/>
              <a:t>:"Doe", age:25}; </a:t>
            </a:r>
          </a:p>
          <a:p>
            <a:pPr>
              <a:buFontTx/>
              <a:buNone/>
              <a:defRPr/>
            </a:pPr>
            <a:r>
              <a:rPr lang="en-US" dirty="0" err="1" smtClean="0"/>
              <a:t>var</a:t>
            </a:r>
            <a:r>
              <a:rPr lang="en-US" dirty="0" smtClean="0"/>
              <a:t> x;</a:t>
            </a:r>
          </a:p>
          <a:p>
            <a:pPr>
              <a:buFontTx/>
              <a:buNone/>
              <a:defRPr/>
            </a:pPr>
            <a:r>
              <a:rPr lang="en-US" dirty="0" smtClean="0"/>
              <a:t>for (x in person) {</a:t>
            </a:r>
          </a:p>
          <a:p>
            <a:pPr>
              <a:buFontTx/>
              <a:buNone/>
              <a:defRPr/>
            </a:pPr>
            <a:r>
              <a:rPr lang="en-US" dirty="0" smtClean="0"/>
              <a:t>  txt += person[x] + " ";</a:t>
            </a:r>
          </a:p>
          <a:p>
            <a:pPr>
              <a:buFontTx/>
              <a:buNone/>
              <a:defRPr/>
            </a:pPr>
            <a:r>
              <a:rPr lang="en-US" dirty="0" smtClean="0"/>
              <a:t>}</a:t>
            </a:r>
          </a:p>
          <a:p>
            <a:pPr>
              <a:buFontTx/>
              <a:buNone/>
              <a:defRPr/>
            </a:pPr>
            <a:r>
              <a:rPr lang="en-US" dirty="0" err="1" smtClean="0"/>
              <a:t>document.writeln</a:t>
            </a:r>
            <a:r>
              <a:rPr lang="en-US" dirty="0" smtClean="0"/>
              <a:t> (txt);  </a:t>
            </a:r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r>
              <a:rPr lang="en-US" smtClean="0"/>
              <a:t>o/p John Doe 25 </a:t>
            </a:r>
            <a:endParaRPr lang="en-US" dirty="0"/>
          </a:p>
        </p:txBody>
      </p:sp>
      <p:sp>
        <p:nvSpPr>
          <p:cNvPr id="8704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Dr. Thomas Tran – CSI3140 Lecture Notes (based on Dr. Jeffrey Jackson’s slides)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Accessing Property Values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JavaScript object dot notation is actually shorthand for a more general </a:t>
            </a:r>
            <a:r>
              <a:rPr lang="en-US" smtClean="0">
                <a:solidFill>
                  <a:schemeClr val="hlink"/>
                </a:solidFill>
              </a:rPr>
              <a:t>associative array</a:t>
            </a:r>
            <a:r>
              <a:rPr lang="en-US" smtClean="0"/>
              <a:t> notation in which Strings are array indices: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Expressions can supply property names: </a:t>
            </a:r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810000"/>
            <a:ext cx="116046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810000"/>
            <a:ext cx="14478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70" name="Line 6"/>
          <p:cNvSpPr>
            <a:spLocks noChangeShapeType="1"/>
          </p:cNvSpPr>
          <p:nvPr/>
        </p:nvSpPr>
        <p:spPr bwMode="auto">
          <a:xfrm>
            <a:off x="2895600" y="39624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8807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4953000"/>
            <a:ext cx="563880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72" name="Oval 8"/>
          <p:cNvSpPr>
            <a:spLocks noChangeArrowheads="1"/>
          </p:cNvSpPr>
          <p:nvPr/>
        </p:nvSpPr>
        <p:spPr bwMode="auto">
          <a:xfrm>
            <a:off x="6172200" y="4953000"/>
            <a:ext cx="685800" cy="3048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5715000" y="5257800"/>
            <a:ext cx="2152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Converted to String</a:t>
            </a:r>
          </a:p>
          <a:p>
            <a:r>
              <a:rPr lang="en-US">
                <a:solidFill>
                  <a:srgbClr val="008080"/>
                </a:solidFill>
              </a:rPr>
              <a:t>if necessary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Creation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Objects are created using </a:t>
            </a:r>
            <a:r>
              <a:rPr lang="en-US" smtClean="0">
                <a:latin typeface="Lucida Sans Typewriter" pitchFamily="49" charset="0"/>
              </a:rPr>
              <a:t>new</a:t>
            </a:r>
            <a:r>
              <a:rPr lang="en-US" smtClean="0"/>
              <a:t> expression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 </a:t>
            </a:r>
            <a:r>
              <a:rPr lang="en-US" smtClean="0">
                <a:solidFill>
                  <a:schemeClr val="hlink"/>
                </a:solidFill>
              </a:rPr>
              <a:t>constructor</a:t>
            </a:r>
            <a:r>
              <a:rPr lang="en-US" smtClean="0"/>
              <a:t> is a function</a:t>
            </a:r>
          </a:p>
          <a:p>
            <a:pPr lvl="1" eaLnBrk="1" hangingPunct="1"/>
            <a:r>
              <a:rPr lang="en-US" smtClean="0"/>
              <a:t>When called via </a:t>
            </a:r>
            <a:r>
              <a:rPr lang="en-US" smtClean="0">
                <a:latin typeface="Lucida Sans Typewriter" pitchFamily="49" charset="0"/>
              </a:rPr>
              <a:t>new</a:t>
            </a:r>
            <a:r>
              <a:rPr lang="en-US" smtClean="0"/>
              <a:t> expression, a new empty Object is created and passed to the constructor along with the argument values</a:t>
            </a:r>
          </a:p>
          <a:p>
            <a:pPr lvl="1" eaLnBrk="1" hangingPunct="1"/>
            <a:r>
              <a:rPr lang="en-US" smtClean="0"/>
              <a:t>Constructor performs initialization on object</a:t>
            </a:r>
          </a:p>
          <a:p>
            <a:pPr lvl="2" eaLnBrk="1" hangingPunct="1"/>
            <a:r>
              <a:rPr lang="en-US" smtClean="0"/>
              <a:t>Can add </a:t>
            </a:r>
            <a:r>
              <a:rPr lang="en-US" smtClean="0">
                <a:solidFill>
                  <a:schemeClr val="accent2"/>
                </a:solidFill>
              </a:rPr>
              <a:t>properties</a:t>
            </a:r>
            <a:r>
              <a:rPr lang="en-US" smtClean="0"/>
              <a:t> and </a:t>
            </a:r>
            <a:r>
              <a:rPr lang="en-US" smtClean="0">
                <a:solidFill>
                  <a:schemeClr val="accent2"/>
                </a:solidFill>
              </a:rPr>
              <a:t>methods</a:t>
            </a:r>
            <a:r>
              <a:rPr lang="en-US" smtClean="0"/>
              <a:t> to object</a:t>
            </a:r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286000"/>
            <a:ext cx="17986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93" name="Oval 5"/>
          <p:cNvSpPr>
            <a:spLocks noChangeArrowheads="1"/>
          </p:cNvSpPr>
          <p:nvPr/>
        </p:nvSpPr>
        <p:spPr bwMode="auto">
          <a:xfrm>
            <a:off x="2438400" y="2209800"/>
            <a:ext cx="1371600" cy="3810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3870325" y="2246313"/>
            <a:ext cx="318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8080"/>
                </a:solidFill>
              </a:rPr>
              <a:t>Constructor</a:t>
            </a:r>
            <a:r>
              <a:rPr lang="en-US">
                <a:solidFill>
                  <a:srgbClr val="008080"/>
                </a:solidFill>
              </a:rPr>
              <a:t> and argument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firstNumber</a:t>
            </a:r>
            <a:r>
              <a:rPr lang="en-US" dirty="0" smtClean="0"/>
              <a:t> = 4;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secondNumber</a:t>
            </a:r>
            <a:r>
              <a:rPr lang="en-US" dirty="0" smtClean="0"/>
              <a:t> = 3;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total = </a:t>
            </a:r>
            <a:r>
              <a:rPr lang="en-US" dirty="0" err="1" smtClean="0"/>
              <a:t>firstNumber</a:t>
            </a:r>
            <a:r>
              <a:rPr lang="en-US" dirty="0" smtClean="0"/>
              <a:t> + </a:t>
            </a:r>
            <a:r>
              <a:rPr lang="en-US" dirty="0" err="1" smtClean="0"/>
              <a:t>secondNumber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//Display the total</a:t>
            </a:r>
          </a:p>
          <a:p>
            <a:r>
              <a:rPr lang="en-US" dirty="0" smtClean="0"/>
              <a:t>console.log(total);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firstNumber</a:t>
            </a:r>
            <a:r>
              <a:rPr lang="en-US" dirty="0" smtClean="0"/>
              <a:t> = 4;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secondNumber</a:t>
            </a:r>
            <a:r>
              <a:rPr lang="en-US" dirty="0" smtClean="0"/>
              <a:t> = 3;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total = </a:t>
            </a:r>
            <a:r>
              <a:rPr lang="en-US" dirty="0" err="1" smtClean="0"/>
              <a:t>firstNumber</a:t>
            </a:r>
            <a:r>
              <a:rPr lang="en-US" dirty="0" smtClean="0"/>
              <a:t> + </a:t>
            </a:r>
            <a:r>
              <a:rPr lang="en-US" dirty="0" err="1" smtClean="0"/>
              <a:t>secondNumber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Creation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solidFill>
                  <a:schemeClr val="hlink"/>
                </a:solidFill>
                <a:latin typeface="Lucida Sans Typewriter" pitchFamily="49" charset="0"/>
              </a:rPr>
              <a:t>Object()</a:t>
            </a:r>
            <a:r>
              <a:rPr lang="en-US" smtClean="0"/>
              <a:t> built-in constructor</a:t>
            </a:r>
          </a:p>
          <a:p>
            <a:pPr lvl="1" eaLnBrk="1" hangingPunct="1"/>
            <a:r>
              <a:rPr lang="en-US" smtClean="0"/>
              <a:t>Does not add any properties or methods directly to the object</a:t>
            </a:r>
          </a:p>
          <a:p>
            <a:pPr lvl="1" eaLnBrk="1" hangingPunct="1"/>
            <a:r>
              <a:rPr lang="en-US" smtClean="0"/>
              <a:t>Adds object to hierarchy so that it inherits several generic methods including default </a:t>
            </a:r>
            <a:r>
              <a:rPr lang="en-US" smtClean="0">
                <a:latin typeface="Lucida Sans Typewriter" pitchFamily="49" charset="0"/>
              </a:rPr>
              <a:t>toString()</a:t>
            </a:r>
            <a:r>
              <a:rPr lang="en-US" smtClean="0"/>
              <a:t> and </a:t>
            </a:r>
            <a:r>
              <a:rPr lang="en-US" smtClean="0">
                <a:latin typeface="Lucida Sans Typewriter" pitchFamily="49" charset="0"/>
              </a:rPr>
              <a:t>valueOf()</a:t>
            </a:r>
            <a:r>
              <a:rPr lang="en-US" smtClean="0"/>
              <a:t> methods (used when converting the object to String and Number values, respectively)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895600"/>
            <a:ext cx="2789238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Values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Value of type Object is reference (pointer) to object, not the actual object itself: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895600"/>
            <a:ext cx="2789238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Values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Value of type Object is reference (pointer) to object, not the actual object itself:</a:t>
            </a:r>
          </a:p>
        </p:txBody>
      </p:sp>
      <p:sp>
        <p:nvSpPr>
          <p:cNvPr id="92165" name="Oval 5"/>
          <p:cNvSpPr>
            <a:spLocks noChangeArrowheads="1"/>
          </p:cNvSpPr>
          <p:nvPr/>
        </p:nvSpPr>
        <p:spPr bwMode="auto">
          <a:xfrm>
            <a:off x="2286000" y="3352800"/>
            <a:ext cx="1600200" cy="4572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441325" y="3236913"/>
            <a:ext cx="1527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  <a:latin typeface="Lucida Sans Typewriter" pitchFamily="49" charset="0"/>
              </a:rPr>
              <a:t>o2</a:t>
            </a:r>
            <a:r>
              <a:rPr lang="en-US">
                <a:solidFill>
                  <a:srgbClr val="008080"/>
                </a:solidFill>
              </a:rPr>
              <a:t> is another</a:t>
            </a:r>
          </a:p>
          <a:p>
            <a:r>
              <a:rPr lang="en-US">
                <a:solidFill>
                  <a:srgbClr val="008080"/>
                </a:solidFill>
              </a:rPr>
              <a:t>name for </a:t>
            </a:r>
            <a:r>
              <a:rPr lang="en-US">
                <a:solidFill>
                  <a:srgbClr val="008080"/>
                </a:solidFill>
                <a:latin typeface="Lucida Sans Typewriter" pitchFamily="49" charset="0"/>
              </a:rPr>
              <a:t>o1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895600"/>
            <a:ext cx="2789238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Values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Value of type Object is reference (pointer) to object, not the actual object itself:</a:t>
            </a:r>
          </a:p>
        </p:txBody>
      </p:sp>
      <p:sp>
        <p:nvSpPr>
          <p:cNvPr id="93189" name="Oval 5"/>
          <p:cNvSpPr>
            <a:spLocks noChangeArrowheads="1"/>
          </p:cNvSpPr>
          <p:nvPr/>
        </p:nvSpPr>
        <p:spPr bwMode="auto">
          <a:xfrm>
            <a:off x="2209800" y="3657600"/>
            <a:ext cx="2743200" cy="3810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990600" y="3581400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o1 is</a:t>
            </a:r>
          </a:p>
          <a:p>
            <a:r>
              <a:rPr lang="en-US">
                <a:solidFill>
                  <a:srgbClr val="008080"/>
                </a:solidFill>
              </a:rPr>
              <a:t>changed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895600"/>
            <a:ext cx="2789238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Values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Value of type Object is reference (pointer) to object, not the actual object itself: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5089525" y="3922713"/>
            <a:ext cx="2819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Output is </a:t>
            </a:r>
            <a:r>
              <a:rPr lang="en-US">
                <a:solidFill>
                  <a:srgbClr val="008080"/>
                </a:solidFill>
                <a:latin typeface="Lucida Sans Typewriter" pitchFamily="49" charset="0"/>
              </a:rPr>
              <a:t>Hello World!</a:t>
            </a:r>
          </a:p>
        </p:txBody>
      </p:sp>
      <p:sp>
        <p:nvSpPr>
          <p:cNvPr id="94214" name="Oval 6"/>
          <p:cNvSpPr>
            <a:spLocks noChangeArrowheads="1"/>
          </p:cNvSpPr>
          <p:nvPr/>
        </p:nvSpPr>
        <p:spPr bwMode="auto">
          <a:xfrm>
            <a:off x="3886200" y="3962400"/>
            <a:ext cx="914400" cy="3810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Values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argument values are references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5675" y="2595563"/>
            <a:ext cx="7924800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105400"/>
            <a:ext cx="45561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5318125" y="5140325"/>
            <a:ext cx="73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Lucida Sans Typewriter" pitchFamily="49" charset="0"/>
              </a:rPr>
              <a:t>...}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Values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argument values are references</a:t>
            </a:r>
          </a:p>
        </p:txBody>
      </p:sp>
      <p:pic>
        <p:nvPicPr>
          <p:cNvPr id="9626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362200"/>
            <a:ext cx="332581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Values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argument values are references</a:t>
            </a:r>
          </a:p>
        </p:txBody>
      </p:sp>
      <p:pic>
        <p:nvPicPr>
          <p:cNvPr id="9728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133600"/>
            <a:ext cx="7848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048000"/>
            <a:ext cx="26130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86" name="Oval 9"/>
          <p:cNvSpPr>
            <a:spLocks noChangeArrowheads="1"/>
          </p:cNvSpPr>
          <p:nvPr/>
        </p:nvSpPr>
        <p:spPr bwMode="auto">
          <a:xfrm>
            <a:off x="2971800" y="2667000"/>
            <a:ext cx="914400" cy="3810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Oval 10"/>
          <p:cNvSpPr>
            <a:spLocks noChangeArrowheads="1"/>
          </p:cNvSpPr>
          <p:nvPr/>
        </p:nvSpPr>
        <p:spPr bwMode="auto">
          <a:xfrm>
            <a:off x="4495800" y="4267200"/>
            <a:ext cx="685800" cy="3810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Values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argument values are references</a:t>
            </a:r>
          </a:p>
        </p:txBody>
      </p:sp>
      <p:pic>
        <p:nvPicPr>
          <p:cNvPr id="9830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09800"/>
            <a:ext cx="7162800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200400"/>
            <a:ext cx="272256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310" name="Oval 9"/>
          <p:cNvSpPr>
            <a:spLocks noChangeArrowheads="1"/>
          </p:cNvSpPr>
          <p:nvPr/>
        </p:nvSpPr>
        <p:spPr bwMode="auto">
          <a:xfrm>
            <a:off x="1219200" y="3124200"/>
            <a:ext cx="1828800" cy="5334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11" name="Oval 10"/>
          <p:cNvSpPr>
            <a:spLocks noChangeArrowheads="1"/>
          </p:cNvSpPr>
          <p:nvPr/>
        </p:nvSpPr>
        <p:spPr bwMode="auto">
          <a:xfrm>
            <a:off x="5638800" y="3200400"/>
            <a:ext cx="1066800" cy="76200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Values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argument values are references</a:t>
            </a:r>
          </a:p>
        </p:txBody>
      </p:sp>
      <p:pic>
        <p:nvPicPr>
          <p:cNvPr id="993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667000"/>
            <a:ext cx="272256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3" name="Picture 8" descr="ObjArgOutpu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2667000"/>
            <a:ext cx="4191000" cy="327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4228</Words>
  <Application>Microsoft Office PowerPoint</Application>
  <PresentationFormat>On-screen Show (4:3)</PresentationFormat>
  <Paragraphs>800</Paragraphs>
  <Slides>158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158</vt:i4>
      </vt:variant>
    </vt:vector>
  </HeadingPairs>
  <TitlesOfParts>
    <vt:vector size="159" baseType="lpstr">
      <vt:lpstr>Office Theme</vt:lpstr>
      <vt:lpstr>Learning JavaScript</vt:lpstr>
      <vt:lpstr>Setting up</vt:lpstr>
      <vt:lpstr>Text editor, the web browser, and the console</vt:lpstr>
      <vt:lpstr>Displaying messages in the console</vt:lpstr>
      <vt:lpstr>Slide 5</vt:lpstr>
      <vt:lpstr>Error message</vt:lpstr>
      <vt:lpstr>Variables</vt:lpstr>
      <vt:lpstr>Slide 8</vt:lpstr>
      <vt:lpstr>Slide 9</vt:lpstr>
      <vt:lpstr>Slide 10</vt:lpstr>
      <vt:lpstr>mathematical operators</vt:lpstr>
      <vt:lpstr>Slide 12</vt:lpstr>
      <vt:lpstr>Working with strings</vt:lpstr>
      <vt:lpstr>Working with true or false variables</vt:lpstr>
      <vt:lpstr>Decision making</vt:lpstr>
      <vt:lpstr>Slide 16</vt:lpstr>
      <vt:lpstr>Slide 17</vt:lpstr>
      <vt:lpstr>Basic JavaScript Syntax</vt:lpstr>
      <vt:lpstr>Basic JavaScript Syntax</vt:lpstr>
      <vt:lpstr>Basic JavaScript Syntax</vt:lpstr>
      <vt:lpstr>Basic JavaScript Syntax</vt:lpstr>
      <vt:lpstr>Basic JavaScript Syntax</vt:lpstr>
      <vt:lpstr>Basic JavaScript Syntax</vt:lpstr>
      <vt:lpstr>Basic JavaScript Syntax</vt:lpstr>
      <vt:lpstr>Basic JavaScript Syntax</vt:lpstr>
      <vt:lpstr>Basic JavaScript Syntax</vt:lpstr>
      <vt:lpstr>Basic JavaScript Syntax</vt:lpstr>
      <vt:lpstr>Basic JavaScript Syntax</vt:lpstr>
      <vt:lpstr>Basic JavaScript Syntax</vt:lpstr>
      <vt:lpstr>Basic JavaScript Syntax</vt:lpstr>
      <vt:lpstr>Running Examples</vt:lpstr>
      <vt:lpstr>Variables and Data Types</vt:lpstr>
      <vt:lpstr>Variables and Data Types</vt:lpstr>
      <vt:lpstr>Variables and Data Types</vt:lpstr>
      <vt:lpstr>Slide 35</vt:lpstr>
      <vt:lpstr>Variables and Data Types</vt:lpstr>
      <vt:lpstr>Variables and Data Types</vt:lpstr>
      <vt:lpstr>Variables and Data Types</vt:lpstr>
      <vt:lpstr>Slide 39</vt:lpstr>
      <vt:lpstr>Variables and Data Types</vt:lpstr>
      <vt:lpstr>Variables and Data Types</vt:lpstr>
      <vt:lpstr>Variables and Data Types</vt:lpstr>
      <vt:lpstr>Variables and Data Types</vt:lpstr>
      <vt:lpstr>Variables and Data Types</vt:lpstr>
      <vt:lpstr>JavaScript Statements</vt:lpstr>
      <vt:lpstr>JavaScript Statements</vt:lpstr>
      <vt:lpstr>JavaScript Statements</vt:lpstr>
      <vt:lpstr>JavaScript Statements</vt:lpstr>
      <vt:lpstr>JavaScript Statements</vt:lpstr>
      <vt:lpstr>JavaScript Statements</vt:lpstr>
      <vt:lpstr>JavaScript Operators</vt:lpstr>
      <vt:lpstr>JavaScript Operators</vt:lpstr>
      <vt:lpstr>JavaScript Operators</vt:lpstr>
      <vt:lpstr>JavaScript Operators: Automatic Type Conversion</vt:lpstr>
      <vt:lpstr>JavaScript Operators: Automatic Type Conversion</vt:lpstr>
      <vt:lpstr>JavaScript Operators: Automatic Type Conversion</vt:lpstr>
      <vt:lpstr>JavaScript Strings</vt:lpstr>
      <vt:lpstr>JavaScript Functions</vt:lpstr>
      <vt:lpstr>JavaScript Functions</vt:lpstr>
      <vt:lpstr>JavaScript Functions</vt:lpstr>
      <vt:lpstr>JavaScript Functions</vt:lpstr>
      <vt:lpstr>JavaScript Functions</vt:lpstr>
      <vt:lpstr>JavaScript Functions</vt:lpstr>
      <vt:lpstr>JavaScript Functions</vt:lpstr>
      <vt:lpstr>JavaScript Functions</vt:lpstr>
      <vt:lpstr>JavaScript Functions</vt:lpstr>
      <vt:lpstr>JavaScript Functions</vt:lpstr>
      <vt:lpstr>JavaScript Functions</vt:lpstr>
      <vt:lpstr>JavaScript Functions</vt:lpstr>
      <vt:lpstr>JavaScript Functions</vt:lpstr>
      <vt:lpstr>JavaScript Functions</vt:lpstr>
      <vt:lpstr>JavaScript Functions</vt:lpstr>
      <vt:lpstr>JavaScript Functions</vt:lpstr>
      <vt:lpstr>JavaScript Functions</vt:lpstr>
      <vt:lpstr>JavaScript Functions</vt:lpstr>
      <vt:lpstr>JavaScript Functions</vt:lpstr>
      <vt:lpstr>JavaScript Functions</vt:lpstr>
      <vt:lpstr>JavaScript Functions</vt:lpstr>
      <vt:lpstr>JavaScript Functions</vt:lpstr>
      <vt:lpstr>JavaScript Operators</vt:lpstr>
      <vt:lpstr>JavaScript Operators</vt:lpstr>
      <vt:lpstr>JavaScript Numbers</vt:lpstr>
      <vt:lpstr>Object Introduction</vt:lpstr>
      <vt:lpstr>Object Introduction</vt:lpstr>
      <vt:lpstr>Property Creation</vt:lpstr>
      <vt:lpstr>Enumerating Properties</vt:lpstr>
      <vt:lpstr>Slide 87</vt:lpstr>
      <vt:lpstr>Accessing Property Values</vt:lpstr>
      <vt:lpstr>Object Creation</vt:lpstr>
      <vt:lpstr>Object Creation</vt:lpstr>
      <vt:lpstr>Object Values</vt:lpstr>
      <vt:lpstr>Object Values</vt:lpstr>
      <vt:lpstr>Object Values</vt:lpstr>
      <vt:lpstr>Object Values</vt:lpstr>
      <vt:lpstr>Object Values</vt:lpstr>
      <vt:lpstr>Object Values</vt:lpstr>
      <vt:lpstr>Object Values</vt:lpstr>
      <vt:lpstr>Object Values</vt:lpstr>
      <vt:lpstr>Object Values</vt:lpstr>
      <vt:lpstr>Object Methods</vt:lpstr>
      <vt:lpstr>Object Methods</vt:lpstr>
      <vt:lpstr>Object Methods</vt:lpstr>
      <vt:lpstr>Object Methods</vt:lpstr>
      <vt:lpstr>Object Methods</vt:lpstr>
      <vt:lpstr>Object Methods</vt:lpstr>
      <vt:lpstr>Object Methods</vt:lpstr>
      <vt:lpstr>Object Methods</vt:lpstr>
      <vt:lpstr>Object Methods</vt:lpstr>
      <vt:lpstr>Object Methods</vt:lpstr>
      <vt:lpstr>Object Methods</vt:lpstr>
      <vt:lpstr>Object Constructors</vt:lpstr>
      <vt:lpstr>Object Constructors</vt:lpstr>
      <vt:lpstr>Object Constructors</vt:lpstr>
      <vt:lpstr>Object Constructors</vt:lpstr>
      <vt:lpstr>Object Constructors</vt:lpstr>
      <vt:lpstr>Object Constructors</vt:lpstr>
      <vt:lpstr>JavaScript Arrays</vt:lpstr>
      <vt:lpstr>JavaScript Arrays</vt:lpstr>
      <vt:lpstr>JavaScript Arrays</vt:lpstr>
      <vt:lpstr>JavaScript Arrays</vt:lpstr>
      <vt:lpstr>JavaScript Arrays</vt:lpstr>
      <vt:lpstr>JavaScript Arrays</vt:lpstr>
      <vt:lpstr>JavaScript Arrays</vt:lpstr>
      <vt:lpstr>JavaScript Arrays</vt:lpstr>
      <vt:lpstr>JavaScript Arrays</vt:lpstr>
      <vt:lpstr>JavaScript Arrays</vt:lpstr>
      <vt:lpstr>JavaScript Arrays</vt:lpstr>
      <vt:lpstr>JavaScript Arrays</vt:lpstr>
      <vt:lpstr>JavaScript Arrays</vt:lpstr>
      <vt:lpstr>JavaScript Arrays</vt:lpstr>
      <vt:lpstr>JavaScript Arrays</vt:lpstr>
      <vt:lpstr>JavaScript Arrays</vt:lpstr>
      <vt:lpstr>Built-in Objects</vt:lpstr>
      <vt:lpstr>Built-in Objects</vt:lpstr>
      <vt:lpstr>Built-in Objects</vt:lpstr>
      <vt:lpstr>Built-in Objects</vt:lpstr>
      <vt:lpstr>Built-in Objects</vt:lpstr>
      <vt:lpstr>Built-in Objects</vt:lpstr>
      <vt:lpstr>Built-in Objects</vt:lpstr>
      <vt:lpstr>Built-in Objects</vt:lpstr>
      <vt:lpstr>Built-in Objects</vt:lpstr>
      <vt:lpstr>Built-in Objects</vt:lpstr>
      <vt:lpstr>Built-in Objects</vt:lpstr>
      <vt:lpstr>JavaScript Regular Expressions</vt:lpstr>
      <vt:lpstr>JavaScript Regular Expressions</vt:lpstr>
      <vt:lpstr>JavaScript Regular Expressions</vt:lpstr>
      <vt:lpstr>JavaScript Regular Expressions</vt:lpstr>
      <vt:lpstr>JavaScript Regular Expressions</vt:lpstr>
      <vt:lpstr>JavaScript Regular Expressions</vt:lpstr>
      <vt:lpstr>JavaScript Regular Expressions</vt:lpstr>
      <vt:lpstr>JavaScript Regular Expressions</vt:lpstr>
      <vt:lpstr>JavaScript Regular Expressions</vt:lpstr>
      <vt:lpstr>JavaScript Regular Expressions</vt:lpstr>
      <vt:lpstr>JavaScript Regular Expressions</vt:lpstr>
      <vt:lpstr>JavaScript Regular Expressions</vt:lpstr>
      <vt:lpstr>JavaScript Regular Expressions</vt:lpstr>
      <vt:lpstr>JavaScript Regular Expressions</vt:lpstr>
      <vt:lpstr>JavaScript Regular Expressions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JavaScript</dc:title>
  <dc:creator>Server</dc:creator>
  <cp:lastModifiedBy>Server</cp:lastModifiedBy>
  <cp:revision>9</cp:revision>
  <dcterms:created xsi:type="dcterms:W3CDTF">2023-01-24T11:54:28Z</dcterms:created>
  <dcterms:modified xsi:type="dcterms:W3CDTF">2023-02-01T12:37:19Z</dcterms:modified>
</cp:coreProperties>
</file>