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72" r:id="rId32"/>
    <p:sldId id="273" r:id="rId33"/>
    <p:sldId id="274" r:id="rId34"/>
    <p:sldId id="275" r:id="rId35"/>
    <p:sldId id="269" r:id="rId36"/>
    <p:sldId id="27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4/5/2023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decorators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Vs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run </a:t>
            </a:r>
            <a:r>
              <a:rPr lang="en-US" dirty="0" err="1"/>
              <a:t>TypeScript</a:t>
            </a:r>
            <a:r>
              <a:rPr lang="en-US" dirty="0"/>
              <a:t> code in a browser or </a:t>
            </a:r>
            <a:r>
              <a:rPr lang="en-US" dirty="0" smtClean="0"/>
              <a:t>Node</a:t>
            </a:r>
          </a:p>
          <a:p>
            <a:r>
              <a:rPr lang="en-US" dirty="0" err="1"/>
              <a:t>TypeScript</a:t>
            </a:r>
            <a:r>
              <a:rPr lang="en-US" dirty="0"/>
              <a:t> must be compiled, or </a:t>
            </a:r>
            <a:r>
              <a:rPr lang="en-US" i="1" dirty="0" err="1" smtClean="0"/>
              <a:t>transpiled</a:t>
            </a:r>
            <a:endParaRPr lang="en-US" i="1" dirty="0" smtClean="0"/>
          </a:p>
          <a:p>
            <a:r>
              <a:rPr lang="en-US" dirty="0" err="1"/>
              <a:t>TypeScript</a:t>
            </a:r>
            <a:r>
              <a:rPr lang="en-US" dirty="0"/>
              <a:t> gets compiled to JavaScript</a:t>
            </a:r>
            <a:r>
              <a:rPr lang="en-US" dirty="0" smtClean="0"/>
              <a:t>!</a:t>
            </a:r>
          </a:p>
          <a:p>
            <a:r>
              <a:rPr lang="en-US" dirty="0" err="1"/>
              <a:t>TypeScript’s</a:t>
            </a:r>
            <a:r>
              <a:rPr lang="en-US" dirty="0"/>
              <a:t> home page at typescriptlang.org called “the </a:t>
            </a:r>
            <a:r>
              <a:rPr lang="en-US" dirty="0" smtClean="0"/>
              <a:t>playground”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code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1412776"/>
            <a:ext cx="822007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</a:t>
            </a:r>
            <a:r>
              <a:rPr lang="en-US" dirty="0" err="1"/>
              <a:t>humanName</a:t>
            </a:r>
            <a:r>
              <a:rPr lang="en-US" dirty="0"/>
              <a:t>: string)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sayHi</a:t>
            </a:r>
            <a:r>
              <a:rPr lang="en-US" dirty="0"/>
              <a:t>("Luke Skywalker");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</a:t>
            </a:r>
            <a:r>
              <a:rPr lang="en-US" dirty="0" err="1" smtClean="0"/>
              <a:t>humanName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You can also declare the type a function returns: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concatStrings</a:t>
            </a:r>
            <a:r>
              <a:rPr lang="en-US" dirty="0" smtClean="0"/>
              <a:t>(str1: string, str2: string): string {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bestShowEver</a:t>
            </a:r>
            <a:r>
              <a:rPr lang="en-US" dirty="0" smtClean="0"/>
              <a:t> = "Babylon 5";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bestShowEver</a:t>
            </a:r>
            <a:r>
              <a:rPr lang="en-US" dirty="0" smtClean="0"/>
              <a:t>: string = "Babylon 5";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const a: number = 42;</a:t>
            </a:r>
          </a:p>
          <a:p>
            <a:pPr lvl="1"/>
            <a:r>
              <a:rPr lang="en-US" dirty="0" smtClean="0"/>
              <a:t>const b: number = 3.14;</a:t>
            </a:r>
          </a:p>
          <a:p>
            <a:pPr lvl="1"/>
            <a:r>
              <a:rPr lang="en-US" dirty="0" smtClean="0"/>
              <a:t>const a: number = 0xf00d;</a:t>
            </a:r>
          </a:p>
          <a:p>
            <a:pPr lvl="1"/>
            <a:r>
              <a:rPr lang="en-US" dirty="0" smtClean="0"/>
              <a:t>const b: number = 0o744; // Zero followed by lower-case 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isThisTheBestBookEver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true;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isThisTheBestBookEver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1; // Compiler error</a:t>
            </a:r>
          </a:p>
          <a:p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accountBalance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accountBalance</a:t>
            </a:r>
            <a:r>
              <a:rPr lang="en-US" dirty="0" smtClean="0"/>
              <a:t> = 15000;</a:t>
            </a:r>
          </a:p>
          <a:p>
            <a:pPr lvl="1"/>
            <a:r>
              <a:rPr lang="en-US" dirty="0" err="1" smtClean="0"/>
              <a:t>accountBalance</a:t>
            </a:r>
            <a:r>
              <a:rPr lang="en-US" dirty="0" smtClean="0"/>
              <a:t> = "15000";</a:t>
            </a:r>
          </a:p>
          <a:p>
            <a:pPr lvl="1"/>
            <a:r>
              <a:rPr lang="en-US" dirty="0" smtClean="0"/>
              <a:t>let food: any = "pizza";</a:t>
            </a:r>
          </a:p>
          <a:p>
            <a:pPr lvl="1"/>
            <a:r>
              <a:rPr lang="en-US" dirty="0" smtClean="0"/>
              <a:t>food = 123; // This is now okay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const pets = [ "Belle", "Bubbles" ];</a:t>
            </a:r>
          </a:p>
          <a:p>
            <a:pPr lvl="1"/>
            <a:r>
              <a:rPr lang="en-US" dirty="0" smtClean="0"/>
              <a:t>const pets: string[] = [ "Belle", "Bubbles" ];</a:t>
            </a:r>
          </a:p>
          <a:p>
            <a:pPr lvl="1"/>
            <a:r>
              <a:rPr lang="en-US" dirty="0" smtClean="0"/>
              <a:t>const pets: any[] = [ "Belle", 42 ];</a:t>
            </a:r>
          </a:p>
          <a:p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const authors = [ "Frank", 46 ];</a:t>
            </a:r>
          </a:p>
          <a:p>
            <a:pPr lvl="1"/>
            <a:r>
              <a:rPr lang="en-US" dirty="0" smtClean="0"/>
              <a:t>const authors: [ string, number ] = [ "Frank", 46 ];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 smtClean="0"/>
          </a:p>
          <a:p>
            <a:pPr lvl="1"/>
            <a:r>
              <a:rPr lang="en-US" dirty="0" smtClean="0"/>
              <a:t>const Pizza = 0;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FriedChicken</a:t>
            </a:r>
            <a:r>
              <a:rPr lang="en-US" dirty="0" smtClean="0"/>
              <a:t> = 1;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IceCream</a:t>
            </a:r>
            <a:r>
              <a:rPr lang="en-US" dirty="0" smtClean="0"/>
              <a:t> = 2;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Food { Pizza, </a:t>
            </a:r>
            <a:r>
              <a:rPr lang="en-US" dirty="0" err="1" smtClean="0"/>
              <a:t>FriedChicken</a:t>
            </a:r>
            <a:r>
              <a:rPr lang="en-US" dirty="0" smtClean="0"/>
              <a:t>, </a:t>
            </a:r>
            <a:r>
              <a:rPr lang="en-US" dirty="0" err="1" smtClean="0"/>
              <a:t>IceCream</a:t>
            </a:r>
            <a:r>
              <a:rPr lang="en-US" dirty="0" smtClean="0"/>
              <a:t> };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myFavoriteFood</a:t>
            </a:r>
            <a:r>
              <a:rPr lang="en-US" dirty="0" smtClean="0"/>
              <a:t>: </a:t>
            </a:r>
            <a:r>
              <a:rPr lang="en-US" dirty="0" err="1" smtClean="0"/>
              <a:t>Food.FriedChicken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myFavoriteFood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myMathFunction</a:t>
            </a:r>
            <a:r>
              <a:rPr lang="en-US" dirty="0" smtClean="0"/>
              <a:t>: (num1: number, num2: number) =&gt; string;</a:t>
            </a:r>
          </a:p>
          <a:p>
            <a:pPr lvl="1"/>
            <a:r>
              <a:rPr lang="en-US" dirty="0" smtClean="0"/>
              <a:t>function add(n1: number, n2: number): string {</a:t>
            </a:r>
          </a:p>
          <a:p>
            <a:pPr lvl="1"/>
            <a:r>
              <a:rPr lang="en-US" dirty="0" smtClean="0"/>
              <a:t>return "" + n1 + n2;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myMathFunction</a:t>
            </a:r>
            <a:r>
              <a:rPr lang="en-US" dirty="0" smtClean="0"/>
              <a:t> = add;</a:t>
            </a:r>
          </a:p>
          <a:p>
            <a:pPr lvl="1"/>
            <a:r>
              <a:rPr lang="en-US" dirty="0" smtClean="0"/>
              <a:t>function multiply(a: number, b: number): number {</a:t>
            </a:r>
          </a:p>
          <a:p>
            <a:pPr lvl="1"/>
            <a:r>
              <a:rPr lang="en-US" dirty="0" smtClean="0"/>
              <a:t>return a * b;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myMathFunction</a:t>
            </a:r>
            <a:r>
              <a:rPr lang="en-US" dirty="0" smtClean="0"/>
              <a:t> = multiply;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let person = {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 : "John", </a:t>
            </a:r>
            <a:r>
              <a:rPr lang="en-US" dirty="0" err="1" smtClean="0"/>
              <a:t>lastName</a:t>
            </a:r>
            <a:r>
              <a:rPr lang="en-US" dirty="0" smtClean="0"/>
              <a:t> : "Sheridan", age : 52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infers the type of the object, including its properties, and this is termed an </a:t>
            </a:r>
            <a:r>
              <a:rPr lang="en-US" i="1" dirty="0" smtClean="0"/>
              <a:t>object type.</a:t>
            </a:r>
          </a:p>
          <a:p>
            <a:r>
              <a:rPr lang="en-US" dirty="0" smtClean="0"/>
              <a:t>trying to do person = { a :"John", b : "Sheridan", age : 52 } will be an error</a:t>
            </a:r>
          </a:p>
          <a:p>
            <a:pPr lvl="1"/>
            <a:r>
              <a:rPr lang="en-US" dirty="0" smtClean="0"/>
              <a:t>let person: {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: string, </a:t>
            </a:r>
            <a:r>
              <a:rPr lang="en-US" dirty="0" err="1" smtClean="0"/>
              <a:t>lastName</a:t>
            </a:r>
            <a:r>
              <a:rPr lang="en-US" dirty="0" smtClean="0"/>
              <a:t>: string, age: number</a:t>
            </a:r>
          </a:p>
          <a:p>
            <a:pPr lvl="1"/>
            <a:r>
              <a:rPr lang="en-US" dirty="0" smtClean="0"/>
              <a:t>} = {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 : "John", </a:t>
            </a:r>
            <a:r>
              <a:rPr lang="en-US" dirty="0" err="1" smtClean="0"/>
              <a:t>lastName</a:t>
            </a:r>
            <a:r>
              <a:rPr lang="en-US" dirty="0" smtClean="0"/>
              <a:t> : "Sheridan", age : 52</a:t>
            </a:r>
          </a:p>
          <a:p>
            <a:pPr lvl="1"/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34481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Null, Void, and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favoriteCar</a:t>
            </a:r>
            <a:r>
              <a:rPr lang="en-US" dirty="0" smtClean="0"/>
              <a:t> = "</a:t>
            </a:r>
            <a:r>
              <a:rPr lang="en-US" dirty="0" err="1" smtClean="0"/>
              <a:t>Camaro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favoriteCar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null is considered subtypes of all other types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myFavoriteNumber</a:t>
            </a:r>
            <a:r>
              <a:rPr lang="en-US" dirty="0" smtClean="0"/>
              <a:t>: number = null;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myFavoriteString</a:t>
            </a:r>
            <a:r>
              <a:rPr lang="en-US" dirty="0" smtClean="0"/>
              <a:t>: string = null;</a:t>
            </a:r>
          </a:p>
          <a:p>
            <a:r>
              <a:rPr lang="en-US" dirty="0" smtClean="0"/>
              <a:t>null is undefined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favoriteCar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favoriteCar</a:t>
            </a:r>
            <a:r>
              <a:rPr lang="en-US" dirty="0" smtClean="0"/>
              <a:t> = undefined;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 ES6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and const Keywords</a:t>
            </a:r>
          </a:p>
          <a:p>
            <a:pPr lvl="1"/>
            <a:r>
              <a:rPr lang="en-US" dirty="0" smtClean="0"/>
              <a:t>Both let and const have block scope rather than </a:t>
            </a:r>
            <a:r>
              <a:rPr lang="en-US" dirty="0" err="1" smtClean="0"/>
              <a:t>var’s</a:t>
            </a:r>
            <a:r>
              <a:rPr lang="en-US" dirty="0" smtClean="0"/>
              <a:t> global scope, which helps avoid a lot of insidious bugs.</a:t>
            </a:r>
          </a:p>
          <a:p>
            <a:r>
              <a:rPr lang="en-US" dirty="0" smtClean="0"/>
              <a:t>Block Scope</a:t>
            </a:r>
          </a:p>
          <a:p>
            <a:pPr lvl="1"/>
            <a:r>
              <a:rPr lang="en-US" dirty="0" smtClean="0"/>
              <a:t>function test() {</a:t>
            </a:r>
          </a:p>
          <a:p>
            <a:pPr lvl="1"/>
            <a:r>
              <a:rPr lang="en-US" dirty="0" smtClean="0"/>
              <a:t>if (true) {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greeting = "hello";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alert(greeting);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test();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 test = (name) =&gt; {</a:t>
            </a:r>
          </a:p>
          <a:p>
            <a:r>
              <a:rPr lang="en-US" dirty="0" smtClean="0"/>
              <a:t>alert(`Hello, ${name}`);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test("Jack");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addNums</a:t>
            </a:r>
            <a:r>
              <a:rPr lang="en-US" dirty="0" smtClean="0"/>
              <a:t> = (a, b) =&gt; a + b;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dirty="0" smtClean="0"/>
              <a:t>(2, 3));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addNums</a:t>
            </a:r>
            <a:r>
              <a:rPr lang="en-US" dirty="0" smtClean="0"/>
              <a:t> = (a: number, b: number): number =&gt; a + b;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smtClean="0"/>
              <a:t>(2, 3));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backtick</a:t>
            </a:r>
            <a:r>
              <a:rPr lang="en-US" dirty="0" smtClean="0"/>
              <a:t> </a:t>
            </a:r>
            <a:r>
              <a:rPr lang="en-US" b="1" dirty="0" smtClean="0"/>
              <a:t>`</a:t>
            </a:r>
            <a:r>
              <a:rPr lang="en-US" dirty="0" smtClean="0"/>
              <a:t> character denotes a template literal string,</a:t>
            </a:r>
          </a:p>
          <a:p>
            <a:r>
              <a:rPr lang="en-US" dirty="0" smtClean="0"/>
              <a:t>Within it, insert any valid JavaScript (or </a:t>
            </a:r>
            <a:r>
              <a:rPr lang="en-US" dirty="0" err="1" smtClean="0"/>
              <a:t>TypeScript</a:t>
            </a:r>
            <a:r>
              <a:rPr lang="en-US" dirty="0" smtClean="0"/>
              <a:t>) expression by wrapping it in </a:t>
            </a:r>
            <a:r>
              <a:rPr lang="en-US" b="1" dirty="0" smtClean="0"/>
              <a:t>${}.</a:t>
            </a:r>
          </a:p>
          <a:p>
            <a:r>
              <a:rPr lang="en-US" b="1" i="1" dirty="0" smtClean="0"/>
              <a:t>alert(`Hello, ${</a:t>
            </a:r>
            <a:r>
              <a:rPr lang="en-US" b="1" i="1" dirty="0" err="1" smtClean="0"/>
              <a:t>name.toUpperCase</a:t>
            </a:r>
            <a:r>
              <a:rPr lang="en-US" b="1" i="1" dirty="0" smtClean="0"/>
              <a:t>().</a:t>
            </a:r>
            <a:r>
              <a:rPr lang="en-US" b="1" i="1" dirty="0" err="1" smtClean="0"/>
              <a:t>substr</a:t>
            </a:r>
            <a:r>
              <a:rPr lang="en-US" b="1" i="1" dirty="0" smtClean="0"/>
              <a:t>(2)}`);</a:t>
            </a:r>
          </a:p>
          <a:p>
            <a:r>
              <a:rPr lang="en-US" dirty="0" smtClean="0"/>
              <a:t>They can span multiple lines of source code:</a:t>
            </a:r>
          </a:p>
          <a:p>
            <a:r>
              <a:rPr lang="en-US" dirty="0" smtClean="0"/>
              <a:t>alert(`Hello,</a:t>
            </a:r>
          </a:p>
          <a:p>
            <a:r>
              <a:rPr lang="en-US" dirty="0" smtClean="0"/>
              <a:t>your name is</a:t>
            </a:r>
          </a:p>
          <a:p>
            <a:r>
              <a:rPr lang="en-US" dirty="0" smtClean="0"/>
              <a:t>${name}</a:t>
            </a:r>
          </a:p>
          <a:p>
            <a:r>
              <a:rPr lang="en-US" dirty="0" smtClean="0"/>
              <a:t>`);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 </a:t>
            </a:r>
            <a:r>
              <a:rPr lang="en-US" dirty="0" err="1" smtClean="0"/>
              <a:t>multNums</a:t>
            </a:r>
            <a:r>
              <a:rPr lang="en-US" dirty="0" smtClean="0"/>
              <a:t> = (a: number, b: number = 10): number =&gt; a * b;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multNums</a:t>
            </a:r>
            <a:r>
              <a:rPr lang="en-US" dirty="0" smtClean="0"/>
              <a:t>(3));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spread operator, which is </a:t>
            </a:r>
            <a:r>
              <a:rPr lang="en-US" b="1" dirty="0" smtClean="0"/>
              <a:t>three periods together</a:t>
            </a:r>
            <a:r>
              <a:rPr lang="en-US" dirty="0" smtClean="0"/>
              <a:t>, allows an </a:t>
            </a:r>
            <a:r>
              <a:rPr lang="en-US" dirty="0" err="1" smtClean="0"/>
              <a:t>iterable</a:t>
            </a:r>
            <a:r>
              <a:rPr lang="en-US" dirty="0" smtClean="0"/>
              <a:t> item, things like arrays or strings, to be expanded in places where zero or more arguments (in the case of function calls) or elements (for array literals) are expected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addNums</a:t>
            </a:r>
            <a:r>
              <a:rPr lang="en-US" dirty="0" smtClean="0"/>
              <a:t> = (a: number, b: number): number =&gt; a + b;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nums</a:t>
            </a:r>
            <a:r>
              <a:rPr lang="en-US" dirty="0" smtClean="0"/>
              <a:t>: number[] = [ 5, 6 ];</a:t>
            </a:r>
          </a:p>
          <a:p>
            <a:pPr lvl="1"/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dirty="0" smtClean="0"/>
              <a:t>(...</a:t>
            </a:r>
            <a:r>
              <a:rPr lang="en-US" dirty="0" err="1" smtClean="0"/>
              <a:t>nums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This is in contrast to </a:t>
            </a:r>
          </a:p>
          <a:p>
            <a:pPr lvl="1"/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[0], </a:t>
            </a:r>
            <a:r>
              <a:rPr lang="en-US" dirty="0" err="1" smtClean="0"/>
              <a:t>nums</a:t>
            </a:r>
            <a:r>
              <a:rPr lang="en-US" dirty="0" smtClean="0"/>
              <a:t>[1]));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error with spread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Handling error on the ...</a:t>
            </a:r>
            <a:r>
              <a:rPr lang="en-US" dirty="0" err="1" smtClean="0"/>
              <a:t>nums</a:t>
            </a:r>
            <a:r>
              <a:rPr lang="en-US" dirty="0" smtClean="0"/>
              <a:t> spread</a:t>
            </a:r>
          </a:p>
          <a:p>
            <a:r>
              <a:rPr lang="en-US" dirty="0" smtClean="0"/>
              <a:t>Argument passed to </a:t>
            </a:r>
            <a:r>
              <a:rPr lang="en-US" dirty="0" err="1" smtClean="0"/>
              <a:t>addNums</a:t>
            </a:r>
            <a:r>
              <a:rPr lang="en-US" dirty="0" smtClean="0"/>
              <a:t>() that says “Expected 2 arguments, but got 0 or more”.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addNums</a:t>
            </a:r>
            <a:r>
              <a:rPr lang="en-US" dirty="0" smtClean="0"/>
              <a:t> = (a?: number, b?: number): number =&gt; a + b;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nums</a:t>
            </a:r>
            <a:r>
              <a:rPr lang="en-US" dirty="0" smtClean="0"/>
              <a:t>: number[] = [ 5, 6 ];</a:t>
            </a:r>
          </a:p>
          <a:p>
            <a:pPr lvl="1"/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dirty="0" smtClean="0"/>
              <a:t>(...</a:t>
            </a:r>
            <a:r>
              <a:rPr lang="en-US" dirty="0" err="1" smtClean="0"/>
              <a:t>nums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question marks after the arguments indicate optional arguments</a:t>
            </a:r>
          </a:p>
          <a:p>
            <a:r>
              <a:rPr lang="en-US" dirty="0" smtClean="0"/>
              <a:t>optional </a:t>
            </a:r>
            <a:r>
              <a:rPr lang="en-US" dirty="0" err="1" smtClean="0"/>
              <a:t>argumentsmust</a:t>
            </a:r>
            <a:r>
              <a:rPr lang="en-US" dirty="0" smtClean="0"/>
              <a:t> always come last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 </a:t>
            </a:r>
            <a:r>
              <a:rPr lang="en-US" dirty="0" err="1" smtClean="0"/>
              <a:t>addNums</a:t>
            </a:r>
            <a:r>
              <a:rPr lang="en-US" dirty="0" smtClean="0"/>
              <a:t> = (...a: number[]): number =&gt;</a:t>
            </a:r>
          </a:p>
          <a:p>
            <a:r>
              <a:rPr lang="en-US" dirty="0" err="1" smtClean="0"/>
              <a:t>a.reduce</a:t>
            </a:r>
            <a:r>
              <a:rPr lang="en-US" dirty="0" smtClean="0"/>
              <a:t>((acc, </a:t>
            </a:r>
            <a:r>
              <a:rPr lang="en-US" dirty="0" err="1" smtClean="0"/>
              <a:t>val</a:t>
            </a:r>
            <a:r>
              <a:rPr lang="en-US" dirty="0" smtClean="0"/>
              <a:t>) =&gt; acc +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nums</a:t>
            </a:r>
            <a:r>
              <a:rPr lang="en-US" dirty="0" smtClean="0"/>
              <a:t>: number[] = [ 5, 6 ];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addNums</a:t>
            </a:r>
            <a:r>
              <a:rPr lang="en-US" dirty="0" smtClean="0"/>
              <a:t>(...</a:t>
            </a:r>
            <a:r>
              <a:rPr lang="en-US" dirty="0" err="1" smtClean="0"/>
              <a:t>nums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Any argument prefixed with the … operator means that zero or more arguments can be in that place.</a:t>
            </a:r>
          </a:p>
          <a:p>
            <a:r>
              <a:rPr lang="en-US" dirty="0" smtClean="0"/>
              <a:t>Use reduce() method to add up all the numbers passed in.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two forms of </a:t>
            </a:r>
            <a:r>
              <a:rPr lang="en-US" dirty="0" err="1" smtClean="0"/>
              <a:t>destructuring</a:t>
            </a:r>
            <a:r>
              <a:rPr lang="en-US" dirty="0" smtClean="0"/>
              <a:t>: object and array.</a:t>
            </a:r>
          </a:p>
          <a:p>
            <a:r>
              <a:rPr lang="en-US" dirty="0" smtClean="0"/>
              <a:t>const person =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 : "Billy", </a:t>
            </a:r>
            <a:r>
              <a:rPr lang="en-US" dirty="0" err="1" smtClean="0"/>
              <a:t>lastName</a:t>
            </a:r>
            <a:r>
              <a:rPr lang="en-US" dirty="0" smtClean="0"/>
              <a:t> : "Joel", age : 70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person.firstName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person.lastName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const age = </a:t>
            </a:r>
            <a:r>
              <a:rPr lang="en-US" dirty="0" err="1" smtClean="0"/>
              <a:t>person.age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/>
              <a:t>const {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 } = person;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</a:t>
            </a:r>
            <a:r>
              <a:rPr lang="en-US" dirty="0" err="1" smtClean="0"/>
              <a:t>destructured</a:t>
            </a:r>
            <a:r>
              <a:rPr lang="en-US" dirty="0" smtClean="0"/>
              <a:t> in the same way: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vals</a:t>
            </a:r>
            <a:r>
              <a:rPr lang="en-US" dirty="0" smtClean="0"/>
              <a:t> = [ "Billy", "Joel", 70 ];</a:t>
            </a:r>
          </a:p>
          <a:p>
            <a:r>
              <a:rPr lang="en-US" dirty="0" smtClean="0"/>
              <a:t>const [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 ] = </a:t>
            </a:r>
            <a:r>
              <a:rPr lang="en-US" dirty="0" err="1" smtClean="0"/>
              <a:t>vals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firstName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alert(age);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7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swap the value of two variables without using a third, here’s an answer using array</a:t>
            </a:r>
          </a:p>
          <a:p>
            <a:r>
              <a:rPr lang="en-US" dirty="0" err="1" smtClean="0"/>
              <a:t>destructuring</a:t>
            </a:r>
            <a:r>
              <a:rPr lang="en-US" dirty="0" smtClean="0"/>
              <a:t> in </a:t>
            </a:r>
            <a:r>
              <a:rPr lang="en-US" dirty="0" err="1" smtClean="0"/>
              <a:t>TypeScript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x = 1;</a:t>
            </a:r>
          </a:p>
          <a:p>
            <a:r>
              <a:rPr lang="en-US" dirty="0" smtClean="0"/>
              <a:t>let y = 2;</a:t>
            </a:r>
          </a:p>
          <a:p>
            <a:r>
              <a:rPr lang="en-US" dirty="0" smtClean="0"/>
              <a:t>[ x, y ] = [ y, x ];</a:t>
            </a:r>
          </a:p>
          <a:p>
            <a:r>
              <a:rPr lang="en-US" dirty="0" smtClean="0"/>
              <a:t>alert(x); // 2</a:t>
            </a:r>
          </a:p>
          <a:p>
            <a:r>
              <a:rPr lang="en-US" dirty="0" smtClean="0"/>
              <a:t>alert(y); // 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Aliases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152" t="5682" r="45563" b="26447"/>
          <a:stretch>
            <a:fillRect/>
          </a:stretch>
        </p:blipFill>
        <p:spPr bwMode="auto">
          <a:xfrm>
            <a:off x="571472" y="857232"/>
            <a:ext cx="6500858" cy="57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 class is similar to a class in other object-oriented programming languages like Java and C#.</a:t>
            </a:r>
          </a:p>
          <a:p>
            <a:r>
              <a:rPr lang="en-US" dirty="0" smtClean="0"/>
              <a:t> A class is a blueprint for creating objects that share the same properties and behavior.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 dirty="0" smtClean="0"/>
              <a:t>defines the properties and methods of an object, and we can create instances of the class, known as objects, that have their own unique values for the properties.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Person {</a:t>
            </a:r>
          </a:p>
          <a:p>
            <a:pPr>
              <a:buNone/>
            </a:pPr>
            <a:r>
              <a:rPr lang="en-US" dirty="0" smtClean="0"/>
              <a:t>  // Properties</a:t>
            </a:r>
          </a:p>
          <a:p>
            <a:pPr>
              <a:buNone/>
            </a:pPr>
            <a:r>
              <a:rPr lang="en-US" dirty="0" smtClean="0"/>
              <a:t>  private name: string;</a:t>
            </a:r>
          </a:p>
          <a:p>
            <a:pPr>
              <a:buNone/>
            </a:pPr>
            <a:r>
              <a:rPr lang="en-US" dirty="0" smtClean="0"/>
              <a:t>  private age: number;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Constructor</a:t>
            </a:r>
          </a:p>
          <a:p>
            <a:pPr>
              <a:buNone/>
            </a:pPr>
            <a:r>
              <a:rPr lang="en-US" dirty="0" smtClean="0"/>
              <a:t>  constructor(name: string, age: number) {</a:t>
            </a:r>
          </a:p>
          <a:p>
            <a:pPr>
              <a:buNone/>
            </a:pPr>
            <a:r>
              <a:rPr lang="en-US" dirty="0" smtClean="0"/>
              <a:t>    this.name = name;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Methods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sayHello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console.log(`Hello, my name is ${this.name}`);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birthday()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console.log(`Happy birthday! Now I am ${</a:t>
            </a:r>
            <a:r>
              <a:rPr lang="en-US" dirty="0" err="1" smtClean="0"/>
              <a:t>this.age</a:t>
            </a:r>
            <a:r>
              <a:rPr lang="en-US" dirty="0" smtClean="0"/>
              <a:t>} years old.`);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class Planet {</a:t>
            </a:r>
          </a:p>
          <a:p>
            <a:pPr lvl="1"/>
            <a:r>
              <a:rPr lang="en-US" dirty="0" smtClean="0"/>
              <a:t>name: string;</a:t>
            </a:r>
          </a:p>
          <a:p>
            <a:pPr lvl="1"/>
            <a:r>
              <a:rPr lang="en-US" dirty="0" smtClean="0"/>
              <a:t>mass: number;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constructor(</a:t>
            </a:r>
            <a:r>
              <a:rPr lang="en-US" dirty="0" err="1" smtClean="0"/>
              <a:t>inName</a:t>
            </a:r>
            <a:r>
              <a:rPr lang="en-US" dirty="0" smtClean="0"/>
              <a:t>: string, </a:t>
            </a:r>
            <a:r>
              <a:rPr lang="en-US" dirty="0" err="1" smtClean="0"/>
              <a:t>inMass</a:t>
            </a:r>
            <a:r>
              <a:rPr lang="en-US" dirty="0" smtClean="0"/>
              <a:t>: number) {</a:t>
            </a:r>
          </a:p>
          <a:p>
            <a:pPr lvl="1"/>
            <a:r>
              <a:rPr lang="en-US" dirty="0" smtClean="0"/>
              <a:t>this.name = </a:t>
            </a:r>
            <a:r>
              <a:rPr lang="en-US" dirty="0" err="1" smtClean="0"/>
              <a:t>inName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this.mass</a:t>
            </a:r>
            <a:r>
              <a:rPr lang="en-US" dirty="0" smtClean="0"/>
              <a:t> = </a:t>
            </a:r>
            <a:r>
              <a:rPr lang="en-US" dirty="0" err="1" smtClean="0"/>
              <a:t>inMass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TypeScript’s</a:t>
            </a:r>
            <a:r>
              <a:rPr lang="en-US" dirty="0" smtClean="0"/>
              <a:t> default visibility is public</a:t>
            </a:r>
          </a:p>
          <a:p>
            <a:pPr lvl="1">
              <a:buNone/>
            </a:pPr>
            <a:r>
              <a:rPr lang="en-US" dirty="0" smtClean="0"/>
              <a:t>class Planet {</a:t>
            </a:r>
          </a:p>
          <a:p>
            <a:pPr lvl="1">
              <a:buNone/>
            </a:pPr>
            <a:r>
              <a:rPr lang="en-US" dirty="0" smtClean="0"/>
              <a:t>private name: string = "none";</a:t>
            </a:r>
          </a:p>
          <a:p>
            <a:pPr lvl="1">
              <a:buNone/>
            </a:pPr>
            <a:r>
              <a:rPr lang="en-US" dirty="0" smtClean="0"/>
              <a:t>protected mass: number;</a:t>
            </a:r>
          </a:p>
          <a:p>
            <a:pPr lvl="1">
              <a:buNone/>
            </a:pPr>
            <a:r>
              <a:rPr lang="en-US" dirty="0" smtClean="0"/>
              <a:t>constructor(</a:t>
            </a:r>
            <a:r>
              <a:rPr lang="en-US" dirty="0" err="1" smtClean="0"/>
              <a:t>inName</a:t>
            </a:r>
            <a:r>
              <a:rPr lang="en-US" dirty="0" smtClean="0"/>
              <a:t>: string, </a:t>
            </a:r>
            <a:r>
              <a:rPr lang="en-US" dirty="0" err="1" smtClean="0"/>
              <a:t>inMass</a:t>
            </a:r>
            <a:r>
              <a:rPr lang="en-US" dirty="0" smtClean="0"/>
              <a:t>: number) {</a:t>
            </a:r>
          </a:p>
          <a:p>
            <a:pPr lvl="1">
              <a:buNone/>
            </a:pPr>
            <a:r>
              <a:rPr lang="en-US" dirty="0" smtClean="0"/>
              <a:t>this.name = </a:t>
            </a:r>
            <a:r>
              <a:rPr lang="en-US" dirty="0" err="1" smtClean="0"/>
              <a:t>inName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err="1" smtClean="0"/>
              <a:t>this.mass</a:t>
            </a:r>
            <a:r>
              <a:rPr lang="en-US" dirty="0" smtClean="0"/>
              <a:t> = </a:t>
            </a:r>
            <a:r>
              <a:rPr lang="en-US" dirty="0" err="1" smtClean="0"/>
              <a:t>inMass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printName</a:t>
            </a:r>
            <a:r>
              <a:rPr lang="en-US" dirty="0" smtClean="0"/>
              <a:t>() {</a:t>
            </a:r>
          </a:p>
          <a:p>
            <a:pPr lvl="1">
              <a:buNone/>
            </a:pPr>
            <a:r>
              <a:rPr lang="en-US" dirty="0" smtClean="0"/>
              <a:t>alert(this.name);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 Jupiter extends Planet {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colorBands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constructor() {</a:t>
            </a:r>
          </a:p>
          <a:p>
            <a:r>
              <a:rPr lang="en-US" dirty="0" smtClean="0"/>
              <a:t>super("Jupiter", 1234);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nn-NO" dirty="0" smtClean="0"/>
              <a:t>let j: Jupiter = new Jupiter();</a:t>
            </a:r>
          </a:p>
          <a:p>
            <a:r>
              <a:rPr lang="en-US" dirty="0" err="1" smtClean="0"/>
              <a:t>j.printName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alert(j.name);// error from </a:t>
            </a:r>
            <a:r>
              <a:rPr lang="en-US" dirty="0" err="1" smtClean="0"/>
              <a:t>TypeScript</a:t>
            </a:r>
            <a:r>
              <a:rPr lang="en-US" dirty="0" smtClean="0"/>
              <a:t> saying that “Property ‘name’ is private and only accessible within class ‘Planet’.</a:t>
            </a:r>
          </a:p>
          <a:p>
            <a:r>
              <a:rPr lang="en-US" dirty="0" smtClean="0"/>
              <a:t>Subclass constructor, must call the </a:t>
            </a:r>
            <a:r>
              <a:rPr lang="en-US" dirty="0" err="1" smtClean="0"/>
              <a:t>superclass’s</a:t>
            </a:r>
            <a:r>
              <a:rPr lang="en-US" dirty="0" smtClean="0"/>
              <a:t> constructor via the super() reference.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Override members in the parent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protected mass: number = 5555; </a:t>
            </a:r>
          </a:p>
          <a:p>
            <a:r>
              <a:rPr lang="en-US" dirty="0" smtClean="0"/>
              <a:t>to the Jupiter class</a:t>
            </a:r>
          </a:p>
          <a:p>
            <a:r>
              <a:rPr lang="en-US" dirty="0" smtClean="0"/>
              <a:t>In the Planet class: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(): number {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2;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(): string {</a:t>
            </a:r>
          </a:p>
          <a:p>
            <a:pPr lvl="1"/>
            <a:r>
              <a:rPr lang="en-US" dirty="0" smtClean="0"/>
              <a:t>return "" + </a:t>
            </a:r>
            <a:r>
              <a:rPr lang="en-US" dirty="0" err="1" smtClean="0"/>
              <a:t>this.mass</a:t>
            </a:r>
            <a:r>
              <a:rPr lang="en-US" dirty="0" smtClean="0"/>
              <a:t> * 2;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The compiler will complain that you have a duplicate function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different argument list isn’t enough: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(): number {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2;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(a: number): string {</a:t>
            </a:r>
          </a:p>
          <a:p>
            <a:pPr lvl="1"/>
            <a:r>
              <a:rPr lang="en-US" dirty="0" smtClean="0"/>
              <a:t>return "" + </a:t>
            </a:r>
            <a:r>
              <a:rPr lang="en-US" dirty="0" err="1" smtClean="0"/>
              <a:t>this.mass</a:t>
            </a:r>
            <a:r>
              <a:rPr lang="en-US" dirty="0" smtClean="0"/>
              <a:t> * a;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 descr="Screenshot (27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715" r="40238" b="53280"/>
          <a:stretch>
            <a:fillRect/>
          </a:stretch>
        </p:blipFill>
        <p:spPr>
          <a:xfrm>
            <a:off x="428596" y="1357298"/>
            <a:ext cx="8221182" cy="5286412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Achieve overloading by using optional parameters or default parameters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</a:t>
            </a:r>
            <a:r>
              <a:rPr lang="en-US" dirty="0" err="1" smtClean="0"/>
              <a:t>massMultiple</a:t>
            </a:r>
            <a:r>
              <a:rPr lang="en-US" dirty="0" smtClean="0"/>
              <a:t>?: number): number {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massMultiple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</a:t>
            </a:r>
            <a:r>
              <a:rPr lang="en-US" dirty="0" err="1" smtClean="0"/>
              <a:t>massMultiple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2;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// Or: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</a:t>
            </a:r>
            <a:r>
              <a:rPr lang="en-US" dirty="0" err="1" smtClean="0"/>
              <a:t>massMultiple</a:t>
            </a:r>
            <a:r>
              <a:rPr lang="en-US" dirty="0" smtClean="0"/>
              <a:t>: number = 2): number {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</a:t>
            </a:r>
            <a:r>
              <a:rPr lang="en-US" dirty="0" err="1" smtClean="0"/>
              <a:t>massMultiple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union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calcSuperMass</a:t>
            </a:r>
            <a:r>
              <a:rPr lang="en-US" dirty="0" smtClean="0"/>
              <a:t>(a: number | string): number {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typeof</a:t>
            </a:r>
            <a:r>
              <a:rPr lang="en-US" dirty="0" smtClean="0"/>
              <a:t> a === "number") {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a;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this.mass</a:t>
            </a:r>
            <a:r>
              <a:rPr lang="en-US" dirty="0" smtClean="0"/>
              <a:t> * </a:t>
            </a:r>
            <a:r>
              <a:rPr lang="en-US" dirty="0" err="1" smtClean="0"/>
              <a:t>parseInt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 Planet {</a:t>
            </a:r>
          </a:p>
          <a:p>
            <a:r>
              <a:rPr lang="en-US" dirty="0" smtClean="0"/>
              <a:t>private _name: string = "No name set";</a:t>
            </a:r>
          </a:p>
          <a:p>
            <a:r>
              <a:rPr lang="en-US" dirty="0" smtClean="0"/>
              <a:t>get name() {</a:t>
            </a:r>
          </a:p>
          <a:p>
            <a:r>
              <a:rPr lang="en-US" dirty="0" smtClean="0"/>
              <a:t>return `This planet's name is '${</a:t>
            </a:r>
            <a:r>
              <a:rPr lang="en-US" dirty="0" err="1" smtClean="0"/>
              <a:t>this._name</a:t>
            </a:r>
            <a:r>
              <a:rPr lang="en-US" dirty="0" smtClean="0"/>
              <a:t>}'.`;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set name(</a:t>
            </a:r>
            <a:r>
              <a:rPr lang="en-US" dirty="0" err="1" smtClean="0"/>
              <a:t>inName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inName</a:t>
            </a:r>
            <a:r>
              <a:rPr lang="en-US" dirty="0" smtClean="0"/>
              <a:t> === "Pluto") {</a:t>
            </a:r>
          </a:p>
          <a:p>
            <a:r>
              <a:rPr lang="en-US" dirty="0" err="1" smtClean="0"/>
              <a:t>this._name</a:t>
            </a:r>
            <a:r>
              <a:rPr lang="en-US" dirty="0" smtClean="0"/>
              <a:t> = "Not a planet";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err="1" smtClean="0"/>
              <a:t>this._name</a:t>
            </a:r>
            <a:r>
              <a:rPr lang="en-US" dirty="0" smtClean="0"/>
              <a:t> = </a:t>
            </a:r>
            <a:r>
              <a:rPr lang="en-US" dirty="0" err="1" smtClean="0"/>
              <a:t>inName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let p: Planet = new Planet();</a:t>
            </a:r>
          </a:p>
          <a:p>
            <a:r>
              <a:rPr lang="en-US" dirty="0" smtClean="0"/>
              <a:t>alert(p.name); // 'No name set'.</a:t>
            </a:r>
          </a:p>
          <a:p>
            <a:r>
              <a:rPr lang="en-US" dirty="0" smtClean="0"/>
              <a:t>p.name = "Pluto";</a:t>
            </a:r>
          </a:p>
          <a:p>
            <a:r>
              <a:rPr lang="en-US" dirty="0" smtClean="0"/>
              <a:t>alert(p.name); // 'Not a planet' (sorry, little guy!)</a:t>
            </a:r>
          </a:p>
          <a:p>
            <a:r>
              <a:rPr lang="en-US" dirty="0" smtClean="0"/>
              <a:t>p.name = "Venus";</a:t>
            </a:r>
          </a:p>
          <a:p>
            <a:r>
              <a:rPr lang="en-US" dirty="0" smtClean="0"/>
              <a:t>alert(p.name); // 'Venus'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read-only properties by only supplying a getter.</a:t>
            </a:r>
          </a:p>
          <a:p>
            <a:r>
              <a:rPr lang="en-US" dirty="0" smtClean="0"/>
              <a:t>class Planet {</a:t>
            </a:r>
          </a:p>
          <a:p>
            <a:r>
              <a:rPr lang="en-US" dirty="0" err="1" smtClean="0"/>
              <a:t>readonly</a:t>
            </a:r>
            <a:r>
              <a:rPr lang="en-US" dirty="0" smtClean="0"/>
              <a:t> name: string = "No name set";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let p: Planet = new Planet();</a:t>
            </a:r>
          </a:p>
          <a:p>
            <a:r>
              <a:rPr lang="en-US" dirty="0" smtClean="0"/>
              <a:t>alert(p.name); // Okay</a:t>
            </a:r>
          </a:p>
          <a:p>
            <a:r>
              <a:rPr lang="en-US" dirty="0" smtClean="0"/>
              <a:t>p.name = "Neptune"; // Error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Planet {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theBorgLiveHere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Planet.theBorgLiveHere</a:t>
            </a:r>
            <a:r>
              <a:rPr lang="en-US" dirty="0" smtClean="0"/>
              <a:t>); // true</a:t>
            </a:r>
          </a:p>
          <a:p>
            <a:endParaRPr lang="en-US" dirty="0" smtClean="0"/>
          </a:p>
          <a:p>
            <a:r>
              <a:rPr lang="en-US" dirty="0" smtClean="0"/>
              <a:t>we can access the value of </a:t>
            </a:r>
            <a:r>
              <a:rPr lang="en-US" i="1" dirty="0" err="1" smtClean="0"/>
              <a:t>theBorgLiveHere</a:t>
            </a:r>
            <a:r>
              <a:rPr lang="en-US" dirty="0" smtClean="0"/>
              <a:t> without an instance of Planet being created first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BasePlanet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name: string;</a:t>
            </a:r>
          </a:p>
          <a:p>
            <a:pPr>
              <a:buNone/>
            </a:pPr>
            <a:r>
              <a:rPr lang="en-US" dirty="0" smtClean="0"/>
              <a:t>radius: number;</a:t>
            </a:r>
          </a:p>
          <a:p>
            <a:pPr>
              <a:buNone/>
            </a:pPr>
            <a:r>
              <a:rPr lang="en-US" dirty="0" smtClean="0"/>
              <a:t>constructor(</a:t>
            </a:r>
            <a:r>
              <a:rPr lang="en-US" dirty="0" err="1" smtClean="0"/>
              <a:t>inName</a:t>
            </a:r>
            <a:r>
              <a:rPr lang="en-US" dirty="0" smtClean="0"/>
              <a:t>: string, </a:t>
            </a:r>
            <a:r>
              <a:rPr lang="en-US" dirty="0" err="1" smtClean="0"/>
              <a:t>inRadius</a:t>
            </a:r>
            <a:r>
              <a:rPr lang="en-US" dirty="0" smtClean="0"/>
              <a:t>: number) {</a:t>
            </a:r>
          </a:p>
          <a:p>
            <a:pPr>
              <a:buNone/>
            </a:pPr>
            <a:r>
              <a:rPr lang="en-US" dirty="0" smtClean="0"/>
              <a:t>this.name = </a:t>
            </a:r>
            <a:r>
              <a:rPr lang="en-US" dirty="0" err="1" smtClean="0"/>
              <a:t>inName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this.radius</a:t>
            </a:r>
            <a:r>
              <a:rPr lang="en-US" dirty="0" smtClean="0"/>
              <a:t> = </a:t>
            </a:r>
            <a:r>
              <a:rPr lang="en-US" dirty="0" err="1" smtClean="0"/>
              <a:t>inRadius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abstract </a:t>
            </a:r>
            <a:r>
              <a:rPr lang="en-US" dirty="0" err="1" smtClean="0"/>
              <a:t>collapseToBlackHole</a:t>
            </a:r>
            <a:r>
              <a:rPr lang="en-US" dirty="0" smtClean="0"/>
              <a:t>(</a:t>
            </a:r>
            <a:r>
              <a:rPr lang="en-US" dirty="0" err="1" smtClean="0"/>
              <a:t>inMoreMass</a:t>
            </a:r>
            <a:r>
              <a:rPr lang="en-US" dirty="0" smtClean="0"/>
              <a:t>: number): void;</a:t>
            </a:r>
          </a:p>
          <a:p>
            <a:pPr>
              <a:buNone/>
            </a:pPr>
            <a:r>
              <a:rPr lang="en-US" dirty="0" err="1" smtClean="0"/>
              <a:t>calcDiameter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this.radius</a:t>
            </a:r>
            <a:r>
              <a:rPr lang="en-US" dirty="0" smtClean="0"/>
              <a:t> * 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 class Earth extends </a:t>
            </a:r>
            <a:r>
              <a:rPr lang="en-US" dirty="0" err="1" smtClean="0"/>
              <a:t>BasePlanet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collapseToBlackHole</a:t>
            </a:r>
            <a:r>
              <a:rPr lang="en-US" dirty="0" smtClean="0"/>
              <a:t>(</a:t>
            </a:r>
            <a:r>
              <a:rPr lang="en-US" dirty="0" err="1" smtClean="0"/>
              <a:t>inAdditionalMass</a:t>
            </a:r>
            <a:r>
              <a:rPr lang="en-US" dirty="0" smtClean="0"/>
              <a:t>: number) {</a:t>
            </a:r>
          </a:p>
          <a:p>
            <a:pPr>
              <a:buNone/>
            </a:pPr>
            <a:r>
              <a:rPr lang="en-US" dirty="0" smtClean="0"/>
              <a:t>// Perform physics-breaking 2001-like monolith magic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An abstract class is simply one that cannot itself be instantiated. It is always meant to be a base class that others extend from.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Interfaces offer a way to define “contracts” within your code or for code that must interface with your code to follow.</a:t>
            </a:r>
          </a:p>
          <a:p>
            <a:r>
              <a:rPr lang="en-US" b="1" dirty="0" smtClean="0"/>
              <a:t>Argument/Object Interfaces</a:t>
            </a:r>
          </a:p>
          <a:p>
            <a:r>
              <a:rPr lang="en-US" dirty="0" smtClean="0"/>
              <a:t>function greet(person: any)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person = { </a:t>
            </a:r>
            <a:r>
              <a:rPr lang="en-US" dirty="0" err="1" smtClean="0"/>
              <a:t>firstName</a:t>
            </a:r>
            <a:r>
              <a:rPr lang="en-US" dirty="0" smtClean="0"/>
              <a:t> : "Frank" };</a:t>
            </a:r>
          </a:p>
          <a:p>
            <a:r>
              <a:rPr lang="en-US" dirty="0" smtClean="0"/>
              <a:t>greet(person);</a:t>
            </a:r>
          </a:p>
          <a:p>
            <a:r>
              <a:rPr lang="en-US" dirty="0" smtClean="0"/>
              <a:t>Expected Output: alert “Hello, Frank”</a:t>
            </a:r>
          </a:p>
          <a:p>
            <a:r>
              <a:rPr lang="en-US" dirty="0" smtClean="0"/>
              <a:t>Alternate possible Output: “Hello, undefined”.// if person didn't have </a:t>
            </a:r>
            <a:r>
              <a:rPr lang="en-US" dirty="0" err="1" smtClean="0"/>
              <a:t>firstName</a:t>
            </a:r>
            <a:r>
              <a:rPr lang="en-US" dirty="0" smtClean="0"/>
              <a:t> property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interface: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greet(person: { </a:t>
            </a:r>
            <a:r>
              <a:rPr lang="en-US" dirty="0" err="1" smtClean="0"/>
              <a:t>firstName</a:t>
            </a:r>
            <a:r>
              <a:rPr lang="en-US" dirty="0" smtClean="0"/>
              <a:t>: string })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person = { name : "Frank" };</a:t>
            </a:r>
          </a:p>
          <a:p>
            <a:r>
              <a:rPr lang="en-US" dirty="0" smtClean="0"/>
              <a:t>greet(person);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function greet(person: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greetLouder</a:t>
            </a:r>
            <a:r>
              <a:rPr lang="en-US" dirty="0" smtClean="0"/>
              <a:t>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}!!!!`);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person = { </a:t>
            </a:r>
            <a:r>
              <a:rPr lang="en-US" dirty="0" err="1" smtClean="0"/>
              <a:t>firstName</a:t>
            </a:r>
            <a:r>
              <a:rPr lang="en-US" dirty="0" smtClean="0"/>
              <a:t> : "Frank", </a:t>
            </a:r>
            <a:r>
              <a:rPr lang="en-US" dirty="0" err="1" smtClean="0"/>
              <a:t>hairColor</a:t>
            </a:r>
            <a:r>
              <a:rPr lang="en-US" dirty="0" smtClean="0"/>
              <a:t> : "Black" };</a:t>
            </a:r>
          </a:p>
          <a:p>
            <a:r>
              <a:rPr lang="en-US" dirty="0" smtClean="0"/>
              <a:t>greet(person);</a:t>
            </a:r>
          </a:p>
          <a:p>
            <a:r>
              <a:rPr lang="en-US" dirty="0" err="1" smtClean="0"/>
              <a:t>greetLouder</a:t>
            </a:r>
            <a:r>
              <a:rPr lang="en-US" dirty="0" smtClean="0"/>
              <a:t>(person);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 don’t get error instead o/p will be 25</a:t>
            </a:r>
            <a:endParaRPr lang="en-US" dirty="0"/>
          </a:p>
        </p:txBody>
      </p:sp>
      <p:pic>
        <p:nvPicPr>
          <p:cNvPr id="4" name="Content Placeholder 3" descr="Screenshot (26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602" r="42901" b="59593"/>
          <a:stretch>
            <a:fillRect/>
          </a:stretch>
        </p:blipFill>
        <p:spPr>
          <a:xfrm>
            <a:off x="2285984" y="1600200"/>
            <a:ext cx="5982954" cy="3829064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 greet(person: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greetLouder</a:t>
            </a:r>
            <a:r>
              <a:rPr lang="en-US" dirty="0" smtClean="0"/>
              <a:t>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}!!!!`);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greet({ </a:t>
            </a:r>
            <a:r>
              <a:rPr lang="en-US" dirty="0" err="1" smtClean="0"/>
              <a:t>firstName</a:t>
            </a:r>
            <a:r>
              <a:rPr lang="en-US" dirty="0" smtClean="0"/>
              <a:t> : "Frank", </a:t>
            </a:r>
            <a:r>
              <a:rPr lang="en-US" dirty="0" err="1" smtClean="0"/>
              <a:t>hairColor</a:t>
            </a:r>
            <a:r>
              <a:rPr lang="en-US" dirty="0" smtClean="0"/>
              <a:t> : "Black" });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age?: number;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function greet(person: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person.firstName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greet({ </a:t>
            </a:r>
            <a:r>
              <a:rPr lang="en-US" dirty="0" err="1" smtClean="0"/>
              <a:t>firstName</a:t>
            </a:r>
            <a:r>
              <a:rPr lang="en-US" dirty="0" smtClean="0"/>
              <a:t> : "Frank" }); // Okay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832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err="1" smtClean="0"/>
              <a:t>getGreeting</a:t>
            </a:r>
            <a:r>
              <a:rPr lang="en-US" dirty="0" smtClean="0"/>
              <a:t>(</a:t>
            </a:r>
            <a:r>
              <a:rPr lang="en-US" dirty="0" err="1" smtClean="0"/>
              <a:t>lastName</a:t>
            </a:r>
            <a:r>
              <a:rPr lang="en-US" dirty="0" smtClean="0"/>
              <a:t>: string): string;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const person =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 : "Frank",</a:t>
            </a:r>
          </a:p>
          <a:p>
            <a:r>
              <a:rPr lang="en-US" dirty="0" err="1" smtClean="0"/>
              <a:t>getGreeting</a:t>
            </a:r>
            <a:r>
              <a:rPr lang="en-US" dirty="0" smtClean="0"/>
              <a:t>(</a:t>
            </a:r>
            <a:r>
              <a:rPr lang="en-US" dirty="0" err="1" smtClean="0"/>
              <a:t>lastName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return `Hello, ${</a:t>
            </a:r>
            <a:r>
              <a:rPr lang="en-US" dirty="0" err="1" smtClean="0"/>
              <a:t>this.firstName</a:t>
            </a:r>
            <a:r>
              <a:rPr lang="en-US" dirty="0" smtClean="0"/>
              <a:t>} ${</a:t>
            </a:r>
            <a:r>
              <a:rPr lang="en-US" dirty="0" err="1" smtClean="0"/>
              <a:t>lastName</a:t>
            </a:r>
            <a:r>
              <a:rPr lang="en-US" dirty="0" smtClean="0"/>
              <a:t>}`;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function greet(person: </a:t>
            </a:r>
            <a:r>
              <a:rPr lang="en-US" dirty="0" err="1" smtClean="0"/>
              <a:t>IPerson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person.getGreeting</a:t>
            </a:r>
            <a:r>
              <a:rPr lang="en-US" dirty="0" smtClean="0"/>
              <a:t>("</a:t>
            </a:r>
            <a:r>
              <a:rPr lang="en-US" dirty="0" err="1" smtClean="0"/>
              <a:t>Zammetti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greet(person);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Interfaces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greet(): void;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Person implements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constructor(</a:t>
            </a:r>
            <a:r>
              <a:rPr lang="en-US" dirty="0" err="1" smtClean="0"/>
              <a:t>inFirstName</a:t>
            </a:r>
            <a:r>
              <a:rPr lang="en-US" dirty="0" smtClean="0"/>
              <a:t>: string) {</a:t>
            </a:r>
          </a:p>
          <a:p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inFirstName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greet() {</a:t>
            </a:r>
          </a:p>
          <a:p>
            <a:r>
              <a:rPr lang="en-US" dirty="0" smtClean="0"/>
              <a:t>alert(`Hello, ${</a:t>
            </a:r>
            <a:r>
              <a:rPr lang="en-US" dirty="0" err="1" smtClean="0"/>
              <a:t>this.firstName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p = new Person("Frank");</a:t>
            </a:r>
          </a:p>
          <a:p>
            <a:r>
              <a:rPr lang="en-US" dirty="0" err="1" smtClean="0"/>
              <a:t>p.greet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INinja</a:t>
            </a:r>
            <a:r>
              <a:rPr lang="en-US" dirty="0" smtClean="0"/>
              <a:t> extends </a:t>
            </a:r>
            <a:r>
              <a:rPr lang="en-US" dirty="0" err="1" smtClean="0"/>
              <a:t>IPerson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numberOfSwords</a:t>
            </a:r>
            <a:r>
              <a:rPr lang="en-US" dirty="0" smtClean="0"/>
              <a:t>: number;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let ninja = {} as </a:t>
            </a:r>
            <a:r>
              <a:rPr lang="en-US" dirty="0" err="1" smtClean="0"/>
              <a:t>INinja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ninja.firstName</a:t>
            </a:r>
            <a:r>
              <a:rPr lang="en-US" dirty="0" smtClean="0"/>
              <a:t> = "</a:t>
            </a:r>
            <a:r>
              <a:rPr lang="en-US" dirty="0" err="1" smtClean="0"/>
              <a:t>Ryuki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ninja.numberOfSwords</a:t>
            </a:r>
            <a:r>
              <a:rPr lang="en-US" dirty="0" smtClean="0"/>
              <a:t> = 2;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Namespaces and modules are two concepts that help you to organize your </a:t>
            </a:r>
            <a:r>
              <a:rPr lang="en-US" dirty="0" err="1" smtClean="0"/>
              <a:t>TypeScript</a:t>
            </a:r>
            <a:r>
              <a:rPr lang="en-US" dirty="0" smtClean="0"/>
              <a:t> code by partitioning them in some logical fashion </a:t>
            </a:r>
          </a:p>
          <a:p>
            <a:r>
              <a:rPr lang="en-US" dirty="0" smtClean="0"/>
              <a:t>namespace </a:t>
            </a:r>
            <a:r>
              <a:rPr lang="en-US" dirty="0" err="1" smtClean="0"/>
              <a:t>MyFirstNamespace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export let </a:t>
            </a:r>
            <a:r>
              <a:rPr lang="en-US" dirty="0" err="1" smtClean="0"/>
              <a:t>homeworld</a:t>
            </a:r>
            <a:r>
              <a:rPr lang="en-US" dirty="0" smtClean="0"/>
              <a:t> = "</a:t>
            </a:r>
            <a:r>
              <a:rPr lang="en-US" dirty="0" err="1" smtClean="0"/>
              <a:t>Jakku</a:t>
            </a:r>
            <a:r>
              <a:rPr lang="en-US" dirty="0" smtClean="0"/>
              <a:t>";</a:t>
            </a:r>
          </a:p>
          <a:p>
            <a:r>
              <a:rPr lang="en-US" dirty="0" smtClean="0"/>
              <a:t>export function </a:t>
            </a:r>
            <a:r>
              <a:rPr lang="en-US" dirty="0" err="1" smtClean="0"/>
              <a:t>sayName</a:t>
            </a:r>
            <a:r>
              <a:rPr lang="en-US" dirty="0" smtClean="0"/>
              <a:t>() { alert("Rey"); };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MyFirstNamespace.homeworld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MyFirstNamespace.sayName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namespace </a:t>
            </a:r>
            <a:r>
              <a:rPr lang="en-US" dirty="0" err="1" smtClean="0"/>
              <a:t>MyFirstNamespace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export class Jedi { }</a:t>
            </a:r>
          </a:p>
          <a:p>
            <a:r>
              <a:rPr lang="en-US" dirty="0" smtClean="0"/>
              <a:t>export interface </a:t>
            </a:r>
            <a:r>
              <a:rPr lang="en-US" dirty="0" err="1" smtClean="0"/>
              <a:t>RebelScum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JavaScript code produced from this </a:t>
            </a:r>
            <a:r>
              <a:rPr lang="en-US" dirty="0" err="1" smtClean="0"/>
              <a:t>TypeScript</a:t>
            </a:r>
            <a:r>
              <a:rPr lang="en-US" dirty="0" smtClean="0"/>
              <a:t> code:</a:t>
            </a:r>
          </a:p>
          <a:p>
            <a:r>
              <a:rPr lang="en-US" dirty="0" smtClean="0"/>
              <a:t>"use strict";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MyFirstNamespace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(function (</a:t>
            </a:r>
            <a:r>
              <a:rPr lang="en-US" dirty="0" err="1" smtClean="0"/>
              <a:t>MyFirstNamespace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MyFirstNamespace.homeworld</a:t>
            </a:r>
            <a:r>
              <a:rPr lang="en-US" dirty="0" smtClean="0"/>
              <a:t> = "</a:t>
            </a:r>
            <a:r>
              <a:rPr lang="en-US" dirty="0" err="1" smtClean="0"/>
              <a:t>Jakku</a:t>
            </a:r>
            <a:r>
              <a:rPr lang="en-US" dirty="0" smtClean="0"/>
              <a:t>";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sayName</a:t>
            </a:r>
            <a:r>
              <a:rPr lang="en-US" dirty="0" smtClean="0"/>
              <a:t>() { alert("Rey"); }</a:t>
            </a:r>
          </a:p>
          <a:p>
            <a:r>
              <a:rPr lang="en-US" dirty="0" err="1" smtClean="0"/>
              <a:t>MyFirstNamespace.sayName</a:t>
            </a:r>
            <a:r>
              <a:rPr lang="en-US" dirty="0" smtClean="0"/>
              <a:t> = </a:t>
            </a:r>
            <a:r>
              <a:rPr lang="en-US" dirty="0" err="1" smtClean="0"/>
              <a:t>sayName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;</a:t>
            </a:r>
          </a:p>
          <a:p>
            <a:r>
              <a:rPr lang="en-US" dirty="0" smtClean="0"/>
              <a:t>})(</a:t>
            </a:r>
            <a:r>
              <a:rPr lang="en-US" dirty="0" err="1" smtClean="0"/>
              <a:t>MyFirstNamespace</a:t>
            </a:r>
            <a:r>
              <a:rPr lang="en-US" dirty="0" smtClean="0"/>
              <a:t> || (</a:t>
            </a:r>
            <a:r>
              <a:rPr lang="en-US" dirty="0" err="1" smtClean="0"/>
              <a:t>MyFirstNamespace</a:t>
            </a:r>
            <a:r>
              <a:rPr lang="en-US" dirty="0" smtClean="0"/>
              <a:t> = {}));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MyFirstNamespace.homeworld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MyFirstNamespace.sayName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uses the </a:t>
            </a:r>
            <a:r>
              <a:rPr lang="en-US" b="1" dirty="0" smtClean="0"/>
              <a:t>IIFE (Immediately Invoked Function Expression) </a:t>
            </a:r>
            <a:r>
              <a:rPr lang="en-US" dirty="0" smtClean="0"/>
              <a:t>pattern to keep the namespace’s contents separate from everything else on the page when the code finally executes</a:t>
            </a:r>
          </a:p>
          <a:p>
            <a:r>
              <a:rPr lang="en-US" dirty="0" smtClean="0"/>
              <a:t>namespace </a:t>
            </a:r>
            <a:r>
              <a:rPr lang="en-US" dirty="0" err="1" smtClean="0"/>
              <a:t>MyFirstNamespace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export let </a:t>
            </a:r>
            <a:r>
              <a:rPr lang="en-US" dirty="0" err="1" smtClean="0"/>
              <a:t>homeworld</a:t>
            </a:r>
            <a:r>
              <a:rPr lang="en-US" dirty="0" smtClean="0"/>
              <a:t> = "</a:t>
            </a:r>
            <a:r>
              <a:rPr lang="en-US" dirty="0" err="1" smtClean="0"/>
              <a:t>Jakku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homeworld</a:t>
            </a:r>
            <a:r>
              <a:rPr lang="en-US" dirty="0" smtClean="0"/>
              <a:t> = "</a:t>
            </a:r>
            <a:r>
              <a:rPr lang="en-US" dirty="0" err="1" smtClean="0"/>
              <a:t>Coruscant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MyFirstNamespace.homeworld</a:t>
            </a:r>
            <a:r>
              <a:rPr lang="en-US" dirty="0" smtClean="0"/>
              <a:t>); // </a:t>
            </a:r>
            <a:r>
              <a:rPr lang="en-US" dirty="0" err="1" smtClean="0"/>
              <a:t>Jakku</a:t>
            </a:r>
            <a:endParaRPr lang="en-US" dirty="0" smtClean="0"/>
          </a:p>
          <a:p>
            <a:r>
              <a:rPr lang="en-US" dirty="0" smtClean="0"/>
              <a:t>alert(</a:t>
            </a:r>
            <a:r>
              <a:rPr lang="en-US" dirty="0" err="1" smtClean="0"/>
              <a:t>homeworld</a:t>
            </a:r>
            <a:r>
              <a:rPr lang="en-US" dirty="0" smtClean="0"/>
              <a:t>); // </a:t>
            </a:r>
            <a:r>
              <a:rPr lang="en-US" dirty="0" err="1" smtClean="0"/>
              <a:t>Coruscant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namespaces can break into multiple files: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app.ts</a:t>
            </a:r>
            <a:endParaRPr lang="en-US" dirty="0" smtClean="0"/>
          </a:p>
          <a:p>
            <a:r>
              <a:rPr lang="en-US" dirty="0" smtClean="0"/>
              <a:t>SomeNS.someFunc1();</a:t>
            </a:r>
          </a:p>
          <a:p>
            <a:r>
              <a:rPr lang="en-US" dirty="0" smtClean="0"/>
              <a:t>SomeNS.someFunc2();</a:t>
            </a:r>
          </a:p>
          <a:p>
            <a:r>
              <a:rPr lang="en-US" dirty="0" smtClean="0"/>
              <a:t>// file1.ts</a:t>
            </a:r>
          </a:p>
          <a:p>
            <a:r>
              <a:rPr lang="en-US" dirty="0" smtClean="0"/>
              <a:t>namespace </a:t>
            </a:r>
            <a:r>
              <a:rPr lang="en-US" dirty="0" err="1" smtClean="0"/>
              <a:t>SomeNS</a:t>
            </a:r>
            <a:r>
              <a:rPr lang="en-US" dirty="0" smtClean="0"/>
              <a:t> { export someFunc1() { } }</a:t>
            </a:r>
          </a:p>
          <a:p>
            <a:r>
              <a:rPr lang="en-US" dirty="0" smtClean="0"/>
              <a:t>// file2.ts</a:t>
            </a:r>
          </a:p>
          <a:p>
            <a:r>
              <a:rPr lang="en-US" dirty="0" smtClean="0"/>
              <a:t>namespace </a:t>
            </a:r>
            <a:r>
              <a:rPr lang="en-US" dirty="0" err="1" smtClean="0"/>
              <a:t>SomeNS</a:t>
            </a:r>
            <a:r>
              <a:rPr lang="en-US" dirty="0" smtClean="0"/>
              <a:t> { export someFund2() { } }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use it import both of the resultant .</a:t>
            </a:r>
            <a:r>
              <a:rPr lang="en-US" dirty="0" err="1" smtClean="0"/>
              <a:t>js</a:t>
            </a:r>
            <a:r>
              <a:rPr lang="en-US" dirty="0" smtClean="0"/>
              <a:t> files (file1.js and file2.js) in the HTML file</a:t>
            </a:r>
          </a:p>
          <a:p>
            <a:r>
              <a:rPr lang="en-US" dirty="0" smtClean="0"/>
              <a:t>Also need to import app.js</a:t>
            </a:r>
          </a:p>
          <a:p>
            <a:r>
              <a:rPr lang="en-US" dirty="0" smtClean="0"/>
              <a:t>Instead of having to import multiple .</a:t>
            </a:r>
            <a:r>
              <a:rPr lang="en-US" dirty="0" err="1" smtClean="0"/>
              <a:t>js</a:t>
            </a:r>
            <a:r>
              <a:rPr lang="en-US" dirty="0" smtClean="0"/>
              <a:t> files in the HTML document, you can instead have </a:t>
            </a:r>
            <a:r>
              <a:rPr lang="en-US" dirty="0" err="1" smtClean="0"/>
              <a:t>tsc</a:t>
            </a:r>
            <a:r>
              <a:rPr lang="en-US" dirty="0" smtClean="0"/>
              <a:t> bundle them for you:</a:t>
            </a:r>
          </a:p>
          <a:p>
            <a:r>
              <a:rPr lang="en-US" b="1" dirty="0" err="1" smtClean="0"/>
              <a:t>tsc</a:t>
            </a:r>
            <a:r>
              <a:rPr lang="en-US" b="1" dirty="0" smtClean="0"/>
              <a:t> --</a:t>
            </a:r>
            <a:r>
              <a:rPr lang="en-US" b="1" dirty="0" err="1" smtClean="0"/>
              <a:t>outFile</a:t>
            </a:r>
            <a:r>
              <a:rPr lang="en-US" b="1" dirty="0" smtClean="0"/>
              <a:t> main.js file1.ts file2.ts </a:t>
            </a:r>
            <a:r>
              <a:rPr lang="en-US" b="1" dirty="0" err="1" smtClean="0"/>
              <a:t>app.ts</a:t>
            </a:r>
            <a:endParaRPr lang="en-US" b="1" dirty="0" smtClean="0"/>
          </a:p>
          <a:p>
            <a:r>
              <a:rPr lang="en-US" dirty="0" smtClean="0"/>
              <a:t>When bundling like this, you must be aware that order can matter. The files are concatenated in the order you provide</a:t>
            </a:r>
            <a:endParaRPr 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-specific syntax for important namespaces, the /// symbol.</a:t>
            </a:r>
          </a:p>
          <a:p>
            <a:r>
              <a:rPr lang="en-US" dirty="0" smtClean="0"/>
              <a:t>To use it, in the </a:t>
            </a:r>
            <a:r>
              <a:rPr lang="en-US" dirty="0" err="1" smtClean="0"/>
              <a:t>app.ts</a:t>
            </a:r>
            <a:r>
              <a:rPr lang="en-US" dirty="0" smtClean="0"/>
              <a:t> file, </a:t>
            </a:r>
          </a:p>
          <a:p>
            <a:r>
              <a:rPr lang="en-US" dirty="0" smtClean="0"/>
              <a:t>/// &lt;reference path="file1.ts" /&gt;</a:t>
            </a:r>
          </a:p>
          <a:p>
            <a:r>
              <a:rPr lang="en-US" dirty="0" smtClean="0"/>
              <a:t>/// &lt;reference path="file2.ts" /&gt;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, at compile time, will take care of bundling those files together.</a:t>
            </a:r>
          </a:p>
          <a:p>
            <a:r>
              <a:rPr lang="en-US" dirty="0" smtClean="0"/>
              <a:t>Once you have the code bundled</a:t>
            </a:r>
          </a:p>
          <a:p>
            <a:r>
              <a:rPr lang="en-US" dirty="0" smtClean="0"/>
              <a:t>import h = </a:t>
            </a:r>
            <a:r>
              <a:rPr lang="en-US" dirty="0" err="1" smtClean="0"/>
              <a:t>MyFirstNamespace.homeworld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alert(h) to see “</a:t>
            </a:r>
            <a:r>
              <a:rPr lang="en-US" dirty="0" err="1" smtClean="0"/>
              <a:t>Jakku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152" r="40238" b="61172"/>
          <a:stretch>
            <a:fillRect/>
          </a:stretch>
        </p:blipFill>
        <p:spPr>
          <a:xfrm>
            <a:off x="500034" y="293444"/>
            <a:ext cx="4857784" cy="3064118"/>
          </a:xfrm>
        </p:spPr>
      </p:pic>
      <p:pic>
        <p:nvPicPr>
          <p:cNvPr id="5" name="Content Placeholder 3" descr="Screenshot (277).png"/>
          <p:cNvPicPr>
            <a:picLocks noChangeAspect="1"/>
          </p:cNvPicPr>
          <p:nvPr/>
        </p:nvPicPr>
        <p:blipFill>
          <a:blip r:embed="rId3" cstate="print"/>
          <a:srcRect l="43788" t="9875" b="81691"/>
          <a:stretch>
            <a:fillRect/>
          </a:stretch>
        </p:blipFill>
        <p:spPr>
          <a:xfrm>
            <a:off x="1714480" y="3857628"/>
            <a:ext cx="7215238" cy="1357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5357818" y="2285992"/>
            <a:ext cx="1643074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namespace </a:t>
            </a:r>
            <a:r>
              <a:rPr lang="en-US" dirty="0" err="1" smtClean="0"/>
              <a:t>SomeNS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export namespace </a:t>
            </a:r>
            <a:r>
              <a:rPr lang="en-US" dirty="0" err="1" smtClean="0"/>
              <a:t>InnerNS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someFunc</a:t>
            </a:r>
            <a:r>
              <a:rPr lang="en-US" dirty="0" smtClean="0"/>
              <a:t>() {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SomeNS.InnerNS.someFunc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use it: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sf</a:t>
            </a:r>
            <a:r>
              <a:rPr lang="en-US" dirty="0" smtClean="0"/>
              <a:t> = </a:t>
            </a:r>
            <a:r>
              <a:rPr lang="en-US" dirty="0" err="1" smtClean="0"/>
              <a:t>SomeNS.InnerNS.someFunc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sf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namespaces</a:t>
            </a:r>
            <a:r>
              <a:rPr lang="en-US" dirty="0" smtClean="0"/>
              <a:t> are more lightweight and are purely about </a:t>
            </a:r>
            <a:r>
              <a:rPr lang="en-US" b="1" dirty="0" smtClean="0"/>
              <a:t>code organization</a:t>
            </a:r>
          </a:p>
          <a:p>
            <a:r>
              <a:rPr lang="en-US" b="1" dirty="0" smtClean="0"/>
              <a:t>classes </a:t>
            </a:r>
            <a:r>
              <a:rPr lang="en-US" dirty="0" smtClean="0"/>
              <a:t>are about </a:t>
            </a:r>
            <a:r>
              <a:rPr lang="en-US" b="1" i="1" dirty="0" smtClean="0"/>
              <a:t>things</a:t>
            </a:r>
            <a:r>
              <a:rPr lang="en-US" i="1" dirty="0" smtClean="0"/>
              <a:t> </a:t>
            </a:r>
          </a:p>
          <a:p>
            <a:r>
              <a:rPr lang="en-US" b="1" i="1" dirty="0" smtClean="0"/>
              <a:t>interfaces</a:t>
            </a:r>
            <a:r>
              <a:rPr lang="en-US" i="1" dirty="0" smtClean="0"/>
              <a:t> are about </a:t>
            </a:r>
            <a:r>
              <a:rPr lang="en-US" b="1" i="1" dirty="0" smtClean="0"/>
              <a:t>contracts</a:t>
            </a:r>
            <a:endParaRPr 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module is defined as any </a:t>
            </a:r>
            <a:r>
              <a:rPr lang="en-US" dirty="0" err="1" smtClean="0"/>
              <a:t>TypeScript</a:t>
            </a:r>
            <a:r>
              <a:rPr lang="en-US" dirty="0" smtClean="0"/>
              <a:t> source file that contains one or more import or export statements</a:t>
            </a:r>
          </a:p>
          <a:p>
            <a:r>
              <a:rPr lang="en-US" dirty="0" smtClean="0"/>
              <a:t>// Variable</a:t>
            </a:r>
          </a:p>
          <a:p>
            <a:r>
              <a:rPr lang="en-US" dirty="0" smtClean="0"/>
              <a:t>export let captain = "Picard";</a:t>
            </a:r>
          </a:p>
          <a:p>
            <a:r>
              <a:rPr lang="en-US" dirty="0" smtClean="0"/>
              <a:t>// Interface</a:t>
            </a:r>
          </a:p>
          <a:p>
            <a:r>
              <a:rPr lang="en-US" dirty="0" smtClean="0"/>
              <a:t>export interface </a:t>
            </a:r>
            <a:r>
              <a:rPr lang="en-US" dirty="0" err="1" smtClean="0"/>
              <a:t>CaptainChecker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isGreat</a:t>
            </a:r>
            <a:r>
              <a:rPr lang="en-US" dirty="0" smtClean="0"/>
              <a:t>(</a:t>
            </a:r>
            <a:r>
              <a:rPr lang="en-US" dirty="0" err="1" smtClean="0"/>
              <a:t>inName</a:t>
            </a:r>
            <a:r>
              <a:rPr lang="en-US" dirty="0" smtClean="0"/>
              <a:t>: string): </a:t>
            </a:r>
            <a:r>
              <a:rPr lang="en-US" dirty="0" err="1" smtClean="0"/>
              <a:t>boolean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 Function</a:t>
            </a:r>
          </a:p>
          <a:p>
            <a:r>
              <a:rPr lang="en-US" dirty="0" smtClean="0"/>
              <a:t>export function </a:t>
            </a:r>
            <a:r>
              <a:rPr lang="en-US" dirty="0" err="1" smtClean="0"/>
              <a:t>addFirst</a:t>
            </a:r>
            <a:r>
              <a:rPr lang="en-US" dirty="0" smtClean="0"/>
              <a:t>(</a:t>
            </a:r>
            <a:r>
              <a:rPr lang="en-US" dirty="0" err="1" smtClean="0"/>
              <a:t>inLast</a:t>
            </a:r>
            <a:r>
              <a:rPr lang="en-US" dirty="0" smtClean="0"/>
              <a:t>: string): string {</a:t>
            </a:r>
          </a:p>
          <a:p>
            <a:r>
              <a:rPr lang="en-US" dirty="0" smtClean="0"/>
              <a:t>return "Jean Luc " + </a:t>
            </a:r>
            <a:r>
              <a:rPr lang="en-US" dirty="0" err="1" smtClean="0"/>
              <a:t>inLast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 Class</a:t>
            </a:r>
          </a:p>
          <a:p>
            <a:r>
              <a:rPr lang="en-US" dirty="0" smtClean="0"/>
              <a:t>export class Ship {</a:t>
            </a:r>
          </a:p>
          <a:p>
            <a:r>
              <a:rPr lang="en-US" dirty="0" smtClean="0"/>
              <a:t>const name = "Enterprise";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 Type alias</a:t>
            </a:r>
          </a:p>
          <a:p>
            <a:r>
              <a:rPr lang="en-US" dirty="0" smtClean="0"/>
              <a:t>export type cap = captain;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{ </a:t>
            </a:r>
            <a:r>
              <a:rPr lang="en-US" dirty="0" err="1" smtClean="0"/>
              <a:t>addFirst</a:t>
            </a:r>
            <a:r>
              <a:rPr lang="en-US" dirty="0" smtClean="0"/>
              <a:t> } from "./</a:t>
            </a:r>
            <a:r>
              <a:rPr lang="en-US" dirty="0" err="1" smtClean="0"/>
              <a:t>MyModule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execute it like any other function:</a:t>
            </a:r>
          </a:p>
          <a:p>
            <a:r>
              <a:rPr lang="en-US" dirty="0" err="1" smtClean="0"/>
              <a:t>addFirst</a:t>
            </a:r>
            <a:r>
              <a:rPr lang="en-US" dirty="0" smtClean="0"/>
              <a:t>("Riker"); // Wrong last name, but not the point!</a:t>
            </a:r>
          </a:p>
          <a:p>
            <a:r>
              <a:rPr lang="en-US" dirty="0" smtClean="0"/>
              <a:t>Alternatively, you could write your module like so: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addFirst</a:t>
            </a:r>
            <a:r>
              <a:rPr lang="en-US" dirty="0" smtClean="0"/>
              <a:t>(</a:t>
            </a:r>
            <a:r>
              <a:rPr lang="en-US" dirty="0" err="1" smtClean="0"/>
              <a:t>inLast</a:t>
            </a:r>
            <a:r>
              <a:rPr lang="en-US" dirty="0" smtClean="0"/>
              <a:t>: string): string {</a:t>
            </a:r>
          </a:p>
          <a:p>
            <a:r>
              <a:rPr lang="en-US" dirty="0" smtClean="0"/>
              <a:t>return "Jean Luc " + </a:t>
            </a:r>
            <a:r>
              <a:rPr lang="en-US" dirty="0" err="1" smtClean="0"/>
              <a:t>inLast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addFirst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{ </a:t>
            </a:r>
            <a:r>
              <a:rPr lang="en-US" dirty="0" err="1" smtClean="0"/>
              <a:t>addFirst</a:t>
            </a:r>
            <a:r>
              <a:rPr lang="en-US" dirty="0" smtClean="0"/>
              <a:t> as </a:t>
            </a:r>
            <a:r>
              <a:rPr lang="en-US" dirty="0" err="1" smtClean="0"/>
              <a:t>myAddFirstFunc</a:t>
            </a:r>
            <a:r>
              <a:rPr lang="en-US" dirty="0" smtClean="0"/>
              <a:t> }</a:t>
            </a:r>
          </a:p>
          <a:p>
            <a:r>
              <a:rPr lang="en-US" dirty="0" smtClean="0"/>
              <a:t>If you want to import an entire module, there is a handy shortcut for that:</a:t>
            </a:r>
          </a:p>
          <a:p>
            <a:r>
              <a:rPr lang="en-US" dirty="0" smtClean="0"/>
              <a:t>import * as </a:t>
            </a:r>
            <a:r>
              <a:rPr lang="en-US" dirty="0" err="1" smtClean="0"/>
              <a:t>TheModule</a:t>
            </a:r>
            <a:r>
              <a:rPr lang="en-US" dirty="0" smtClean="0"/>
              <a:t> from "./</a:t>
            </a:r>
            <a:r>
              <a:rPr lang="en-US" dirty="0" err="1" smtClean="0"/>
              <a:t>MyModule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export default let captain = "Picard";</a:t>
            </a:r>
          </a:p>
          <a:p>
            <a:r>
              <a:rPr lang="en-US" dirty="0" smtClean="0"/>
              <a:t>What that does for you is that now your import can be this:</a:t>
            </a:r>
          </a:p>
          <a:p>
            <a:r>
              <a:rPr lang="en-US" dirty="0" smtClean="0"/>
              <a:t>import cap from "./</a:t>
            </a:r>
            <a:r>
              <a:rPr lang="en-US" dirty="0" err="1" smtClean="0"/>
              <a:t>MyModule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the </a:t>
            </a:r>
            <a:r>
              <a:rPr lang="en-US" dirty="0" err="1" smtClean="0"/>
              <a:t>experimentalDecorators:true</a:t>
            </a:r>
            <a:r>
              <a:rPr lang="en-US" dirty="0" smtClean="0"/>
              <a:t> option to </a:t>
            </a:r>
            <a:r>
              <a:rPr lang="en-US" dirty="0" smtClean="0"/>
              <a:t>your </a:t>
            </a:r>
            <a:r>
              <a:rPr lang="en-US" dirty="0" err="1" smtClean="0"/>
              <a:t>tsconfig.json</a:t>
            </a:r>
            <a:r>
              <a:rPr lang="en-US" dirty="0" smtClean="0"/>
              <a:t> file</a:t>
            </a:r>
          </a:p>
          <a:p>
            <a:r>
              <a:rPr lang="en-US" b="1" dirty="0" err="1" smtClean="0"/>
              <a:t>tsconfig.json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</a:t>
            </a:r>
            <a:r>
              <a:rPr lang="en-US" dirty="0" err="1" smtClean="0">
                <a:hlinkClick r:id="rId2"/>
              </a:rPr>
              <a:t>compilerOptions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target</a:t>
            </a:r>
            <a:r>
              <a:rPr lang="en-US" dirty="0" smtClean="0"/>
              <a:t>": "ES5",</a:t>
            </a:r>
          </a:p>
          <a:p>
            <a:r>
              <a:rPr lang="en-US" dirty="0" smtClean="0"/>
              <a:t>"</a:t>
            </a:r>
            <a:r>
              <a:rPr lang="en-US" dirty="0" err="1" smtClean="0">
                <a:hlinkClick r:id="rId2"/>
              </a:rPr>
              <a:t>experimentalDecorators</a:t>
            </a:r>
            <a:r>
              <a:rPr lang="en-US" dirty="0" smtClean="0"/>
              <a:t>":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Decorators are essentially </a:t>
            </a:r>
            <a:r>
              <a:rPr lang="en-US" b="1" dirty="0" smtClean="0"/>
              <a:t>metadata</a:t>
            </a:r>
            <a:r>
              <a:rPr lang="en-US" dirty="0" smtClean="0"/>
              <a:t> that you can add to the definition of a number </a:t>
            </a:r>
            <a:r>
              <a:rPr lang="en-US" dirty="0" smtClean="0"/>
              <a:t>of code </a:t>
            </a:r>
            <a:r>
              <a:rPr lang="en-US" dirty="0" smtClean="0"/>
              <a:t>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Decorators </a:t>
            </a:r>
            <a:r>
              <a:rPr lang="en-US" dirty="0" smtClean="0"/>
              <a:t>are expressed in the form @&lt;name</a:t>
            </a:r>
            <a:r>
              <a:rPr lang="en-US" dirty="0" smtClean="0"/>
              <a:t>&gt;, where </a:t>
            </a:r>
            <a:r>
              <a:rPr lang="en-US" dirty="0" smtClean="0"/>
              <a:t>name must evaluate to a function at runtime.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function will </a:t>
            </a:r>
            <a:r>
              <a:rPr lang="en-US" dirty="0" smtClean="0"/>
              <a:t>pass information </a:t>
            </a:r>
            <a:r>
              <a:rPr lang="en-US" dirty="0" smtClean="0"/>
              <a:t>about the element decorated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logConstructor</a:t>
            </a:r>
            <a:r>
              <a:rPr lang="en-US" dirty="0" smtClean="0"/>
              <a:t>(</a:t>
            </a:r>
            <a:r>
              <a:rPr lang="en-US" dirty="0" err="1" smtClean="0"/>
              <a:t>inConstructor</a:t>
            </a:r>
            <a:r>
              <a:rPr lang="en-US" dirty="0" smtClean="0"/>
              <a:t>: Function) {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inConstructor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logConstructor</a:t>
            </a:r>
            <a:endParaRPr lang="en-US" dirty="0" smtClean="0"/>
          </a:p>
          <a:p>
            <a:r>
              <a:rPr lang="en-US" dirty="0" smtClean="0"/>
              <a:t>class Spaceship {</a:t>
            </a:r>
          </a:p>
          <a:p>
            <a:r>
              <a:rPr lang="en-US" dirty="0" smtClean="0"/>
              <a:t>constructor() { console.log("constructor");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s = new Spaceship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we decorate the Spaceship </a:t>
            </a:r>
            <a:r>
              <a:rPr lang="en-US" dirty="0" smtClean="0"/>
              <a:t>class with </a:t>
            </a:r>
            <a:r>
              <a:rPr lang="en-US" dirty="0" smtClean="0"/>
              <a:t>function</a:t>
            </a:r>
            <a:r>
              <a:rPr lang="en-US" dirty="0" smtClean="0"/>
              <a:t>, </a:t>
            </a:r>
            <a:r>
              <a:rPr lang="en-US" dirty="0" err="1" smtClean="0"/>
              <a:t>logConstructor</a:t>
            </a:r>
            <a:r>
              <a:rPr lang="en-US" dirty="0" smtClean="0"/>
              <a:t>(),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 </a:t>
            </a:r>
            <a:r>
              <a:rPr lang="en-US" i="1" dirty="0" smtClean="0"/>
              <a:t>Decorator</a:t>
            </a:r>
            <a:r>
              <a:rPr lang="en-US" dirty="0" smtClean="0"/>
              <a:t> is a special kind of declaration that can be attached to a </a:t>
            </a:r>
            <a:r>
              <a:rPr lang="en-US" dirty="0" err="1" smtClean="0">
                <a:hlinkClick r:id="rId2"/>
              </a:rPr>
              <a:t>classdeclaration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method</a:t>
            </a:r>
            <a:r>
              <a:rPr lang="en-US" dirty="0" smtClean="0"/>
              <a:t>, </a:t>
            </a:r>
            <a:r>
              <a:rPr lang="en-US" dirty="0" err="1" smtClean="0">
                <a:hlinkClick r:id="rId2"/>
              </a:rPr>
              <a:t>accessor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property</a:t>
            </a:r>
            <a:r>
              <a:rPr lang="en-US" dirty="0" smtClean="0"/>
              <a:t>, or </a:t>
            </a:r>
            <a:r>
              <a:rPr lang="en-US" dirty="0" smtClean="0">
                <a:hlinkClick r:id="rId2"/>
              </a:rPr>
              <a:t>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Decorators use the form </a:t>
            </a:r>
            <a:r>
              <a:rPr lang="en-US" b="1" dirty="0" smtClean="0"/>
              <a:t>@</a:t>
            </a:r>
            <a:r>
              <a:rPr lang="en-US" b="1" dirty="0" smtClean="0"/>
              <a:t>expression</a:t>
            </a:r>
            <a:r>
              <a:rPr lang="en-US" dirty="0" smtClean="0"/>
              <a:t>, where</a:t>
            </a:r>
            <a:r>
              <a:rPr lang="en-US" dirty="0" smtClean="0"/>
              <a:t> expression must evaluate to a function that will be called at runtime with information about the decorated declaration.</a:t>
            </a:r>
          </a:p>
          <a:p>
            <a:r>
              <a:rPr lang="en-US" dirty="0" smtClean="0"/>
              <a:t>For example, given the decorator @sealed we might write the sealed function as follows:</a:t>
            </a:r>
          </a:p>
          <a:p>
            <a:r>
              <a:rPr lang="en-US" dirty="0" smtClean="0"/>
              <a:t>function sealed(target) {</a:t>
            </a:r>
          </a:p>
          <a:p>
            <a:r>
              <a:rPr lang="en-US" dirty="0" smtClean="0"/>
              <a:t>// do something with 'target' ...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Decorator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i="1" dirty="0" smtClean="0"/>
              <a:t>Decorator Factory</a:t>
            </a:r>
            <a:r>
              <a:rPr lang="en-US" dirty="0" smtClean="0"/>
              <a:t> is simply a function that returns the expression that will be called by the decorator at runtime.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pic>
        <p:nvPicPr>
          <p:cNvPr id="4" name="Content Placeholder 3" descr="Screenshot (27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152" t="8839" r="39351" b="34339"/>
          <a:stretch>
            <a:fillRect/>
          </a:stretch>
        </p:blipFill>
        <p:spPr>
          <a:xfrm>
            <a:off x="1571604" y="1100121"/>
            <a:ext cx="6286544" cy="5657890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 first() {</a:t>
            </a:r>
          </a:p>
          <a:p>
            <a:r>
              <a:rPr lang="en-US" dirty="0" smtClean="0"/>
              <a:t>console.log("first(): factory evaluated");</a:t>
            </a:r>
          </a:p>
          <a:p>
            <a:r>
              <a:rPr lang="en-US" dirty="0" smtClean="0"/>
              <a:t>return function (target: any, </a:t>
            </a:r>
            <a:r>
              <a:rPr lang="en-US" dirty="0" err="1" smtClean="0"/>
              <a:t>propertyKey</a:t>
            </a:r>
            <a:r>
              <a:rPr lang="en-US" dirty="0" smtClean="0"/>
              <a:t>: string, descriptor: </a:t>
            </a:r>
            <a:r>
              <a:rPr lang="en-US" dirty="0" err="1" smtClean="0"/>
              <a:t>PropertyDescriptor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console.log("first(): called");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function second() {</a:t>
            </a:r>
          </a:p>
          <a:p>
            <a:r>
              <a:rPr lang="en-US" dirty="0" smtClean="0"/>
              <a:t>console.log("second(): factory evaluated");</a:t>
            </a:r>
          </a:p>
          <a:p>
            <a:r>
              <a:rPr lang="en-US" dirty="0" smtClean="0"/>
              <a:t>return function (target: any, </a:t>
            </a:r>
            <a:r>
              <a:rPr lang="en-US" dirty="0" err="1" smtClean="0"/>
              <a:t>propertyKey</a:t>
            </a:r>
            <a:r>
              <a:rPr lang="en-US" dirty="0" smtClean="0"/>
              <a:t>: string, descriptor: </a:t>
            </a:r>
            <a:r>
              <a:rPr lang="en-US" dirty="0" err="1" smtClean="0"/>
              <a:t>PropertyDescriptor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console.log("second(): called");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ExampleClass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@first()</a:t>
            </a:r>
          </a:p>
          <a:p>
            <a:r>
              <a:rPr lang="en-US" dirty="0" smtClean="0"/>
              <a:t>@second()</a:t>
            </a:r>
          </a:p>
          <a:p>
            <a:r>
              <a:rPr lang="en-US" dirty="0" smtClean="0"/>
              <a:t>method() {}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/>
              <a:t>to the console:</a:t>
            </a:r>
          </a:p>
          <a:p>
            <a:r>
              <a:rPr lang="en-US" dirty="0" smtClean="0"/>
              <a:t>first(): factory evaluated</a:t>
            </a:r>
          </a:p>
          <a:p>
            <a:r>
              <a:rPr lang="en-US" dirty="0" smtClean="0"/>
              <a:t>second(): factory evaluated</a:t>
            </a:r>
          </a:p>
          <a:p>
            <a:r>
              <a:rPr lang="en-US" dirty="0" smtClean="0"/>
              <a:t>second(): called</a:t>
            </a:r>
          </a:p>
          <a:p>
            <a:r>
              <a:rPr lang="en-US" dirty="0" smtClean="0"/>
              <a:t>first(): called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logConstructorFactory</a:t>
            </a:r>
            <a:r>
              <a:rPr lang="en-US" dirty="0" smtClean="0"/>
              <a:t>(</a:t>
            </a:r>
            <a:r>
              <a:rPr lang="en-US" dirty="0" err="1" smtClean="0"/>
              <a:t>inEnabled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inEnabled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return function(</a:t>
            </a:r>
            <a:r>
              <a:rPr lang="en-US" dirty="0" err="1" smtClean="0"/>
              <a:t>inConstructor</a:t>
            </a:r>
            <a:r>
              <a:rPr lang="en-US" dirty="0" smtClean="0"/>
              <a:t>: Function) {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inConstructor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return function() { };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logConstructorFactory</a:t>
            </a:r>
            <a:r>
              <a:rPr lang="en-US" dirty="0" smtClean="0"/>
              <a:t>(true)</a:t>
            </a:r>
          </a:p>
          <a:p>
            <a:pPr>
              <a:buNone/>
            </a:pPr>
            <a:r>
              <a:rPr lang="en-US" dirty="0" smtClean="0"/>
              <a:t>class Spaceship {</a:t>
            </a:r>
          </a:p>
          <a:p>
            <a:pPr>
              <a:buNone/>
            </a:pPr>
            <a:r>
              <a:rPr lang="en-US" dirty="0" smtClean="0"/>
              <a:t>constructor() { console.log("Spaceship constructor");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logConstructorFactory</a:t>
            </a:r>
            <a:r>
              <a:rPr lang="en-US" dirty="0" smtClean="0"/>
              <a:t>(false)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Spacestation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constructor() { console.log("</a:t>
            </a:r>
            <a:r>
              <a:rPr lang="en-US" dirty="0" err="1" smtClean="0"/>
              <a:t>Spacestation</a:t>
            </a:r>
            <a:r>
              <a:rPr lang="en-US" dirty="0" smtClean="0"/>
              <a:t> constructor");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const s = new Spaceship();</a:t>
            </a:r>
          </a:p>
          <a:p>
            <a:pPr>
              <a:buNone/>
            </a:pPr>
            <a:r>
              <a:rPr lang="en-US" dirty="0" smtClean="0"/>
              <a:t>const t = new </a:t>
            </a:r>
            <a:r>
              <a:rPr lang="en-US" dirty="0" err="1" smtClean="0"/>
              <a:t>Spacestation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executed, in the console you’ll </a:t>
            </a:r>
            <a:r>
              <a:rPr lang="en-US" dirty="0" smtClean="0"/>
              <a:t>see</a:t>
            </a:r>
          </a:p>
          <a:p>
            <a:r>
              <a:rPr lang="en-US" dirty="0" smtClean="0"/>
              <a:t>VM73:11 class Spaceship {</a:t>
            </a:r>
          </a:p>
          <a:p>
            <a:r>
              <a:rPr lang="en-US" dirty="0" smtClean="0"/>
              <a:t>constructor() { console.log("Spaceship constructor");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VM73:16 Spaceship constructor</a:t>
            </a:r>
          </a:p>
          <a:p>
            <a:r>
              <a:rPr lang="en-US" dirty="0" smtClean="0"/>
              <a:t>VM73:22 </a:t>
            </a:r>
            <a:r>
              <a:rPr lang="en-US" dirty="0" err="1" smtClean="0"/>
              <a:t>Spacestation</a:t>
            </a:r>
            <a:r>
              <a:rPr lang="en-US" dirty="0" smtClean="0"/>
              <a:t> constructor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in </a:t>
            </a:r>
            <a:r>
              <a:rPr lang="en-US" dirty="0" smtClean="0"/>
              <a:t>third-party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, </a:t>
            </a:r>
            <a:r>
              <a:rPr lang="en-US" dirty="0" smtClean="0"/>
              <a:t>to </a:t>
            </a:r>
            <a:r>
              <a:rPr lang="en-US" dirty="0" smtClean="0"/>
              <a:t>use the popular </a:t>
            </a:r>
            <a:r>
              <a:rPr lang="en-US" dirty="0" err="1" smtClean="0"/>
              <a:t>Lodash</a:t>
            </a:r>
            <a:r>
              <a:rPr lang="en-US" dirty="0" smtClean="0"/>
              <a:t> library in your </a:t>
            </a:r>
            <a:r>
              <a:rPr lang="en-US" dirty="0" smtClean="0"/>
              <a:t>code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dirty="0" err="1" smtClean="0"/>
              <a:t>lodash</a:t>
            </a:r>
            <a:endParaRPr lang="en-US" dirty="0" smtClean="0"/>
          </a:p>
          <a:p>
            <a:r>
              <a:rPr lang="en-US" dirty="0" smtClean="0"/>
              <a:t>also import another related library: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--save-dev @</a:t>
            </a:r>
            <a:r>
              <a:rPr lang="en-US" dirty="0" smtClean="0"/>
              <a:t>types/</a:t>
            </a:r>
            <a:r>
              <a:rPr lang="en-US" dirty="0" err="1" smtClean="0"/>
              <a:t>lodash</a:t>
            </a:r>
            <a:endParaRPr lang="en-US" dirty="0" smtClean="0"/>
          </a:p>
          <a:p>
            <a:r>
              <a:rPr lang="en-US" dirty="0" smtClean="0"/>
              <a:t>This extra library is called a type declaration file, or a type binding file sometimes</a:t>
            </a:r>
            <a:r>
              <a:rPr lang="en-US" dirty="0" smtClean="0"/>
              <a:t>, and </a:t>
            </a:r>
            <a:r>
              <a:rPr lang="en-US" dirty="0" smtClean="0"/>
              <a:t>it’s what tells </a:t>
            </a:r>
            <a:r>
              <a:rPr lang="en-US" dirty="0" err="1" smtClean="0"/>
              <a:t>TypeScript</a:t>
            </a:r>
            <a:r>
              <a:rPr lang="en-US" dirty="0" smtClean="0"/>
              <a:t> (</a:t>
            </a:r>
            <a:r>
              <a:rPr lang="en-US" dirty="0" err="1" smtClean="0"/>
              <a:t>tsc</a:t>
            </a:r>
            <a:r>
              <a:rPr lang="en-US" dirty="0" smtClean="0"/>
              <a:t>, more specifically) all about the types that </a:t>
            </a:r>
            <a:r>
              <a:rPr lang="en-US" dirty="0" err="1" smtClean="0"/>
              <a:t>Lodash</a:t>
            </a:r>
            <a:r>
              <a:rPr lang="en-US" dirty="0" smtClean="0"/>
              <a:t> </a:t>
            </a:r>
            <a:r>
              <a:rPr lang="en-US" dirty="0" smtClean="0"/>
              <a:t>uses and </a:t>
            </a:r>
            <a:r>
              <a:rPr lang="en-US" dirty="0" smtClean="0"/>
              <a:t>provides.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* as _ from "</a:t>
            </a:r>
            <a:r>
              <a:rPr lang="en-US" dirty="0" err="1" smtClean="0"/>
              <a:t>lodash</a:t>
            </a:r>
            <a:r>
              <a:rPr lang="en-US" dirty="0" smtClean="0"/>
              <a:t>";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padStart</a:t>
            </a:r>
            <a:r>
              <a:rPr lang="en-US" dirty="0" smtClean="0"/>
              <a:t>("</a:t>
            </a:r>
            <a:r>
              <a:rPr lang="en-US" dirty="0" err="1" smtClean="0"/>
              <a:t>TypeScript</a:t>
            </a:r>
            <a:r>
              <a:rPr lang="en-US" dirty="0" smtClean="0"/>
              <a:t> + </a:t>
            </a:r>
            <a:r>
              <a:rPr lang="en-US" dirty="0" err="1" smtClean="0"/>
              <a:t>Lodash</a:t>
            </a:r>
            <a:r>
              <a:rPr lang="en-US" dirty="0" smtClean="0"/>
              <a:t> = COOL!", 10, </a:t>
            </a:r>
            <a:r>
              <a:rPr lang="en-US" dirty="0" smtClean="0"/>
              <a:t>"*");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TypeScript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 </a:t>
            </a:r>
            <a:r>
              <a:rPr lang="en-US" dirty="0" smtClean="0"/>
              <a:t>Maps</a:t>
            </a:r>
          </a:p>
          <a:p>
            <a:r>
              <a:rPr lang="en-US" dirty="0" err="1" smtClean="0"/>
              <a:t>tsc</a:t>
            </a:r>
            <a:r>
              <a:rPr lang="en-US" dirty="0" smtClean="0"/>
              <a:t> --</a:t>
            </a:r>
            <a:r>
              <a:rPr lang="en-US" dirty="0" err="1" smtClean="0"/>
              <a:t>sourceMap</a:t>
            </a:r>
            <a:r>
              <a:rPr lang="en-US" dirty="0" smtClean="0"/>
              <a:t> </a:t>
            </a:r>
            <a:r>
              <a:rPr lang="en-US" dirty="0" err="1" smtClean="0"/>
              <a:t>app.ts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"version": 3,</a:t>
            </a:r>
          </a:p>
          <a:p>
            <a:r>
              <a:rPr lang="en-US" dirty="0" smtClean="0"/>
              <a:t>"file": "app.js",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sourceRoot</a:t>
            </a:r>
            <a:r>
              <a:rPr lang="en-US" dirty="0" smtClean="0"/>
              <a:t>": "",</a:t>
            </a:r>
          </a:p>
          <a:p>
            <a:r>
              <a:rPr lang="en-US" dirty="0" smtClean="0"/>
              <a:t>"sources": [ "</a:t>
            </a:r>
            <a:r>
              <a:rPr lang="en-US" dirty="0" err="1" smtClean="0"/>
              <a:t>app.ts</a:t>
            </a:r>
            <a:r>
              <a:rPr lang="en-US" dirty="0" smtClean="0"/>
              <a:t>" ],</a:t>
            </a:r>
          </a:p>
          <a:p>
            <a:r>
              <a:rPr lang="en-US" dirty="0" smtClean="0"/>
              <a:t>"names": [ ],</a:t>
            </a:r>
          </a:p>
          <a:p>
            <a:r>
              <a:rPr lang="en-US" dirty="0" smtClean="0"/>
              <a:t>"mappings": "AAAA,SAAS,KAAK,CAAC,SAAiB;IAC9B,KAAK,CAAC,YAAU,SAAS,MAAG,CAAC,</a:t>
            </a:r>
          </a:p>
          <a:p>
            <a:r>
              <a:rPr lang="en-US" dirty="0" err="1" smtClean="0"/>
              <a:t>CAAC;AAChC,CAAC;AACD,KAAK,CAAC,gBAAgB,CAAC,CAAC</a:t>
            </a:r>
            <a:r>
              <a:rPr lang="en-US" dirty="0" smtClean="0"/>
              <a:t>"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2743994"/>
            <a:ext cx="8220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object</a:t>
            </a:r>
            <a:endParaRPr lang="en-US" dirty="0"/>
          </a:p>
        </p:txBody>
      </p:sp>
      <p:pic>
        <p:nvPicPr>
          <p:cNvPr id="8" name="Content Placeholder 3" descr="Screenshot (28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040" t="7260" r="50000" b="20133"/>
          <a:stretch>
            <a:fillRect/>
          </a:stretch>
        </p:blipFill>
        <p:spPr>
          <a:xfrm>
            <a:off x="571472" y="1214422"/>
            <a:ext cx="6715172" cy="56435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Inference (Assigns the type by itself so reassigning with different type gets u an error)</a:t>
            </a:r>
            <a:endParaRPr lang="en-US" dirty="0"/>
          </a:p>
        </p:txBody>
      </p:sp>
      <p:pic>
        <p:nvPicPr>
          <p:cNvPr id="4" name="Content Placeholder 3" descr="Screenshot (28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927" t="8121" r="34914" b="48105"/>
          <a:stretch>
            <a:fillRect/>
          </a:stretch>
        </p:blipFill>
        <p:spPr>
          <a:xfrm>
            <a:off x="428596" y="2214554"/>
            <a:ext cx="8143932" cy="423543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3275</Words>
  <Application>Microsoft Office PowerPoint</Application>
  <PresentationFormat>On-screen Show (4:3)</PresentationFormat>
  <Paragraphs>594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Typescript</vt:lpstr>
      <vt:lpstr>Slide 2</vt:lpstr>
      <vt:lpstr>Slide 3</vt:lpstr>
      <vt:lpstr>Javascript code</vt:lpstr>
      <vt:lpstr>U don’t get error instead o/p will be 25</vt:lpstr>
      <vt:lpstr>Slide 6</vt:lpstr>
      <vt:lpstr>Primitive types</vt:lpstr>
      <vt:lpstr>Array and object</vt:lpstr>
      <vt:lpstr>Type Inference (Assigns the type by itself so reassigning with different type gets u an error)</vt:lpstr>
      <vt:lpstr>TypeScript Vs JavaScript</vt:lpstr>
      <vt:lpstr>Example code</vt:lpstr>
      <vt:lpstr>Slide 12</vt:lpstr>
      <vt:lpstr>Types</vt:lpstr>
      <vt:lpstr>Slide 14</vt:lpstr>
      <vt:lpstr>Slide 15</vt:lpstr>
      <vt:lpstr>Slide 16</vt:lpstr>
      <vt:lpstr>Slide 17</vt:lpstr>
      <vt:lpstr>Function</vt:lpstr>
      <vt:lpstr>Object</vt:lpstr>
      <vt:lpstr>Null, Void, and Undefined</vt:lpstr>
      <vt:lpstr>TypeScript == ES6 Features</vt:lpstr>
      <vt:lpstr>Arrow Functions</vt:lpstr>
      <vt:lpstr>Template Literals</vt:lpstr>
      <vt:lpstr>Default Parameters</vt:lpstr>
      <vt:lpstr>Spread and Rest </vt:lpstr>
      <vt:lpstr>Handling error with spread Operator</vt:lpstr>
      <vt:lpstr>rest operator</vt:lpstr>
      <vt:lpstr>Destructuring</vt:lpstr>
      <vt:lpstr>Slide 29</vt:lpstr>
      <vt:lpstr>Slide 30</vt:lpstr>
      <vt:lpstr>Type Aliases</vt:lpstr>
      <vt:lpstr>Function and Types</vt:lpstr>
      <vt:lpstr>Class</vt:lpstr>
      <vt:lpstr>Slide 34</vt:lpstr>
      <vt:lpstr>Classes</vt:lpstr>
      <vt:lpstr>Member Visibility</vt:lpstr>
      <vt:lpstr>Inheritance</vt:lpstr>
      <vt:lpstr>Override members in the parent class</vt:lpstr>
      <vt:lpstr>Slide 39</vt:lpstr>
      <vt:lpstr>Slide 40</vt:lpstr>
      <vt:lpstr>use a union type</vt:lpstr>
      <vt:lpstr>Getters and Setters</vt:lpstr>
      <vt:lpstr>Slide 43</vt:lpstr>
      <vt:lpstr>Static Members</vt:lpstr>
      <vt:lpstr>Abstract Classes</vt:lpstr>
      <vt:lpstr>Advanced TypeScript</vt:lpstr>
      <vt:lpstr>Interfaces</vt:lpstr>
      <vt:lpstr>creating an interface:</vt:lpstr>
      <vt:lpstr>Define the interface</vt:lpstr>
      <vt:lpstr>Slide 50</vt:lpstr>
      <vt:lpstr>Methods in Interfaces</vt:lpstr>
      <vt:lpstr>Interfaces and Classes</vt:lpstr>
      <vt:lpstr>Extending Interfaces</vt:lpstr>
      <vt:lpstr>Namespaces and Modules</vt:lpstr>
      <vt:lpstr>Namespaces</vt:lpstr>
      <vt:lpstr>Slide 56</vt:lpstr>
      <vt:lpstr>Slide 57</vt:lpstr>
      <vt:lpstr>Slide 58</vt:lpstr>
      <vt:lpstr>Slide 59</vt:lpstr>
      <vt:lpstr>Nested namespace</vt:lpstr>
      <vt:lpstr>Slide 61</vt:lpstr>
      <vt:lpstr>Modules</vt:lpstr>
      <vt:lpstr>Slide 63</vt:lpstr>
      <vt:lpstr>Slide 64</vt:lpstr>
      <vt:lpstr>Decorators</vt:lpstr>
      <vt:lpstr>Decorators</vt:lpstr>
      <vt:lpstr>Slide 67</vt:lpstr>
      <vt:lpstr>Decorators</vt:lpstr>
      <vt:lpstr>Decorator Factory</vt:lpstr>
      <vt:lpstr>Slide 70</vt:lpstr>
      <vt:lpstr>Slide 71</vt:lpstr>
      <vt:lpstr>Decorator Factories</vt:lpstr>
      <vt:lpstr>Slide 73</vt:lpstr>
      <vt:lpstr>Slide 74</vt:lpstr>
      <vt:lpstr>Third-Party Libraries</vt:lpstr>
      <vt:lpstr>Slide 76</vt:lpstr>
      <vt:lpstr>Debugging TypeScript Apps</vt:lpstr>
      <vt:lpstr>Slide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Server</dc:creator>
  <cp:lastModifiedBy>Server</cp:lastModifiedBy>
  <cp:revision>73</cp:revision>
  <dcterms:created xsi:type="dcterms:W3CDTF">2023-03-28T03:59:17Z</dcterms:created>
  <dcterms:modified xsi:type="dcterms:W3CDTF">2023-04-05T05:35:15Z</dcterms:modified>
</cp:coreProperties>
</file>