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7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E05-03A9-4901-96F1-F9A649805FF5}" type="datetimeFigureOut">
              <a:rPr lang="en-IN" smtClean="0"/>
              <a:pPr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9D6-21B8-44A1-838F-A14E356082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544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E05-03A9-4901-96F1-F9A649805FF5}" type="datetimeFigureOut">
              <a:rPr lang="en-IN" smtClean="0"/>
              <a:pPr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9D6-21B8-44A1-838F-A14E356082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597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E05-03A9-4901-96F1-F9A649805FF5}" type="datetimeFigureOut">
              <a:rPr lang="en-IN" smtClean="0"/>
              <a:pPr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9D6-21B8-44A1-838F-A14E356082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301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E05-03A9-4901-96F1-F9A649805FF5}" type="datetimeFigureOut">
              <a:rPr lang="en-IN" smtClean="0"/>
              <a:pPr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9D6-21B8-44A1-838F-A14E356082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191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E05-03A9-4901-96F1-F9A649805FF5}" type="datetimeFigureOut">
              <a:rPr lang="en-IN" smtClean="0"/>
              <a:pPr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9D6-21B8-44A1-838F-A14E356082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277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E05-03A9-4901-96F1-F9A649805FF5}" type="datetimeFigureOut">
              <a:rPr lang="en-IN" smtClean="0"/>
              <a:pPr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9D6-21B8-44A1-838F-A14E356082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10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E05-03A9-4901-96F1-F9A649805FF5}" type="datetimeFigureOut">
              <a:rPr lang="en-IN" smtClean="0"/>
              <a:pPr/>
              <a:t>06-03-2023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9D6-21B8-44A1-838F-A14E356082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189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E05-03A9-4901-96F1-F9A649805FF5}" type="datetimeFigureOut">
              <a:rPr lang="en-IN" smtClean="0"/>
              <a:pPr/>
              <a:t>06-03-2023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9D6-21B8-44A1-838F-A14E356082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5515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E05-03A9-4901-96F1-F9A649805FF5}" type="datetimeFigureOut">
              <a:rPr lang="en-IN" smtClean="0"/>
              <a:pPr/>
              <a:t>06-03-2023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9D6-21B8-44A1-838F-A14E356082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8471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E05-03A9-4901-96F1-F9A649805FF5}" type="datetimeFigureOut">
              <a:rPr lang="en-IN" smtClean="0"/>
              <a:pPr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9D6-21B8-44A1-838F-A14E356082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09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E05-03A9-4901-96F1-F9A649805FF5}" type="datetimeFigureOut">
              <a:rPr lang="en-IN" smtClean="0"/>
              <a:pPr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9D6-21B8-44A1-838F-A14E356082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139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DE05-03A9-4901-96F1-F9A649805FF5}" type="datetimeFigureOut">
              <a:rPr lang="en-IN" smtClean="0"/>
              <a:pPr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F9D6-21B8-44A1-838F-A14E356082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259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Unit -2</a:t>
            </a:r>
            <a:br>
              <a:rPr lang="en-IN" dirty="0" smtClean="0"/>
            </a:br>
            <a:r>
              <a:rPr lang="en-IN" dirty="0" smtClean="0"/>
              <a:t>Node.js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646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anything else is already listening on port 80 then the app won’t actually start</a:t>
            </a:r>
          </a:p>
          <a:p>
            <a:r>
              <a:rPr lang="en-US" dirty="0" smtClean="0"/>
              <a:t>simply change the listen(80) call to a free port</a:t>
            </a:r>
          </a:p>
          <a:p>
            <a:r>
              <a:rPr lang="en-US" b="1" dirty="0" smtClean="0"/>
              <a:t>http</a:t>
            </a:r>
            <a:r>
              <a:rPr lang="en-US" dirty="0" smtClean="0"/>
              <a:t> is one of the core Node modules that Node comes with out of the box, and, it is compiled directly into the Node binary. </a:t>
            </a:r>
          </a:p>
          <a:p>
            <a:pPr lvl="1"/>
            <a:r>
              <a:rPr lang="en-US" dirty="0" smtClean="0"/>
              <a:t>Therefore, no separate JavaScript file for it in the Node installation directory.</a:t>
            </a:r>
          </a:p>
          <a:p>
            <a:r>
              <a:rPr lang="en-US" dirty="0" smtClean="0"/>
              <a:t>To import any of them, you just require() them by name.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require("http").</a:t>
            </a:r>
            <a:r>
              <a:rPr lang="en-US" dirty="0" err="1" smtClean="0"/>
              <a:t>createServer</a:t>
            </a:r>
            <a:r>
              <a:rPr lang="en-US" dirty="0" smtClean="0"/>
              <a:t>((</a:t>
            </a:r>
            <a:r>
              <a:rPr lang="en-US" dirty="0" err="1" smtClean="0"/>
              <a:t>inRequest</a:t>
            </a:r>
            <a:r>
              <a:rPr lang="en-US" dirty="0" smtClean="0"/>
              <a:t>, </a:t>
            </a:r>
            <a:r>
              <a:rPr lang="en-US" dirty="0" err="1" smtClean="0"/>
              <a:t>inResponse</a:t>
            </a:r>
            <a:r>
              <a:rPr lang="en-US" dirty="0" smtClean="0"/>
              <a:t>) =&gt; {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requestModule</a:t>
            </a:r>
            <a:r>
              <a:rPr lang="en-US" dirty="0" smtClean="0"/>
              <a:t> = require("request");</a:t>
            </a:r>
          </a:p>
          <a:p>
            <a:r>
              <a:rPr lang="en-US" dirty="0" err="1" smtClean="0"/>
              <a:t>requestModule</a:t>
            </a:r>
            <a:r>
              <a:rPr lang="en-US" dirty="0" smtClean="0"/>
              <a:t>(</a:t>
            </a:r>
          </a:p>
          <a:p>
            <a:r>
              <a:rPr lang="en-US" dirty="0" smtClean="0"/>
              <a:t>"http://worldtimeapi.org/api/timezone/America/New_York",</a:t>
            </a:r>
          </a:p>
          <a:p>
            <a:r>
              <a:rPr lang="en-US" dirty="0" smtClean="0"/>
              <a:t>function (</a:t>
            </a:r>
            <a:r>
              <a:rPr lang="en-US" dirty="0" err="1" smtClean="0"/>
              <a:t>inErr</a:t>
            </a:r>
            <a:r>
              <a:rPr lang="en-US" dirty="0" smtClean="0"/>
              <a:t>, </a:t>
            </a:r>
            <a:r>
              <a:rPr lang="en-US" dirty="0" err="1" smtClean="0"/>
              <a:t>inResp</a:t>
            </a:r>
            <a:r>
              <a:rPr lang="en-US" dirty="0" smtClean="0"/>
              <a:t>, </a:t>
            </a:r>
            <a:r>
              <a:rPr lang="en-US" dirty="0" err="1" smtClean="0"/>
              <a:t>inBody</a:t>
            </a:r>
            <a:r>
              <a:rPr lang="en-US" dirty="0" smtClean="0"/>
              <a:t>) {</a:t>
            </a:r>
          </a:p>
          <a:p>
            <a:r>
              <a:rPr lang="en-US" dirty="0" err="1" smtClean="0"/>
              <a:t>inResponse.end</a:t>
            </a:r>
            <a:r>
              <a:rPr lang="en-US" dirty="0" smtClean="0"/>
              <a:t>(</a:t>
            </a:r>
          </a:p>
          <a:p>
            <a:r>
              <a:rPr lang="en-US" dirty="0" smtClean="0"/>
              <a:t>`Hello from my first Node Web server: ${</a:t>
            </a:r>
            <a:r>
              <a:rPr lang="en-US" dirty="0" err="1" smtClean="0"/>
              <a:t>inBody</a:t>
            </a:r>
            <a:r>
              <a:rPr lang="en-US" dirty="0" smtClean="0"/>
              <a:t>}`</a:t>
            </a:r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}).listen(80);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Hello from my first Node Web server: {"</a:t>
            </a:r>
            <a:r>
              <a:rPr lang="en-US" dirty="0" err="1" smtClean="0"/>
              <a:t>week_number</a:t>
            </a:r>
            <a:r>
              <a:rPr lang="en-US" dirty="0" smtClean="0"/>
              <a:t>":36,"utc_offset":</a:t>
            </a:r>
          </a:p>
          <a:p>
            <a:r>
              <a:rPr lang="en-US" dirty="0" smtClean="0"/>
              <a:t>"-04:00","utc_datetime":"2019-09-06T17:22:45.406437+00:00","unixtime":</a:t>
            </a:r>
          </a:p>
          <a:p>
            <a:r>
              <a:rPr lang="en-US" dirty="0" smtClean="0"/>
              <a:t>1567790565,"timezone":"America/</a:t>
            </a:r>
            <a:r>
              <a:rPr lang="en-US" dirty="0" err="1" smtClean="0"/>
              <a:t>New_York</a:t>
            </a:r>
            <a:r>
              <a:rPr lang="en-US" dirty="0" smtClean="0"/>
              <a:t>", "</a:t>
            </a:r>
            <a:r>
              <a:rPr lang="en-US" dirty="0" err="1" smtClean="0"/>
              <a:t>raw_offset</a:t>
            </a:r>
            <a:r>
              <a:rPr lang="en-US" dirty="0" smtClean="0"/>
              <a:t>":-18000,"dst_until":</a:t>
            </a:r>
          </a:p>
          <a:p>
            <a:r>
              <a:rPr lang="en-US" dirty="0" smtClean="0"/>
              <a:t>"2019-11-03T06:00:00+00:00","dst_offset":3600,"dst_from":"2019-03-</a:t>
            </a:r>
          </a:p>
          <a:p>
            <a:r>
              <a:rPr lang="en-US" dirty="0" smtClean="0"/>
              <a:t>10T07:</a:t>
            </a:r>
          </a:p>
          <a:p>
            <a:r>
              <a:rPr lang="en-US" dirty="0" smtClean="0"/>
              <a:t>00:00+00:00","dst":</a:t>
            </a:r>
            <a:r>
              <a:rPr lang="en-US" dirty="0" err="1" smtClean="0"/>
              <a:t>true,"day_of_year</a:t>
            </a:r>
            <a:r>
              <a:rPr lang="en-US" dirty="0" smtClean="0"/>
              <a:t>":249,"day_of_week":5,"datetime": "2019-09-06T13:22:45.406437-04:00","client_ip":"12.198.42.69",</a:t>
            </a:r>
          </a:p>
          <a:p>
            <a:r>
              <a:rPr lang="en-US" dirty="0" smtClean="0"/>
              <a:t>"abbreviation":"EDT"}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2174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const http = require('http');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 hostname = '127.0.0.1';</a:t>
            </a:r>
          </a:p>
          <a:p>
            <a:r>
              <a:rPr lang="en-US" dirty="0" smtClean="0"/>
              <a:t>const port = 3000;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 server = </a:t>
            </a:r>
            <a:r>
              <a:rPr lang="en-US" dirty="0" err="1" smtClean="0"/>
              <a:t>http.createServer</a:t>
            </a:r>
            <a:r>
              <a:rPr lang="en-US" dirty="0" smtClean="0"/>
              <a:t>((</a:t>
            </a:r>
            <a:r>
              <a:rPr lang="en-US" dirty="0" err="1" smtClean="0"/>
              <a:t>req</a:t>
            </a:r>
            <a:r>
              <a:rPr lang="en-US" dirty="0" smtClean="0"/>
              <a:t>, res) =&gt; {</a:t>
            </a:r>
          </a:p>
          <a:p>
            <a:r>
              <a:rPr lang="en-US" dirty="0" smtClean="0"/>
              <a:t>  </a:t>
            </a:r>
            <a:r>
              <a:rPr lang="en-US" dirty="0" err="1" smtClean="0"/>
              <a:t>res.statusCode</a:t>
            </a:r>
            <a:r>
              <a:rPr lang="en-US" dirty="0" smtClean="0"/>
              <a:t> = 200;</a:t>
            </a:r>
          </a:p>
          <a:p>
            <a:r>
              <a:rPr lang="en-US" dirty="0" smtClean="0"/>
              <a:t>  </a:t>
            </a:r>
            <a:r>
              <a:rPr lang="en-US" dirty="0" err="1" smtClean="0"/>
              <a:t>res.setHeader</a:t>
            </a:r>
            <a:r>
              <a:rPr lang="en-US" dirty="0" smtClean="0"/>
              <a:t>('Content-Type', 'text/plain');</a:t>
            </a:r>
          </a:p>
          <a:p>
            <a:r>
              <a:rPr lang="en-US" dirty="0" smtClean="0"/>
              <a:t>  </a:t>
            </a:r>
            <a:r>
              <a:rPr lang="en-US" dirty="0" err="1" smtClean="0"/>
              <a:t>res.end</a:t>
            </a:r>
            <a:r>
              <a:rPr lang="en-US" dirty="0" smtClean="0"/>
              <a:t>('Hello World\n');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server.listen</a:t>
            </a:r>
            <a:r>
              <a:rPr lang="en-US" dirty="0" smtClean="0"/>
              <a:t>(port, hostname, () =&gt; {</a:t>
            </a:r>
          </a:p>
          <a:p>
            <a:r>
              <a:rPr lang="en-US" dirty="0" smtClean="0"/>
              <a:t>  console.log(`Server running at http://${hostname}:${port}/`);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988841"/>
            <a:ext cx="7772400" cy="1362075"/>
          </a:xfrm>
        </p:spPr>
        <p:txBody>
          <a:bodyPr/>
          <a:lstStyle/>
          <a:p>
            <a:r>
              <a:rPr lang="en-US" dirty="0" smtClean="0"/>
              <a:t>Advanced Node and 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Advanced Node and NPM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2211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bgnfsPqjrjlGrxqkvHelveticaNeueLTStd-BdCn"/>
              </a:rPr>
              <a:t>More on </a:t>
            </a:r>
            <a:r>
              <a:rPr lang="en-US" dirty="0" err="1" smtClean="0">
                <a:latin typeface="CbgnfsPqjrjlGrxqkvHelveticaNeueLTStd-BdCn"/>
              </a:rPr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92941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JSON file, which means it’s defining a JavaScript object</a:t>
            </a:r>
          </a:p>
          <a:p>
            <a:r>
              <a:rPr lang="en-US" b="1" dirty="0" smtClean="0"/>
              <a:t>name –the name of the thing you’re </a:t>
            </a:r>
            <a:r>
              <a:rPr lang="en-US" dirty="0" smtClean="0"/>
              <a:t>coding! The name element’s value must be no more than 214 characters, cannot start with a dot or an underscore, can have no</a:t>
            </a:r>
          </a:p>
          <a:p>
            <a:pPr>
              <a:buNone/>
            </a:pPr>
            <a:r>
              <a:rPr lang="en-US" dirty="0" smtClean="0"/>
              <a:t>uppercase letters, and must be URL-safe.</a:t>
            </a:r>
          </a:p>
          <a:p>
            <a:r>
              <a:rPr lang="en-US" b="1" dirty="0" smtClean="0"/>
              <a:t>author – The author is a single person </a:t>
            </a:r>
            <a:r>
              <a:rPr lang="en-US" dirty="0" smtClean="0"/>
              <a:t>with three potential attributes: </a:t>
            </a:r>
            <a:r>
              <a:rPr lang="en-US" b="1" dirty="0" smtClean="0"/>
              <a:t>name, email, and </a:t>
            </a:r>
            <a:r>
              <a:rPr lang="en-US" b="1" dirty="0" err="1" smtClean="0"/>
              <a:t>url</a:t>
            </a:r>
            <a:r>
              <a:rPr lang="en-US" dirty="0" smtClean="0"/>
              <a:t> (where name is required, and both email and </a:t>
            </a:r>
            <a:r>
              <a:rPr lang="en-US" dirty="0" err="1" smtClean="0"/>
              <a:t>url</a:t>
            </a:r>
            <a:r>
              <a:rPr lang="en-US" dirty="0" smtClean="0"/>
              <a:t> are optional). Alternatively, you can make the value a single string in the form "&lt;name&gt; &lt;email&gt; (&lt;</a:t>
            </a:r>
            <a:r>
              <a:rPr lang="en-US" dirty="0" err="1" smtClean="0"/>
              <a:t>url</a:t>
            </a:r>
            <a:r>
              <a:rPr lang="en-US" dirty="0" smtClean="0"/>
              <a:t>&gt;)" and NPM will parse it for you automatically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bgnfsPqjrjlGrxqkvHelveticaNeueLTStd-BdCn"/>
              </a:rPr>
              <a:t>More on </a:t>
            </a:r>
            <a:r>
              <a:rPr lang="en-US" dirty="0" err="1" smtClean="0">
                <a:latin typeface="CbgnfsPqjrjlGrxqkvHelveticaNeueLTStd-BdCn"/>
              </a:rPr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bin – Some packages require executables to be installed to do their </a:t>
            </a:r>
            <a:r>
              <a:rPr lang="en-US" dirty="0" smtClean="0"/>
              <a:t>work and added to the path. </a:t>
            </a:r>
          </a:p>
          <a:p>
            <a:pPr lvl="1"/>
            <a:r>
              <a:rPr lang="en-US" dirty="0" smtClean="0"/>
              <a:t>You can make the value an object that maps a command to an executable and NPM will take care of “installing” it for you when you install the package by creating the appropriate </a:t>
            </a:r>
            <a:r>
              <a:rPr lang="en-US" dirty="0" err="1" smtClean="0"/>
              <a:t>symlink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browser – Some modules are meant to be used in a browser, not in </a:t>
            </a:r>
            <a:r>
              <a:rPr lang="en-US" dirty="0" smtClean="0"/>
              <a:t>Node, and for those packages, you can use this element instead of the main element </a:t>
            </a:r>
          </a:p>
          <a:p>
            <a:r>
              <a:rPr lang="en-US" b="1" dirty="0" smtClean="0"/>
              <a:t>bugs – If your project has an issue tracker, then you can reference </a:t>
            </a:r>
            <a:r>
              <a:rPr lang="en-US" dirty="0" smtClean="0"/>
              <a:t>it with the bugs element. </a:t>
            </a:r>
          </a:p>
          <a:p>
            <a:pPr lvl="1"/>
            <a:r>
              <a:rPr lang="en-US" dirty="0" smtClean="0"/>
              <a:t>The value of this is an object with </a:t>
            </a:r>
            <a:r>
              <a:rPr lang="en-US" b="1" dirty="0" smtClean="0"/>
              <a:t>two attributes, </a:t>
            </a:r>
            <a:r>
              <a:rPr lang="en-US" b="1" dirty="0" err="1" smtClean="0"/>
              <a:t>url</a:t>
            </a:r>
            <a:r>
              <a:rPr lang="en-US" b="1" dirty="0" smtClean="0"/>
              <a:t> and email</a:t>
            </a:r>
            <a:r>
              <a:rPr lang="en-US" dirty="0" smtClean="0"/>
              <a:t>, and you can specify either or both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bgnfsPqjrjlGrxqkvHelveticaNeueLTStd-BdCn"/>
              </a:rPr>
              <a:t>More on </a:t>
            </a:r>
            <a:r>
              <a:rPr lang="en-US" dirty="0" err="1" smtClean="0">
                <a:latin typeface="CbgnfsPqjrjlGrxqkvHelveticaNeueLTStd-BdCn"/>
              </a:rPr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bundledDependencies</a:t>
            </a:r>
            <a:r>
              <a:rPr lang="en-US" b="1" dirty="0" smtClean="0"/>
              <a:t> – Some projects need to preserve NPM</a:t>
            </a:r>
          </a:p>
          <a:p>
            <a:r>
              <a:rPr lang="en-US" dirty="0" smtClean="0"/>
              <a:t>packages locally or through a single download. For those, this</a:t>
            </a:r>
          </a:p>
          <a:p>
            <a:r>
              <a:rPr lang="en-US" dirty="0" smtClean="0"/>
              <a:t>element allows you to specify an array of package names that will be</a:t>
            </a:r>
          </a:p>
          <a:p>
            <a:r>
              <a:rPr lang="en-US" dirty="0" smtClean="0"/>
              <a:t>bundled with your package when you publish it.</a:t>
            </a:r>
          </a:p>
          <a:p>
            <a:r>
              <a:rPr lang="en-US" dirty="0" smtClean="0"/>
              <a:t>• </a:t>
            </a:r>
            <a:r>
              <a:rPr lang="en-US" b="1" dirty="0" err="1" smtClean="0"/>
              <a:t>config</a:t>
            </a:r>
            <a:r>
              <a:rPr lang="en-US" b="1" dirty="0" smtClean="0"/>
              <a:t> – If you need to have parameters available in the environment</a:t>
            </a:r>
          </a:p>
          <a:p>
            <a:r>
              <a:rPr lang="en-US" dirty="0" smtClean="0"/>
              <a:t>when your package is used, then the </a:t>
            </a:r>
            <a:r>
              <a:rPr lang="en-US" dirty="0" err="1" smtClean="0"/>
              <a:t>config</a:t>
            </a:r>
            <a:r>
              <a:rPr lang="en-US" dirty="0" smtClean="0"/>
              <a:t> element might do the</a:t>
            </a:r>
          </a:p>
          <a:p>
            <a:r>
              <a:rPr lang="en-US" dirty="0" smtClean="0"/>
              <a:t>trick. Here, you can specify a value like "</a:t>
            </a:r>
            <a:r>
              <a:rPr lang="en-US" dirty="0" err="1" smtClean="0"/>
              <a:t>config</a:t>
            </a:r>
            <a:r>
              <a:rPr lang="en-US" dirty="0" smtClean="0"/>
              <a:t>" : { "port" :</a:t>
            </a:r>
          </a:p>
          <a:p>
            <a:r>
              <a:rPr lang="en-US" dirty="0" smtClean="0"/>
              <a:t>"8888" } and then in your code you can reference </a:t>
            </a:r>
            <a:r>
              <a:rPr lang="en-US" dirty="0" err="1" smtClean="0"/>
              <a:t>npm_package</a:t>
            </a:r>
            <a:r>
              <a:rPr lang="en-US" dirty="0" smtClean="0"/>
              <a:t>_</a:t>
            </a:r>
          </a:p>
          <a:p>
            <a:r>
              <a:rPr lang="en-US" dirty="0" err="1" smtClean="0"/>
              <a:t>config_port</a:t>
            </a:r>
            <a:r>
              <a:rPr lang="en-US" dirty="0" smtClean="0"/>
              <a:t> as an environment variable to get the value configured.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contributors – The contributors element is just like the author element</a:t>
            </a:r>
          </a:p>
          <a:p>
            <a:r>
              <a:rPr lang="en-US" dirty="0" smtClean="0"/>
              <a:t>except that this is an array of people who helped with the project.</a:t>
            </a:r>
          </a:p>
          <a:p>
            <a:r>
              <a:rPr lang="en-US" dirty="0" smtClean="0"/>
              <a:t>• </a:t>
            </a:r>
            <a:r>
              <a:rPr lang="en-US" b="1" dirty="0" err="1" smtClean="0"/>
              <a:t>cpu</a:t>
            </a:r>
            <a:r>
              <a:rPr lang="en-US" b="1" dirty="0" smtClean="0"/>
              <a:t> – If your code is only meant to run on certain system architectures,</a:t>
            </a:r>
          </a:p>
          <a:p>
            <a:r>
              <a:rPr lang="en-US" dirty="0" smtClean="0"/>
              <a:t>you can specify which as an array of strings with the </a:t>
            </a:r>
            <a:r>
              <a:rPr lang="en-US" dirty="0" err="1" smtClean="0"/>
              <a:t>cpu</a:t>
            </a:r>
            <a:r>
              <a:rPr lang="en-US" dirty="0" smtClean="0"/>
              <a:t> element.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bgnfsPqjrjlGrxqkvHelveticaNeueLTStd-BdCn"/>
              </a:rPr>
              <a:t>More on </a:t>
            </a:r>
            <a:r>
              <a:rPr lang="en-US" smtClean="0">
                <a:latin typeface="CbgnfsPqjrjlGrxqkvHelveticaNeueLTStd-BdCn"/>
              </a:rPr>
              <a:t>package.json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 Package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check security vulnerabilities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audit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audit fix //quick answer </a:t>
            </a:r>
          </a:p>
          <a:p>
            <a:r>
              <a:rPr lang="en-US" dirty="0" smtClean="0"/>
              <a:t>NPM to update any vulnerable packages with the newest available version that hasn’t had the vulnerability reported in it</a:t>
            </a:r>
          </a:p>
          <a:p>
            <a:r>
              <a:rPr lang="en-US" dirty="0" smtClean="0"/>
              <a:t>detailed audit report, execute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audit –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if you prefer plain text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audit –readable</a:t>
            </a:r>
          </a:p>
          <a:p>
            <a:r>
              <a:rPr lang="en-US" dirty="0" smtClean="0"/>
              <a:t>if you’d like to see what </a:t>
            </a:r>
            <a:r>
              <a:rPr lang="en-US" dirty="0" err="1" smtClean="0"/>
              <a:t>npm</a:t>
            </a:r>
            <a:r>
              <a:rPr lang="en-US" dirty="0" smtClean="0"/>
              <a:t> audit fix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audit fix --dry-run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NPM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 err="1" smtClean="0"/>
              <a:t>ls</a:t>
            </a:r>
            <a:endParaRPr lang="en-IN" dirty="0" smtClean="0"/>
          </a:p>
          <a:p>
            <a:pPr lvl="1"/>
            <a:r>
              <a:rPr lang="en-IN" dirty="0" smtClean="0"/>
              <a:t>: lists the installed modules. </a:t>
            </a:r>
          </a:p>
          <a:p>
            <a:r>
              <a:rPr lang="en-IN" dirty="0" err="1" smtClean="0"/>
              <a:t>npm</a:t>
            </a:r>
            <a:r>
              <a:rPr lang="en-IN" dirty="0" smtClean="0"/>
              <a:t> -g </a:t>
            </a:r>
            <a:r>
              <a:rPr lang="en-IN" dirty="0" err="1" smtClean="0"/>
              <a:t>ls</a:t>
            </a:r>
            <a:endParaRPr lang="en-IN" dirty="0" smtClean="0"/>
          </a:p>
          <a:p>
            <a:pPr lvl="1"/>
            <a:r>
              <a:rPr lang="en-US" dirty="0" smtClean="0"/>
              <a:t>-g option to differentiate between the local and global caches</a:t>
            </a:r>
          </a:p>
          <a:p>
            <a:r>
              <a:rPr lang="en-IN" dirty="0" err="1" smtClean="0"/>
              <a:t>npm</a:t>
            </a:r>
            <a:r>
              <a:rPr lang="en-IN" dirty="0" smtClean="0"/>
              <a:t> update express</a:t>
            </a:r>
          </a:p>
          <a:p>
            <a:pPr lvl="1"/>
            <a:r>
              <a:rPr lang="en-US" dirty="0" smtClean="0"/>
              <a:t>provide the name of the module to update</a:t>
            </a:r>
          </a:p>
          <a:p>
            <a:r>
              <a:rPr lang="en-IN" dirty="0" err="1" smtClean="0"/>
              <a:t>npm</a:t>
            </a:r>
            <a:r>
              <a:rPr lang="en-IN" dirty="0" smtClean="0"/>
              <a:t> uninstall express</a:t>
            </a:r>
          </a:p>
          <a:p>
            <a:pPr lvl="1"/>
            <a:r>
              <a:rPr lang="en-US" dirty="0" smtClean="0"/>
              <a:t>Execute that and NPM will wipe Express from the local cache, along with its transient dependencies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0437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>
            <a:normAutofit/>
          </a:bodyPr>
          <a:lstStyle/>
          <a:p>
            <a:r>
              <a:rPr lang="en-US" dirty="0" err="1" smtClean="0"/>
              <a:t>Deduplication</a:t>
            </a:r>
            <a:r>
              <a:rPr lang="en-US" dirty="0" smtClean="0"/>
              <a:t> and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2565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size</a:t>
            </a:r>
            <a:r>
              <a:rPr lang="en-US" dirty="0" smtClean="0"/>
              <a:t> of the </a:t>
            </a:r>
            <a:r>
              <a:rPr lang="en-US" b="1" dirty="0" err="1" smtClean="0"/>
              <a:t>node_modules</a:t>
            </a:r>
            <a:r>
              <a:rPr lang="en-US" dirty="0" smtClean="0"/>
              <a:t> directory can balloon in a hurry</a:t>
            </a:r>
          </a:p>
          <a:p>
            <a:r>
              <a:rPr lang="en-US" dirty="0" smtClean="0"/>
              <a:t>NPM provides two commands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dedup</a:t>
            </a:r>
            <a:endParaRPr lang="en-US" dirty="0" smtClean="0"/>
          </a:p>
          <a:p>
            <a:r>
              <a:rPr lang="en-US" dirty="0" smtClean="0"/>
              <a:t>searches through the tree of packages in </a:t>
            </a:r>
            <a:r>
              <a:rPr lang="en-US" b="1" dirty="0" err="1" smtClean="0"/>
              <a:t>node_modules</a:t>
            </a:r>
            <a:r>
              <a:rPr lang="en-US" dirty="0" smtClean="0"/>
              <a:t> and looks for opportunities where packages can be moved up the tree and shared between dependencies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prune</a:t>
            </a:r>
          </a:p>
          <a:p>
            <a:r>
              <a:rPr lang="en-US" dirty="0" smtClean="0"/>
              <a:t>examine the installed packages and look for any that may no longer be needed.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Finding/Searching for Packages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296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1560" y="5085186"/>
            <a:ext cx="5396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Finding/Searching for Packages can be through Browser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search express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update all packages to the latest version, respecting your </a:t>
            </a:r>
            <a:r>
              <a:rPr lang="en-US" dirty="0" err="1" smtClean="0"/>
              <a:t>SemVer</a:t>
            </a:r>
            <a:r>
              <a:rPr lang="en-US" dirty="0" smtClean="0"/>
              <a:t> settings.</a:t>
            </a:r>
          </a:p>
          <a:p>
            <a:r>
              <a:rPr lang="en-US" dirty="0" smtClean="0"/>
              <a:t>-g option in order to update global packages.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Publishing/</a:t>
            </a:r>
            <a:r>
              <a:rPr lang="en-US" dirty="0" err="1" smtClean="0"/>
              <a:t>Unpublishing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publishing (and optionally </a:t>
            </a:r>
            <a:r>
              <a:rPr lang="en-US" dirty="0" err="1" smtClean="0"/>
              <a:t>unpublishing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packages, usually to the central NPM registry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init</a:t>
            </a:r>
          </a:p>
          <a:p>
            <a:r>
              <a:rPr lang="en-US" dirty="0" smtClean="0"/>
              <a:t>create an account on the registry’s web site. Then log</a:t>
            </a:r>
          </a:p>
          <a:p>
            <a:pPr>
              <a:buNone/>
            </a:pPr>
            <a:r>
              <a:rPr lang="en-US" dirty="0" smtClean="0"/>
              <a:t>into that account from the command line: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login</a:t>
            </a:r>
          </a:p>
          <a:p>
            <a:r>
              <a:rPr lang="en-US" dirty="0" smtClean="0"/>
              <a:t>This will prompt you for your username, password, and </a:t>
            </a:r>
            <a:r>
              <a:rPr lang="en-US" dirty="0" err="1" smtClean="0"/>
              <a:t>eMail</a:t>
            </a:r>
            <a:r>
              <a:rPr lang="en-US" dirty="0" smtClean="0"/>
              <a:t> address. Once you’re logged in, publishing is a snap: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publish</a:t>
            </a:r>
          </a:p>
          <a:p>
            <a:r>
              <a:rPr lang="en-US" dirty="0" smtClean="0"/>
              <a:t>To remove your package from the registry, it’s as simple as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unpublish</a:t>
            </a:r>
            <a:r>
              <a:rPr lang="en-US" dirty="0" smtClean="0"/>
              <a:t> [&lt;@scope&gt;/]&lt;package-name&gt;[@&lt;version&gt;]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File System (</a:t>
            </a:r>
            <a:r>
              <a:rPr lang="en-US" dirty="0" err="1" smtClean="0"/>
              <a:t>fs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fs</a:t>
            </a:r>
            <a:r>
              <a:rPr lang="en-US" dirty="0" smtClean="0"/>
              <a:t> = require("</a:t>
            </a:r>
            <a:r>
              <a:rPr lang="en-US" dirty="0" err="1" smtClean="0"/>
              <a:t>fs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fs.copyFile</a:t>
            </a:r>
            <a:r>
              <a:rPr lang="en-US" dirty="0" smtClean="0"/>
              <a:t>() –it allows to copy a file</a:t>
            </a:r>
          </a:p>
          <a:p>
            <a:r>
              <a:rPr lang="en-US" dirty="0" err="1" smtClean="0"/>
              <a:t>fs.copyFileSync</a:t>
            </a:r>
            <a:r>
              <a:rPr lang="en-US" dirty="0" smtClean="0"/>
              <a:t>() method that is synchronous and so will block your code until the operation completes.</a:t>
            </a:r>
          </a:p>
          <a:p>
            <a:r>
              <a:rPr lang="en-US" dirty="0" err="1" smtClean="0"/>
              <a:t>fs.readFile</a:t>
            </a:r>
            <a:r>
              <a:rPr lang="en-US" dirty="0" smtClean="0"/>
              <a:t>() - reads a file and passes the data from it to a function you supply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fs.writeFile</a:t>
            </a:r>
            <a:r>
              <a:rPr lang="en-US" dirty="0" smtClean="0"/>
              <a:t>() - writing a JavaScript object that you </a:t>
            </a:r>
            <a:r>
              <a:rPr lang="en-US" dirty="0" err="1" smtClean="0"/>
              <a:t>JSON.stringify</a:t>
            </a:r>
            <a:r>
              <a:rPr lang="en-US" dirty="0" smtClean="0"/>
              <a:t>() to marshal into a string to a file.</a:t>
            </a:r>
          </a:p>
          <a:p>
            <a:r>
              <a:rPr lang="en-US" dirty="0" err="1" smtClean="0"/>
              <a:t>fs.unlink</a:t>
            </a:r>
            <a:r>
              <a:rPr lang="en-US" dirty="0" smtClean="0"/>
              <a:t>() – If you want to delete a file, you actually want to “unlink”. Pass it the path to the file</a:t>
            </a:r>
          </a:p>
          <a:p>
            <a:r>
              <a:rPr lang="en-US" dirty="0" err="1" smtClean="0"/>
              <a:t>fs.mkdir</a:t>
            </a:r>
            <a:r>
              <a:rPr lang="en-US" dirty="0" smtClean="0"/>
              <a:t>() –allows you to create directories. For example, this method allows you to pass a mode key in the options object to specify the permissions for the directory </a:t>
            </a:r>
          </a:p>
          <a:p>
            <a:r>
              <a:rPr lang="en-US" dirty="0" err="1" smtClean="0"/>
              <a:t>fs.rmdir</a:t>
            </a:r>
            <a:r>
              <a:rPr lang="en-US" dirty="0" smtClean="0"/>
              <a:t>() method  - To delete a directory</a:t>
            </a:r>
          </a:p>
          <a:p>
            <a:r>
              <a:rPr lang="en-US" dirty="0" err="1" smtClean="0"/>
              <a:t>fs.stat</a:t>
            </a:r>
            <a:r>
              <a:rPr lang="en-US" dirty="0" smtClean="0"/>
              <a:t>() – If you’re looking for information like size, last access time, and when it was created,</a:t>
            </a:r>
          </a:p>
          <a:p>
            <a:r>
              <a:rPr lang="en-US" dirty="0" err="1" smtClean="0"/>
              <a:t>fs.readdir</a:t>
            </a:r>
            <a:r>
              <a:rPr lang="en-US" dirty="0" smtClean="0"/>
              <a:t>() – This method allows you to read in the contents of a directory given its path, and returns to you an array of filenames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and HTTPS (http and https)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http.createServer</a:t>
            </a:r>
            <a:r>
              <a:rPr lang="en-US" dirty="0" smtClean="0"/>
              <a:t>() method, which is one method available in the HTTP package. </a:t>
            </a:r>
          </a:p>
          <a:p>
            <a:r>
              <a:rPr lang="en-US" dirty="0" smtClean="0"/>
              <a:t>listen() method</a:t>
            </a:r>
          </a:p>
          <a:p>
            <a:r>
              <a:rPr lang="en-US" dirty="0" smtClean="0"/>
              <a:t>close() method on the instance to stop it from accepting requests. </a:t>
            </a:r>
          </a:p>
          <a:p>
            <a:r>
              <a:rPr lang="en-US" dirty="0" err="1" smtClean="0"/>
              <a:t>setTimeout</a:t>
            </a:r>
            <a:r>
              <a:rPr lang="en-US" dirty="0" smtClean="0"/>
              <a:t>() on it to set how long a socket to a client lives for (two minutes by default)</a:t>
            </a:r>
          </a:p>
          <a:p>
            <a:r>
              <a:rPr lang="en-US" dirty="0" err="1" smtClean="0"/>
              <a:t>maxHeadersCount</a:t>
            </a:r>
            <a:r>
              <a:rPr lang="en-US" dirty="0" smtClean="0"/>
              <a:t> property to limit how many HTTP headers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const </a:t>
            </a:r>
            <a:r>
              <a:rPr lang="en-US" dirty="0" err="1" smtClean="0"/>
              <a:t>fs</a:t>
            </a:r>
            <a:r>
              <a:rPr lang="en-US" dirty="0" smtClean="0"/>
              <a:t> = require("</a:t>
            </a:r>
            <a:r>
              <a:rPr lang="en-US" dirty="0" err="1" smtClean="0"/>
              <a:t>fs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const server = require("https").</a:t>
            </a:r>
            <a:r>
              <a:rPr lang="en-US" dirty="0" err="1" smtClean="0"/>
              <a:t>createServer</a:t>
            </a:r>
            <a:r>
              <a:rPr lang="en-US" dirty="0" smtClean="0"/>
              <a:t>(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key : </a:t>
            </a:r>
            <a:r>
              <a:rPr lang="en-US" dirty="0" err="1" smtClean="0"/>
              <a:t>fs.readFileSync</a:t>
            </a:r>
            <a:r>
              <a:rPr lang="en-US" dirty="0" smtClean="0"/>
              <a:t>("my_key.pem"),</a:t>
            </a:r>
          </a:p>
          <a:p>
            <a:r>
              <a:rPr lang="en-US" dirty="0" smtClean="0"/>
              <a:t>cert : </a:t>
            </a:r>
            <a:r>
              <a:rPr lang="en-US" dirty="0" err="1" smtClean="0"/>
              <a:t>fs.readFileSync</a:t>
            </a:r>
            <a:r>
              <a:rPr lang="en-US" dirty="0" smtClean="0"/>
              <a:t>("my_cert.pem")</a:t>
            </a:r>
          </a:p>
          <a:p>
            <a:r>
              <a:rPr lang="en-US" dirty="0" smtClean="0"/>
              <a:t>},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inRequest</a:t>
            </a:r>
            <a:r>
              <a:rPr lang="en-US" dirty="0" smtClean="0"/>
              <a:t>, </a:t>
            </a:r>
            <a:r>
              <a:rPr lang="en-US" dirty="0" err="1" smtClean="0"/>
              <a:t>inResponse</a:t>
            </a:r>
            <a:r>
              <a:rPr lang="en-US" dirty="0" smtClean="0"/>
              <a:t>) =&gt; {</a:t>
            </a:r>
          </a:p>
          <a:p>
            <a:r>
              <a:rPr lang="en-US" dirty="0" err="1" smtClean="0"/>
              <a:t>inResponse.writeHead</a:t>
            </a:r>
            <a:r>
              <a:rPr lang="en-US" dirty="0" smtClean="0"/>
              <a:t>(200);</a:t>
            </a:r>
          </a:p>
          <a:p>
            <a:r>
              <a:rPr lang="en-US" dirty="0" err="1" smtClean="0"/>
              <a:t>inResponse.end</a:t>
            </a:r>
            <a:r>
              <a:rPr lang="en-US" dirty="0" smtClean="0"/>
              <a:t>("I am protected by TLS!");</a:t>
            </a:r>
          </a:p>
          <a:p>
            <a:r>
              <a:rPr lang="en-US" smtClean="0"/>
              <a:t>}).listen(443);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http.request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let </a:t>
            </a:r>
            <a:r>
              <a:rPr lang="en-US" sz="1600" b="1" dirty="0" err="1" smtClean="0"/>
              <a:t>finalResponse</a:t>
            </a:r>
            <a:r>
              <a:rPr lang="en-US" sz="1600" b="1" dirty="0" smtClean="0"/>
              <a:t> = "";</a:t>
            </a:r>
          </a:p>
          <a:p>
            <a:r>
              <a:rPr lang="en-US" sz="1600" b="1" dirty="0" smtClean="0"/>
              <a:t>const request = require("http").request(</a:t>
            </a:r>
          </a:p>
          <a:p>
            <a:r>
              <a:rPr lang="en-US" sz="1600" b="1" dirty="0" smtClean="0"/>
              <a:t>{ hostname </a:t>
            </a:r>
            <a:r>
              <a:rPr lang="en-US" sz="1600" b="1" dirty="0" smtClean="0"/>
              <a:t>: "www.some_remote_system.com",</a:t>
            </a:r>
          </a:p>
          <a:p>
            <a:r>
              <a:rPr lang="en-US" sz="1600" b="1" dirty="0" smtClean="0"/>
              <a:t>port : 80,</a:t>
            </a:r>
          </a:p>
          <a:p>
            <a:r>
              <a:rPr lang="en-US" sz="1600" b="1" dirty="0" smtClean="0"/>
              <a:t>path : "/</a:t>
            </a:r>
            <a:r>
              <a:rPr lang="en-US" sz="1600" b="1" dirty="0" err="1" smtClean="0"/>
              <a:t>someAPI</a:t>
            </a:r>
            <a:r>
              <a:rPr lang="en-US" sz="1600" b="1" dirty="0" smtClean="0"/>
              <a:t>",</a:t>
            </a:r>
          </a:p>
          <a:p>
            <a:r>
              <a:rPr lang="en-US" sz="1600" b="1" dirty="0" smtClean="0"/>
              <a:t>method : "</a:t>
            </a:r>
            <a:r>
              <a:rPr lang="en-US" sz="1600" b="1" dirty="0" smtClean="0"/>
              <a:t>POST“ },</a:t>
            </a:r>
            <a:endParaRPr lang="en-US" sz="1600" b="1" dirty="0" smtClean="0"/>
          </a:p>
          <a:p>
            <a:r>
              <a:rPr lang="en-US" sz="1600" b="1" dirty="0" smtClean="0"/>
              <a:t>(</a:t>
            </a:r>
            <a:r>
              <a:rPr lang="en-US" sz="1600" b="1" dirty="0" err="1" smtClean="0"/>
              <a:t>inResponse</a:t>
            </a:r>
            <a:r>
              <a:rPr lang="en-US" sz="1600" b="1" dirty="0" smtClean="0"/>
              <a:t>) =&gt; {</a:t>
            </a:r>
          </a:p>
          <a:p>
            <a:r>
              <a:rPr lang="en-US" sz="1600" b="1" dirty="0" smtClean="0"/>
              <a:t>console.log(`STATUS: ${</a:t>
            </a:r>
            <a:r>
              <a:rPr lang="en-US" sz="1600" b="1" dirty="0" err="1" smtClean="0"/>
              <a:t>inResponse.statusCode</a:t>
            </a:r>
            <a:r>
              <a:rPr lang="en-US" sz="1600" b="1" dirty="0" smtClean="0"/>
              <a:t>}`);</a:t>
            </a:r>
          </a:p>
          <a:p>
            <a:r>
              <a:rPr lang="en-US" sz="1600" b="1" dirty="0" err="1" smtClean="0"/>
              <a:t>inResponse.setEncoding</a:t>
            </a:r>
            <a:r>
              <a:rPr lang="en-US" sz="1600" b="1" dirty="0" smtClean="0"/>
              <a:t>("utf8");</a:t>
            </a:r>
          </a:p>
          <a:p>
            <a:r>
              <a:rPr lang="en-US" sz="1600" b="1" dirty="0" err="1" smtClean="0"/>
              <a:t>inResponse.on</a:t>
            </a:r>
            <a:r>
              <a:rPr lang="en-US" sz="1600" b="1" dirty="0" smtClean="0"/>
              <a:t>("data", (</a:t>
            </a:r>
            <a:r>
              <a:rPr lang="en-US" sz="1600" b="1" dirty="0" err="1" smtClean="0"/>
              <a:t>inDataChunk</a:t>
            </a:r>
            <a:r>
              <a:rPr lang="en-US" sz="1600" b="1" dirty="0" smtClean="0"/>
              <a:t>) =&gt; {</a:t>
            </a:r>
          </a:p>
          <a:p>
            <a:r>
              <a:rPr lang="en-US" sz="1600" b="1" dirty="0" err="1" smtClean="0"/>
              <a:t>finalResponse</a:t>
            </a:r>
            <a:r>
              <a:rPr lang="en-US" sz="1600" b="1" dirty="0" smtClean="0"/>
              <a:t> += </a:t>
            </a:r>
            <a:r>
              <a:rPr lang="en-US" sz="1600" b="1" dirty="0" err="1" smtClean="0"/>
              <a:t>inDataChunk</a:t>
            </a:r>
            <a:r>
              <a:rPr lang="en-US" sz="1600" b="1" dirty="0" smtClean="0"/>
              <a:t>.</a:t>
            </a:r>
          </a:p>
          <a:p>
            <a:r>
              <a:rPr lang="en-US" sz="1600" b="1" dirty="0" smtClean="0"/>
              <a:t>});</a:t>
            </a:r>
          </a:p>
          <a:p>
            <a:r>
              <a:rPr lang="en-US" sz="1600" b="1" dirty="0" err="1" smtClean="0"/>
              <a:t>inResponse.on</a:t>
            </a:r>
            <a:r>
              <a:rPr lang="en-US" sz="1600" b="1" dirty="0" smtClean="0"/>
              <a:t>("end", () =&gt; {</a:t>
            </a:r>
          </a:p>
          <a:p>
            <a:r>
              <a:rPr lang="en-US" sz="1600" b="1" dirty="0" smtClean="0"/>
              <a:t>console.log(</a:t>
            </a:r>
            <a:r>
              <a:rPr lang="en-US" sz="1600" b="1" dirty="0" err="1" smtClean="0"/>
              <a:t>finalResponse</a:t>
            </a:r>
            <a:r>
              <a:rPr lang="en-US" sz="1600" b="1" dirty="0" smtClean="0"/>
              <a:t>);</a:t>
            </a:r>
          </a:p>
          <a:p>
            <a:r>
              <a:rPr lang="en-US" sz="1600" b="1" dirty="0" smtClean="0"/>
              <a:t>});</a:t>
            </a:r>
          </a:p>
          <a:p>
            <a:r>
              <a:rPr lang="en-US" sz="1600" b="1" dirty="0" smtClean="0"/>
              <a:t>}</a:t>
            </a:r>
            <a:r>
              <a:rPr lang="en-US" sz="1600" b="1" dirty="0" smtClean="0"/>
              <a:t> );</a:t>
            </a:r>
          </a:p>
          <a:p>
            <a:r>
              <a:rPr lang="en-US" sz="1600" b="1" dirty="0" err="1" smtClean="0"/>
              <a:t>request.write</a:t>
            </a:r>
            <a:r>
              <a:rPr lang="en-US" sz="1600" b="1" dirty="0" smtClean="0"/>
              <a:t>("Some data to send to the remote system");</a:t>
            </a:r>
          </a:p>
          <a:p>
            <a:r>
              <a:rPr lang="en-US" sz="1600" b="1" dirty="0" err="1" smtClean="0"/>
              <a:t>request.end</a:t>
            </a:r>
            <a:r>
              <a:rPr lang="en-US" sz="1600" b="1" dirty="0" smtClean="0"/>
              <a:t>();</a:t>
            </a:r>
            <a:endParaRPr lang="en-US" sz="16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</p:spPr>
        <p:txBody>
          <a:bodyPr/>
          <a:lstStyle/>
          <a:p>
            <a:r>
              <a:rPr lang="en-US" dirty="0" smtClean="0"/>
              <a:t>OS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363272" cy="54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os.EOL – Provides you the </a:t>
            </a:r>
            <a:r>
              <a:rPr lang="en-US" sz="2400" b="1" dirty="0" smtClean="0"/>
              <a:t>end-of-line character </a:t>
            </a:r>
            <a:r>
              <a:rPr lang="en-US" sz="2400" dirty="0" smtClean="0"/>
              <a:t>the operating </a:t>
            </a:r>
            <a:r>
              <a:rPr lang="en-US" sz="2400" dirty="0" smtClean="0"/>
              <a:t>system Uses</a:t>
            </a:r>
            <a:endParaRPr lang="en-US" sz="2400" dirty="0" smtClean="0"/>
          </a:p>
          <a:p>
            <a:r>
              <a:rPr lang="en-US" sz="2400" dirty="0" err="1" smtClean="0"/>
              <a:t>os.cpus</a:t>
            </a:r>
            <a:r>
              <a:rPr lang="en-US" sz="2400" dirty="0" smtClean="0"/>
              <a:t>() – Returns an object array where each object gives </a:t>
            </a:r>
            <a:r>
              <a:rPr lang="en-US" sz="2400" dirty="0" smtClean="0"/>
              <a:t>you information </a:t>
            </a:r>
            <a:r>
              <a:rPr lang="en-US" sz="2400" dirty="0" smtClean="0"/>
              <a:t>about the CPU(s) in the system including </a:t>
            </a:r>
            <a:r>
              <a:rPr lang="en-US" sz="2400" dirty="0" smtClean="0"/>
              <a:t>information like </a:t>
            </a:r>
            <a:r>
              <a:rPr lang="en-US" sz="2400" dirty="0" smtClean="0"/>
              <a:t>their model, speed, and times (e.g., how long the CPU has </a:t>
            </a:r>
            <a:r>
              <a:rPr lang="en-US" sz="2400" dirty="0" smtClean="0"/>
              <a:t>spent in </a:t>
            </a:r>
            <a:r>
              <a:rPr lang="en-US" sz="2400" dirty="0" smtClean="0"/>
              <a:t>user mode)</a:t>
            </a:r>
          </a:p>
          <a:p>
            <a:r>
              <a:rPr lang="en-US" sz="2400" dirty="0" err="1" smtClean="0"/>
              <a:t>os.freemem</a:t>
            </a:r>
            <a:r>
              <a:rPr lang="en-US" sz="2400" dirty="0" smtClean="0"/>
              <a:t>() – Returns an integer value that is the number of </a:t>
            </a:r>
            <a:r>
              <a:rPr lang="en-US" sz="2400" dirty="0" smtClean="0"/>
              <a:t>free system </a:t>
            </a:r>
            <a:r>
              <a:rPr lang="en-US" sz="2400" dirty="0" smtClean="0"/>
              <a:t>memory available in bytes</a:t>
            </a:r>
          </a:p>
          <a:p>
            <a:r>
              <a:rPr lang="en-US" sz="2400" dirty="0" err="1" smtClean="0"/>
              <a:t>os.homedir</a:t>
            </a:r>
            <a:r>
              <a:rPr lang="en-US" sz="2400" dirty="0" smtClean="0"/>
              <a:t>() – Returns a path to the current home directory of </a:t>
            </a:r>
            <a:r>
              <a:rPr lang="en-US" sz="2400" dirty="0" smtClean="0"/>
              <a:t>the user </a:t>
            </a:r>
            <a:r>
              <a:rPr lang="en-US" sz="2400" dirty="0" smtClean="0"/>
              <a:t>running the process</a:t>
            </a:r>
          </a:p>
          <a:p>
            <a:r>
              <a:rPr lang="en-US" sz="2400" dirty="0" err="1" smtClean="0"/>
              <a:t>os.hostname</a:t>
            </a:r>
            <a:r>
              <a:rPr lang="en-US" sz="2400" dirty="0" smtClean="0"/>
              <a:t>() – Returns the machine’s host name</a:t>
            </a:r>
          </a:p>
          <a:p>
            <a:r>
              <a:rPr lang="en-US" sz="2400" dirty="0" err="1" smtClean="0"/>
              <a:t>os.tempdir</a:t>
            </a:r>
            <a:r>
              <a:rPr lang="en-US" sz="2400" dirty="0" smtClean="0"/>
              <a:t>() – Returns a path to the default system </a:t>
            </a:r>
            <a:r>
              <a:rPr lang="en-US" sz="2400" dirty="0" smtClean="0"/>
              <a:t>temporary directory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Initializing a New NPM/Node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in the root directory of the project.</a:t>
            </a:r>
          </a:p>
          <a:p>
            <a:r>
              <a:rPr lang="en-US" dirty="0" smtClean="0"/>
              <a:t>project manifest file, and it provides metadata information to NPM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init</a:t>
            </a:r>
          </a:p>
          <a:p>
            <a:pPr lvl="1"/>
            <a:r>
              <a:rPr lang="en-US" dirty="0" smtClean="0"/>
              <a:t>Create the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44604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os.constants</a:t>
            </a:r>
            <a:r>
              <a:rPr lang="en-US" dirty="0" smtClean="0"/>
              <a:t> property </a:t>
            </a:r>
            <a:r>
              <a:rPr lang="en-US" dirty="0" smtClean="0"/>
              <a:t>is </a:t>
            </a:r>
            <a:r>
              <a:rPr lang="en-US" dirty="0" smtClean="0"/>
              <a:t>an object with several keys, </a:t>
            </a:r>
            <a:r>
              <a:rPr lang="en-US" dirty="0" smtClean="0"/>
              <a:t>things like </a:t>
            </a:r>
          </a:p>
          <a:p>
            <a:r>
              <a:rPr lang="en-US" b="1" dirty="0" smtClean="0"/>
              <a:t>SIGHUP</a:t>
            </a:r>
            <a:r>
              <a:rPr lang="en-US" b="1" dirty="0" smtClean="0"/>
              <a:t>, SIGFPE, SIGCHILD, and SIGSTOP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(path)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path.basename</a:t>
            </a:r>
            <a:r>
              <a:rPr lang="en-US" dirty="0" smtClean="0"/>
              <a:t>() method returns the last portion of a path: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path.basename</a:t>
            </a:r>
            <a:r>
              <a:rPr lang="en-US" dirty="0" smtClean="0"/>
              <a:t>("/my/path/index.htm"); // "index.html"</a:t>
            </a:r>
          </a:p>
          <a:p>
            <a:r>
              <a:rPr lang="en-US" dirty="0" smtClean="0"/>
              <a:t>By contrast, if you want just the path portion:</a:t>
            </a:r>
          </a:p>
          <a:p>
            <a:r>
              <a:rPr lang="en-US" dirty="0" err="1" smtClean="0"/>
              <a:t>path.dirname</a:t>
            </a:r>
            <a:r>
              <a:rPr lang="en-US" dirty="0" smtClean="0"/>
              <a:t>("/my/path/index.htm"); // "/some/path"</a:t>
            </a:r>
          </a:p>
          <a:p>
            <a:r>
              <a:rPr lang="en-US" dirty="0" smtClean="0"/>
              <a:t>To get the </a:t>
            </a:r>
            <a:r>
              <a:rPr lang="en-US" dirty="0" smtClean="0"/>
              <a:t>extension:</a:t>
            </a:r>
          </a:p>
          <a:p>
            <a:r>
              <a:rPr lang="en-US" dirty="0" err="1" smtClean="0"/>
              <a:t>path.extname</a:t>
            </a:r>
            <a:r>
              <a:rPr lang="en-US" dirty="0" smtClean="0"/>
              <a:t>("/my/path/index.htm"); // ".</a:t>
            </a:r>
            <a:r>
              <a:rPr lang="en-US" dirty="0" err="1" smtClean="0"/>
              <a:t>htm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22113"/>
          </a:xfrm>
        </p:spPr>
        <p:txBody>
          <a:bodyPr/>
          <a:lstStyle/>
          <a:p>
            <a:r>
              <a:rPr lang="en-US" dirty="0" smtClean="0"/>
              <a:t>Path (path)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001420"/>
          </a:xfrm>
        </p:spPr>
        <p:txBody>
          <a:bodyPr>
            <a:normAutofit/>
          </a:bodyPr>
          <a:lstStyle/>
          <a:p>
            <a:r>
              <a:rPr lang="en-US" dirty="0" err="1" smtClean="0"/>
              <a:t>path.parse</a:t>
            </a:r>
            <a:r>
              <a:rPr lang="en-US" dirty="0" smtClean="0"/>
              <a:t>() method is </a:t>
            </a:r>
            <a:r>
              <a:rPr lang="en-US" dirty="0" smtClean="0"/>
              <a:t>a </a:t>
            </a:r>
            <a:r>
              <a:rPr lang="en-US" dirty="0" smtClean="0"/>
              <a:t>way, doing in one </a:t>
            </a:r>
            <a:r>
              <a:rPr lang="en-US" dirty="0" smtClean="0"/>
              <a:t>call:</a:t>
            </a:r>
            <a:endParaRPr lang="en-US" dirty="0" smtClean="0"/>
          </a:p>
          <a:p>
            <a:r>
              <a:rPr lang="en-US" dirty="0" err="1" smtClean="0"/>
              <a:t>path.parse</a:t>
            </a:r>
            <a:r>
              <a:rPr lang="en-US" dirty="0" smtClean="0"/>
              <a:t>("/home/users/</a:t>
            </a:r>
            <a:r>
              <a:rPr lang="en-US" dirty="0" err="1" smtClean="0"/>
              <a:t>mydata</a:t>
            </a:r>
            <a:r>
              <a:rPr lang="en-US" dirty="0" smtClean="0"/>
              <a:t>/accounts.dat");</a:t>
            </a:r>
          </a:p>
          <a:p>
            <a:r>
              <a:rPr lang="en-US" dirty="0" smtClean="0"/>
              <a:t>This will return you an object in the form:</a:t>
            </a:r>
          </a:p>
          <a:p>
            <a:r>
              <a:rPr lang="en-US" dirty="0" smtClean="0"/>
              <a:t>{ root : "/", dir : "/home/users/</a:t>
            </a:r>
            <a:r>
              <a:rPr lang="en-US" dirty="0" err="1" smtClean="0"/>
              <a:t>mydata</a:t>
            </a:r>
            <a:r>
              <a:rPr lang="en-US" dirty="0" smtClean="0"/>
              <a:t>",</a:t>
            </a:r>
          </a:p>
          <a:p>
            <a:pPr>
              <a:buNone/>
            </a:pPr>
            <a:r>
              <a:rPr lang="en-US" dirty="0" smtClean="0"/>
              <a:t>  base </a:t>
            </a:r>
            <a:r>
              <a:rPr lang="en-US" dirty="0" smtClean="0"/>
              <a:t>: "accounts.dat", ext : ".</a:t>
            </a:r>
            <a:r>
              <a:rPr lang="en-US" dirty="0" err="1" smtClean="0"/>
              <a:t>dat</a:t>
            </a:r>
            <a:r>
              <a:rPr lang="en-US" dirty="0" smtClean="0"/>
              <a:t>", name : "accounts" }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(path)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/>
          <a:p>
            <a:r>
              <a:rPr lang="en-US" dirty="0" err="1" smtClean="0"/>
              <a:t>path.join</a:t>
            </a:r>
            <a:r>
              <a:rPr lang="en-US" dirty="0" smtClean="0"/>
              <a:t>() method which joins path segments into a final </a:t>
            </a:r>
            <a:r>
              <a:rPr lang="en-US" dirty="0" smtClean="0"/>
              <a:t>form that </a:t>
            </a:r>
            <a:r>
              <a:rPr lang="en-US" dirty="0" smtClean="0"/>
              <a:t>uses the platform-specific separator </a:t>
            </a:r>
            <a:r>
              <a:rPr lang="en-US" dirty="0" smtClean="0"/>
              <a:t>automatically</a:t>
            </a:r>
            <a:endParaRPr lang="en-US" dirty="0" smtClean="0"/>
          </a:p>
          <a:p>
            <a:pPr lvl="1"/>
            <a:r>
              <a:rPr lang="en-US" dirty="0" err="1" smtClean="0"/>
              <a:t>path.join</a:t>
            </a:r>
            <a:r>
              <a:rPr lang="en-US" dirty="0" smtClean="0"/>
              <a:t>("/my", "path", "index.htm"); // "</a:t>
            </a:r>
            <a:r>
              <a:rPr lang="en-US" dirty="0" smtClean="0"/>
              <a:t>my\path\index.htm“</a:t>
            </a:r>
          </a:p>
          <a:p>
            <a:r>
              <a:rPr lang="en-US" dirty="0" err="1" smtClean="0"/>
              <a:t>path.normalize</a:t>
            </a:r>
            <a:r>
              <a:rPr lang="en-US" dirty="0" smtClean="0"/>
              <a:t>() method:</a:t>
            </a:r>
          </a:p>
          <a:p>
            <a:pPr lvl="1"/>
            <a:r>
              <a:rPr lang="en-US" dirty="0" err="1" smtClean="0"/>
              <a:t>path.normalize</a:t>
            </a:r>
            <a:r>
              <a:rPr lang="en-US" dirty="0" smtClean="0"/>
              <a:t>("C:////tmp\\/\\/dat.md") // "C:\\temp\\dat.md"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9294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one is a global, which means it is always available, </a:t>
            </a:r>
            <a:r>
              <a:rPr lang="en-US" dirty="0" smtClean="0"/>
              <a:t>and there </a:t>
            </a:r>
            <a:r>
              <a:rPr lang="en-US" dirty="0" smtClean="0"/>
              <a:t>is no need to import anything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We can call </a:t>
            </a:r>
            <a:r>
              <a:rPr lang="en-US" dirty="0" smtClean="0"/>
              <a:t>methods on the intrinsic </a:t>
            </a:r>
            <a:r>
              <a:rPr lang="en-US" dirty="0" smtClean="0"/>
              <a:t>process reference </a:t>
            </a:r>
            <a:r>
              <a:rPr lang="en-US" dirty="0" smtClean="0"/>
              <a:t>or access its properties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process.abort</a:t>
            </a:r>
            <a:r>
              <a:rPr lang="en-US" dirty="0" smtClean="0"/>
              <a:t>() – This method aborts the Node </a:t>
            </a:r>
            <a:r>
              <a:rPr lang="en-US" dirty="0" smtClean="0"/>
              <a:t>process</a:t>
            </a:r>
            <a:r>
              <a:rPr lang="en-US" dirty="0" smtClean="0"/>
              <a:t>, </a:t>
            </a:r>
            <a:r>
              <a:rPr lang="en-US" dirty="0" smtClean="0"/>
              <a:t>ending your </a:t>
            </a:r>
            <a:r>
              <a:rPr lang="en-US" dirty="0" smtClean="0"/>
              <a:t>program.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 smtClean="0"/>
              <a:t>, that unceremoniously kills the process, </a:t>
            </a:r>
            <a:r>
              <a:rPr lang="en-US" dirty="0" smtClean="0"/>
              <a:t>so what </a:t>
            </a:r>
            <a:r>
              <a:rPr lang="en-US" dirty="0" smtClean="0"/>
              <a:t>you likely want to use is </a:t>
            </a:r>
            <a:r>
              <a:rPr lang="en-US" dirty="0" err="1" smtClean="0"/>
              <a:t>process.exit</a:t>
            </a:r>
            <a:r>
              <a:rPr lang="en-US" dirty="0" smtClean="0"/>
              <a:t>() instead, to which </a:t>
            </a:r>
            <a:r>
              <a:rPr lang="en-US" dirty="0" smtClean="0"/>
              <a:t>you can </a:t>
            </a:r>
            <a:r>
              <a:rPr lang="en-US" dirty="0" smtClean="0"/>
              <a:t>pass an exit code to return to the process that started Node.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process.version</a:t>
            </a:r>
            <a:r>
              <a:rPr lang="en-US" dirty="0" smtClean="0"/>
              <a:t> </a:t>
            </a:r>
            <a:r>
              <a:rPr lang="en-US" dirty="0" smtClean="0"/>
              <a:t>– This contains the version of Node itself.</a:t>
            </a:r>
          </a:p>
          <a:p>
            <a:r>
              <a:rPr lang="en-US" dirty="0" err="1" smtClean="0"/>
              <a:t>process.uptime</a:t>
            </a:r>
            <a:r>
              <a:rPr lang="en-US" dirty="0" smtClean="0"/>
              <a:t>() – How long has the Node process been </a:t>
            </a:r>
            <a:r>
              <a:rPr lang="en-US" dirty="0" smtClean="0"/>
              <a:t>running for</a:t>
            </a:r>
            <a:r>
              <a:rPr lang="en-US" dirty="0" smtClean="0"/>
              <a:t>? </a:t>
            </a:r>
          </a:p>
          <a:p>
            <a:r>
              <a:rPr lang="en-US" dirty="0" err="1" smtClean="0"/>
              <a:t>process.mainModule</a:t>
            </a:r>
            <a:r>
              <a:rPr lang="en-US" dirty="0" smtClean="0"/>
              <a:t> –find </a:t>
            </a:r>
            <a:r>
              <a:rPr lang="en-US" dirty="0" smtClean="0"/>
              <a:t>the name of the 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smtClean="0"/>
              <a:t>file that </a:t>
            </a:r>
            <a:r>
              <a:rPr lang="en-US" dirty="0" smtClean="0"/>
              <a:t>was launched by Node. </a:t>
            </a:r>
            <a:endParaRPr lang="en-US" dirty="0" smtClean="0"/>
          </a:p>
          <a:p>
            <a:pPr lvl="1"/>
            <a:r>
              <a:rPr lang="en-US" dirty="0" smtClean="0"/>
              <a:t>Note </a:t>
            </a:r>
            <a:r>
              <a:rPr lang="en-US" dirty="0" smtClean="0"/>
              <a:t>that Node also provides a </a:t>
            </a:r>
            <a:r>
              <a:rPr lang="en-US" dirty="0" smtClean="0"/>
              <a:t>handful of </a:t>
            </a:r>
            <a:r>
              <a:rPr lang="en-US" dirty="0" smtClean="0"/>
              <a:t>global variables that contain important information like this</a:t>
            </a:r>
            <a:r>
              <a:rPr lang="en-US" dirty="0" smtClean="0"/>
              <a:t>, __</a:t>
            </a:r>
            <a:r>
              <a:rPr lang="en-US" dirty="0" smtClean="0"/>
              <a:t>filename being the equivalent to this property (they generally </a:t>
            </a:r>
            <a:r>
              <a:rPr lang="en-US" dirty="0" smtClean="0"/>
              <a:t>all start </a:t>
            </a:r>
            <a:r>
              <a:rPr lang="en-US" dirty="0" smtClean="0"/>
              <a:t>with two underscores like that).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reference, __</a:t>
            </a:r>
            <a:r>
              <a:rPr lang="en-US" dirty="0" err="1" smtClean="0"/>
              <a:t>dirname</a:t>
            </a:r>
            <a:r>
              <a:rPr lang="en-US" dirty="0" smtClean="0"/>
              <a:t> </a:t>
            </a:r>
            <a:r>
              <a:rPr lang="en-US" dirty="0" smtClean="0"/>
              <a:t>will provide </a:t>
            </a:r>
            <a:r>
              <a:rPr lang="en-US" dirty="0" smtClean="0"/>
              <a:t>the name of the directory where the script was </a:t>
            </a:r>
            <a:r>
              <a:rPr lang="en-US" dirty="0" smtClean="0"/>
              <a:t>launched from</a:t>
            </a:r>
            <a:r>
              <a:rPr lang="en-US" dirty="0" smtClean="0"/>
              <a:t>, which tends to be an often-needed piece of information.</a:t>
            </a:r>
          </a:p>
          <a:p>
            <a:r>
              <a:rPr lang="en-US" dirty="0" smtClean="0"/>
              <a:t>process.env </a:t>
            </a:r>
            <a:r>
              <a:rPr lang="en-US" dirty="0" smtClean="0"/>
              <a:t>– This contains an object whose keys are </a:t>
            </a:r>
            <a:r>
              <a:rPr lang="en-US" dirty="0" smtClean="0"/>
              <a:t>user environment </a:t>
            </a:r>
            <a:r>
              <a:rPr lang="en-US" dirty="0" smtClean="0"/>
              <a:t>variables.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40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Strings (</a:t>
            </a:r>
            <a:r>
              <a:rPr lang="en-US" dirty="0" err="1" smtClean="0"/>
              <a:t>querystring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76063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dirty="0" smtClean="0"/>
              <a:t>// "http://mysite.com/?account=36764&amp;add=125";</a:t>
            </a:r>
          </a:p>
          <a:p>
            <a:pPr>
              <a:buNone/>
            </a:pPr>
            <a:r>
              <a:rPr lang="en-US" sz="4400" dirty="0" smtClean="0"/>
              <a:t>let </a:t>
            </a:r>
            <a:r>
              <a:rPr lang="en-US" sz="4400" dirty="0" err="1" smtClean="0"/>
              <a:t>parsedURL</a:t>
            </a:r>
            <a:r>
              <a:rPr lang="en-US" sz="4400" dirty="0" smtClean="0"/>
              <a:t> = </a:t>
            </a:r>
            <a:r>
              <a:rPr lang="en-US" sz="4400" dirty="0" err="1" smtClean="0"/>
              <a:t>url.parse</a:t>
            </a:r>
            <a:r>
              <a:rPr lang="en-US" sz="4400" dirty="0" smtClean="0"/>
              <a:t>(request.url);</a:t>
            </a:r>
          </a:p>
          <a:p>
            <a:pPr>
              <a:buNone/>
            </a:pPr>
            <a:r>
              <a:rPr lang="en-US" sz="4400" dirty="0" smtClean="0"/>
              <a:t>let </a:t>
            </a:r>
            <a:r>
              <a:rPr lang="en-US" sz="4400" dirty="0" err="1" smtClean="0"/>
              <a:t>parsedParams</a:t>
            </a:r>
            <a:r>
              <a:rPr lang="en-US" sz="4400" dirty="0" smtClean="0"/>
              <a:t> = </a:t>
            </a:r>
            <a:r>
              <a:rPr lang="en-US" sz="4400" dirty="0" err="1" smtClean="0"/>
              <a:t>querystring.parse</a:t>
            </a:r>
            <a:r>
              <a:rPr lang="en-US" sz="4400" dirty="0" smtClean="0"/>
              <a:t>(</a:t>
            </a:r>
            <a:r>
              <a:rPr lang="en-US" sz="4400" dirty="0" err="1" smtClean="0"/>
              <a:t>parsedURL</a:t>
            </a:r>
            <a:r>
              <a:rPr lang="en-US" sz="4400" dirty="0" smtClean="0"/>
              <a:t>);</a:t>
            </a:r>
          </a:p>
          <a:p>
            <a:r>
              <a:rPr lang="en-US" sz="3600" dirty="0" smtClean="0"/>
              <a:t>The </a:t>
            </a:r>
            <a:r>
              <a:rPr lang="en-US" sz="3600" dirty="0" err="1" smtClean="0"/>
              <a:t>url.parse</a:t>
            </a:r>
            <a:r>
              <a:rPr lang="en-US" sz="3600" dirty="0" smtClean="0"/>
              <a:t>() method takes in a URL and returns an object like so: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 smtClean="0"/>
              <a:t>protocol: 'http:',</a:t>
            </a:r>
          </a:p>
          <a:p>
            <a:r>
              <a:rPr lang="en-US" sz="3600" dirty="0" smtClean="0"/>
              <a:t>slashes: true,</a:t>
            </a:r>
          </a:p>
          <a:p>
            <a:r>
              <a:rPr lang="en-US" sz="3600" dirty="0" smtClean="0"/>
              <a:t>auth: null,</a:t>
            </a:r>
          </a:p>
          <a:p>
            <a:r>
              <a:rPr lang="en-US" sz="3600" dirty="0" smtClean="0"/>
              <a:t>host: 'mysite.com',</a:t>
            </a:r>
          </a:p>
          <a:p>
            <a:r>
              <a:rPr lang="en-US" sz="3600" dirty="0" smtClean="0"/>
              <a:t>port: null,</a:t>
            </a:r>
          </a:p>
          <a:p>
            <a:r>
              <a:rPr lang="en-US" sz="3600" dirty="0" smtClean="0"/>
              <a:t>hostname: 'mysite.com',</a:t>
            </a:r>
          </a:p>
          <a:p>
            <a:r>
              <a:rPr lang="en-US" sz="3600" dirty="0" smtClean="0"/>
              <a:t>hash: null,</a:t>
            </a:r>
          </a:p>
          <a:p>
            <a:r>
              <a:rPr lang="en-US" sz="3600" dirty="0" smtClean="0"/>
              <a:t>search: '?account=36764&amp;add=125',</a:t>
            </a:r>
          </a:p>
          <a:p>
            <a:r>
              <a:rPr lang="en-US" sz="3600" dirty="0" smtClean="0"/>
              <a:t>query: 'account=36764&amp;add=125',</a:t>
            </a:r>
          </a:p>
          <a:p>
            <a:r>
              <a:rPr lang="en-US" sz="3600" dirty="0" smtClean="0"/>
              <a:t>pathname: '/',</a:t>
            </a:r>
          </a:p>
          <a:p>
            <a:r>
              <a:rPr lang="en-US" sz="3600" dirty="0" smtClean="0"/>
              <a:t>path: '/?account=36764&amp;add=125',</a:t>
            </a:r>
          </a:p>
          <a:p>
            <a:r>
              <a:rPr lang="en-US" sz="3600" dirty="0" err="1" smtClean="0"/>
              <a:t>href</a:t>
            </a:r>
            <a:r>
              <a:rPr lang="en-US" sz="3600" dirty="0" smtClean="0"/>
              <a:t>: 'http://mysite.com/?account=36764&amp;add=125'</a:t>
            </a:r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querystring.parse</a:t>
            </a:r>
            <a:r>
              <a:rPr lang="en-US" dirty="0" smtClean="0"/>
              <a:t>() method </a:t>
            </a:r>
            <a:r>
              <a:rPr lang="en-US" dirty="0" smtClean="0"/>
              <a:t>helps to get that </a:t>
            </a:r>
            <a:r>
              <a:rPr lang="en-US" dirty="0" smtClean="0"/>
              <a:t>is an object:</a:t>
            </a:r>
          </a:p>
          <a:p>
            <a:r>
              <a:rPr lang="en-US" dirty="0" smtClean="0"/>
              <a:t>{ account : "36764", add : "125" 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querystring.decode</a:t>
            </a:r>
            <a:r>
              <a:rPr lang="en-US" dirty="0" smtClean="0"/>
              <a:t>(), which is just an alias for </a:t>
            </a:r>
            <a:r>
              <a:rPr lang="en-US" dirty="0" err="1" smtClean="0"/>
              <a:t>querystring.parse</a:t>
            </a:r>
            <a:r>
              <a:rPr lang="en-US" dirty="0" smtClean="0"/>
              <a:t>().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construct a query string? </a:t>
            </a:r>
            <a:endParaRPr lang="en-US" dirty="0" smtClean="0"/>
          </a:p>
          <a:p>
            <a:r>
              <a:rPr lang="en-US" dirty="0" err="1" smtClean="0"/>
              <a:t>querystring.stringify</a:t>
            </a:r>
            <a:r>
              <a:rPr lang="en-US" dirty="0" smtClean="0"/>
              <a:t>() method (and its </a:t>
            </a:r>
            <a:r>
              <a:rPr lang="en-US" dirty="0" err="1" smtClean="0"/>
              <a:t>querystring.encode</a:t>
            </a:r>
            <a:r>
              <a:rPr lang="en-US" dirty="0" smtClean="0"/>
              <a:t>()) </a:t>
            </a:r>
            <a:r>
              <a:rPr lang="en-US" dirty="0" smtClean="0"/>
              <a:t>fit in: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qs</a:t>
            </a:r>
            <a:r>
              <a:rPr lang="en-US" dirty="0" smtClean="0"/>
              <a:t> = </a:t>
            </a:r>
            <a:r>
              <a:rPr lang="en-US" dirty="0" err="1" smtClean="0"/>
              <a:t>querystring.stringify</a:t>
            </a:r>
            <a:r>
              <a:rPr lang="en-US" dirty="0" smtClean="0"/>
              <a:t>({</a:t>
            </a:r>
          </a:p>
          <a:p>
            <a:pPr>
              <a:buNone/>
            </a:pPr>
            <a:r>
              <a:rPr lang="en-US" dirty="0" smtClean="0"/>
              <a:t>account : 36764, add : 125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// Returns "</a:t>
            </a:r>
            <a:r>
              <a:rPr lang="en-US" dirty="0" smtClean="0"/>
              <a:t>account=36764&amp;add=125“</a:t>
            </a:r>
            <a:endParaRPr lang="en-US" dirty="0" smtClean="0"/>
          </a:p>
          <a:p>
            <a:r>
              <a:rPr lang="en-US" dirty="0" err="1" smtClean="0"/>
              <a:t>querystring.escape</a:t>
            </a:r>
            <a:r>
              <a:rPr lang="en-US" dirty="0" smtClean="0"/>
              <a:t>() and </a:t>
            </a:r>
            <a:r>
              <a:rPr lang="en-US" dirty="0" err="1" smtClean="0"/>
              <a:t>querystring.unescape</a:t>
            </a:r>
            <a:r>
              <a:rPr lang="en-US" dirty="0" smtClean="0"/>
              <a:t>() methods</a:t>
            </a:r>
            <a:r>
              <a:rPr lang="en-US" dirty="0" smtClean="0"/>
              <a:t>, which are the yin and yang of encoding and decoding parameter names </a:t>
            </a:r>
            <a:r>
              <a:rPr lang="en-US" dirty="0" smtClean="0"/>
              <a:t>and values </a:t>
            </a:r>
            <a:r>
              <a:rPr lang="en-US" dirty="0" smtClean="0"/>
              <a:t>in query strings so that they are safe for inclusion in URLs. </a:t>
            </a:r>
            <a:endParaRPr lang="en-US" dirty="0" smtClean="0"/>
          </a:p>
          <a:p>
            <a:r>
              <a:rPr lang="en-US" dirty="0" err="1" smtClean="0"/>
              <a:t>querystring.parse</a:t>
            </a:r>
            <a:r>
              <a:rPr lang="en-US" dirty="0" smtClean="0"/>
              <a:t>() and </a:t>
            </a:r>
            <a:r>
              <a:rPr lang="en-US" dirty="0" err="1" smtClean="0"/>
              <a:t>querystring.stringify</a:t>
            </a:r>
            <a:r>
              <a:rPr lang="en-US" dirty="0" smtClean="0"/>
              <a:t>() internally and automatically, but they are there if you need them.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(</a:t>
            </a:r>
            <a:r>
              <a:rPr lang="en-US" dirty="0" err="1" smtClean="0"/>
              <a:t>util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util.format</a:t>
            </a:r>
            <a:r>
              <a:rPr lang="en-US" dirty="0" smtClean="0"/>
              <a:t>("%s:%s", "</a:t>
            </a:r>
            <a:r>
              <a:rPr lang="en-US" dirty="0" err="1" smtClean="0"/>
              <a:t>aa</a:t>
            </a:r>
            <a:r>
              <a:rPr lang="en-US" dirty="0" smtClean="0"/>
              <a:t>", "bb", "cc") // "</a:t>
            </a:r>
            <a:r>
              <a:rPr lang="en-US" dirty="0" err="1" smtClean="0"/>
              <a:t>aa:bb</a:t>
            </a:r>
            <a:r>
              <a:rPr lang="en-US" dirty="0" smtClean="0"/>
              <a:t> </a:t>
            </a:r>
            <a:r>
              <a:rPr lang="en-US" dirty="0" smtClean="0"/>
              <a:t>cc“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newStat</a:t>
            </a:r>
            <a:r>
              <a:rPr lang="en-US" dirty="0" smtClean="0"/>
              <a:t> = </a:t>
            </a:r>
            <a:r>
              <a:rPr lang="en-US" dirty="0" err="1" smtClean="0"/>
              <a:t>util.promisify</a:t>
            </a:r>
            <a:r>
              <a:rPr lang="en-US" dirty="0" smtClean="0"/>
              <a:t>(</a:t>
            </a:r>
            <a:r>
              <a:rPr lang="en-US" dirty="0" err="1" smtClean="0"/>
              <a:t>fs.stat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Now, you can call it like so:</a:t>
            </a:r>
          </a:p>
          <a:p>
            <a:r>
              <a:rPr lang="en-US" dirty="0" err="1" smtClean="0"/>
              <a:t>newStat</a:t>
            </a:r>
            <a:r>
              <a:rPr lang="en-US" dirty="0" smtClean="0"/>
              <a:t>("/home/</a:t>
            </a:r>
            <a:r>
              <a:rPr lang="en-US" dirty="0" err="1" smtClean="0"/>
              <a:t>fzammetti</a:t>
            </a:r>
            <a:r>
              <a:rPr lang="en-US" dirty="0" smtClean="0"/>
              <a:t>")</a:t>
            </a:r>
          </a:p>
          <a:p>
            <a:r>
              <a:rPr lang="en-US" dirty="0" smtClean="0"/>
              <a:t>.then((</a:t>
            </a:r>
            <a:r>
              <a:rPr lang="en-US" dirty="0" err="1" smtClean="0"/>
              <a:t>inStats</a:t>
            </a:r>
            <a:r>
              <a:rPr lang="en-US" dirty="0" smtClean="0"/>
              <a:t>) =&gt; { console.log(</a:t>
            </a:r>
            <a:r>
              <a:rPr lang="en-US" dirty="0" err="1" smtClean="0"/>
              <a:t>inStats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</a:t>
            </a:r>
          </a:p>
          <a:p>
            <a:r>
              <a:rPr lang="en-US" dirty="0" smtClean="0"/>
              <a:t>.catch((</a:t>
            </a:r>
            <a:r>
              <a:rPr lang="en-US" dirty="0" err="1" smtClean="0"/>
              <a:t>inError</a:t>
            </a:r>
            <a:r>
              <a:rPr lang="en-US" dirty="0" smtClean="0"/>
              <a:t>) =&gt; { console.log(</a:t>
            </a:r>
            <a:r>
              <a:rPr lang="en-US" dirty="0" err="1" smtClean="0"/>
              <a:t>inError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{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"name": "</a:t>
            </a:r>
            <a:r>
              <a:rPr lang="en-US" sz="3500" dirty="0" err="1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nodejs</a:t>
            </a:r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",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"version": "1.0.0",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"description": "",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"main": "server.js",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"scripts": {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  "test": "echo \"Error: no test specified\" &amp;&amp; exit 1",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  "start": "node server.js"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},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"keywords": [],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"author": "",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"license": "ISC",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"dependencies": {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  "express": "^4.18.2",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  "</a:t>
            </a:r>
            <a:r>
              <a:rPr lang="en-US" sz="3500" dirty="0" err="1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fs</a:t>
            </a:r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": "^0.0.1-security"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}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edit </a:t>
            </a:r>
            <a:r>
              <a:rPr lang="en-US" dirty="0" err="1" smtClean="0"/>
              <a:t>package.json</a:t>
            </a:r>
            <a:r>
              <a:rPr lang="en-US" dirty="0" smtClean="0"/>
              <a:t> yourself, </a:t>
            </a:r>
          </a:p>
          <a:p>
            <a:r>
              <a:rPr lang="en-US" dirty="0" smtClean="0"/>
              <a:t>"dependencies": {</a:t>
            </a:r>
          </a:p>
          <a:p>
            <a:r>
              <a:rPr lang="en-US" dirty="0" smtClean="0"/>
              <a:t>"express": "^4.16.1"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Another alternative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express –save</a:t>
            </a:r>
          </a:p>
          <a:p>
            <a:pPr lvl="2"/>
            <a:r>
              <a:rPr lang="en-US" dirty="0" smtClean="0"/>
              <a:t>--save-dev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SemVer</a:t>
            </a:r>
            <a:r>
              <a:rPr lang="en-US" dirty="0" smtClean="0"/>
              <a:t> versions are in the form </a:t>
            </a:r>
            <a:r>
              <a:rPr lang="en-US" i="1" dirty="0" err="1" smtClean="0"/>
              <a:t>major.minor.patch</a:t>
            </a:r>
            <a:r>
              <a:rPr lang="en-US" i="1" dirty="0" smtClean="0"/>
              <a:t>.</a:t>
            </a:r>
          </a:p>
          <a:p>
            <a:r>
              <a:rPr lang="en-US" b="1" dirty="0" smtClean="0"/>
              <a:t>Major number </a:t>
            </a:r>
            <a:r>
              <a:rPr lang="en-US" dirty="0" smtClean="0"/>
              <a:t>are meant to represent an update that contains breaking changes</a:t>
            </a:r>
          </a:p>
          <a:p>
            <a:r>
              <a:rPr lang="en-US" b="1" dirty="0" smtClean="0"/>
              <a:t>Minor number </a:t>
            </a:r>
            <a:r>
              <a:rPr lang="en-US" dirty="0" smtClean="0"/>
              <a:t>are intended to constitute an update that is backward-compatible, but which provides new functionality </a:t>
            </a:r>
          </a:p>
          <a:p>
            <a:r>
              <a:rPr lang="en-US" dirty="0" smtClean="0"/>
              <a:t>The patch number represents bug fix changes only.</a:t>
            </a:r>
          </a:p>
          <a:p>
            <a:r>
              <a:rPr lang="en-US" dirty="0" smtClean="0"/>
              <a:t>the tilde (~), caret (^), and asterisk (*) characters have special meaning</a:t>
            </a:r>
          </a:p>
          <a:p>
            <a:r>
              <a:rPr lang="en-US" b="1" dirty="0" err="1" smtClean="0"/>
              <a:t>npm</a:t>
            </a:r>
            <a:r>
              <a:rPr lang="en-US" b="1" dirty="0" smtClean="0"/>
              <a:t> install &lt;package&gt; </a:t>
            </a:r>
            <a:r>
              <a:rPr lang="en-US" dirty="0" smtClean="0"/>
              <a:t>command, you can add </a:t>
            </a:r>
            <a:r>
              <a:rPr lang="en-US" b="1" dirty="0" smtClean="0"/>
              <a:t>@</a:t>
            </a:r>
            <a:r>
              <a:rPr lang="en-US" b="1" dirty="0" err="1" smtClean="0"/>
              <a:t>major.minor.patch</a:t>
            </a:r>
            <a:r>
              <a:rPr lang="en-US" b="1" dirty="0" smtClean="0"/>
              <a:t> </a:t>
            </a:r>
            <a:r>
              <a:rPr lang="en-US" dirty="0" smtClean="0"/>
              <a:t>after the package name to specify the version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>
            <a:normAutofit/>
          </a:bodyPr>
          <a:lstStyle/>
          <a:p>
            <a:r>
              <a:rPr lang="en-US" dirty="0" smtClean="0"/>
              <a:t>Semantic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3"/>
            <a:ext cx="8640960" cy="528945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Tilde</a:t>
            </a:r>
            <a:r>
              <a:rPr lang="en-US" sz="2400" dirty="0" smtClean="0"/>
              <a:t> is used when dealing with patch versions</a:t>
            </a:r>
          </a:p>
          <a:p>
            <a:r>
              <a:rPr lang="en-US" sz="2400" b="1" dirty="0" smtClean="0"/>
              <a:t>caret</a:t>
            </a:r>
            <a:r>
              <a:rPr lang="en-US" sz="2400" dirty="0" smtClean="0"/>
              <a:t> is used when dealing with minor versions</a:t>
            </a:r>
          </a:p>
          <a:p>
            <a:r>
              <a:rPr lang="en-US" sz="2400" b="1" dirty="0" smtClean="0"/>
              <a:t>asterisk</a:t>
            </a:r>
            <a:r>
              <a:rPr lang="en-US" sz="2400" dirty="0" smtClean="0"/>
              <a:t> has the typical “wildcard” meaning </a:t>
            </a:r>
          </a:p>
          <a:p>
            <a:r>
              <a:rPr lang="en-US" sz="2400" dirty="0" smtClean="0"/>
              <a:t>Express as an example:</a:t>
            </a:r>
          </a:p>
          <a:p>
            <a:r>
              <a:rPr lang="en-US" sz="2400" b="1" dirty="0" smtClean="0"/>
              <a:t>“express” : “1.2.3” – NPM will grab this specific version only.</a:t>
            </a:r>
          </a:p>
          <a:p>
            <a:r>
              <a:rPr lang="en-US" sz="2400" b="1" dirty="0" smtClean="0"/>
              <a:t>“express”: “~1.2.3” – NPM will grab the most recent patch version. </a:t>
            </a:r>
            <a:r>
              <a:rPr lang="en-US" sz="2400" dirty="0" smtClean="0"/>
              <a:t>(So, ~1.2.3 will find the latest 1.2.x version but not 1.3.x or anything below 1.2.x.)</a:t>
            </a:r>
          </a:p>
          <a:p>
            <a:r>
              <a:rPr lang="en-US" sz="2400" b="1" dirty="0" smtClean="0"/>
              <a:t>“express”: “^1.2.3” – NPM will grab the most recent minor version. </a:t>
            </a:r>
            <a:r>
              <a:rPr lang="en-US" sz="2400" dirty="0" smtClean="0"/>
              <a:t>(So, ^1.2.3 will find the latest 1.x.x version but not 1.3.x or anything below 1.x.x.)</a:t>
            </a:r>
          </a:p>
          <a:p>
            <a:r>
              <a:rPr lang="en-US" sz="2400" b="1" dirty="0" smtClean="0"/>
              <a:t>“express”: “*” – NPM will grab the newest version available. (There is </a:t>
            </a:r>
            <a:r>
              <a:rPr lang="en-US" sz="2400" dirty="0" smtClean="0"/>
              <a:t>also an explicit </a:t>
            </a:r>
            <a:r>
              <a:rPr lang="en-US" sz="2400" i="1" dirty="0" smtClean="0"/>
              <a:t>latest value that does the same thing.)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Node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File: server.js</a:t>
            </a:r>
          </a:p>
          <a:p>
            <a:pPr>
              <a:buNone/>
            </a:pPr>
            <a:r>
              <a:rPr lang="en-US" dirty="0" smtClean="0"/>
              <a:t>require("http").</a:t>
            </a:r>
            <a:r>
              <a:rPr lang="en-US" dirty="0" err="1" smtClean="0"/>
              <a:t>createServer</a:t>
            </a:r>
            <a:r>
              <a:rPr lang="en-US" dirty="0" smtClean="0"/>
              <a:t>((</a:t>
            </a:r>
            <a:r>
              <a:rPr lang="en-US" dirty="0" err="1" smtClean="0"/>
              <a:t>inRequest</a:t>
            </a:r>
            <a:r>
              <a:rPr lang="en-US" dirty="0" smtClean="0"/>
              <a:t>, </a:t>
            </a:r>
            <a:r>
              <a:rPr lang="en-US" dirty="0" err="1" smtClean="0"/>
              <a:t>inResponse</a:t>
            </a:r>
            <a:r>
              <a:rPr lang="en-US" dirty="0" smtClean="0"/>
              <a:t>) =&gt;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err="1" smtClean="0"/>
              <a:t>inResponse.end</a:t>
            </a:r>
            <a:r>
              <a:rPr lang="en-US" dirty="0" smtClean="0"/>
              <a:t>("Hello from my first Node Web server");</a:t>
            </a:r>
          </a:p>
          <a:p>
            <a:pPr>
              <a:buNone/>
            </a:pPr>
            <a:r>
              <a:rPr lang="en-US" dirty="0" smtClean="0"/>
              <a:t>}).listen(80);</a:t>
            </a:r>
          </a:p>
          <a:p>
            <a:pPr>
              <a:buNone/>
            </a:pPr>
            <a:r>
              <a:rPr lang="en-US" dirty="0" smtClean="0"/>
              <a:t>To run:</a:t>
            </a:r>
          </a:p>
          <a:p>
            <a:pPr>
              <a:buNone/>
            </a:pPr>
            <a:r>
              <a:rPr lang="en-US" dirty="0" smtClean="0"/>
              <a:t>&gt;&gt;node server.js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Open the generated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add a new attribute to the object:</a:t>
            </a:r>
          </a:p>
          <a:p>
            <a:r>
              <a:rPr lang="en-US" dirty="0" smtClean="0"/>
              <a:t>"start": "node server.js“</a:t>
            </a:r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In web browser visit </a:t>
            </a:r>
            <a:r>
              <a:rPr lang="en-US" dirty="0" smtClean="0">
                <a:hlinkClick r:id="rId2"/>
              </a:rPr>
              <a:t>http://127.0.01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Hello from my first Node Web server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2505</Words>
  <Application>Microsoft Office PowerPoint</Application>
  <PresentationFormat>On-screen Show (4:3)</PresentationFormat>
  <Paragraphs>298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Unit -2 Node.js</vt:lpstr>
      <vt:lpstr>NPM Commands</vt:lpstr>
      <vt:lpstr>Initializing a New NPM/Node Project</vt:lpstr>
      <vt:lpstr>package.json file</vt:lpstr>
      <vt:lpstr>Adding Dependencies</vt:lpstr>
      <vt:lpstr>Semantic Versioning</vt:lpstr>
      <vt:lpstr>Semantic Versioning</vt:lpstr>
      <vt:lpstr>My First Node Web Server</vt:lpstr>
      <vt:lpstr>Slide 9</vt:lpstr>
      <vt:lpstr>Slide 10</vt:lpstr>
      <vt:lpstr>Slide 11</vt:lpstr>
      <vt:lpstr>Output</vt:lpstr>
      <vt:lpstr>Slide 13</vt:lpstr>
      <vt:lpstr>Advanced Node and NPM</vt:lpstr>
      <vt:lpstr>More on package.json</vt:lpstr>
      <vt:lpstr>More on package.json</vt:lpstr>
      <vt:lpstr>More on package.json</vt:lpstr>
      <vt:lpstr>More on package.json</vt:lpstr>
      <vt:lpstr>Auditing Package Security</vt:lpstr>
      <vt:lpstr>Deduplication and Pruning</vt:lpstr>
      <vt:lpstr>Finding/Searching for Packages</vt:lpstr>
      <vt:lpstr>Updating Packages</vt:lpstr>
      <vt:lpstr>Publishing/Unpublishing Packages</vt:lpstr>
      <vt:lpstr>Standard Modules</vt:lpstr>
      <vt:lpstr>Slide 25</vt:lpstr>
      <vt:lpstr>HTTP and HTTPS (http and https)</vt:lpstr>
      <vt:lpstr>Slide 27</vt:lpstr>
      <vt:lpstr>http.request() method</vt:lpstr>
      <vt:lpstr>OS module</vt:lpstr>
      <vt:lpstr>Slide 30</vt:lpstr>
      <vt:lpstr>Path (path)</vt:lpstr>
      <vt:lpstr>Path (path)</vt:lpstr>
      <vt:lpstr>Path (path)</vt:lpstr>
      <vt:lpstr>Process</vt:lpstr>
      <vt:lpstr>Slide 35</vt:lpstr>
      <vt:lpstr>Query Strings (querystring)</vt:lpstr>
      <vt:lpstr>Slide 37</vt:lpstr>
      <vt:lpstr>Slide 38</vt:lpstr>
      <vt:lpstr>Utilities (util)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Angela Jennifa Sujana</dc:creator>
  <cp:lastModifiedBy>Server</cp:lastModifiedBy>
  <cp:revision>52</cp:revision>
  <dcterms:created xsi:type="dcterms:W3CDTF">2023-02-18T07:01:15Z</dcterms:created>
  <dcterms:modified xsi:type="dcterms:W3CDTF">2023-03-06T09:55:08Z</dcterms:modified>
</cp:coreProperties>
</file>