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69420" y="3620"/>
            <a:ext cx="7120255" cy="10281920"/>
          </a:xfrm>
          <a:custGeom>
            <a:avLst/>
            <a:gdLst/>
            <a:ahLst/>
            <a:cxnLst/>
            <a:rect l="l" t="t" r="r" b="b"/>
            <a:pathLst>
              <a:path w="7120255" h="10281920">
                <a:moveTo>
                  <a:pt x="2895131" y="0"/>
                </a:moveTo>
                <a:lnTo>
                  <a:pt x="4723805" y="10281474"/>
                </a:lnTo>
              </a:path>
              <a:path w="7120255" h="10281920">
                <a:moveTo>
                  <a:pt x="7119783" y="5536090"/>
                </a:moveTo>
                <a:lnTo>
                  <a:pt x="0" y="10281474"/>
                </a:lnTo>
              </a:path>
            </a:pathLst>
          </a:custGeom>
          <a:ln w="952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75407" y="0"/>
            <a:ext cx="4512945" cy="10287000"/>
          </a:xfrm>
          <a:custGeom>
            <a:avLst/>
            <a:gdLst/>
            <a:ahLst/>
            <a:cxnLst/>
            <a:rect l="l" t="t" r="r" b="b"/>
            <a:pathLst>
              <a:path w="4512944" h="10287000">
                <a:moveTo>
                  <a:pt x="4512592" y="10286999"/>
                </a:moveTo>
                <a:lnTo>
                  <a:pt x="0" y="10286999"/>
                </a:lnTo>
                <a:lnTo>
                  <a:pt x="3068089" y="0"/>
                </a:lnTo>
                <a:lnTo>
                  <a:pt x="4512592" y="0"/>
                </a:lnTo>
                <a:lnTo>
                  <a:pt x="4512592" y="10286999"/>
                </a:lnTo>
                <a:close/>
              </a:path>
            </a:pathLst>
          </a:custGeom>
          <a:solidFill>
            <a:srgbClr val="5ECAE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06439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560" y="10286999"/>
                </a:moveTo>
                <a:lnTo>
                  <a:pt x="1814265" y="10286999"/>
                </a:lnTo>
                <a:lnTo>
                  <a:pt x="0" y="0"/>
                </a:lnTo>
                <a:lnTo>
                  <a:pt x="3881560" y="0"/>
                </a:lnTo>
                <a:lnTo>
                  <a:pt x="3881560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04641" y="4578292"/>
            <a:ext cx="4883785" cy="5709285"/>
          </a:xfrm>
          <a:custGeom>
            <a:avLst/>
            <a:gdLst/>
            <a:ahLst/>
            <a:cxnLst/>
            <a:rect l="l" t="t" r="r" b="b"/>
            <a:pathLst>
              <a:path w="4883784" h="5709284">
                <a:moveTo>
                  <a:pt x="4883358" y="5708708"/>
                </a:moveTo>
                <a:lnTo>
                  <a:pt x="0" y="5708708"/>
                </a:lnTo>
                <a:lnTo>
                  <a:pt x="4883358" y="0"/>
                </a:lnTo>
                <a:lnTo>
                  <a:pt x="4883358" y="5708708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08793" y="0"/>
            <a:ext cx="4279265" cy="10287000"/>
          </a:xfrm>
          <a:custGeom>
            <a:avLst/>
            <a:gdLst/>
            <a:ahLst/>
            <a:cxnLst/>
            <a:rect l="l" t="t" r="r" b="b"/>
            <a:pathLst>
              <a:path w="4279265" h="10287000">
                <a:moveTo>
                  <a:pt x="4279205" y="10286999"/>
                </a:moveTo>
                <a:lnTo>
                  <a:pt x="3706866" y="10286999"/>
                </a:lnTo>
                <a:lnTo>
                  <a:pt x="0" y="0"/>
                </a:lnTo>
                <a:lnTo>
                  <a:pt x="4279205" y="0"/>
                </a:lnTo>
                <a:lnTo>
                  <a:pt x="4279205" y="10286999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48601" y="0"/>
            <a:ext cx="1939925" cy="10287000"/>
          </a:xfrm>
          <a:custGeom>
            <a:avLst/>
            <a:gdLst/>
            <a:ahLst/>
            <a:cxnLst/>
            <a:rect l="l" t="t" r="r" b="b"/>
            <a:pathLst>
              <a:path w="1939925" h="10287000">
                <a:moveTo>
                  <a:pt x="1939398" y="10286999"/>
                </a:moveTo>
                <a:lnTo>
                  <a:pt x="0" y="10286999"/>
                </a:lnTo>
                <a:lnTo>
                  <a:pt x="1534473" y="0"/>
                </a:lnTo>
                <a:lnTo>
                  <a:pt x="1939398" y="0"/>
                </a:lnTo>
                <a:lnTo>
                  <a:pt x="1939398" y="10286999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407820" y="0"/>
            <a:ext cx="1880235" cy="10287000"/>
          </a:xfrm>
          <a:custGeom>
            <a:avLst/>
            <a:gdLst/>
            <a:ahLst/>
            <a:cxnLst/>
            <a:rect l="l" t="t" r="r" b="b"/>
            <a:pathLst>
              <a:path w="1880234" h="10287000">
                <a:moveTo>
                  <a:pt x="1880178" y="10286999"/>
                </a:moveTo>
                <a:lnTo>
                  <a:pt x="1672654" y="10286999"/>
                </a:lnTo>
                <a:lnTo>
                  <a:pt x="0" y="0"/>
                </a:lnTo>
                <a:lnTo>
                  <a:pt x="1880178" y="0"/>
                </a:lnTo>
                <a:lnTo>
                  <a:pt x="1880178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562968" y="5395776"/>
            <a:ext cx="2725420" cy="4891405"/>
          </a:xfrm>
          <a:custGeom>
            <a:avLst/>
            <a:gdLst/>
            <a:ahLst/>
            <a:cxnLst/>
            <a:rect l="l" t="t" r="r" b="b"/>
            <a:pathLst>
              <a:path w="2725419" h="4891405">
                <a:moveTo>
                  <a:pt x="2725030" y="4891224"/>
                </a:moveTo>
                <a:lnTo>
                  <a:pt x="0" y="4891224"/>
                </a:lnTo>
                <a:lnTo>
                  <a:pt x="2725030" y="0"/>
                </a:lnTo>
                <a:lnTo>
                  <a:pt x="2725030" y="4891224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962" y="1210150"/>
            <a:ext cx="16094075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020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7536" y="2050669"/>
            <a:ext cx="8648699" cy="61817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0297" y="384491"/>
            <a:ext cx="1604740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584" y="1957069"/>
            <a:ext cx="17562830" cy="617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020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2026" y="9707554"/>
            <a:ext cx="186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3"/>
                </a:lnTo>
                <a:lnTo>
                  <a:pt x="1084677" y="466783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800" y="495300"/>
            <a:ext cx="1089470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lang="en-US" sz="4800" spc="-35" dirty="0" smtClean="0">
                <a:solidFill>
                  <a:srgbClr val="0E0E0E"/>
                </a:solidFill>
              </a:rPr>
              <a:t>Employ</a:t>
            </a:r>
            <a:r>
              <a:rPr lang="en-US" sz="4800" spc="-30" dirty="0" smtClean="0">
                <a:solidFill>
                  <a:srgbClr val="0E0E0E"/>
                </a:solidFill>
              </a:rPr>
              <a:t>ee	</a:t>
            </a:r>
            <a:r>
              <a:rPr lang="en-US" sz="4800" spc="229" dirty="0" smtClean="0">
                <a:solidFill>
                  <a:srgbClr val="0E0E0E"/>
                </a:solidFill>
              </a:rPr>
              <a:t>Data </a:t>
            </a:r>
            <a:r>
              <a:rPr lang="en-US" sz="4800" spc="-20" dirty="0" smtClean="0">
                <a:solidFill>
                  <a:srgbClr val="0E0E0E"/>
                </a:solidFill>
              </a:rPr>
              <a:t>A</a:t>
            </a:r>
            <a:r>
              <a:rPr lang="en-US" sz="4800" spc="-270" dirty="0" smtClean="0">
                <a:solidFill>
                  <a:srgbClr val="0E0E0E"/>
                </a:solidFill>
              </a:rPr>
              <a:t>na</a:t>
            </a:r>
            <a:r>
              <a:rPr lang="en-US" sz="4800" spc="-35" dirty="0" smtClean="0">
                <a:solidFill>
                  <a:srgbClr val="0E0E0E"/>
                </a:solidFill>
              </a:rPr>
              <a:t>ly</a:t>
            </a:r>
            <a:r>
              <a:rPr lang="en-US" sz="4800" spc="-20" dirty="0" smtClean="0">
                <a:solidFill>
                  <a:srgbClr val="0E0E0E"/>
                </a:solidFill>
              </a:rPr>
              <a:t>s</a:t>
            </a:r>
            <a:r>
              <a:rPr lang="en-US" sz="4800" spc="-35" dirty="0" smtClean="0">
                <a:solidFill>
                  <a:srgbClr val="0E0E0E"/>
                </a:solidFill>
              </a:rPr>
              <a:t>i</a:t>
            </a:r>
            <a:r>
              <a:rPr lang="en-US" sz="4800" spc="-20" dirty="0" smtClean="0">
                <a:solidFill>
                  <a:srgbClr val="0E0E0E"/>
                </a:solidFill>
              </a:rPr>
              <a:t>s	</a:t>
            </a:r>
            <a:r>
              <a:rPr lang="en-US" sz="4800" spc="-270" dirty="0" smtClean="0">
                <a:solidFill>
                  <a:srgbClr val="0E0E0E"/>
                </a:solidFill>
              </a:rPr>
              <a:t>U</a:t>
            </a:r>
            <a:r>
              <a:rPr lang="en-US" sz="4800" spc="-20" dirty="0" smtClean="0">
                <a:solidFill>
                  <a:srgbClr val="0E0E0E"/>
                </a:solidFill>
              </a:rPr>
              <a:t>s</a:t>
            </a:r>
            <a:r>
              <a:rPr lang="en-US" sz="4800" spc="-35" dirty="0" smtClean="0">
                <a:solidFill>
                  <a:srgbClr val="0E0E0E"/>
                </a:solidFill>
              </a:rPr>
              <a:t>i</a:t>
            </a:r>
            <a:r>
              <a:rPr lang="en-US" sz="4800" spc="-270" dirty="0" smtClean="0">
                <a:solidFill>
                  <a:srgbClr val="0E0E0E"/>
                </a:solidFill>
              </a:rPr>
              <a:t>ng	E</a:t>
            </a:r>
            <a:r>
              <a:rPr lang="en-US" sz="4800" spc="245" dirty="0" smtClean="0">
                <a:solidFill>
                  <a:srgbClr val="0E0E0E"/>
                </a:solidFill>
              </a:rPr>
              <a:t>x</a:t>
            </a:r>
            <a:r>
              <a:rPr lang="en-US" sz="4800" spc="-30" dirty="0" smtClean="0">
                <a:solidFill>
                  <a:srgbClr val="0E0E0E"/>
                </a:solidFill>
              </a:rPr>
              <a:t>ce</a:t>
            </a:r>
            <a:r>
              <a:rPr lang="en-US" sz="4800" spc="-35" dirty="0" smtClean="0">
                <a:solidFill>
                  <a:srgbClr val="0E0E0E"/>
                </a:solidFill>
              </a:rPr>
              <a:t>l</a:t>
            </a:r>
            <a:endParaRPr sz="48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10552" y="4975669"/>
            <a:ext cx="10775315" cy="22028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4469130">
              <a:lnSpc>
                <a:spcPts val="4280"/>
              </a:lnSpc>
              <a:spcBef>
                <a:spcPts val="275"/>
              </a:spcBef>
            </a:pP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-5" dirty="0">
                <a:latin typeface="Trebuchet MS"/>
                <a:cs typeface="Trebuchet MS"/>
              </a:rPr>
              <a:t>U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90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sz="3600" spc="90" dirty="0">
                <a:latin typeface="Trebuchet MS"/>
                <a:cs typeface="Trebuchet MS"/>
              </a:rPr>
              <a:t>P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204" dirty="0">
                <a:latin typeface="Trebuchet MS"/>
                <a:cs typeface="Trebuchet MS"/>
              </a:rPr>
              <a:t>B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225" dirty="0">
                <a:latin typeface="Trebuchet MS"/>
                <a:cs typeface="Trebuchet MS"/>
              </a:rPr>
              <a:t>v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275" dirty="0">
                <a:latin typeface="Trebuchet MS"/>
                <a:cs typeface="Trebuchet MS"/>
              </a:rPr>
              <a:t>w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10" dirty="0">
                <a:latin typeface="Trebuchet MS"/>
                <a:cs typeface="Trebuchet MS"/>
              </a:rPr>
              <a:t>i  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15" dirty="0">
                <a:latin typeface="Trebuchet MS"/>
                <a:cs typeface="Trebuchet MS"/>
              </a:rPr>
              <a:t>I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25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sz="3600" spc="-60" dirty="0">
                <a:latin typeface="Trebuchet MS"/>
                <a:cs typeface="Trebuchet MS"/>
              </a:rPr>
              <a:t>3</a:t>
            </a:r>
            <a:r>
              <a:rPr sz="3600" spc="-475" dirty="0">
                <a:latin typeface="Trebuchet MS"/>
                <a:cs typeface="Trebuchet MS"/>
              </a:rPr>
              <a:t>1</a:t>
            </a:r>
            <a:r>
              <a:rPr sz="3600" spc="-40" dirty="0">
                <a:latin typeface="Trebuchet MS"/>
                <a:cs typeface="Trebuchet MS"/>
              </a:rPr>
              <a:t>22</a:t>
            </a:r>
            <a:r>
              <a:rPr sz="3600" spc="190" dirty="0">
                <a:latin typeface="Trebuchet MS"/>
                <a:cs typeface="Trebuchet MS"/>
              </a:rPr>
              <a:t>00</a:t>
            </a:r>
            <a:r>
              <a:rPr sz="3600" spc="65" dirty="0">
                <a:latin typeface="Trebuchet MS"/>
                <a:cs typeface="Trebuchet MS"/>
              </a:rPr>
              <a:t>9</a:t>
            </a:r>
            <a:r>
              <a:rPr sz="3600" spc="190" dirty="0">
                <a:latin typeface="Trebuchet MS"/>
                <a:cs typeface="Trebuchet MS"/>
              </a:rPr>
              <a:t>0</a:t>
            </a:r>
            <a:r>
              <a:rPr sz="3600" spc="-35" dirty="0">
                <a:latin typeface="Trebuchet MS"/>
                <a:cs typeface="Trebuchet MS"/>
              </a:rPr>
              <a:t>4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10"/>
              </a:lnSpc>
            </a:pPr>
            <a:r>
              <a:rPr sz="3600" spc="-90" dirty="0">
                <a:latin typeface="Trebuchet MS"/>
                <a:cs typeface="Trebuchet MS"/>
              </a:rPr>
              <a:t>DEPARTMENT:B.Com(computer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30" dirty="0">
                <a:latin typeface="Trebuchet MS"/>
                <a:cs typeface="Trebuchet MS"/>
              </a:rPr>
              <a:t>Application)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sz="3600" spc="-105" dirty="0">
                <a:latin typeface="Trebuchet MS"/>
                <a:cs typeface="Trebuchet MS"/>
              </a:rPr>
              <a:t>COLLEGE: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pachaiyappa's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college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for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women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kanchipuram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03126" y="9694764"/>
            <a:ext cx="2476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6962" y="389730"/>
            <a:ext cx="4901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latin typeface="Trebuchet MS"/>
                <a:cs typeface="Trebuchet MS"/>
              </a:rPr>
              <a:t>MODELLIN</a:t>
            </a:r>
            <a:r>
              <a:rPr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6" name="object 6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0340" y="1587973"/>
            <a:ext cx="14107160" cy="7399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2063095">
              <a:lnSpc>
                <a:spcPts val="3229"/>
              </a:lnSpc>
              <a:spcBef>
                <a:spcPts val="215"/>
              </a:spcBef>
            </a:pPr>
            <a:r>
              <a:rPr sz="2700" spc="10" dirty="0">
                <a:latin typeface="Trebuchet MS"/>
                <a:cs typeface="Trebuchet MS"/>
              </a:rPr>
              <a:t>W</a:t>
            </a:r>
            <a:r>
              <a:rPr sz="2700" spc="65" dirty="0">
                <a:latin typeface="Trebuchet MS"/>
                <a:cs typeface="Trebuchet MS"/>
              </a:rPr>
              <a:t>P</a:t>
            </a:r>
            <a:r>
              <a:rPr sz="2700" spc="145" dirty="0">
                <a:latin typeface="Trebuchet MS"/>
                <a:cs typeface="Trebuchet MS"/>
              </a:rPr>
              <a:t>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Ac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95" dirty="0">
                <a:latin typeface="Trebuchet MS"/>
                <a:cs typeface="Trebuchet MS"/>
              </a:rPr>
              <a:t>d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140" dirty="0">
                <a:latin typeface="Trebuchet MS"/>
                <a:cs typeface="Trebuchet MS"/>
              </a:rPr>
              <a:t>y  </a:t>
            </a:r>
            <a:r>
              <a:rPr sz="2700" spc="10" dirty="0">
                <a:latin typeface="Trebuchet MS"/>
                <a:cs typeface="Trebuchet MS"/>
              </a:rPr>
              <a:t>W</a:t>
            </a:r>
            <a:r>
              <a:rPr sz="2700" spc="65" dirty="0">
                <a:latin typeface="Trebuchet MS"/>
                <a:cs typeface="Trebuchet MS"/>
              </a:rPr>
              <a:t>P</a:t>
            </a:r>
            <a:r>
              <a:rPr sz="2700" spc="145" dirty="0">
                <a:latin typeface="Trebuchet MS"/>
                <a:cs typeface="Trebuchet MS"/>
              </a:rPr>
              <a:t>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O</a:t>
            </a:r>
            <a:r>
              <a:rPr sz="2700" spc="-105" dirty="0">
                <a:latin typeface="Trebuchet MS"/>
                <a:cs typeface="Trebuchet MS"/>
              </a:rPr>
              <a:t>ff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65" dirty="0">
                <a:latin typeface="Trebuchet MS"/>
                <a:cs typeface="Trebuchet MS"/>
              </a:rPr>
              <a:t>c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115"/>
              </a:lnSpc>
            </a:pPr>
            <a:r>
              <a:rPr sz="2700" spc="-80" dirty="0">
                <a:latin typeface="Trebuchet MS"/>
                <a:cs typeface="Trebuchet MS"/>
              </a:rPr>
              <a:t>Free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All-in-One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Office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Suite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with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PDF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Editor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ts val="3235"/>
              </a:lnSpc>
            </a:pPr>
            <a:r>
              <a:rPr sz="2700" spc="20" dirty="0">
                <a:latin typeface="Trebuchet MS"/>
                <a:cs typeface="Trebuchet MS"/>
              </a:rPr>
              <a:t>F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d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210" dirty="0">
                <a:latin typeface="Trebuchet MS"/>
                <a:cs typeface="Trebuchet MS"/>
              </a:rPr>
              <a:t>w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114" dirty="0">
                <a:latin typeface="Trebuchet MS"/>
                <a:cs typeface="Trebuchet MS"/>
              </a:rPr>
              <a:t>d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235"/>
              </a:lnSpc>
            </a:pPr>
            <a:r>
              <a:rPr sz="2700" spc="10" dirty="0">
                <a:latin typeface="Trebuchet MS"/>
                <a:cs typeface="Trebuchet MS"/>
              </a:rPr>
              <a:t>W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95" dirty="0">
                <a:latin typeface="Trebuchet MS"/>
                <a:cs typeface="Trebuchet MS"/>
              </a:rPr>
              <a:t>d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210" dirty="0">
                <a:latin typeface="Trebuchet MS"/>
                <a:cs typeface="Trebuchet MS"/>
              </a:rPr>
              <a:t>w</a:t>
            </a:r>
            <a:r>
              <a:rPr sz="2700" spc="80" dirty="0">
                <a:latin typeface="Trebuchet MS"/>
                <a:cs typeface="Trebuchet MS"/>
              </a:rPr>
              <a:t>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580" dirty="0">
                <a:latin typeface="Trebuchet MS"/>
                <a:cs typeface="Trebuchet MS"/>
              </a:rPr>
              <a:t>•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260" dirty="0">
                <a:latin typeface="Trebuchet MS"/>
                <a:cs typeface="Trebuchet MS"/>
              </a:rPr>
              <a:t>M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65" dirty="0">
                <a:latin typeface="Trebuchet MS"/>
                <a:cs typeface="Trebuchet MS"/>
              </a:rPr>
              <a:t>c</a:t>
            </a:r>
            <a:r>
              <a:rPr sz="2700" spc="-155" dirty="0">
                <a:latin typeface="Trebuchet MS"/>
                <a:cs typeface="Trebuchet MS"/>
              </a:rPr>
              <a:t>O</a:t>
            </a:r>
            <a:r>
              <a:rPr sz="2700" spc="145" dirty="0">
                <a:latin typeface="Trebuchet MS"/>
                <a:cs typeface="Trebuchet MS"/>
              </a:rPr>
              <a:t>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580" dirty="0">
                <a:latin typeface="Trebuchet MS"/>
                <a:cs typeface="Trebuchet MS"/>
              </a:rPr>
              <a:t>•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25" dirty="0">
                <a:latin typeface="Trebuchet MS"/>
                <a:cs typeface="Trebuchet MS"/>
              </a:rPr>
              <a:t>L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235" dirty="0">
                <a:latin typeface="Trebuchet MS"/>
                <a:cs typeface="Trebuchet MS"/>
              </a:rPr>
              <a:t>x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580" dirty="0">
                <a:latin typeface="Trebuchet MS"/>
                <a:cs typeface="Trebuchet MS"/>
              </a:rPr>
              <a:t>•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155" dirty="0">
                <a:latin typeface="Trebuchet MS"/>
                <a:cs typeface="Trebuchet MS"/>
              </a:rPr>
              <a:t>O</a:t>
            </a:r>
            <a:r>
              <a:rPr sz="2700" spc="145" dirty="0">
                <a:latin typeface="Trebuchet MS"/>
                <a:cs typeface="Trebuchet MS"/>
              </a:rPr>
              <a:t>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580" dirty="0">
                <a:latin typeface="Trebuchet MS"/>
                <a:cs typeface="Trebuchet MS"/>
              </a:rPr>
              <a:t>•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A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95" dirty="0">
                <a:latin typeface="Trebuchet MS"/>
                <a:cs typeface="Trebuchet MS"/>
              </a:rPr>
              <a:t>d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114" dirty="0">
                <a:latin typeface="Trebuchet MS"/>
                <a:cs typeface="Trebuchet MS"/>
              </a:rPr>
              <a:t>d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9330055">
              <a:lnSpc>
                <a:spcPts val="3229"/>
              </a:lnSpc>
              <a:spcBef>
                <a:spcPts val="5"/>
              </a:spcBef>
            </a:pPr>
            <a:r>
              <a:rPr sz="2700" spc="20" dirty="0">
                <a:latin typeface="Trebuchet MS"/>
                <a:cs typeface="Trebuchet MS"/>
              </a:rPr>
              <a:t>H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229" dirty="0">
                <a:latin typeface="Trebuchet MS"/>
                <a:cs typeface="Trebuchet MS"/>
              </a:rPr>
              <a:t>w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00" dirty="0">
                <a:latin typeface="Trebuchet MS"/>
                <a:cs typeface="Trebuchet MS"/>
              </a:rPr>
              <a:t>o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c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65" dirty="0">
                <a:latin typeface="Trebuchet MS"/>
                <a:cs typeface="Trebuchet MS"/>
              </a:rPr>
              <a:t>c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65" dirty="0">
                <a:latin typeface="Trebuchet MS"/>
                <a:cs typeface="Trebuchet MS"/>
              </a:rPr>
              <a:t>tt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60" dirty="0">
                <a:latin typeface="Trebuchet MS"/>
                <a:cs typeface="Trebuchet MS"/>
              </a:rPr>
              <a:t>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60" dirty="0">
                <a:latin typeface="Trebuchet MS"/>
                <a:cs typeface="Trebuchet MS"/>
              </a:rPr>
              <a:t>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215" dirty="0">
                <a:latin typeface="Trebuchet MS"/>
                <a:cs typeface="Trebuchet MS"/>
              </a:rPr>
              <a:t>x</a:t>
            </a:r>
            <a:r>
              <a:rPr sz="2700" spc="-65" dirty="0">
                <a:latin typeface="Trebuchet MS"/>
                <a:cs typeface="Trebuchet MS"/>
              </a:rPr>
              <a:t>c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180" dirty="0">
                <a:latin typeface="Trebuchet MS"/>
                <a:cs typeface="Trebuchet MS"/>
              </a:rPr>
              <a:t>l  </a:t>
            </a:r>
            <a:r>
              <a:rPr sz="2700" spc="-35" dirty="0">
                <a:latin typeface="Trebuchet MS"/>
                <a:cs typeface="Trebuchet MS"/>
              </a:rPr>
              <a:t>2</a:t>
            </a:r>
            <a:r>
              <a:rPr sz="2700" spc="45" dirty="0">
                <a:latin typeface="Trebuchet MS"/>
                <a:cs typeface="Trebuchet MS"/>
              </a:rPr>
              <a:t>6</a:t>
            </a:r>
            <a:r>
              <a:rPr sz="2700" spc="-459" dirty="0">
                <a:latin typeface="Trebuchet MS"/>
                <a:cs typeface="Trebuchet MS"/>
              </a:rPr>
              <a:t>.</a:t>
            </a:r>
            <a:r>
              <a:rPr sz="2700" spc="45" dirty="0">
                <a:latin typeface="Trebuchet MS"/>
                <a:cs typeface="Trebuchet MS"/>
              </a:rPr>
              <a:t>6</a:t>
            </a:r>
            <a:r>
              <a:rPr sz="2700" spc="25" dirty="0">
                <a:latin typeface="Trebuchet MS"/>
                <a:cs typeface="Trebuchet MS"/>
              </a:rPr>
              <a:t>K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V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210" dirty="0">
                <a:latin typeface="Trebuchet MS"/>
                <a:cs typeface="Trebuchet MS"/>
              </a:rPr>
              <a:t>w</a:t>
            </a:r>
            <a:r>
              <a:rPr sz="2700" spc="80" dirty="0"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105"/>
              </a:lnSpc>
            </a:pPr>
            <a:r>
              <a:rPr sz="2700" spc="-20" dirty="0">
                <a:latin typeface="Trebuchet MS"/>
                <a:cs typeface="Trebuchet MS"/>
              </a:rPr>
              <a:t>52</a:t>
            </a:r>
            <a:endParaRPr sz="2700">
              <a:latin typeface="Trebuchet MS"/>
              <a:cs typeface="Trebuchet MS"/>
            </a:endParaRPr>
          </a:p>
          <a:p>
            <a:pPr marL="12700" marR="41275">
              <a:lnSpc>
                <a:spcPts val="3220"/>
              </a:lnSpc>
              <a:spcBef>
                <a:spcPts val="114"/>
              </a:spcBef>
            </a:pPr>
            <a:r>
              <a:rPr sz="2700" spc="-85" dirty="0">
                <a:latin typeface="Trebuchet MS"/>
                <a:cs typeface="Trebuchet MS"/>
              </a:rPr>
              <a:t>Are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ready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master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how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calculate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attrition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in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excel?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After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learning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this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WPS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free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course,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170" dirty="0">
                <a:latin typeface="Trebuchet MS"/>
                <a:cs typeface="Trebuchet MS"/>
              </a:rPr>
              <a:t>will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be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advanced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from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beginner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in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WPS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Spreadsheet.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120"/>
              </a:lnSpc>
            </a:pPr>
            <a:r>
              <a:rPr sz="2700" spc="-509" dirty="0">
                <a:latin typeface="Trebuchet MS"/>
                <a:cs typeface="Trebuchet MS"/>
              </a:rPr>
              <a:t>·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10" dirty="0">
                <a:latin typeface="Trebuchet MS"/>
                <a:cs typeface="Trebuchet MS"/>
              </a:rPr>
              <a:t>W</a:t>
            </a:r>
            <a:r>
              <a:rPr sz="2700" spc="-40" dirty="0">
                <a:latin typeface="Trebuchet MS"/>
                <a:cs typeface="Trebuchet MS"/>
              </a:rPr>
              <a:t>h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85" dirty="0">
                <a:latin typeface="Trebuchet MS"/>
                <a:cs typeface="Trebuchet MS"/>
              </a:rPr>
              <a:t>t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80" dirty="0">
                <a:latin typeface="Trebuchet MS"/>
                <a:cs typeface="Trebuchet MS"/>
              </a:rPr>
              <a:t>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65" dirty="0">
                <a:latin typeface="Trebuchet MS"/>
                <a:cs typeface="Trebuchet MS"/>
              </a:rPr>
              <a:t>tt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300" dirty="0">
                <a:latin typeface="Trebuchet MS"/>
                <a:cs typeface="Trebuchet MS"/>
              </a:rPr>
              <a:t>?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3229"/>
              </a:lnSpc>
              <a:spcBef>
                <a:spcPts val="110"/>
              </a:spcBef>
            </a:pPr>
            <a:r>
              <a:rPr sz="2700" spc="-75" dirty="0">
                <a:latin typeface="Trebuchet MS"/>
                <a:cs typeface="Trebuchet MS"/>
              </a:rPr>
              <a:t>Attrition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refers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voluntary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involuntary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reduction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company's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workforce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during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period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 </a:t>
            </a:r>
            <a:r>
              <a:rPr sz="2700" spc="-204" dirty="0">
                <a:latin typeface="Trebuchet MS"/>
                <a:cs typeface="Trebuchet MS"/>
              </a:rPr>
              <a:t>time. </a:t>
            </a:r>
            <a:r>
              <a:rPr sz="2700" spc="-75" dirty="0">
                <a:latin typeface="Trebuchet MS"/>
                <a:cs typeface="Trebuchet MS"/>
              </a:rPr>
              <a:t>Attrition </a:t>
            </a:r>
            <a:r>
              <a:rPr sz="2700" spc="-95" dirty="0">
                <a:latin typeface="Trebuchet MS"/>
                <a:cs typeface="Trebuchet MS"/>
              </a:rPr>
              <a:t>rate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70" dirty="0">
                <a:latin typeface="Trebuchet MS"/>
                <a:cs typeface="Trebuchet MS"/>
              </a:rPr>
              <a:t>also </a:t>
            </a:r>
            <a:r>
              <a:rPr sz="2700" spc="-105" dirty="0">
                <a:latin typeface="Trebuchet MS"/>
                <a:cs typeface="Trebuchet MS"/>
              </a:rPr>
              <a:t>known </a:t>
            </a:r>
            <a:r>
              <a:rPr sz="2700" spc="-20" dirty="0">
                <a:latin typeface="Trebuchet MS"/>
                <a:cs typeface="Trebuchet MS"/>
              </a:rPr>
              <a:t>as </a:t>
            </a:r>
            <a:r>
              <a:rPr sz="2700" spc="-145" dirty="0">
                <a:latin typeface="Trebuchet MS"/>
                <a:cs typeface="Trebuchet MS"/>
              </a:rPr>
              <a:t>employee </a:t>
            </a:r>
            <a:r>
              <a:rPr sz="2700" spc="-114" dirty="0">
                <a:latin typeface="Trebuchet MS"/>
                <a:cs typeface="Trebuchet MS"/>
              </a:rPr>
              <a:t>turnover, </a:t>
            </a:r>
            <a:r>
              <a:rPr sz="2700" spc="-100" dirty="0">
                <a:latin typeface="Trebuchet MS"/>
                <a:cs typeface="Trebuchet MS"/>
              </a:rPr>
              <a:t>which </a:t>
            </a:r>
            <a:r>
              <a:rPr sz="2700" spc="-80" dirty="0">
                <a:latin typeface="Trebuchet MS"/>
                <a:cs typeface="Trebuchet MS"/>
              </a:rPr>
              <a:t>can </a:t>
            </a:r>
            <a:r>
              <a:rPr sz="2700" spc="-105" dirty="0">
                <a:latin typeface="Trebuchet MS"/>
                <a:cs typeface="Trebuchet MS"/>
              </a:rPr>
              <a:t>reflect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80" dirty="0">
                <a:latin typeface="Trebuchet MS"/>
                <a:cs typeface="Trebuchet MS"/>
              </a:rPr>
              <a:t>percentage </a:t>
            </a:r>
            <a:r>
              <a:rPr sz="2700" spc="-100" dirty="0">
                <a:latin typeface="Trebuchet MS"/>
                <a:cs typeface="Trebuchet MS"/>
              </a:rPr>
              <a:t>of 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outgoing</a:t>
            </a:r>
            <a:r>
              <a:rPr sz="2700" spc="-285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employees.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700" spc="-75" dirty="0">
                <a:latin typeface="Trebuchet MS"/>
                <a:cs typeface="Trebuchet MS"/>
              </a:rPr>
              <a:t>Attrition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Rate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04" dirty="0">
                <a:latin typeface="Trebuchet MS"/>
                <a:cs typeface="Trebuchet MS"/>
              </a:rPr>
              <a:t>=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No.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employees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left/Closing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Balance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340" y="9779473"/>
            <a:ext cx="9525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0" dirty="0">
                <a:latin typeface="Trebuchet MS"/>
                <a:cs typeface="Trebuchet MS"/>
              </a:rPr>
              <a:t>C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100" dirty="0">
                <a:latin typeface="Trebuchet MS"/>
                <a:cs typeface="Trebuchet MS"/>
              </a:rPr>
              <a:t>s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35" dirty="0">
                <a:latin typeface="Trebuchet MS"/>
                <a:cs typeface="Trebuchet MS"/>
              </a:rPr>
              <a:t>g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b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65" dirty="0">
                <a:latin typeface="Trebuchet MS"/>
                <a:cs typeface="Trebuchet MS"/>
              </a:rPr>
              <a:t>c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425" dirty="0">
                <a:latin typeface="Trebuchet MS"/>
                <a:cs typeface="Trebuchet MS"/>
              </a:rPr>
              <a:t>: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O</a:t>
            </a:r>
            <a:r>
              <a:rPr sz="2700" spc="-95" dirty="0">
                <a:latin typeface="Trebuchet MS"/>
                <a:cs typeface="Trebuchet MS"/>
              </a:rPr>
              <a:t>p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35" dirty="0">
                <a:latin typeface="Trebuchet MS"/>
                <a:cs typeface="Trebuchet MS"/>
              </a:rPr>
              <a:t>g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b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65" dirty="0">
                <a:latin typeface="Trebuchet MS"/>
                <a:cs typeface="Trebuchet MS"/>
              </a:rPr>
              <a:t>c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195" dirty="0">
                <a:latin typeface="Trebuchet MS"/>
                <a:cs typeface="Trebuchet MS"/>
              </a:rPr>
              <a:t>+</a:t>
            </a:r>
            <a:r>
              <a:rPr sz="2700" spc="70" dirty="0">
                <a:latin typeface="Trebuchet MS"/>
                <a:cs typeface="Trebuchet MS"/>
              </a:rPr>
              <a:t>E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95" dirty="0">
                <a:latin typeface="Trebuchet MS"/>
                <a:cs typeface="Trebuchet MS"/>
              </a:rPr>
              <a:t>p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165" dirty="0">
                <a:latin typeface="Trebuchet MS"/>
                <a:cs typeface="Trebuchet MS"/>
              </a:rPr>
              <a:t>y</a:t>
            </a:r>
            <a:r>
              <a:rPr sz="2700" spc="-145" dirty="0">
                <a:latin typeface="Trebuchet MS"/>
                <a:cs typeface="Trebuchet MS"/>
              </a:rPr>
              <a:t>ee</a:t>
            </a:r>
            <a:r>
              <a:rPr sz="2700" spc="80" dirty="0">
                <a:latin typeface="Trebuchet MS"/>
                <a:cs typeface="Trebuchet MS"/>
              </a:rPr>
              <a:t>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350" dirty="0">
                <a:latin typeface="Trebuchet MS"/>
                <a:cs typeface="Trebuchet MS"/>
              </a:rPr>
              <a:t>j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95" dirty="0">
                <a:latin typeface="Trebuchet MS"/>
                <a:cs typeface="Trebuchet MS"/>
              </a:rPr>
              <a:t>d</a:t>
            </a:r>
            <a:r>
              <a:rPr sz="2700" spc="215" dirty="0">
                <a:latin typeface="Trebuchet MS"/>
                <a:cs typeface="Trebuchet MS"/>
              </a:rPr>
              <a:t>-</a:t>
            </a:r>
            <a:r>
              <a:rPr sz="2700" spc="70" dirty="0">
                <a:latin typeface="Trebuchet MS"/>
                <a:cs typeface="Trebuchet MS"/>
              </a:rPr>
              <a:t>E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95" dirty="0">
                <a:latin typeface="Trebuchet MS"/>
                <a:cs typeface="Trebuchet MS"/>
              </a:rPr>
              <a:t>p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165" dirty="0">
                <a:latin typeface="Trebuchet MS"/>
                <a:cs typeface="Trebuchet MS"/>
              </a:rPr>
              <a:t>y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105" dirty="0">
                <a:latin typeface="Trebuchet MS"/>
                <a:cs typeface="Trebuchet MS"/>
              </a:rPr>
              <a:t>f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480" dirty="0"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89730"/>
            <a:ext cx="4901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latin typeface="Trebuchet MS"/>
                <a:cs typeface="Trebuchet MS"/>
              </a:rPr>
              <a:t>MODELLIN</a:t>
            </a:r>
            <a:r>
              <a:rPr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340" y="1957069"/>
            <a:ext cx="12145010" cy="57613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6355">
              <a:lnSpc>
                <a:spcPts val="3229"/>
              </a:lnSpc>
              <a:spcBef>
                <a:spcPts val="215"/>
              </a:spcBef>
            </a:pPr>
            <a:r>
              <a:rPr sz="2700" spc="10" dirty="0">
                <a:latin typeface="Trebuchet MS"/>
                <a:cs typeface="Trebuchet MS"/>
              </a:rPr>
              <a:t>As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recruiter,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keeping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track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employee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turnover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attrition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crucial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maintain 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healthy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workforce.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Attrition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65" dirty="0">
                <a:latin typeface="Trebuchet MS"/>
                <a:cs typeface="Trebuchet MS"/>
              </a:rPr>
              <a:t>rate,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also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known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as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employee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turnover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65" dirty="0">
                <a:latin typeface="Trebuchet MS"/>
                <a:cs typeface="Trebuchet MS"/>
              </a:rPr>
              <a:t>rate,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metric 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used </a:t>
            </a:r>
            <a:r>
              <a:rPr sz="2700" spc="-85" dirty="0">
                <a:latin typeface="Trebuchet MS"/>
                <a:cs typeface="Trebuchet MS"/>
              </a:rPr>
              <a:t>to measure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95" dirty="0">
                <a:latin typeface="Trebuchet MS"/>
                <a:cs typeface="Trebuchet MS"/>
              </a:rPr>
              <a:t>number </a:t>
            </a:r>
            <a:r>
              <a:rPr sz="2700" spc="-100" dirty="0">
                <a:latin typeface="Trebuchet MS"/>
                <a:cs typeface="Trebuchet MS"/>
              </a:rPr>
              <a:t>of </a:t>
            </a:r>
            <a:r>
              <a:rPr sz="2700" spc="-120" dirty="0">
                <a:latin typeface="Trebuchet MS"/>
                <a:cs typeface="Trebuchet MS"/>
              </a:rPr>
              <a:t>employees </a:t>
            </a:r>
            <a:r>
              <a:rPr sz="2700" spc="-114" dirty="0">
                <a:latin typeface="Trebuchet MS"/>
                <a:cs typeface="Trebuchet MS"/>
              </a:rPr>
              <a:t>who </a:t>
            </a:r>
            <a:r>
              <a:rPr sz="2700" spc="-150" dirty="0">
                <a:latin typeface="Trebuchet MS"/>
                <a:cs typeface="Trebuchet MS"/>
              </a:rPr>
              <a:t>leave </a:t>
            </a:r>
            <a:r>
              <a:rPr sz="2700" spc="-140" dirty="0">
                <a:latin typeface="Trebuchet MS"/>
                <a:cs typeface="Trebuchet MS"/>
              </a:rPr>
              <a:t>a </a:t>
            </a:r>
            <a:r>
              <a:rPr sz="2700" spc="-114" dirty="0">
                <a:latin typeface="Trebuchet MS"/>
                <a:cs typeface="Trebuchet MS"/>
              </a:rPr>
              <a:t>company </a:t>
            </a:r>
            <a:r>
              <a:rPr sz="2700" spc="-45" dirty="0">
                <a:latin typeface="Trebuchet MS"/>
                <a:cs typeface="Trebuchet MS"/>
              </a:rPr>
              <a:t>during </a:t>
            </a:r>
            <a:r>
              <a:rPr sz="2700" spc="-140" dirty="0">
                <a:latin typeface="Trebuchet MS"/>
                <a:cs typeface="Trebuchet MS"/>
              </a:rPr>
              <a:t>a </a:t>
            </a:r>
            <a:r>
              <a:rPr sz="2700" spc="-95" dirty="0">
                <a:latin typeface="Trebuchet MS"/>
                <a:cs typeface="Trebuchet MS"/>
              </a:rPr>
              <a:t>specified 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period.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Calculating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attrition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rate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5" dirty="0">
                <a:latin typeface="Trebuchet MS"/>
                <a:cs typeface="Trebuchet MS"/>
              </a:rPr>
              <a:t>using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Excel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has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several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benefits,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including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easier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data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organization,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visual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representation,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faster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calculations.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In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this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blog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post,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90" dirty="0">
                <a:latin typeface="Trebuchet MS"/>
                <a:cs typeface="Trebuchet MS"/>
              </a:rPr>
              <a:t>we 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-170" dirty="0">
                <a:latin typeface="Trebuchet MS"/>
                <a:cs typeface="Trebuchet MS"/>
              </a:rPr>
              <a:t>will </a:t>
            </a:r>
            <a:r>
              <a:rPr sz="2700" spc="-90" dirty="0">
                <a:latin typeface="Trebuchet MS"/>
                <a:cs typeface="Trebuchet MS"/>
              </a:rPr>
              <a:t>teach </a:t>
            </a:r>
            <a:r>
              <a:rPr sz="2700" spc="-100" dirty="0">
                <a:latin typeface="Trebuchet MS"/>
                <a:cs typeface="Trebuchet MS"/>
              </a:rPr>
              <a:t>you </a:t>
            </a:r>
            <a:r>
              <a:rPr sz="2700" spc="-114" dirty="0">
                <a:latin typeface="Trebuchet MS"/>
                <a:cs typeface="Trebuchet MS"/>
              </a:rPr>
              <a:t>how </a:t>
            </a:r>
            <a:r>
              <a:rPr sz="2700" spc="-85" dirty="0">
                <a:latin typeface="Trebuchet MS"/>
                <a:cs typeface="Trebuchet MS"/>
              </a:rPr>
              <a:t>to </a:t>
            </a:r>
            <a:r>
              <a:rPr sz="2700" spc="-90" dirty="0">
                <a:latin typeface="Trebuchet MS"/>
                <a:cs typeface="Trebuchet MS"/>
              </a:rPr>
              <a:t>correctly </a:t>
            </a:r>
            <a:r>
              <a:rPr sz="2700" spc="-105" dirty="0">
                <a:latin typeface="Trebuchet MS"/>
                <a:cs typeface="Trebuchet MS"/>
              </a:rPr>
              <a:t>calculate </a:t>
            </a:r>
            <a:r>
              <a:rPr sz="2700" spc="-85" dirty="0">
                <a:latin typeface="Trebuchet MS"/>
                <a:cs typeface="Trebuchet MS"/>
              </a:rPr>
              <a:t>attrition </a:t>
            </a:r>
            <a:r>
              <a:rPr sz="2700" spc="-95" dirty="0">
                <a:latin typeface="Trebuchet MS"/>
                <a:cs typeface="Trebuchet MS"/>
              </a:rPr>
              <a:t>rate </a:t>
            </a:r>
            <a:r>
              <a:rPr sz="2700" spc="-15" dirty="0">
                <a:latin typeface="Trebuchet MS"/>
                <a:cs typeface="Trebuchet MS"/>
              </a:rPr>
              <a:t>using </a:t>
            </a:r>
            <a:r>
              <a:rPr sz="2700" spc="-105" dirty="0">
                <a:latin typeface="Trebuchet MS"/>
                <a:cs typeface="Trebuchet MS"/>
              </a:rPr>
              <a:t>Excel </a:t>
            </a:r>
            <a:r>
              <a:rPr sz="2700" spc="-90" dirty="0">
                <a:latin typeface="Trebuchet MS"/>
                <a:cs typeface="Trebuchet MS"/>
              </a:rPr>
              <a:t>and </a:t>
            </a:r>
            <a:r>
              <a:rPr sz="2700" spc="-15" dirty="0">
                <a:latin typeface="Trebuchet MS"/>
                <a:cs typeface="Trebuchet MS"/>
              </a:rPr>
              <a:t>using </a:t>
            </a:r>
            <a:r>
              <a:rPr sz="2700" spc="-40" dirty="0">
                <a:latin typeface="Trebuchet MS"/>
                <a:cs typeface="Trebuchet MS"/>
              </a:rPr>
              <a:t>this 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spc="-170" dirty="0">
                <a:latin typeface="Trebuchet MS"/>
                <a:cs typeface="Trebuchet MS"/>
              </a:rPr>
              <a:t>v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95" dirty="0">
                <a:latin typeface="Trebuchet MS"/>
                <a:cs typeface="Trebuchet MS"/>
              </a:rPr>
              <a:t>b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85" dirty="0">
                <a:latin typeface="Trebuchet MS"/>
                <a:cs typeface="Trebuchet MS"/>
              </a:rPr>
              <a:t>c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00" dirty="0">
                <a:latin typeface="Trebuchet MS"/>
                <a:cs typeface="Trebuchet MS"/>
              </a:rPr>
              <a:t>o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130" dirty="0">
                <a:latin typeface="Trebuchet MS"/>
                <a:cs typeface="Trebuchet MS"/>
              </a:rPr>
              <a:t>k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105" dirty="0">
                <a:latin typeface="Trebuchet MS"/>
                <a:cs typeface="Trebuchet MS"/>
              </a:rPr>
              <a:t>f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114" dirty="0">
                <a:latin typeface="Trebuchet MS"/>
                <a:cs typeface="Trebuchet MS"/>
              </a:rPr>
              <a:t>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65" dirty="0">
                <a:latin typeface="Trebuchet MS"/>
                <a:cs typeface="Trebuchet MS"/>
              </a:rPr>
              <a:t>c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85" dirty="0">
                <a:latin typeface="Trebuchet MS"/>
                <a:cs typeface="Trebuchet MS"/>
              </a:rPr>
              <a:t>t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d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65" dirty="0">
                <a:latin typeface="Trebuchet MS"/>
                <a:cs typeface="Trebuchet MS"/>
              </a:rPr>
              <a:t>c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100" dirty="0">
                <a:latin typeface="Trebuchet MS"/>
                <a:cs typeface="Trebuchet MS"/>
              </a:rPr>
              <a:t>s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100" dirty="0">
                <a:latin typeface="Trebuchet MS"/>
                <a:cs typeface="Trebuchet MS"/>
              </a:rPr>
              <a:t>s</a:t>
            </a:r>
            <a:r>
              <a:rPr sz="2700" spc="-480" dirty="0"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ts val="3229"/>
              </a:lnSpc>
            </a:pPr>
            <a:r>
              <a:rPr sz="2700" spc="165" dirty="0">
                <a:latin typeface="Trebuchet MS"/>
                <a:cs typeface="Trebuchet MS"/>
              </a:rPr>
              <a:t>S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114" dirty="0">
                <a:latin typeface="Trebuchet MS"/>
                <a:cs typeface="Trebuchet MS"/>
              </a:rPr>
              <a:t>p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380" dirty="0">
                <a:latin typeface="Trebuchet MS"/>
                <a:cs typeface="Trebuchet MS"/>
              </a:rPr>
              <a:t>1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3229"/>
              </a:lnSpc>
              <a:spcBef>
                <a:spcPts val="80"/>
              </a:spcBef>
            </a:pPr>
            <a:r>
              <a:rPr sz="2700" spc="-95" dirty="0">
                <a:latin typeface="Trebuchet MS"/>
                <a:cs typeface="Trebuchet MS"/>
              </a:rPr>
              <a:t>Determine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140" dirty="0">
                <a:latin typeface="Trebuchet MS"/>
                <a:cs typeface="Trebuchet MS"/>
              </a:rPr>
              <a:t>time </a:t>
            </a:r>
            <a:r>
              <a:rPr sz="2700" spc="-120" dirty="0">
                <a:latin typeface="Trebuchet MS"/>
                <a:cs typeface="Trebuchet MS"/>
              </a:rPr>
              <a:t>frame </a:t>
            </a:r>
            <a:r>
              <a:rPr sz="2700" spc="195" dirty="0">
                <a:latin typeface="Trebuchet MS"/>
                <a:cs typeface="Trebuchet MS"/>
              </a:rPr>
              <a:t>- </a:t>
            </a:r>
            <a:r>
              <a:rPr sz="2700" spc="-150" dirty="0">
                <a:latin typeface="Trebuchet MS"/>
                <a:cs typeface="Trebuchet MS"/>
              </a:rPr>
              <a:t>To </a:t>
            </a:r>
            <a:r>
              <a:rPr sz="2700" spc="-100" dirty="0">
                <a:latin typeface="Trebuchet MS"/>
                <a:cs typeface="Trebuchet MS"/>
              </a:rPr>
              <a:t>calculate </a:t>
            </a:r>
            <a:r>
              <a:rPr sz="2700" spc="-85" dirty="0">
                <a:latin typeface="Trebuchet MS"/>
                <a:cs typeface="Trebuchet MS"/>
              </a:rPr>
              <a:t>an </a:t>
            </a:r>
            <a:r>
              <a:rPr sz="2700" spc="-80" dirty="0">
                <a:latin typeface="Trebuchet MS"/>
                <a:cs typeface="Trebuchet MS"/>
              </a:rPr>
              <a:t>attrition </a:t>
            </a:r>
            <a:r>
              <a:rPr sz="2700" spc="-160" dirty="0">
                <a:latin typeface="Trebuchet MS"/>
                <a:cs typeface="Trebuchet MS"/>
              </a:rPr>
              <a:t>rate, </a:t>
            </a:r>
            <a:r>
              <a:rPr sz="2700" spc="-95" dirty="0">
                <a:latin typeface="Trebuchet MS"/>
                <a:cs typeface="Trebuchet MS"/>
              </a:rPr>
              <a:t>you </a:t>
            </a:r>
            <a:r>
              <a:rPr sz="2700" spc="-55" dirty="0">
                <a:latin typeface="Trebuchet MS"/>
                <a:cs typeface="Trebuchet MS"/>
              </a:rPr>
              <a:t>must </a:t>
            </a:r>
            <a:r>
              <a:rPr sz="2700" spc="-45" dirty="0">
                <a:latin typeface="Trebuchet MS"/>
                <a:cs typeface="Trebuchet MS"/>
              </a:rPr>
              <a:t>first </a:t>
            </a:r>
            <a:r>
              <a:rPr sz="2700" spc="-110" dirty="0">
                <a:latin typeface="Trebuchet MS"/>
                <a:cs typeface="Trebuchet MS"/>
              </a:rPr>
              <a:t>determine 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time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frame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for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which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you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want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to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calculate.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This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can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be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any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given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period,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such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5" dirty="0">
                <a:latin typeface="Trebuchet MS"/>
                <a:cs typeface="Trebuchet MS"/>
              </a:rPr>
              <a:t>as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month, </a:t>
            </a:r>
            <a:r>
              <a:rPr sz="2700" spc="-140" dirty="0">
                <a:latin typeface="Trebuchet MS"/>
                <a:cs typeface="Trebuchet MS"/>
              </a:rPr>
              <a:t>a </a:t>
            </a:r>
            <a:r>
              <a:rPr sz="2700" spc="-120" dirty="0">
                <a:latin typeface="Trebuchet MS"/>
                <a:cs typeface="Trebuchet MS"/>
              </a:rPr>
              <a:t>quarter, </a:t>
            </a:r>
            <a:r>
              <a:rPr sz="2700" spc="-60" dirty="0">
                <a:latin typeface="Trebuchet MS"/>
                <a:cs typeface="Trebuchet MS"/>
              </a:rPr>
              <a:t>or </a:t>
            </a:r>
            <a:r>
              <a:rPr sz="2700" spc="-140" dirty="0">
                <a:latin typeface="Trebuchet MS"/>
                <a:cs typeface="Trebuchet MS"/>
              </a:rPr>
              <a:t>a </a:t>
            </a:r>
            <a:r>
              <a:rPr sz="2700" spc="-180" dirty="0">
                <a:latin typeface="Trebuchet MS"/>
                <a:cs typeface="Trebuchet MS"/>
              </a:rPr>
              <a:t>year. </a:t>
            </a:r>
            <a:r>
              <a:rPr sz="2700" spc="-150" dirty="0">
                <a:latin typeface="Trebuchet MS"/>
                <a:cs typeface="Trebuchet MS"/>
              </a:rPr>
              <a:t>However, </a:t>
            </a:r>
            <a:r>
              <a:rPr sz="2700" spc="-105" dirty="0">
                <a:latin typeface="Trebuchet MS"/>
                <a:cs typeface="Trebuchet MS"/>
              </a:rPr>
              <a:t>it </a:t>
            </a:r>
            <a:r>
              <a:rPr sz="2700" spc="-114" dirty="0">
                <a:latin typeface="Trebuchet MS"/>
                <a:cs typeface="Trebuchet MS"/>
              </a:rPr>
              <a:t>would </a:t>
            </a:r>
            <a:r>
              <a:rPr sz="2700" spc="-130" dirty="0">
                <a:latin typeface="Trebuchet MS"/>
                <a:cs typeface="Trebuchet MS"/>
              </a:rPr>
              <a:t>be </a:t>
            </a:r>
            <a:r>
              <a:rPr sz="2700" spc="-114" dirty="0">
                <a:latin typeface="Trebuchet MS"/>
                <a:cs typeface="Trebuchet MS"/>
              </a:rPr>
              <a:t>more </a:t>
            </a:r>
            <a:r>
              <a:rPr sz="2700" spc="-75" dirty="0">
                <a:latin typeface="Trebuchet MS"/>
                <a:cs typeface="Trebuchet MS"/>
              </a:rPr>
              <a:t>accurate </a:t>
            </a:r>
            <a:r>
              <a:rPr sz="2700" spc="-80" dirty="0">
                <a:latin typeface="Trebuchet MS"/>
                <a:cs typeface="Trebuchet MS"/>
              </a:rPr>
              <a:t>to </a:t>
            </a:r>
            <a:r>
              <a:rPr sz="2700" spc="-50" dirty="0">
                <a:latin typeface="Trebuchet MS"/>
                <a:cs typeface="Trebuchet MS"/>
              </a:rPr>
              <a:t>choose </a:t>
            </a:r>
            <a:r>
              <a:rPr sz="2700" spc="-140" dirty="0">
                <a:latin typeface="Trebuchet MS"/>
                <a:cs typeface="Trebuchet MS"/>
              </a:rPr>
              <a:t>a </a:t>
            </a:r>
            <a:r>
              <a:rPr sz="2700" spc="-95" dirty="0">
                <a:latin typeface="Trebuchet MS"/>
                <a:cs typeface="Trebuchet MS"/>
              </a:rPr>
              <a:t>period 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that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aligns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with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your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reporting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cycles.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For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instance,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if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you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report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turnover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rates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to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795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c</a:t>
            </a:r>
            <a:r>
              <a:rPr sz="2700" spc="-75" dirty="0">
                <a:latin typeface="Trebuchet MS"/>
                <a:cs typeface="Trebuchet MS"/>
              </a:rPr>
              <a:t>o</a:t>
            </a:r>
            <a:r>
              <a:rPr sz="2700" spc="-204" dirty="0">
                <a:latin typeface="Trebuchet MS"/>
                <a:cs typeface="Trebuchet MS"/>
              </a:rPr>
              <a:t>m</a:t>
            </a:r>
            <a:r>
              <a:rPr sz="2700" spc="-90" dirty="0">
                <a:latin typeface="Trebuchet MS"/>
                <a:cs typeface="Trebuchet MS"/>
              </a:rPr>
              <a:t>p</a:t>
            </a:r>
            <a:r>
              <a:rPr sz="2700" spc="-114" dirty="0">
                <a:latin typeface="Trebuchet MS"/>
                <a:cs typeface="Trebuchet MS"/>
              </a:rPr>
              <a:t>a</a:t>
            </a:r>
            <a:r>
              <a:rPr sz="2700" spc="-35" dirty="0">
                <a:latin typeface="Trebuchet MS"/>
                <a:cs typeface="Trebuchet MS"/>
              </a:rPr>
              <a:t>n</a:t>
            </a:r>
            <a:r>
              <a:rPr sz="2700" spc="-185" dirty="0">
                <a:latin typeface="Trebuchet MS"/>
                <a:cs typeface="Trebuchet MS"/>
              </a:rPr>
              <a:t>y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60" dirty="0">
                <a:latin typeface="Trebuchet MS"/>
                <a:cs typeface="Trebuchet MS"/>
              </a:rPr>
              <a:t>y</a:t>
            </a:r>
            <a:r>
              <a:rPr sz="2700" spc="-140" dirty="0">
                <a:latin typeface="Trebuchet MS"/>
                <a:cs typeface="Trebuchet MS"/>
              </a:rPr>
              <a:t>e</a:t>
            </a:r>
            <a:r>
              <a:rPr sz="2700" spc="-114" dirty="0">
                <a:latin typeface="Trebuchet MS"/>
                <a:cs typeface="Trebuchet MS"/>
              </a:rPr>
              <a:t>a</a:t>
            </a:r>
            <a:r>
              <a:rPr sz="2700" spc="-15" dirty="0">
                <a:latin typeface="Trebuchet MS"/>
                <a:cs typeface="Trebuchet MS"/>
              </a:rPr>
              <a:t>r</a:t>
            </a:r>
            <a:r>
              <a:rPr sz="2700" spc="-155" dirty="0">
                <a:latin typeface="Trebuchet MS"/>
                <a:cs typeface="Trebuchet MS"/>
              </a:rPr>
              <a:t>l</a:t>
            </a:r>
            <a:r>
              <a:rPr sz="2700" spc="-160" dirty="0">
                <a:latin typeface="Trebuchet MS"/>
                <a:cs typeface="Trebuchet MS"/>
              </a:rPr>
              <a:t>y</a:t>
            </a:r>
            <a:r>
              <a:rPr sz="2700" spc="-480" dirty="0">
                <a:latin typeface="Trebuchet MS"/>
                <a:cs typeface="Trebuchet MS"/>
              </a:rPr>
              <a:t>,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t</a:t>
            </a:r>
            <a:r>
              <a:rPr sz="2700" spc="-35" dirty="0">
                <a:latin typeface="Trebuchet MS"/>
                <a:cs typeface="Trebuchet MS"/>
              </a:rPr>
              <a:t>h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t</a:t>
            </a:r>
            <a:r>
              <a:rPr sz="2700" spc="-125" dirty="0">
                <a:latin typeface="Trebuchet MS"/>
                <a:cs typeface="Trebuchet MS"/>
              </a:rPr>
              <a:t>i</a:t>
            </a:r>
            <a:r>
              <a:rPr sz="2700" spc="-204" dirty="0">
                <a:latin typeface="Trebuchet MS"/>
                <a:cs typeface="Trebuchet MS"/>
              </a:rPr>
              <a:t>m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f</a:t>
            </a:r>
            <a:r>
              <a:rPr sz="2700" spc="-15" dirty="0">
                <a:latin typeface="Trebuchet MS"/>
                <a:cs typeface="Trebuchet MS"/>
              </a:rPr>
              <a:t>r</a:t>
            </a:r>
            <a:r>
              <a:rPr sz="2700" spc="-114" dirty="0">
                <a:latin typeface="Trebuchet MS"/>
                <a:cs typeface="Trebuchet MS"/>
              </a:rPr>
              <a:t>a</a:t>
            </a:r>
            <a:r>
              <a:rPr sz="2700" spc="-204" dirty="0">
                <a:latin typeface="Trebuchet MS"/>
                <a:cs typeface="Trebuchet MS"/>
              </a:rPr>
              <a:t>m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f</a:t>
            </a:r>
            <a:r>
              <a:rPr sz="2700" spc="-75" dirty="0">
                <a:latin typeface="Trebuchet MS"/>
                <a:cs typeface="Trebuchet MS"/>
              </a:rPr>
              <a:t>o</a:t>
            </a:r>
            <a:r>
              <a:rPr sz="2700" spc="-40" dirty="0">
                <a:latin typeface="Trebuchet MS"/>
                <a:cs typeface="Trebuchet MS"/>
              </a:rPr>
              <a:t>r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c</a:t>
            </a:r>
            <a:r>
              <a:rPr sz="2700" spc="-114" dirty="0">
                <a:latin typeface="Trebuchet MS"/>
                <a:cs typeface="Trebuchet MS"/>
              </a:rPr>
              <a:t>a</a:t>
            </a:r>
            <a:r>
              <a:rPr sz="2700" spc="-155" dirty="0">
                <a:latin typeface="Trebuchet MS"/>
                <a:cs typeface="Trebuchet MS"/>
              </a:rPr>
              <a:t>l</a:t>
            </a:r>
            <a:r>
              <a:rPr sz="2700" spc="-60" dirty="0">
                <a:latin typeface="Trebuchet MS"/>
                <a:cs typeface="Trebuchet MS"/>
              </a:rPr>
              <a:t>c</a:t>
            </a:r>
            <a:r>
              <a:rPr sz="2700" spc="-20" dirty="0">
                <a:latin typeface="Trebuchet MS"/>
                <a:cs typeface="Trebuchet MS"/>
              </a:rPr>
              <a:t>u</a:t>
            </a:r>
            <a:r>
              <a:rPr sz="2700" spc="-155" dirty="0">
                <a:latin typeface="Trebuchet MS"/>
                <a:cs typeface="Trebuchet MS"/>
              </a:rPr>
              <a:t>l</a:t>
            </a:r>
            <a:r>
              <a:rPr sz="2700" spc="-114" dirty="0">
                <a:latin typeface="Trebuchet MS"/>
                <a:cs typeface="Trebuchet MS"/>
              </a:rPr>
              <a:t>a</a:t>
            </a:r>
            <a:r>
              <a:rPr sz="2700" spc="-60" dirty="0">
                <a:latin typeface="Trebuchet MS"/>
                <a:cs typeface="Trebuchet MS"/>
              </a:rPr>
              <a:t>t</a:t>
            </a:r>
            <a:r>
              <a:rPr sz="2700" spc="-125" dirty="0">
                <a:latin typeface="Trebuchet MS"/>
                <a:cs typeface="Trebuchet MS"/>
              </a:rPr>
              <a:t>i</a:t>
            </a:r>
            <a:r>
              <a:rPr sz="2700" spc="-60" dirty="0">
                <a:latin typeface="Trebuchet MS"/>
                <a:cs typeface="Trebuchet MS"/>
              </a:rPr>
              <a:t>n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11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89730"/>
            <a:ext cx="4901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 smtClean="0">
                <a:latin typeface="Trebuchet MS"/>
                <a:cs typeface="Trebuchet MS"/>
              </a:rPr>
              <a:t>Results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12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384491"/>
            <a:ext cx="396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</a:t>
            </a:r>
            <a:r>
              <a:rPr spc="-405" dirty="0"/>
              <a:t>n</a:t>
            </a:r>
            <a:r>
              <a:rPr spc="-45" dirty="0"/>
              <a:t>c</a:t>
            </a:r>
            <a:r>
              <a:rPr spc="-50" dirty="0"/>
              <a:t>l</a:t>
            </a:r>
            <a:r>
              <a:rPr spc="-405" dirty="0"/>
              <a:t>u</a:t>
            </a:r>
            <a:r>
              <a:rPr spc="-30" dirty="0"/>
              <a:t>s</a:t>
            </a:r>
            <a:r>
              <a:rPr spc="-50" dirty="0"/>
              <a:t>io</a:t>
            </a:r>
            <a:r>
              <a:rPr spc="-40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1737" y="2299969"/>
            <a:ext cx="12437745" cy="78092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ts val="3229"/>
              </a:lnSpc>
              <a:spcBef>
                <a:spcPts val="215"/>
              </a:spcBef>
            </a:pPr>
            <a:r>
              <a:rPr sz="2700" spc="-135" dirty="0">
                <a:latin typeface="Trebuchet MS"/>
                <a:cs typeface="Trebuchet MS"/>
              </a:rPr>
              <a:t>Analyze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data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195" dirty="0">
                <a:latin typeface="Trebuchet MS"/>
                <a:cs typeface="Trebuchet MS"/>
              </a:rPr>
              <a:t>-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Now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that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know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how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calculate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attrition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65" dirty="0">
                <a:latin typeface="Trebuchet MS"/>
                <a:cs typeface="Trebuchet MS"/>
              </a:rPr>
              <a:t>rate,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next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step </a:t>
            </a:r>
            <a:r>
              <a:rPr sz="2700" spc="-80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analyze</a:t>
            </a:r>
            <a:r>
              <a:rPr sz="2700" spc="-13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175" dirty="0">
                <a:latin typeface="Trebuchet MS"/>
                <a:cs typeface="Trebuchet MS"/>
              </a:rPr>
              <a:t>data.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A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high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attrition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rate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can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indicate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issues </a:t>
            </a:r>
            <a:r>
              <a:rPr sz="2700" spc="-114" dirty="0">
                <a:latin typeface="Trebuchet MS"/>
                <a:cs typeface="Trebuchet MS"/>
              </a:rPr>
              <a:t>with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employee 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satisfaction, </a:t>
            </a:r>
            <a:r>
              <a:rPr sz="2700" spc="-110" dirty="0">
                <a:latin typeface="Trebuchet MS"/>
                <a:cs typeface="Trebuchet MS"/>
              </a:rPr>
              <a:t>compensation, </a:t>
            </a:r>
            <a:r>
              <a:rPr sz="2700" spc="-60" dirty="0">
                <a:latin typeface="Trebuchet MS"/>
                <a:cs typeface="Trebuchet MS"/>
              </a:rPr>
              <a:t>or </a:t>
            </a:r>
            <a:r>
              <a:rPr sz="2700" spc="-114" dirty="0">
                <a:latin typeface="Trebuchet MS"/>
                <a:cs typeface="Trebuchet MS"/>
              </a:rPr>
              <a:t>company </a:t>
            </a:r>
            <a:r>
              <a:rPr sz="2700" spc="-125" dirty="0">
                <a:latin typeface="Trebuchet MS"/>
                <a:cs typeface="Trebuchet MS"/>
              </a:rPr>
              <a:t>culture. </a:t>
            </a:r>
            <a:r>
              <a:rPr sz="2700" spc="-55" dirty="0">
                <a:latin typeface="Trebuchet MS"/>
                <a:cs typeface="Trebuchet MS"/>
              </a:rPr>
              <a:t>Whereas </a:t>
            </a:r>
            <a:r>
              <a:rPr sz="2700" spc="-140" dirty="0">
                <a:latin typeface="Trebuchet MS"/>
                <a:cs typeface="Trebuchet MS"/>
              </a:rPr>
              <a:t>a </a:t>
            </a:r>
            <a:r>
              <a:rPr sz="2700" spc="-155" dirty="0">
                <a:latin typeface="Trebuchet MS"/>
                <a:cs typeface="Trebuchet MS"/>
              </a:rPr>
              <a:t>low </a:t>
            </a:r>
            <a:r>
              <a:rPr sz="2700" spc="-85" dirty="0">
                <a:latin typeface="Trebuchet MS"/>
                <a:cs typeface="Trebuchet MS"/>
              </a:rPr>
              <a:t>attrition </a:t>
            </a:r>
            <a:r>
              <a:rPr sz="2700" spc="-95" dirty="0">
                <a:latin typeface="Trebuchet MS"/>
                <a:cs typeface="Trebuchet MS"/>
              </a:rPr>
              <a:t>rate </a:t>
            </a:r>
            <a:r>
              <a:rPr sz="2700" spc="-40" dirty="0">
                <a:latin typeface="Trebuchet MS"/>
                <a:cs typeface="Trebuchet MS"/>
              </a:rPr>
              <a:t>hints </a:t>
            </a:r>
            <a:r>
              <a:rPr sz="2700" spc="-105" dirty="0">
                <a:latin typeface="Trebuchet MS"/>
                <a:cs typeface="Trebuchet MS"/>
              </a:rPr>
              <a:t>at 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employee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loyalty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satisfaction.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rebuchet MS"/>
              <a:cs typeface="Trebuchet MS"/>
            </a:endParaRPr>
          </a:p>
          <a:p>
            <a:pPr marL="12700" algn="just">
              <a:lnSpc>
                <a:spcPts val="3229"/>
              </a:lnSpc>
            </a:pPr>
            <a:r>
              <a:rPr sz="2700" spc="20" dirty="0">
                <a:latin typeface="Trebuchet MS"/>
                <a:cs typeface="Trebuchet MS"/>
              </a:rPr>
              <a:t>H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229" dirty="0">
                <a:latin typeface="Trebuchet MS"/>
                <a:cs typeface="Trebuchet MS"/>
              </a:rPr>
              <a:t>w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00" dirty="0">
                <a:latin typeface="Trebuchet MS"/>
                <a:cs typeface="Trebuchet MS"/>
              </a:rPr>
              <a:t>o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260" dirty="0">
                <a:latin typeface="Trebuchet MS"/>
                <a:cs typeface="Trebuchet MS"/>
              </a:rPr>
              <a:t>M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225" dirty="0">
                <a:latin typeface="Trebuchet MS"/>
                <a:cs typeface="Trebuchet MS"/>
              </a:rPr>
              <a:t>z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65" dirty="0">
                <a:latin typeface="Trebuchet MS"/>
                <a:cs typeface="Trebuchet MS"/>
              </a:rPr>
              <a:t>y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40" dirty="0">
                <a:latin typeface="Trebuchet MS"/>
                <a:cs typeface="Trebuchet MS"/>
              </a:rPr>
              <a:t>r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Att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60" dirty="0">
                <a:latin typeface="Trebuchet MS"/>
                <a:cs typeface="Trebuchet MS"/>
              </a:rPr>
              <a:t>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R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300" dirty="0">
                <a:latin typeface="Trebuchet MS"/>
                <a:cs typeface="Trebuchet MS"/>
              </a:rPr>
              <a:t>?</a:t>
            </a:r>
            <a:endParaRPr sz="2700">
              <a:latin typeface="Trebuchet MS"/>
              <a:cs typeface="Trebuchet MS"/>
            </a:endParaRPr>
          </a:p>
          <a:p>
            <a:pPr marL="12700" marR="5080" algn="just">
              <a:lnSpc>
                <a:spcPts val="3229"/>
              </a:lnSpc>
              <a:spcBef>
                <a:spcPts val="110"/>
              </a:spcBef>
            </a:pPr>
            <a:r>
              <a:rPr sz="2700" spc="-55" dirty="0">
                <a:latin typeface="Trebuchet MS"/>
                <a:cs typeface="Trebuchet MS"/>
              </a:rPr>
              <a:t>Reducing </a:t>
            </a:r>
            <a:r>
              <a:rPr sz="2700" spc="-85" dirty="0">
                <a:latin typeface="Trebuchet MS"/>
                <a:cs typeface="Trebuchet MS"/>
              </a:rPr>
              <a:t>attrition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85" dirty="0">
                <a:latin typeface="Trebuchet MS"/>
                <a:cs typeface="Trebuchet MS"/>
              </a:rPr>
              <a:t>crucial </a:t>
            </a:r>
            <a:r>
              <a:rPr sz="2700" spc="-75" dirty="0">
                <a:latin typeface="Trebuchet MS"/>
                <a:cs typeface="Trebuchet MS"/>
              </a:rPr>
              <a:t>for </a:t>
            </a:r>
            <a:r>
              <a:rPr sz="2700" spc="-90" dirty="0">
                <a:latin typeface="Trebuchet MS"/>
                <a:cs typeface="Trebuchet MS"/>
              </a:rPr>
              <a:t>maintaining </a:t>
            </a:r>
            <a:r>
              <a:rPr sz="2700" spc="-140" dirty="0">
                <a:latin typeface="Trebuchet MS"/>
                <a:cs typeface="Trebuchet MS"/>
              </a:rPr>
              <a:t>a </a:t>
            </a:r>
            <a:r>
              <a:rPr sz="2700" spc="-85" dirty="0">
                <a:latin typeface="Trebuchet MS"/>
                <a:cs typeface="Trebuchet MS"/>
              </a:rPr>
              <a:t>stable </a:t>
            </a:r>
            <a:r>
              <a:rPr sz="2700" spc="-135" dirty="0">
                <a:latin typeface="Trebuchet MS"/>
                <a:cs typeface="Trebuchet MS"/>
              </a:rPr>
              <a:t>workforce, </a:t>
            </a:r>
            <a:r>
              <a:rPr sz="2700" spc="-90" dirty="0">
                <a:latin typeface="Trebuchet MS"/>
                <a:cs typeface="Trebuchet MS"/>
              </a:rPr>
              <a:t>and </a:t>
            </a:r>
            <a:r>
              <a:rPr sz="2700" spc="-95" dirty="0">
                <a:latin typeface="Trebuchet MS"/>
                <a:cs typeface="Trebuchet MS"/>
              </a:rPr>
              <a:t>one </a:t>
            </a:r>
            <a:r>
              <a:rPr sz="2700" spc="-120" dirty="0">
                <a:latin typeface="Trebuchet MS"/>
                <a:cs typeface="Trebuchet MS"/>
              </a:rPr>
              <a:t>effective </a:t>
            </a:r>
            <a:r>
              <a:rPr sz="2700" spc="-114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approach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85" dirty="0">
                <a:latin typeface="Trebuchet MS"/>
                <a:cs typeface="Trebuchet MS"/>
              </a:rPr>
              <a:t>to </a:t>
            </a:r>
            <a:r>
              <a:rPr sz="2700" spc="-45" dirty="0">
                <a:latin typeface="Trebuchet MS"/>
                <a:cs typeface="Trebuchet MS"/>
              </a:rPr>
              <a:t>source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45" dirty="0">
                <a:latin typeface="Trebuchet MS"/>
                <a:cs typeface="Trebuchet MS"/>
              </a:rPr>
              <a:t>right </a:t>
            </a:r>
            <a:r>
              <a:rPr sz="2700" spc="-125" dirty="0">
                <a:latin typeface="Trebuchet MS"/>
                <a:cs typeface="Trebuchet MS"/>
              </a:rPr>
              <a:t>people </a:t>
            </a:r>
            <a:r>
              <a:rPr sz="2700" spc="-110" dirty="0">
                <a:latin typeface="Trebuchet MS"/>
                <a:cs typeface="Trebuchet MS"/>
              </a:rPr>
              <a:t>from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110" dirty="0">
                <a:latin typeface="Trebuchet MS"/>
                <a:cs typeface="Trebuchet MS"/>
              </a:rPr>
              <a:t>start. </a:t>
            </a:r>
            <a:r>
              <a:rPr sz="2700" spc="-20" dirty="0">
                <a:latin typeface="Trebuchet MS"/>
                <a:cs typeface="Trebuchet MS"/>
              </a:rPr>
              <a:t>By </a:t>
            </a:r>
            <a:r>
              <a:rPr sz="2700" spc="-85" dirty="0">
                <a:latin typeface="Trebuchet MS"/>
                <a:cs typeface="Trebuchet MS"/>
              </a:rPr>
              <a:t>automating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85" dirty="0">
                <a:latin typeface="Trebuchet MS"/>
                <a:cs typeface="Trebuchet MS"/>
              </a:rPr>
              <a:t>recruitment 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process </a:t>
            </a:r>
            <a:r>
              <a:rPr sz="2700" spc="-114" dirty="0">
                <a:latin typeface="Trebuchet MS"/>
                <a:cs typeface="Trebuchet MS"/>
              </a:rPr>
              <a:t>with </a:t>
            </a:r>
            <a:r>
              <a:rPr sz="2700" spc="-60" dirty="0">
                <a:latin typeface="Trebuchet MS"/>
                <a:cs typeface="Trebuchet MS"/>
              </a:rPr>
              <a:t>tools </a:t>
            </a:r>
            <a:r>
              <a:rPr sz="2700" spc="-145" dirty="0">
                <a:latin typeface="Trebuchet MS"/>
                <a:cs typeface="Trebuchet MS"/>
              </a:rPr>
              <a:t>like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EasySource, </a:t>
            </a:r>
            <a:r>
              <a:rPr sz="2700" spc="-55" dirty="0">
                <a:latin typeface="Trebuchet MS"/>
                <a:cs typeface="Trebuchet MS"/>
              </a:rPr>
              <a:t>recruiters </a:t>
            </a:r>
            <a:r>
              <a:rPr sz="2700" spc="-80" dirty="0">
                <a:latin typeface="Trebuchet MS"/>
                <a:cs typeface="Trebuchet MS"/>
              </a:rPr>
              <a:t>can </a:t>
            </a:r>
            <a:r>
              <a:rPr sz="2700" spc="-100" dirty="0">
                <a:latin typeface="Trebuchet MS"/>
                <a:cs typeface="Trebuchet MS"/>
              </a:rPr>
              <a:t>find </a:t>
            </a:r>
            <a:r>
              <a:rPr sz="2700" spc="-90" dirty="0">
                <a:latin typeface="Trebuchet MS"/>
                <a:cs typeface="Trebuchet MS"/>
              </a:rPr>
              <a:t>and </a:t>
            </a:r>
            <a:r>
              <a:rPr sz="2700" spc="-60" dirty="0">
                <a:latin typeface="Trebuchet MS"/>
                <a:cs typeface="Trebuchet MS"/>
              </a:rPr>
              <a:t>engage </a:t>
            </a:r>
            <a:r>
              <a:rPr sz="2700" spc="-114" dirty="0">
                <a:latin typeface="Trebuchet MS"/>
                <a:cs typeface="Trebuchet MS"/>
              </a:rPr>
              <a:t>with </a:t>
            </a:r>
            <a:r>
              <a:rPr sz="2700" spc="-110" dirty="0">
                <a:latin typeface="Trebuchet MS"/>
                <a:cs typeface="Trebuchet MS"/>
              </a:rPr>
              <a:t>relevant 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candidates, </a:t>
            </a:r>
            <a:r>
              <a:rPr sz="2700" spc="-95" dirty="0">
                <a:latin typeface="Trebuchet MS"/>
                <a:cs typeface="Trebuchet MS"/>
              </a:rPr>
              <a:t>leading </a:t>
            </a:r>
            <a:r>
              <a:rPr sz="2700" spc="-85" dirty="0">
                <a:latin typeface="Trebuchet MS"/>
                <a:cs typeface="Trebuchet MS"/>
              </a:rPr>
              <a:t>to </a:t>
            </a:r>
            <a:r>
              <a:rPr sz="2700" spc="-140" dirty="0">
                <a:latin typeface="Trebuchet MS"/>
                <a:cs typeface="Trebuchet MS"/>
              </a:rPr>
              <a:t>a </a:t>
            </a:r>
            <a:r>
              <a:rPr sz="2700" spc="-114" dirty="0">
                <a:latin typeface="Trebuchet MS"/>
                <a:cs typeface="Trebuchet MS"/>
              </a:rPr>
              <a:t>decline </a:t>
            </a:r>
            <a:r>
              <a:rPr sz="2700" spc="-95" dirty="0">
                <a:latin typeface="Trebuchet MS"/>
                <a:cs typeface="Trebuchet MS"/>
              </a:rPr>
              <a:t>in </a:t>
            </a:r>
            <a:r>
              <a:rPr sz="2700" spc="-85" dirty="0">
                <a:latin typeface="Trebuchet MS"/>
                <a:cs typeface="Trebuchet MS"/>
              </a:rPr>
              <a:t>attrition </a:t>
            </a:r>
            <a:r>
              <a:rPr sz="2700" spc="-120" dirty="0">
                <a:latin typeface="Trebuchet MS"/>
                <a:cs typeface="Trebuchet MS"/>
              </a:rPr>
              <a:t>rates. </a:t>
            </a:r>
            <a:r>
              <a:rPr sz="2700" spc="-60" dirty="0">
                <a:latin typeface="Trebuchet MS"/>
                <a:cs typeface="Trebuchet MS"/>
              </a:rPr>
              <a:t>With </a:t>
            </a:r>
            <a:r>
              <a:rPr sz="2700" spc="-80" dirty="0">
                <a:latin typeface="Trebuchet MS"/>
                <a:cs typeface="Trebuchet MS"/>
              </a:rPr>
              <a:t>hyper-personalized </a:t>
            </a:r>
            <a:r>
              <a:rPr sz="2700" spc="-40" dirty="0">
                <a:latin typeface="Trebuchet MS"/>
                <a:cs typeface="Trebuchet MS"/>
              </a:rPr>
              <a:t>messaging 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 </a:t>
            </a:r>
            <a:r>
              <a:rPr sz="2700" spc="-140" dirty="0">
                <a:latin typeface="Trebuchet MS"/>
                <a:cs typeface="Trebuchet MS"/>
              </a:rPr>
              <a:t>ChatGPT, </a:t>
            </a:r>
            <a:r>
              <a:rPr sz="2700" spc="-30" dirty="0">
                <a:latin typeface="Trebuchet MS"/>
                <a:cs typeface="Trebuchet MS"/>
              </a:rPr>
              <a:t>EasySource </a:t>
            </a:r>
            <a:r>
              <a:rPr sz="2700" spc="-80" dirty="0">
                <a:latin typeface="Trebuchet MS"/>
                <a:cs typeface="Trebuchet MS"/>
              </a:rPr>
              <a:t>can </a:t>
            </a:r>
            <a:r>
              <a:rPr sz="2700" spc="-114" dirty="0">
                <a:latin typeface="Trebuchet MS"/>
                <a:cs typeface="Trebuchet MS"/>
              </a:rPr>
              <a:t>help </a:t>
            </a:r>
            <a:r>
              <a:rPr sz="2700" spc="-90" dirty="0">
                <a:latin typeface="Trebuchet MS"/>
                <a:cs typeface="Trebuchet MS"/>
              </a:rPr>
              <a:t>companies </a:t>
            </a:r>
            <a:r>
              <a:rPr sz="2700" spc="-80" dirty="0">
                <a:latin typeface="Trebuchet MS"/>
                <a:cs typeface="Trebuchet MS"/>
              </a:rPr>
              <a:t>discover </a:t>
            </a:r>
            <a:r>
              <a:rPr sz="2700" spc="-105" dirty="0">
                <a:latin typeface="Trebuchet MS"/>
                <a:cs typeface="Trebuchet MS"/>
              </a:rPr>
              <a:t>talent </a:t>
            </a:r>
            <a:r>
              <a:rPr sz="2700" spc="-80" dirty="0">
                <a:latin typeface="Trebuchet MS"/>
                <a:cs typeface="Trebuchet MS"/>
              </a:rPr>
              <a:t>that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45" dirty="0">
                <a:latin typeface="Trebuchet MS"/>
                <a:cs typeface="Trebuchet MS"/>
              </a:rPr>
              <a:t>right </a:t>
            </a:r>
            <a:r>
              <a:rPr sz="2700" spc="-105" dirty="0">
                <a:latin typeface="Trebuchet MS"/>
                <a:cs typeface="Trebuchet MS"/>
              </a:rPr>
              <a:t>fit </a:t>
            </a:r>
            <a:r>
              <a:rPr sz="2700" spc="-75" dirty="0">
                <a:latin typeface="Trebuchet MS"/>
                <a:cs typeface="Trebuchet MS"/>
              </a:rPr>
              <a:t>for 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40" dirty="0">
                <a:latin typeface="Trebuchet MS"/>
                <a:cs typeface="Trebuchet MS"/>
              </a:rPr>
              <a:t>h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40" dirty="0">
                <a:latin typeface="Trebuchet MS"/>
                <a:cs typeface="Trebuchet MS"/>
              </a:rPr>
              <a:t>r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55" dirty="0">
                <a:latin typeface="Trebuchet MS"/>
                <a:cs typeface="Trebuchet MS"/>
              </a:rPr>
              <a:t>g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225" dirty="0">
                <a:latin typeface="Trebuchet MS"/>
                <a:cs typeface="Trebuchet MS"/>
              </a:rPr>
              <a:t>z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60" dirty="0">
                <a:latin typeface="Trebuchet MS"/>
                <a:cs typeface="Trebuchet MS"/>
              </a:rPr>
              <a:t>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114" dirty="0">
                <a:latin typeface="Trebuchet MS"/>
                <a:cs typeface="Trebuchet MS"/>
              </a:rPr>
              <a:t>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95" dirty="0">
                <a:latin typeface="Trebuchet MS"/>
                <a:cs typeface="Trebuchet MS"/>
              </a:rPr>
              <a:t>d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65" dirty="0">
                <a:latin typeface="Trebuchet MS"/>
                <a:cs typeface="Trebuchet MS"/>
              </a:rPr>
              <a:t>c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95" dirty="0">
                <a:latin typeface="Trebuchet MS"/>
                <a:cs typeface="Trebuchet MS"/>
              </a:rPr>
              <a:t>p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165" dirty="0">
                <a:latin typeface="Trebuchet MS"/>
                <a:cs typeface="Trebuchet MS"/>
              </a:rPr>
              <a:t>y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170" dirty="0">
                <a:latin typeface="Trebuchet MS"/>
                <a:cs typeface="Trebuchet MS"/>
              </a:rPr>
              <a:t>v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480" dirty="0"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ts val="3229"/>
              </a:lnSpc>
            </a:pPr>
            <a:r>
              <a:rPr sz="2700" spc="-60" dirty="0">
                <a:latin typeface="Trebuchet MS"/>
                <a:cs typeface="Trebuchet MS"/>
              </a:rPr>
              <a:t>Conclusion</a:t>
            </a:r>
            <a:endParaRPr sz="2700">
              <a:latin typeface="Trebuchet MS"/>
              <a:cs typeface="Trebuchet MS"/>
            </a:endParaRPr>
          </a:p>
          <a:p>
            <a:pPr marL="12700" marR="5080" algn="just">
              <a:lnSpc>
                <a:spcPts val="3220"/>
              </a:lnSpc>
              <a:spcBef>
                <a:spcPts val="120"/>
              </a:spcBef>
            </a:pPr>
            <a:r>
              <a:rPr sz="2700" spc="-85" dirty="0">
                <a:latin typeface="Trebuchet MS"/>
                <a:cs typeface="Trebuchet MS"/>
              </a:rPr>
              <a:t>Calculating attrition </a:t>
            </a:r>
            <a:r>
              <a:rPr sz="2700" spc="-95" dirty="0">
                <a:latin typeface="Trebuchet MS"/>
                <a:cs typeface="Trebuchet MS"/>
              </a:rPr>
              <a:t>rate </a:t>
            </a:r>
            <a:r>
              <a:rPr sz="2700" spc="-80" dirty="0">
                <a:latin typeface="Trebuchet MS"/>
                <a:cs typeface="Trebuchet MS"/>
              </a:rPr>
              <a:t>can </a:t>
            </a:r>
            <a:r>
              <a:rPr sz="2700" spc="-130" dirty="0">
                <a:latin typeface="Trebuchet MS"/>
                <a:cs typeface="Trebuchet MS"/>
              </a:rPr>
              <a:t>be </a:t>
            </a:r>
            <a:r>
              <a:rPr sz="2700" spc="-105" dirty="0">
                <a:latin typeface="Trebuchet MS"/>
                <a:cs typeface="Trebuchet MS"/>
              </a:rPr>
              <a:t>challenging, </a:t>
            </a:r>
            <a:r>
              <a:rPr sz="2700" spc="-70" dirty="0">
                <a:latin typeface="Trebuchet MS"/>
                <a:cs typeface="Trebuchet MS"/>
              </a:rPr>
              <a:t>but </a:t>
            </a:r>
            <a:r>
              <a:rPr sz="2700" spc="-15" dirty="0">
                <a:latin typeface="Trebuchet MS"/>
                <a:cs typeface="Trebuchet MS"/>
              </a:rPr>
              <a:t>using </a:t>
            </a:r>
            <a:r>
              <a:rPr sz="2700" spc="-105" dirty="0">
                <a:latin typeface="Trebuchet MS"/>
                <a:cs typeface="Trebuchet MS"/>
              </a:rPr>
              <a:t>Excel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140" dirty="0">
                <a:latin typeface="Trebuchet MS"/>
                <a:cs typeface="Trebuchet MS"/>
              </a:rPr>
              <a:t>a </a:t>
            </a:r>
            <a:r>
              <a:rPr sz="2700" spc="-65" dirty="0">
                <a:latin typeface="Trebuchet MS"/>
                <a:cs typeface="Trebuchet MS"/>
              </a:rPr>
              <a:t>great </a:t>
            </a:r>
            <a:r>
              <a:rPr sz="2700" spc="-170" dirty="0">
                <a:latin typeface="Trebuchet MS"/>
                <a:cs typeface="Trebuchet MS"/>
              </a:rPr>
              <a:t>way </a:t>
            </a:r>
            <a:r>
              <a:rPr sz="2700" spc="-85" dirty="0">
                <a:latin typeface="Trebuchet MS"/>
                <a:cs typeface="Trebuchet MS"/>
              </a:rPr>
              <a:t>to </a:t>
            </a:r>
            <a:r>
              <a:rPr sz="2700" spc="-114" dirty="0">
                <a:latin typeface="Trebuchet MS"/>
                <a:cs typeface="Trebuchet MS"/>
              </a:rPr>
              <a:t>simplify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85" dirty="0">
                <a:latin typeface="Trebuchet MS"/>
                <a:cs typeface="Trebuchet MS"/>
              </a:rPr>
              <a:t>process. </a:t>
            </a:r>
            <a:r>
              <a:rPr sz="2700" spc="-50" dirty="0">
                <a:latin typeface="Trebuchet MS"/>
                <a:cs typeface="Trebuchet MS"/>
              </a:rPr>
              <a:t>Recruiters </a:t>
            </a:r>
            <a:r>
              <a:rPr sz="2700" spc="-80" dirty="0">
                <a:latin typeface="Trebuchet MS"/>
                <a:cs typeface="Trebuchet MS"/>
              </a:rPr>
              <a:t>can </a:t>
            </a:r>
            <a:r>
              <a:rPr sz="2700" spc="-30" dirty="0">
                <a:latin typeface="Trebuchet MS"/>
                <a:cs typeface="Trebuchet MS"/>
              </a:rPr>
              <a:t>use </a:t>
            </a:r>
            <a:r>
              <a:rPr sz="2700" spc="-40" dirty="0">
                <a:latin typeface="Trebuchet MS"/>
                <a:cs typeface="Trebuchet MS"/>
              </a:rPr>
              <a:t>this </a:t>
            </a:r>
            <a:r>
              <a:rPr sz="2700" spc="-125" dirty="0">
                <a:latin typeface="Trebuchet MS"/>
                <a:cs typeface="Trebuchet MS"/>
              </a:rPr>
              <a:t>valuable </a:t>
            </a:r>
            <a:r>
              <a:rPr sz="2700" spc="-110" dirty="0">
                <a:latin typeface="Trebuchet MS"/>
                <a:cs typeface="Trebuchet MS"/>
              </a:rPr>
              <a:t>metric </a:t>
            </a:r>
            <a:r>
              <a:rPr sz="2700" spc="-85" dirty="0">
                <a:latin typeface="Trebuchet MS"/>
                <a:cs typeface="Trebuchet MS"/>
              </a:rPr>
              <a:t>to </a:t>
            </a:r>
            <a:r>
              <a:rPr sz="2700" spc="-114" dirty="0">
                <a:latin typeface="Trebuchet MS"/>
                <a:cs typeface="Trebuchet MS"/>
              </a:rPr>
              <a:t>identify </a:t>
            </a:r>
            <a:r>
              <a:rPr sz="2700" spc="-65" dirty="0">
                <a:latin typeface="Trebuchet MS"/>
                <a:cs typeface="Trebuchet MS"/>
              </a:rPr>
              <a:t>areas </a:t>
            </a:r>
            <a:r>
              <a:rPr sz="2700" spc="-75" dirty="0">
                <a:latin typeface="Trebuchet MS"/>
                <a:cs typeface="Trebuchet MS"/>
              </a:rPr>
              <a:t>for </a:t>
            </a:r>
            <a:r>
              <a:rPr sz="2700" spc="-120" dirty="0">
                <a:latin typeface="Trebuchet MS"/>
                <a:cs typeface="Trebuchet MS"/>
              </a:rPr>
              <a:t>improvement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 </a:t>
            </a:r>
            <a:r>
              <a:rPr sz="2700" spc="-155" dirty="0">
                <a:latin typeface="Trebuchet MS"/>
                <a:cs typeface="Trebuchet MS"/>
              </a:rPr>
              <a:t>make </a:t>
            </a:r>
            <a:r>
              <a:rPr sz="2700" spc="-105" dirty="0">
                <a:latin typeface="Trebuchet MS"/>
                <a:cs typeface="Trebuchet MS"/>
              </a:rPr>
              <a:t>informed </a:t>
            </a:r>
            <a:r>
              <a:rPr sz="2700" spc="-55" dirty="0">
                <a:latin typeface="Trebuchet MS"/>
                <a:cs typeface="Trebuchet MS"/>
              </a:rPr>
              <a:t>decisions </a:t>
            </a:r>
            <a:r>
              <a:rPr sz="2700" spc="-80" dirty="0">
                <a:latin typeface="Trebuchet MS"/>
                <a:cs typeface="Trebuchet MS"/>
              </a:rPr>
              <a:t>about </a:t>
            </a:r>
            <a:r>
              <a:rPr sz="2700" spc="-120" dirty="0">
                <a:latin typeface="Trebuchet MS"/>
                <a:cs typeface="Trebuchet MS"/>
              </a:rPr>
              <a:t>recruitment, </a:t>
            </a:r>
            <a:r>
              <a:rPr sz="2700" spc="-145" dirty="0">
                <a:latin typeface="Trebuchet MS"/>
                <a:cs typeface="Trebuchet MS"/>
              </a:rPr>
              <a:t>employee </a:t>
            </a:r>
            <a:r>
              <a:rPr sz="2700" spc="-120" dirty="0">
                <a:latin typeface="Trebuchet MS"/>
                <a:cs typeface="Trebuchet MS"/>
              </a:rPr>
              <a:t>retention, </a:t>
            </a:r>
            <a:r>
              <a:rPr sz="2700" spc="-90" dirty="0">
                <a:latin typeface="Trebuchet MS"/>
                <a:cs typeface="Trebuchet MS"/>
              </a:rPr>
              <a:t>and </a:t>
            </a:r>
            <a:r>
              <a:rPr sz="2700" spc="-75" dirty="0">
                <a:latin typeface="Trebuchet MS"/>
                <a:cs typeface="Trebuchet MS"/>
              </a:rPr>
              <a:t>other </a:t>
            </a:r>
            <a:r>
              <a:rPr sz="2700" spc="20" dirty="0">
                <a:latin typeface="Trebuchet MS"/>
                <a:cs typeface="Trebuchet MS"/>
              </a:rPr>
              <a:t>HR </a:t>
            </a:r>
            <a:r>
              <a:rPr sz="2700" spc="25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initiatives. </a:t>
            </a:r>
            <a:r>
              <a:rPr sz="2700" spc="-160" dirty="0">
                <a:latin typeface="Trebuchet MS"/>
                <a:cs typeface="Trebuchet MS"/>
              </a:rPr>
              <a:t>Remember, </a:t>
            </a:r>
            <a:r>
              <a:rPr sz="2700" spc="-65" dirty="0">
                <a:latin typeface="Trebuchet MS"/>
                <a:cs typeface="Trebuchet MS"/>
              </a:rPr>
              <a:t>tracking </a:t>
            </a:r>
            <a:r>
              <a:rPr sz="2700" spc="-80" dirty="0">
                <a:latin typeface="Trebuchet MS"/>
                <a:cs typeface="Trebuchet MS"/>
              </a:rPr>
              <a:t>your </a:t>
            </a:r>
            <a:r>
              <a:rPr sz="2700" spc="-85" dirty="0">
                <a:latin typeface="Trebuchet MS"/>
                <a:cs typeface="Trebuchet MS"/>
              </a:rPr>
              <a:t>attrition </a:t>
            </a:r>
            <a:r>
              <a:rPr sz="2700" spc="-95" dirty="0">
                <a:latin typeface="Trebuchet MS"/>
                <a:cs typeface="Trebuchet MS"/>
              </a:rPr>
              <a:t>rate </a:t>
            </a:r>
            <a:r>
              <a:rPr sz="2700" spc="-85" dirty="0">
                <a:latin typeface="Trebuchet MS"/>
                <a:cs typeface="Trebuchet MS"/>
              </a:rPr>
              <a:t>regularly </a:t>
            </a:r>
            <a:r>
              <a:rPr sz="2700" spc="-80" dirty="0">
                <a:latin typeface="Trebuchet MS"/>
                <a:cs typeface="Trebuchet MS"/>
              </a:rPr>
              <a:t>can </a:t>
            </a:r>
            <a:r>
              <a:rPr sz="2700" spc="-110" dirty="0">
                <a:latin typeface="Trebuchet MS"/>
                <a:cs typeface="Trebuchet MS"/>
              </a:rPr>
              <a:t>provide </a:t>
            </a:r>
            <a:r>
              <a:rPr sz="2700" spc="-100" dirty="0">
                <a:latin typeface="Trebuchet MS"/>
                <a:cs typeface="Trebuchet MS"/>
              </a:rPr>
              <a:t>you </a:t>
            </a:r>
            <a:r>
              <a:rPr sz="2700" spc="-114" dirty="0">
                <a:latin typeface="Trebuchet MS"/>
                <a:cs typeface="Trebuchet MS"/>
              </a:rPr>
              <a:t>with </a:t>
            </a:r>
            <a:r>
              <a:rPr sz="2700" spc="-140" dirty="0">
                <a:latin typeface="Trebuchet MS"/>
                <a:cs typeface="Trebuchet MS"/>
              </a:rPr>
              <a:t>a </a:t>
            </a:r>
            <a:r>
              <a:rPr sz="2700" spc="-135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deeper</a:t>
            </a:r>
            <a:r>
              <a:rPr sz="2700" spc="-220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understanding</a:t>
            </a:r>
            <a:r>
              <a:rPr sz="2700" spc="-21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2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your</a:t>
            </a:r>
            <a:r>
              <a:rPr sz="2700" spc="-21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workforce</a:t>
            </a:r>
            <a:r>
              <a:rPr sz="2700" spc="-22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</a:t>
            </a:r>
            <a:r>
              <a:rPr sz="2700" spc="-21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guide</a:t>
            </a:r>
            <a:r>
              <a:rPr sz="2700" spc="-22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1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in</a:t>
            </a:r>
            <a:r>
              <a:rPr sz="2700" spc="-22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making</a:t>
            </a:r>
            <a:r>
              <a:rPr sz="2700" spc="-21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data-driven</a:t>
            </a:r>
            <a:r>
              <a:rPr sz="2700" spc="-220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decisions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6962" y="1210150"/>
            <a:ext cx="582676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latin typeface="Trebuchet MS"/>
                <a:cs typeface="Trebuchet MS"/>
              </a:rPr>
              <a:t>PROJECT</a:t>
            </a:r>
            <a:r>
              <a:rPr sz="6350" b="1" spc="-35" dirty="0">
                <a:latin typeface="Trebuchet MS"/>
                <a:cs typeface="Trebuchet MS"/>
              </a:rPr>
              <a:t> </a:t>
            </a:r>
            <a:r>
              <a:rPr sz="6350" b="1" spc="15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05023" y="3056001"/>
            <a:ext cx="11882120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161540" algn="l"/>
                <a:tab pos="3776979" algn="l"/>
                <a:tab pos="6944995" algn="l"/>
                <a:tab pos="9974580" algn="l"/>
              </a:tabLst>
            </a:pPr>
            <a:r>
              <a:rPr sz="6600" spc="370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spc="295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6600" spc="340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spc="-50" dirty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sz="6600" spc="340" dirty="0">
                <a:solidFill>
                  <a:srgbClr val="0E0E0E"/>
                </a:solidFill>
                <a:latin typeface="Times New Roman"/>
                <a:cs typeface="Times New Roman"/>
              </a:rPr>
              <a:t>oy</a:t>
            </a:r>
            <a:r>
              <a:rPr sz="6600" spc="-4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6600" spc="37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6600" spc="360" dirty="0">
                <a:solidFill>
                  <a:srgbClr val="0E0E0E"/>
                </a:solidFill>
                <a:latin typeface="Times New Roman"/>
                <a:cs typeface="Times New Roman"/>
              </a:rPr>
              <a:t>tt</a:t>
            </a:r>
            <a:r>
              <a:rPr sz="6600" spc="340" dirty="0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sz="6600" spc="-50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6600" spc="360" dirty="0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sz="6600" spc="-50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6600" spc="340" dirty="0">
                <a:solidFill>
                  <a:srgbClr val="0E0E0E"/>
                </a:solidFill>
                <a:latin typeface="Times New Roman"/>
                <a:cs typeface="Times New Roman"/>
              </a:rPr>
              <a:t>on	</a:t>
            </a:r>
            <a:r>
              <a:rPr sz="6600" spc="355" dirty="0">
                <a:solidFill>
                  <a:srgbClr val="0E0E0E"/>
                </a:solidFill>
                <a:latin typeface="Times New Roman"/>
                <a:cs typeface="Times New Roman"/>
              </a:rPr>
              <a:t>an</a:t>
            </a:r>
            <a:r>
              <a:rPr sz="6600" spc="160" dirty="0">
                <a:solidFill>
                  <a:srgbClr val="0E0E0E"/>
                </a:solidFill>
                <a:latin typeface="Times New Roman"/>
                <a:cs typeface="Times New Roman"/>
              </a:rPr>
              <a:t>al</a:t>
            </a:r>
            <a:r>
              <a:rPr sz="6600" spc="-25" dirty="0">
                <a:solidFill>
                  <a:srgbClr val="0E0E0E"/>
                </a:solidFill>
                <a:latin typeface="Times New Roman"/>
                <a:cs typeface="Times New Roman"/>
              </a:rPr>
              <a:t>ysi</a:t>
            </a:r>
            <a:r>
              <a:rPr sz="6600" spc="-30" dirty="0">
                <a:solidFill>
                  <a:srgbClr val="0E0E0E"/>
                </a:solidFill>
                <a:latin typeface="Times New Roman"/>
                <a:cs typeface="Times New Roman"/>
              </a:rPr>
              <a:t>s	</a:t>
            </a:r>
            <a:r>
              <a:rPr sz="6600" spc="340" dirty="0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sz="6600" spc="-3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6600" spc="-50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6600" spc="340" dirty="0">
                <a:solidFill>
                  <a:srgbClr val="0E0E0E"/>
                </a:solidFill>
                <a:latin typeface="Times New Roman"/>
                <a:cs typeface="Times New Roman"/>
              </a:rPr>
              <a:t>ng  </a:t>
            </a:r>
            <a:r>
              <a:rPr sz="6600" spc="45" dirty="0">
                <a:solidFill>
                  <a:srgbClr val="0E0E0E"/>
                </a:solidFill>
                <a:latin typeface="Times New Roman"/>
                <a:cs typeface="Times New Roman"/>
              </a:rPr>
              <a:t>Excel	</a:t>
            </a:r>
            <a:r>
              <a:rPr sz="6600" spc="305" dirty="0">
                <a:solidFill>
                  <a:srgbClr val="0E0E0E"/>
                </a:solidFill>
                <a:latin typeface="Times New Roman"/>
                <a:cs typeface="Times New Roman"/>
              </a:rPr>
              <a:t>dashboard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4350" cy="10291445"/>
            <a:chOff x="0" y="0"/>
            <a:chExt cx="18294350" cy="10291445"/>
          </a:xfrm>
        </p:grpSpPr>
        <p:sp>
          <p:nvSpPr>
            <p:cNvPr id="3" name="object 3"/>
            <p:cNvSpPr/>
            <p:nvPr/>
          </p:nvSpPr>
          <p:spPr>
            <a:xfrm>
              <a:off x="0" y="42868"/>
              <a:ext cx="18288000" cy="10244455"/>
            </a:xfrm>
            <a:custGeom>
              <a:avLst/>
              <a:gdLst/>
              <a:ahLst/>
              <a:cxnLst/>
              <a:rect l="l" t="t" r="r" b="b"/>
              <a:pathLst>
                <a:path w="18288000" h="10244455">
                  <a:moveTo>
                    <a:pt x="18288000" y="10244131"/>
                  </a:moveTo>
                  <a:lnTo>
                    <a:pt x="0" y="1024413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4413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40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0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2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0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7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37" y="671512"/>
            <a:ext cx="17416780" cy="9572625"/>
            <a:chOff x="71437" y="671512"/>
            <a:chExt cx="17416780" cy="9572625"/>
          </a:xfrm>
        </p:grpSpPr>
        <p:sp>
          <p:nvSpPr>
            <p:cNvPr id="15" name="object 15"/>
            <p:cNvSpPr/>
            <p:nvPr/>
          </p:nvSpPr>
          <p:spPr>
            <a:xfrm>
              <a:off x="11044239" y="6715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199357" y="533304"/>
                  </a:lnTo>
                  <a:lnTo>
                    <a:pt x="134492" y="505967"/>
                  </a:lnTo>
                  <a:lnTo>
                    <a:pt x="79532" y="463486"/>
                  </a:lnTo>
                  <a:lnTo>
                    <a:pt x="37051" y="408527"/>
                  </a:lnTo>
                  <a:lnTo>
                    <a:pt x="9714" y="343661"/>
                  </a:lnTo>
                  <a:lnTo>
                    <a:pt x="0" y="271455"/>
                  </a:lnTo>
                  <a:lnTo>
                    <a:pt x="9714" y="199262"/>
                  </a:lnTo>
                  <a:lnTo>
                    <a:pt x="37051" y="134492"/>
                  </a:lnTo>
                  <a:lnTo>
                    <a:pt x="79532" y="79533"/>
                  </a:lnTo>
                  <a:lnTo>
                    <a:pt x="134492" y="37052"/>
                  </a:lnTo>
                  <a:lnTo>
                    <a:pt x="199262" y="9715"/>
                  </a:lnTo>
                  <a:lnTo>
                    <a:pt x="271461" y="0"/>
                  </a:lnTo>
                  <a:lnTo>
                    <a:pt x="343565" y="9620"/>
                  </a:lnTo>
                  <a:lnTo>
                    <a:pt x="408431" y="36956"/>
                  </a:lnTo>
                  <a:lnTo>
                    <a:pt x="463390" y="79438"/>
                  </a:lnTo>
                  <a:lnTo>
                    <a:pt x="505871" y="134397"/>
                  </a:lnTo>
                  <a:lnTo>
                    <a:pt x="533208" y="199262"/>
                  </a:lnTo>
                  <a:lnTo>
                    <a:pt x="542922" y="271462"/>
                  </a:lnTo>
                  <a:lnTo>
                    <a:pt x="533303" y="343566"/>
                  </a:lnTo>
                  <a:lnTo>
                    <a:pt x="505967" y="408431"/>
                  </a:lnTo>
                  <a:lnTo>
                    <a:pt x="463485" y="463391"/>
                  </a:lnTo>
                  <a:lnTo>
                    <a:pt x="408526" y="505872"/>
                  </a:lnTo>
                  <a:lnTo>
                    <a:pt x="343661" y="53320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16350" y="8415336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485774" y="971549"/>
                  </a:moveTo>
                  <a:lnTo>
                    <a:pt x="413956" y="966311"/>
                  </a:lnTo>
                  <a:lnTo>
                    <a:pt x="345471" y="950975"/>
                  </a:lnTo>
                  <a:lnTo>
                    <a:pt x="280987" y="926401"/>
                  </a:lnTo>
                  <a:lnTo>
                    <a:pt x="221265" y="893254"/>
                  </a:lnTo>
                  <a:lnTo>
                    <a:pt x="167068" y="852392"/>
                  </a:lnTo>
                  <a:lnTo>
                    <a:pt x="119157" y="804481"/>
                  </a:lnTo>
                  <a:lnTo>
                    <a:pt x="78295" y="750284"/>
                  </a:lnTo>
                  <a:lnTo>
                    <a:pt x="45148" y="690562"/>
                  </a:lnTo>
                  <a:lnTo>
                    <a:pt x="20573" y="626078"/>
                  </a:lnTo>
                  <a:lnTo>
                    <a:pt x="5238" y="557593"/>
                  </a:lnTo>
                  <a:lnTo>
                    <a:pt x="0" y="485774"/>
                  </a:lnTo>
                  <a:lnTo>
                    <a:pt x="5238" y="413956"/>
                  </a:lnTo>
                  <a:lnTo>
                    <a:pt x="20573" y="345471"/>
                  </a:lnTo>
                  <a:lnTo>
                    <a:pt x="45148" y="280987"/>
                  </a:lnTo>
                  <a:lnTo>
                    <a:pt x="78295" y="221265"/>
                  </a:lnTo>
                  <a:lnTo>
                    <a:pt x="119157" y="167068"/>
                  </a:lnTo>
                  <a:lnTo>
                    <a:pt x="167068" y="119157"/>
                  </a:lnTo>
                  <a:lnTo>
                    <a:pt x="221265" y="78295"/>
                  </a:lnTo>
                  <a:lnTo>
                    <a:pt x="280987" y="45148"/>
                  </a:lnTo>
                  <a:lnTo>
                    <a:pt x="345471" y="20573"/>
                  </a:lnTo>
                  <a:lnTo>
                    <a:pt x="414051" y="5238"/>
                  </a:lnTo>
                  <a:lnTo>
                    <a:pt x="485774" y="0"/>
                  </a:lnTo>
                  <a:lnTo>
                    <a:pt x="557498" y="5238"/>
                  </a:lnTo>
                  <a:lnTo>
                    <a:pt x="626078" y="20573"/>
                  </a:lnTo>
                  <a:lnTo>
                    <a:pt x="690562" y="45148"/>
                  </a:lnTo>
                  <a:lnTo>
                    <a:pt x="750284" y="78295"/>
                  </a:lnTo>
                  <a:lnTo>
                    <a:pt x="804481" y="119157"/>
                  </a:lnTo>
                  <a:lnTo>
                    <a:pt x="852392" y="167068"/>
                  </a:lnTo>
                  <a:lnTo>
                    <a:pt x="893254" y="221265"/>
                  </a:lnTo>
                  <a:lnTo>
                    <a:pt x="926401" y="280987"/>
                  </a:lnTo>
                  <a:lnTo>
                    <a:pt x="950975" y="345471"/>
                  </a:lnTo>
                  <a:lnTo>
                    <a:pt x="966311" y="413956"/>
                  </a:lnTo>
                  <a:lnTo>
                    <a:pt x="971549" y="485774"/>
                  </a:lnTo>
                  <a:lnTo>
                    <a:pt x="966215" y="557593"/>
                  </a:lnTo>
                  <a:lnTo>
                    <a:pt x="950880" y="626078"/>
                  </a:lnTo>
                  <a:lnTo>
                    <a:pt x="926306" y="690562"/>
                  </a:lnTo>
                  <a:lnTo>
                    <a:pt x="893159" y="750284"/>
                  </a:lnTo>
                  <a:lnTo>
                    <a:pt x="852296" y="804481"/>
                  </a:lnTo>
                  <a:lnTo>
                    <a:pt x="804386" y="852392"/>
                  </a:lnTo>
                  <a:lnTo>
                    <a:pt x="750188" y="893254"/>
                  </a:lnTo>
                  <a:lnTo>
                    <a:pt x="690467" y="926401"/>
                  </a:lnTo>
                  <a:lnTo>
                    <a:pt x="625982" y="950975"/>
                  </a:lnTo>
                  <a:lnTo>
                    <a:pt x="557498" y="966311"/>
                  </a:lnTo>
                  <a:lnTo>
                    <a:pt x="485774" y="971549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82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7520" algn="l"/>
                <a:tab pos="2543810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Problem	Statement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21865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Project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1555115" algn="l"/>
              </a:tabLst>
            </a:pP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End	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7520" algn="l"/>
                <a:tab pos="1521460" algn="l"/>
                <a:tab pos="3593465" algn="l"/>
              </a:tabLst>
            </a:pPr>
            <a:r>
              <a:rPr sz="4200" spc="204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55" dirty="0">
                <a:solidFill>
                  <a:srgbClr val="0D0D0D"/>
                </a:solidFill>
                <a:latin typeface="Times New Roman"/>
                <a:cs typeface="Times New Roman"/>
              </a:rPr>
              <a:t>Sol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d 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4845"/>
              </a:lnSpc>
              <a:buAutoNum type="arabicPeriod"/>
              <a:tabLst>
                <a:tab pos="477520" algn="l"/>
                <a:tab pos="2376805" algn="l"/>
              </a:tabLst>
            </a:pP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Dataset	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95592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Modelling	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82825" algn="l"/>
                <a:tab pos="3271520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Results	</a:t>
            </a: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and	</a:t>
            </a: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35"/>
              </a:lnSpc>
              <a:buAutoNum type="arabicPeriod"/>
              <a:tabLst>
                <a:tab pos="47752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0" dirty="0">
                <a:latin typeface="Trebuchet MS"/>
                <a:cs typeface="Trebuchet MS"/>
              </a:rPr>
              <a:t>PROBLEM</a:t>
            </a:r>
            <a:r>
              <a:rPr sz="6350" spc="815" dirty="0">
                <a:latin typeface="Trebuchet MS"/>
                <a:cs typeface="Trebuchet MS"/>
              </a:rPr>
              <a:t> </a:t>
            </a:r>
            <a:r>
              <a:rPr sz="6350" spc="30" dirty="0"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017426" y="9694764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4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1" y="2290444"/>
            <a:ext cx="10925810" cy="49174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ts val="4280"/>
              </a:lnSpc>
              <a:spcBef>
                <a:spcPts val="275"/>
              </a:spcBef>
            </a:pPr>
            <a:r>
              <a:rPr sz="3600" spc="-155" dirty="0">
                <a:latin typeface="Trebuchet MS"/>
                <a:cs typeface="Trebuchet MS"/>
              </a:rPr>
              <a:t>Employee </a:t>
            </a:r>
            <a:r>
              <a:rPr sz="3600" spc="-100" dirty="0">
                <a:latin typeface="Trebuchet MS"/>
                <a:cs typeface="Trebuchet MS"/>
              </a:rPr>
              <a:t>Attrition </a:t>
            </a:r>
            <a:r>
              <a:rPr sz="3600" spc="-85" dirty="0">
                <a:latin typeface="Trebuchet MS"/>
                <a:cs typeface="Trebuchet MS"/>
              </a:rPr>
              <a:t>Report </a:t>
            </a:r>
            <a:r>
              <a:rPr sz="3600" spc="-30" dirty="0">
                <a:latin typeface="Trebuchet MS"/>
                <a:cs typeface="Trebuchet MS"/>
              </a:rPr>
              <a:t>is </a:t>
            </a:r>
            <a:r>
              <a:rPr sz="3600" spc="-185" dirty="0">
                <a:latin typeface="Trebuchet MS"/>
                <a:cs typeface="Trebuchet MS"/>
              </a:rPr>
              <a:t>a </a:t>
            </a:r>
            <a:r>
              <a:rPr sz="3600" spc="-35" dirty="0">
                <a:latin typeface="Trebuchet MS"/>
                <a:cs typeface="Trebuchet MS"/>
              </a:rPr>
              <a:t>ready-to-use </a:t>
            </a:r>
            <a:r>
              <a:rPr sz="3600" spc="-170" dirty="0">
                <a:latin typeface="Trebuchet MS"/>
                <a:cs typeface="Trebuchet MS"/>
              </a:rPr>
              <a:t>template </a:t>
            </a:r>
            <a:r>
              <a:rPr sz="3600" spc="-125" dirty="0">
                <a:latin typeface="Trebuchet MS"/>
                <a:cs typeface="Trebuchet MS"/>
              </a:rPr>
              <a:t>in 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215" dirty="0">
                <a:latin typeface="Trebuchet MS"/>
                <a:cs typeface="Trebuchet MS"/>
              </a:rPr>
              <a:t>Excel,</a:t>
            </a:r>
            <a:r>
              <a:rPr sz="3600" spc="-210" dirty="0">
                <a:latin typeface="Trebuchet MS"/>
                <a:cs typeface="Trebuchet MS"/>
              </a:rPr>
              <a:t> </a:t>
            </a:r>
            <a:r>
              <a:rPr sz="3600" spc="-140" dirty="0">
                <a:latin typeface="Trebuchet MS"/>
                <a:cs typeface="Trebuchet MS"/>
              </a:rPr>
              <a:t>Google </a:t>
            </a:r>
            <a:r>
              <a:rPr sz="3600" spc="-114" dirty="0">
                <a:latin typeface="Trebuchet MS"/>
                <a:cs typeface="Trebuchet MS"/>
              </a:rPr>
              <a:t>Sheets, </a:t>
            </a:r>
            <a:r>
              <a:rPr sz="3600" spc="-150" dirty="0">
                <a:latin typeface="Trebuchet MS"/>
                <a:cs typeface="Trebuchet MS"/>
              </a:rPr>
              <a:t>Apple </a:t>
            </a:r>
            <a:r>
              <a:rPr sz="3600" spc="-130" dirty="0">
                <a:latin typeface="Trebuchet MS"/>
                <a:cs typeface="Trebuchet MS"/>
              </a:rPr>
              <a:t>Numbers, </a:t>
            </a:r>
            <a:r>
              <a:rPr sz="3600" spc="-120" dirty="0">
                <a:latin typeface="Trebuchet MS"/>
                <a:cs typeface="Trebuchet MS"/>
              </a:rPr>
              <a:t>and </a:t>
            </a:r>
            <a:r>
              <a:rPr sz="3600" spc="-150" dirty="0">
                <a:latin typeface="Trebuchet MS"/>
                <a:cs typeface="Trebuchet MS"/>
              </a:rPr>
              <a:t>OpenOffice </a:t>
            </a:r>
            <a:r>
              <a:rPr sz="3600" spc="-145" dirty="0">
                <a:latin typeface="Trebuchet MS"/>
                <a:cs typeface="Trebuchet MS"/>
              </a:rPr>
              <a:t> </a:t>
            </a:r>
            <a:r>
              <a:rPr sz="3600" spc="-140" dirty="0">
                <a:latin typeface="Trebuchet MS"/>
                <a:cs typeface="Trebuchet MS"/>
              </a:rPr>
              <a:t>Calc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to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calculate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Employee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-100" dirty="0">
                <a:latin typeface="Trebuchet MS"/>
                <a:cs typeface="Trebuchet MS"/>
              </a:rPr>
              <a:t>Attrition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-204" dirty="0">
                <a:latin typeface="Trebuchet MS"/>
                <a:cs typeface="Trebuchet MS"/>
              </a:rPr>
              <a:t>Rate.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rebuchet MS"/>
              <a:cs typeface="Trebuchet MS"/>
            </a:endParaRPr>
          </a:p>
          <a:p>
            <a:pPr marL="12700" marR="5080" algn="just">
              <a:lnSpc>
                <a:spcPts val="4280"/>
              </a:lnSpc>
            </a:pPr>
            <a:r>
              <a:rPr sz="3600" spc="30" dirty="0">
                <a:latin typeface="Trebuchet MS"/>
                <a:cs typeface="Trebuchet MS"/>
              </a:rPr>
              <a:t>HR</a:t>
            </a:r>
            <a:r>
              <a:rPr sz="3600" spc="-135" dirty="0">
                <a:latin typeface="Trebuchet MS"/>
                <a:cs typeface="Trebuchet MS"/>
              </a:rPr>
              <a:t> </a:t>
            </a:r>
            <a:r>
              <a:rPr sz="3600" spc="-70" dirty="0">
                <a:latin typeface="Trebuchet MS"/>
                <a:cs typeface="Trebuchet MS"/>
              </a:rPr>
              <a:t>professionals</a:t>
            </a:r>
            <a:r>
              <a:rPr sz="3600" spc="-135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prepare</a:t>
            </a:r>
            <a:r>
              <a:rPr sz="3600" spc="-135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the</a:t>
            </a:r>
            <a:r>
              <a:rPr sz="3600" spc="-135" dirty="0">
                <a:latin typeface="Trebuchet MS"/>
                <a:cs typeface="Trebuchet MS"/>
              </a:rPr>
              <a:t> </a:t>
            </a:r>
            <a:r>
              <a:rPr sz="3600" spc="-100" dirty="0">
                <a:latin typeface="Trebuchet MS"/>
                <a:cs typeface="Trebuchet MS"/>
              </a:rPr>
              <a:t>Attrition</a:t>
            </a:r>
            <a:r>
              <a:rPr sz="3600" spc="-135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report</a:t>
            </a:r>
            <a:r>
              <a:rPr sz="3600" spc="-130" dirty="0">
                <a:latin typeface="Trebuchet MS"/>
                <a:cs typeface="Trebuchet MS"/>
              </a:rPr>
              <a:t> </a:t>
            </a:r>
            <a:r>
              <a:rPr sz="3600" spc="-145" dirty="0">
                <a:latin typeface="Trebuchet MS"/>
                <a:cs typeface="Trebuchet MS"/>
              </a:rPr>
              <a:t>monthly</a:t>
            </a:r>
            <a:r>
              <a:rPr sz="3600" spc="-135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or </a:t>
            </a:r>
            <a:r>
              <a:rPr sz="3600" spc="-1075" dirty="0">
                <a:latin typeface="Trebuchet MS"/>
                <a:cs typeface="Trebuchet MS"/>
              </a:rPr>
              <a:t> </a:t>
            </a:r>
            <a:r>
              <a:rPr sz="3600" spc="-175" dirty="0">
                <a:latin typeface="Trebuchet MS"/>
                <a:cs typeface="Trebuchet MS"/>
              </a:rPr>
              <a:t>yearly </a:t>
            </a:r>
            <a:r>
              <a:rPr sz="3600" spc="-110" dirty="0">
                <a:latin typeface="Trebuchet MS"/>
                <a:cs typeface="Trebuchet MS"/>
              </a:rPr>
              <a:t>to </a:t>
            </a:r>
            <a:r>
              <a:rPr sz="3600" spc="-120" dirty="0">
                <a:latin typeface="Trebuchet MS"/>
                <a:cs typeface="Trebuchet MS"/>
              </a:rPr>
              <a:t>monitor and </a:t>
            </a:r>
            <a:r>
              <a:rPr sz="3600" spc="-135" dirty="0">
                <a:latin typeface="Trebuchet MS"/>
                <a:cs typeface="Trebuchet MS"/>
              </a:rPr>
              <a:t>rectify </a:t>
            </a:r>
            <a:r>
              <a:rPr sz="3600" spc="-120" dirty="0">
                <a:latin typeface="Trebuchet MS"/>
                <a:cs typeface="Trebuchet MS"/>
              </a:rPr>
              <a:t>the </a:t>
            </a:r>
            <a:r>
              <a:rPr sz="3600" spc="-35" dirty="0">
                <a:latin typeface="Trebuchet MS"/>
                <a:cs typeface="Trebuchet MS"/>
              </a:rPr>
              <a:t>causes </a:t>
            </a:r>
            <a:r>
              <a:rPr sz="3600" spc="-135" dirty="0">
                <a:latin typeface="Trebuchet MS"/>
                <a:cs typeface="Trebuchet MS"/>
              </a:rPr>
              <a:t>of </a:t>
            </a:r>
            <a:r>
              <a:rPr sz="3600" spc="-80" dirty="0">
                <a:latin typeface="Trebuchet MS"/>
                <a:cs typeface="Trebuchet MS"/>
              </a:rPr>
              <a:t>attritions </a:t>
            </a:r>
            <a:r>
              <a:rPr sz="3600" spc="-125" dirty="0">
                <a:latin typeface="Trebuchet MS"/>
                <a:cs typeface="Trebuchet MS"/>
              </a:rPr>
              <a:t>in 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295" dirty="0">
                <a:latin typeface="Trebuchet MS"/>
                <a:cs typeface="Trebuchet MS"/>
              </a:rPr>
              <a:t>z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640" dirty="0"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3600" spc="20" dirty="0">
                <a:latin typeface="Trebuchet MS"/>
                <a:cs typeface="Trebuchet MS"/>
              </a:rPr>
              <a:t>W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105" dirty="0">
                <a:latin typeface="Trebuchet MS"/>
                <a:cs typeface="Trebuchet MS"/>
              </a:rPr>
              <a:t>s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tt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405" dirty="0"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1" y="7719694"/>
            <a:ext cx="10925810" cy="22028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ts val="4270"/>
              </a:lnSpc>
              <a:spcBef>
                <a:spcPts val="265"/>
              </a:spcBef>
            </a:pPr>
            <a:r>
              <a:rPr sz="3600" spc="-30" dirty="0">
                <a:latin typeface="Trebuchet MS"/>
                <a:cs typeface="Trebuchet MS"/>
              </a:rPr>
              <a:t>In </a:t>
            </a:r>
            <a:r>
              <a:rPr sz="3600" spc="-95" dirty="0">
                <a:latin typeface="Trebuchet MS"/>
                <a:cs typeface="Trebuchet MS"/>
              </a:rPr>
              <a:t>other </a:t>
            </a:r>
            <a:r>
              <a:rPr sz="3600" spc="-170" dirty="0">
                <a:latin typeface="Trebuchet MS"/>
                <a:cs typeface="Trebuchet MS"/>
              </a:rPr>
              <a:t>words, </a:t>
            </a:r>
            <a:r>
              <a:rPr sz="3600" spc="-105" dirty="0">
                <a:latin typeface="Trebuchet MS"/>
                <a:cs typeface="Trebuchet MS"/>
              </a:rPr>
              <a:t>attrition </a:t>
            </a:r>
            <a:r>
              <a:rPr sz="3600" spc="-30" dirty="0">
                <a:latin typeface="Trebuchet MS"/>
                <a:cs typeface="Trebuchet MS"/>
              </a:rPr>
              <a:t>is </a:t>
            </a:r>
            <a:r>
              <a:rPr sz="3600" spc="-145" dirty="0">
                <a:latin typeface="Trebuchet MS"/>
                <a:cs typeface="Trebuchet MS"/>
              </a:rPr>
              <a:t>defined </a:t>
            </a:r>
            <a:r>
              <a:rPr sz="3600" spc="-25" dirty="0">
                <a:latin typeface="Trebuchet MS"/>
                <a:cs typeface="Trebuchet MS"/>
              </a:rPr>
              <a:t>as </a:t>
            </a:r>
            <a:r>
              <a:rPr sz="3600" spc="-185" dirty="0">
                <a:latin typeface="Trebuchet MS"/>
                <a:cs typeface="Trebuchet MS"/>
              </a:rPr>
              <a:t>a </a:t>
            </a:r>
            <a:r>
              <a:rPr sz="3600" spc="-125" dirty="0">
                <a:latin typeface="Trebuchet MS"/>
                <a:cs typeface="Trebuchet MS"/>
              </a:rPr>
              <a:t>voluntary </a:t>
            </a:r>
            <a:r>
              <a:rPr sz="3600" spc="-120" dirty="0">
                <a:latin typeface="Trebuchet MS"/>
                <a:cs typeface="Trebuchet MS"/>
              </a:rPr>
              <a:t>and </a:t>
            </a:r>
            <a:r>
              <a:rPr sz="3600" spc="-114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involuntary</a:t>
            </a:r>
            <a:r>
              <a:rPr sz="3600" spc="-114" dirty="0">
                <a:latin typeface="Trebuchet MS"/>
                <a:cs typeface="Trebuchet MS"/>
              </a:rPr>
              <a:t> </a:t>
            </a:r>
            <a:r>
              <a:rPr sz="3600" spc="-100" dirty="0">
                <a:latin typeface="Trebuchet MS"/>
                <a:cs typeface="Trebuchet MS"/>
              </a:rPr>
              <a:t>reduction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of</a:t>
            </a:r>
            <a:r>
              <a:rPr sz="3600" spc="-130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180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company’s</a:t>
            </a:r>
            <a:r>
              <a:rPr sz="3600" spc="-165" dirty="0">
                <a:latin typeface="Trebuchet MS"/>
                <a:cs typeface="Trebuchet MS"/>
              </a:rPr>
              <a:t> </a:t>
            </a:r>
            <a:r>
              <a:rPr sz="3600" spc="-175" dirty="0">
                <a:latin typeface="Trebuchet MS"/>
                <a:cs typeface="Trebuchet MS"/>
              </a:rPr>
              <a:t>workforce.</a:t>
            </a:r>
            <a:r>
              <a:rPr sz="3600" spc="-170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This </a:t>
            </a:r>
            <a:r>
              <a:rPr sz="3600" spc="-1070" dirty="0">
                <a:latin typeface="Trebuchet MS"/>
                <a:cs typeface="Trebuchet MS"/>
              </a:rPr>
              <a:t> </a:t>
            </a:r>
            <a:r>
              <a:rPr sz="3600" spc="-100" dirty="0">
                <a:latin typeface="Trebuchet MS"/>
                <a:cs typeface="Trebuchet MS"/>
              </a:rPr>
              <a:t>reduction </a:t>
            </a:r>
            <a:r>
              <a:rPr sz="3600" spc="-30" dirty="0">
                <a:latin typeface="Trebuchet MS"/>
                <a:cs typeface="Trebuchet MS"/>
              </a:rPr>
              <a:t>is </a:t>
            </a:r>
            <a:r>
              <a:rPr sz="3600" spc="-125" dirty="0">
                <a:latin typeface="Trebuchet MS"/>
                <a:cs typeface="Trebuchet MS"/>
              </a:rPr>
              <a:t>due </a:t>
            </a:r>
            <a:r>
              <a:rPr sz="3600" spc="-110" dirty="0">
                <a:latin typeface="Trebuchet MS"/>
                <a:cs typeface="Trebuchet MS"/>
              </a:rPr>
              <a:t>to </a:t>
            </a:r>
            <a:r>
              <a:rPr sz="3600" spc="-150" dirty="0">
                <a:latin typeface="Trebuchet MS"/>
                <a:cs typeface="Trebuchet MS"/>
              </a:rPr>
              <a:t>retirements, </a:t>
            </a:r>
            <a:r>
              <a:rPr sz="3600" spc="-100" dirty="0">
                <a:latin typeface="Trebuchet MS"/>
                <a:cs typeface="Trebuchet MS"/>
              </a:rPr>
              <a:t>transfers, resignations, 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640" dirty="0">
                <a:latin typeface="Trebuchet MS"/>
                <a:cs typeface="Trebuchet MS"/>
              </a:rPr>
              <a:t>,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r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640" dirty="0"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15" dirty="0">
                <a:latin typeface="Trebuchet MS"/>
                <a:cs typeface="Trebuchet MS"/>
              </a:rPr>
              <a:t>PROJECT	OVERVIEW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8814" y="3455670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5052" y="2871468"/>
            <a:ext cx="1263269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300"/>
              </a:lnSpc>
              <a:spcBef>
                <a:spcPts val="100"/>
              </a:spcBef>
            </a:pPr>
            <a:r>
              <a:rPr sz="3000" spc="50" dirty="0">
                <a:latin typeface="Trebuchet MS"/>
                <a:cs typeface="Trebuchet MS"/>
              </a:rPr>
              <a:t>K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204" dirty="0">
                <a:latin typeface="Trebuchet MS"/>
                <a:cs typeface="Trebuchet MS"/>
              </a:rPr>
              <a:t>y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F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25" dirty="0">
                <a:latin typeface="Trebuchet MS"/>
                <a:cs typeface="Trebuchet MS"/>
              </a:rPr>
              <a:t>u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475" dirty="0"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  <a:p>
            <a:pPr marL="50800">
              <a:lnSpc>
                <a:spcPts val="3960"/>
              </a:lnSpc>
            </a:pPr>
            <a:r>
              <a:rPr sz="3000" spc="-335" dirty="0">
                <a:latin typeface="Trebuchet MS"/>
                <a:cs typeface="Trebuchet MS"/>
              </a:rPr>
              <a:t>Real-tim</a:t>
            </a:r>
            <a:r>
              <a:rPr sz="5400" spc="-502" baseline="13888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5400" spc="-15" baseline="13888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e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calculations: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Instant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results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as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you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input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values.</a:t>
            </a:r>
            <a:endParaRPr sz="3000">
              <a:latin typeface="Trebuchet MS"/>
              <a:cs typeface="Trebuchet MS"/>
            </a:endParaRPr>
          </a:p>
          <a:p>
            <a:pPr marL="50800" marR="43180">
              <a:lnSpc>
                <a:spcPts val="3600"/>
              </a:lnSpc>
              <a:spcBef>
                <a:spcPts val="60"/>
              </a:spcBef>
            </a:pPr>
            <a:r>
              <a:rPr sz="3000" spc="-114" dirty="0">
                <a:latin typeface="Trebuchet MS"/>
                <a:cs typeface="Trebuchet MS"/>
              </a:rPr>
              <a:t>Clear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70" dirty="0">
                <a:latin typeface="Trebuchet MS"/>
                <a:cs typeface="Trebuchet MS"/>
              </a:rPr>
              <a:t>concise </a:t>
            </a:r>
            <a:r>
              <a:rPr sz="3000" spc="-125" dirty="0">
                <a:latin typeface="Trebuchet MS"/>
                <a:cs typeface="Trebuchet MS"/>
              </a:rPr>
              <a:t>output: </a:t>
            </a:r>
            <a:r>
              <a:rPr sz="3000" spc="-75" dirty="0">
                <a:latin typeface="Trebuchet MS"/>
                <a:cs typeface="Trebuchet MS"/>
              </a:rPr>
              <a:t>Easily </a:t>
            </a:r>
            <a:r>
              <a:rPr sz="3000" spc="-85" dirty="0">
                <a:latin typeface="Trebuchet MS"/>
                <a:cs typeface="Trebuchet MS"/>
              </a:rPr>
              <a:t>understandable percentage </a:t>
            </a:r>
            <a:r>
              <a:rPr sz="3000" spc="-145" dirty="0">
                <a:latin typeface="Trebuchet MS"/>
                <a:cs typeface="Trebuchet MS"/>
              </a:rPr>
              <a:t>difference. 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Versatile</a:t>
            </a:r>
            <a:r>
              <a:rPr sz="3000" spc="114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application:</a:t>
            </a:r>
            <a:r>
              <a:rPr sz="3000" spc="12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Suitable</a:t>
            </a:r>
            <a:r>
              <a:rPr sz="3000" spc="12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for</a:t>
            </a:r>
            <a:r>
              <a:rPr sz="3000" spc="12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various</a:t>
            </a:r>
            <a:r>
              <a:rPr sz="3000" spc="12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calculations,</a:t>
            </a:r>
            <a:r>
              <a:rPr sz="3000" spc="12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from</a:t>
            </a:r>
            <a:r>
              <a:rPr sz="3000" spc="12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price</a:t>
            </a:r>
            <a:r>
              <a:rPr sz="3000" spc="114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changes</a:t>
            </a:r>
            <a:r>
              <a:rPr sz="3000" spc="12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to </a:t>
            </a:r>
            <a:r>
              <a:rPr sz="3000" spc="-88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statistical</a:t>
            </a:r>
            <a:r>
              <a:rPr sz="3000" spc="-31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analysis.</a:t>
            </a:r>
            <a:endParaRPr sz="3000">
              <a:latin typeface="Trebuchet MS"/>
              <a:cs typeface="Trebuchet MS"/>
            </a:endParaRPr>
          </a:p>
          <a:p>
            <a:pPr marL="50800" marR="1659889">
              <a:lnSpc>
                <a:spcPts val="3600"/>
              </a:lnSpc>
            </a:pPr>
            <a:r>
              <a:rPr sz="3000" spc="-60" dirty="0">
                <a:latin typeface="Trebuchet MS"/>
                <a:cs typeface="Trebuchet MS"/>
              </a:rPr>
              <a:t>User-friendly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interface: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Simple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and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intuitive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design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for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effortless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use.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Commonly</a:t>
            </a:r>
            <a:r>
              <a:rPr sz="3000" spc="-315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Used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In:</a:t>
            </a:r>
            <a:endParaRPr sz="3000">
              <a:latin typeface="Trebuchet MS"/>
              <a:cs typeface="Trebuchet MS"/>
            </a:endParaRPr>
          </a:p>
          <a:p>
            <a:pPr marL="50800" marR="43180">
              <a:lnSpc>
                <a:spcPts val="3600"/>
              </a:lnSpc>
              <a:tabLst>
                <a:tab pos="1625600" algn="l"/>
                <a:tab pos="3655060" algn="l"/>
                <a:tab pos="4697730" algn="l"/>
                <a:tab pos="6339205" algn="l"/>
                <a:tab pos="8207375" algn="l"/>
                <a:tab pos="9715500" algn="l"/>
                <a:tab pos="10859135" algn="l"/>
                <a:tab pos="11684000" algn="l"/>
              </a:tabLst>
            </a:pPr>
            <a:r>
              <a:rPr sz="3000" spc="25" dirty="0">
                <a:latin typeface="Trebuchet MS"/>
                <a:cs typeface="Trebuchet MS"/>
              </a:rPr>
              <a:t>F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475" dirty="0">
                <a:latin typeface="Trebuchet MS"/>
                <a:cs typeface="Trebuchet MS"/>
              </a:rPr>
              <a:t>: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75" dirty="0">
                <a:latin typeface="Trebuchet MS"/>
                <a:cs typeface="Trebuchet MS"/>
              </a:rPr>
              <a:t>C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170" dirty="0">
                <a:latin typeface="Trebuchet MS"/>
                <a:cs typeface="Trebuchet MS"/>
              </a:rPr>
              <a:t>l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25" dirty="0">
                <a:latin typeface="Trebuchet MS"/>
                <a:cs typeface="Trebuchet MS"/>
              </a:rPr>
              <a:t>u</a:t>
            </a:r>
            <a:r>
              <a:rPr sz="3000" spc="-170" dirty="0">
                <a:latin typeface="Trebuchet MS"/>
                <a:cs typeface="Trebuchet MS"/>
              </a:rPr>
              <a:t>l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35" dirty="0">
                <a:latin typeface="Trebuchet MS"/>
                <a:cs typeface="Trebuchet MS"/>
              </a:rPr>
              <a:t>g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5" dirty="0">
                <a:latin typeface="Trebuchet MS"/>
                <a:cs typeface="Trebuchet MS"/>
              </a:rPr>
              <a:t>p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185" dirty="0">
                <a:latin typeface="Trebuchet MS"/>
                <a:cs typeface="Trebuchet MS"/>
              </a:rPr>
              <a:t>e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40" dirty="0">
                <a:latin typeface="Trebuchet MS"/>
                <a:cs typeface="Trebuchet MS"/>
              </a:rPr>
              <a:t>h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60" dirty="0">
                <a:latin typeface="Trebuchet MS"/>
                <a:cs typeface="Trebuchet MS"/>
              </a:rPr>
              <a:t>g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535" dirty="0">
                <a:latin typeface="Trebuchet MS"/>
                <a:cs typeface="Trebuchet MS"/>
              </a:rPr>
              <a:t>,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5" dirty="0">
                <a:latin typeface="Trebuchet MS"/>
                <a:cs typeface="Trebuchet MS"/>
              </a:rPr>
              <a:t>d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25" dirty="0">
                <a:latin typeface="Trebuchet MS"/>
                <a:cs typeface="Trebuchet MS"/>
              </a:rPr>
              <a:t>u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535" dirty="0">
                <a:latin typeface="Trebuchet MS"/>
                <a:cs typeface="Trebuchet MS"/>
              </a:rPr>
              <a:t>,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95" dirty="0">
                <a:latin typeface="Trebuchet MS"/>
                <a:cs typeface="Trebuchet MS"/>
              </a:rPr>
              <a:t>t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535" dirty="0">
                <a:latin typeface="Trebuchet MS"/>
                <a:cs typeface="Trebuchet MS"/>
              </a:rPr>
              <a:t>,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130" dirty="0">
                <a:latin typeface="Trebuchet MS"/>
                <a:cs typeface="Trebuchet MS"/>
              </a:rPr>
              <a:t>d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5" dirty="0">
                <a:latin typeface="Trebuchet MS"/>
                <a:cs typeface="Trebuchet MS"/>
              </a:rPr>
              <a:t>p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110" dirty="0">
                <a:latin typeface="Trebuchet MS"/>
                <a:cs typeface="Trebuchet MS"/>
              </a:rPr>
              <a:t>f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80" dirty="0">
                <a:latin typeface="Trebuchet MS"/>
                <a:cs typeface="Trebuchet MS"/>
              </a:rPr>
              <a:t>t  </a:t>
            </a:r>
            <a:r>
              <a:rPr sz="3000" spc="-114" dirty="0">
                <a:latin typeface="Trebuchet MS"/>
                <a:cs typeface="Trebuchet MS"/>
              </a:rPr>
              <a:t>margins.</a:t>
            </a:r>
            <a:endParaRPr sz="3000">
              <a:latin typeface="Trebuchet MS"/>
              <a:cs typeface="Trebuchet MS"/>
            </a:endParaRPr>
          </a:p>
          <a:p>
            <a:pPr marL="50800" marR="2152015">
              <a:lnSpc>
                <a:spcPts val="3600"/>
              </a:lnSpc>
            </a:pPr>
            <a:r>
              <a:rPr sz="3000" spc="-105" dirty="0">
                <a:latin typeface="Trebuchet MS"/>
                <a:cs typeface="Trebuchet MS"/>
              </a:rPr>
              <a:t>Education: </a:t>
            </a:r>
            <a:r>
              <a:rPr sz="3000" spc="-90" dirty="0">
                <a:latin typeface="Trebuchet MS"/>
                <a:cs typeface="Trebuchet MS"/>
              </a:rPr>
              <a:t>Comparing </a:t>
            </a:r>
            <a:r>
              <a:rPr sz="3000" spc="-55" dirty="0">
                <a:latin typeface="Trebuchet MS"/>
                <a:cs typeface="Trebuchet MS"/>
              </a:rPr>
              <a:t>test </a:t>
            </a:r>
            <a:r>
              <a:rPr sz="3000" spc="-90" dirty="0">
                <a:latin typeface="Trebuchet MS"/>
                <a:cs typeface="Trebuchet MS"/>
              </a:rPr>
              <a:t>scores, </a:t>
            </a:r>
            <a:r>
              <a:rPr sz="3000" spc="-110" dirty="0">
                <a:latin typeface="Trebuchet MS"/>
                <a:cs typeface="Trebuchet MS"/>
              </a:rPr>
              <a:t>grades,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70" dirty="0">
                <a:latin typeface="Trebuchet MS"/>
                <a:cs typeface="Trebuchet MS"/>
              </a:rPr>
              <a:t>statistical </a:t>
            </a:r>
            <a:r>
              <a:rPr sz="3000" spc="-195" dirty="0">
                <a:latin typeface="Trebuchet MS"/>
                <a:cs typeface="Trebuchet MS"/>
              </a:rPr>
              <a:t>data. </a:t>
            </a:r>
            <a:r>
              <a:rPr sz="3000" spc="-19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Science: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Analyzing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experimental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data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and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measuring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growth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rates.</a:t>
            </a:r>
            <a:endParaRPr sz="3000">
              <a:latin typeface="Trebuchet MS"/>
              <a:cs typeface="Trebuchet MS"/>
            </a:endParaRPr>
          </a:p>
          <a:p>
            <a:pPr marL="50800" marR="43180">
              <a:lnSpc>
                <a:spcPts val="3600"/>
              </a:lnSpc>
              <a:tabLst>
                <a:tab pos="1654175" algn="l"/>
                <a:tab pos="2411095" algn="l"/>
                <a:tab pos="4570095" algn="l"/>
                <a:tab pos="6567805" algn="l"/>
                <a:tab pos="8264525" algn="l"/>
                <a:tab pos="8779510" algn="l"/>
                <a:tab pos="10570210" algn="l"/>
                <a:tab pos="11039475" algn="l"/>
              </a:tabLst>
            </a:pPr>
            <a:r>
              <a:rPr sz="3000" spc="80" dirty="0">
                <a:latin typeface="Trebuchet MS"/>
                <a:cs typeface="Trebuchet MS"/>
              </a:rPr>
              <a:t>E</a:t>
            </a:r>
            <a:r>
              <a:rPr sz="3000" spc="-185" dirty="0">
                <a:latin typeface="Trebuchet MS"/>
                <a:cs typeface="Trebuchet MS"/>
              </a:rPr>
              <a:t>v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80" dirty="0">
                <a:latin typeface="Trebuchet MS"/>
                <a:cs typeface="Trebuchet MS"/>
              </a:rPr>
              <a:t>y</a:t>
            </a:r>
            <a:r>
              <a:rPr sz="3000" spc="-105" dirty="0">
                <a:latin typeface="Trebuchet MS"/>
                <a:cs typeface="Trebuchet MS"/>
              </a:rPr>
              <a:t>d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204" dirty="0">
                <a:latin typeface="Trebuchet MS"/>
                <a:cs typeface="Trebuchet MS"/>
              </a:rPr>
              <a:t>y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70" dirty="0">
                <a:latin typeface="Trebuchet MS"/>
                <a:cs typeface="Trebuchet MS"/>
              </a:rPr>
              <a:t>l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110" dirty="0">
                <a:latin typeface="Trebuchet MS"/>
                <a:cs typeface="Trebuchet MS"/>
              </a:rPr>
              <a:t>f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475" dirty="0">
                <a:latin typeface="Trebuchet MS"/>
                <a:cs typeface="Trebuchet MS"/>
              </a:rPr>
              <a:t>: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60" dirty="0">
                <a:latin typeface="Trebuchet MS"/>
                <a:cs typeface="Trebuchet MS"/>
              </a:rPr>
              <a:t>D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235" dirty="0">
                <a:latin typeface="Trebuchet MS"/>
                <a:cs typeface="Trebuchet MS"/>
              </a:rPr>
              <a:t>m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35" dirty="0">
                <a:latin typeface="Trebuchet MS"/>
                <a:cs typeface="Trebuchet MS"/>
              </a:rPr>
              <a:t>g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5" dirty="0">
                <a:latin typeface="Trebuchet MS"/>
                <a:cs typeface="Trebuchet MS"/>
              </a:rPr>
              <a:t>p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60" dirty="0">
                <a:latin typeface="Trebuchet MS"/>
                <a:cs typeface="Trebuchet MS"/>
              </a:rPr>
              <a:t>g</a:t>
            </a:r>
            <a:r>
              <a:rPr sz="3000" spc="-185" dirty="0">
                <a:latin typeface="Trebuchet MS"/>
                <a:cs typeface="Trebuchet MS"/>
              </a:rPr>
              <a:t>e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90" dirty="0">
                <a:latin typeface="Trebuchet MS"/>
                <a:cs typeface="Trebuchet MS"/>
              </a:rPr>
              <a:t>s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45" dirty="0">
                <a:latin typeface="Trebuchet MS"/>
                <a:cs typeface="Trebuchet MS"/>
              </a:rPr>
              <a:t>r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5" dirty="0">
                <a:latin typeface="Trebuchet MS"/>
                <a:cs typeface="Trebuchet MS"/>
              </a:rPr>
              <a:t>d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90" dirty="0">
                <a:latin typeface="Trebuchet MS"/>
                <a:cs typeface="Trebuchet MS"/>
              </a:rPr>
              <a:t>s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65" dirty="0">
                <a:latin typeface="Trebuchet MS"/>
                <a:cs typeface="Trebuchet MS"/>
              </a:rPr>
              <a:t>n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235" dirty="0">
                <a:latin typeface="Trebuchet MS"/>
                <a:cs typeface="Trebuchet MS"/>
              </a:rPr>
              <a:t>x</a:t>
            </a:r>
            <a:r>
              <a:rPr sz="3000" spc="-105" dirty="0">
                <a:latin typeface="Trebuchet MS"/>
                <a:cs typeface="Trebuchet MS"/>
              </a:rPr>
              <a:t>p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470" dirty="0">
                <a:latin typeface="Trebuchet MS"/>
                <a:cs typeface="Trebuchet MS"/>
              </a:rPr>
              <a:t>,  </a:t>
            </a:r>
            <a:r>
              <a:rPr sz="3000" spc="-180" dirty="0">
                <a:latin typeface="Trebuchet MS"/>
                <a:cs typeface="Trebuchet MS"/>
              </a:rPr>
              <a:t>income,</a:t>
            </a:r>
            <a:r>
              <a:rPr sz="3000" spc="-31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or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measurements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478" y="1303399"/>
            <a:ext cx="7513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Trebuchet MS"/>
                <a:cs typeface="Trebuchet MS"/>
              </a:rPr>
              <a:t>WHO</a:t>
            </a:r>
            <a:r>
              <a:rPr sz="4800" spc="-55" dirty="0">
                <a:latin typeface="Trebuchet MS"/>
                <a:cs typeface="Trebuchet MS"/>
              </a:rPr>
              <a:t> </a:t>
            </a:r>
            <a:r>
              <a:rPr sz="4800" spc="-10" dirty="0">
                <a:latin typeface="Trebuchet MS"/>
                <a:cs typeface="Trebuchet MS"/>
              </a:rPr>
              <a:t>ARE</a:t>
            </a:r>
            <a:r>
              <a:rPr sz="4800" spc="-50" dirty="0">
                <a:latin typeface="Trebuchet MS"/>
                <a:cs typeface="Trebuchet MS"/>
              </a:rPr>
              <a:t> </a:t>
            </a:r>
            <a:r>
              <a:rPr sz="4800" spc="-10" dirty="0">
                <a:latin typeface="Trebuchet MS"/>
                <a:cs typeface="Trebuchet MS"/>
              </a:rPr>
              <a:t>THE</a:t>
            </a:r>
            <a:r>
              <a:rPr sz="4800" spc="-50" dirty="0">
                <a:latin typeface="Trebuchet MS"/>
                <a:cs typeface="Trebuchet MS"/>
              </a:rPr>
              <a:t> </a:t>
            </a:r>
            <a:r>
              <a:rPr sz="4800" spc="-10" dirty="0">
                <a:latin typeface="Trebuchet MS"/>
                <a:cs typeface="Trebuchet MS"/>
              </a:rPr>
              <a:t>END</a:t>
            </a:r>
            <a:r>
              <a:rPr sz="4800" spc="-50" dirty="0">
                <a:latin typeface="Trebuchet MS"/>
                <a:cs typeface="Trebuchet MS"/>
              </a:rPr>
              <a:t> </a:t>
            </a:r>
            <a:r>
              <a:rPr sz="4800" spc="-15" dirty="0">
                <a:latin typeface="Trebuchet MS"/>
                <a:cs typeface="Trebuchet MS"/>
              </a:rPr>
              <a:t>USERS?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014" y="3124534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81742" y="2892759"/>
            <a:ext cx="12204065" cy="45326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</a:pPr>
            <a:r>
              <a:rPr sz="2700" spc="-5" dirty="0">
                <a:latin typeface="Arial MT"/>
                <a:cs typeface="Arial MT"/>
              </a:rPr>
              <a:t>Finance: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Calculating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price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changes,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discounts,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interest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rates,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profit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margins.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Education: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Comparing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test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scores, </a:t>
            </a:r>
            <a:r>
              <a:rPr sz="2700" spc="-5" dirty="0">
                <a:latin typeface="Arial MT"/>
                <a:cs typeface="Arial MT"/>
              </a:rPr>
              <a:t>grades,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statistical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data.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ts val="3105"/>
              </a:lnSpc>
            </a:pPr>
            <a:r>
              <a:rPr sz="2700" spc="-5" dirty="0">
                <a:latin typeface="Arial MT"/>
                <a:cs typeface="Arial MT"/>
              </a:rPr>
              <a:t>Science: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Analyzing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experimental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data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measuring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growth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rates.</a:t>
            </a:r>
            <a:endParaRPr sz="2700">
              <a:latin typeface="Arial MT"/>
              <a:cs typeface="Arial MT"/>
            </a:endParaRPr>
          </a:p>
          <a:p>
            <a:pPr marL="12700" marR="709930">
              <a:lnSpc>
                <a:spcPts val="3229"/>
              </a:lnSpc>
              <a:spcBef>
                <a:spcPts val="110"/>
              </a:spcBef>
            </a:pPr>
            <a:r>
              <a:rPr sz="2700" spc="-5" dirty="0">
                <a:latin typeface="Arial MT"/>
                <a:cs typeface="Arial MT"/>
              </a:rPr>
              <a:t>Everyday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life: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Determining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percentage</a:t>
            </a:r>
            <a:r>
              <a:rPr sz="2700" spc="3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increases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or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decreases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</a:t>
            </a:r>
            <a:r>
              <a:rPr sz="2700" spc="3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expenses,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income,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or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measurements.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ts val="3105"/>
              </a:lnSpc>
            </a:pPr>
            <a:r>
              <a:rPr sz="2700" spc="-5" dirty="0">
                <a:latin typeface="Arial MT"/>
                <a:cs typeface="Arial MT"/>
              </a:rPr>
              <a:t>How</a:t>
            </a:r>
            <a:r>
              <a:rPr sz="2700" spc="-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Use:</a:t>
            </a:r>
            <a:endParaRPr sz="2700">
              <a:latin typeface="Arial MT"/>
              <a:cs typeface="Arial MT"/>
            </a:endParaRPr>
          </a:p>
          <a:p>
            <a:pPr marL="12700" marR="422909">
              <a:lnSpc>
                <a:spcPts val="3220"/>
              </a:lnSpc>
              <a:spcBef>
                <a:spcPts val="114"/>
              </a:spcBef>
            </a:pPr>
            <a:r>
              <a:rPr sz="2700" spc="-5" dirty="0">
                <a:latin typeface="Arial MT"/>
                <a:cs typeface="Arial MT"/>
              </a:rPr>
              <a:t>Input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values: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Enter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two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numbers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want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compare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into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designated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fields.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ts val="3120"/>
              </a:lnSpc>
            </a:pPr>
            <a:r>
              <a:rPr sz="2700" spc="-5" dirty="0">
                <a:latin typeface="Arial MT"/>
                <a:cs typeface="Arial MT"/>
              </a:rPr>
              <a:t>Calculate: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button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determine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percentage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difference.</a:t>
            </a:r>
            <a:endParaRPr sz="2700">
              <a:latin typeface="Arial MT"/>
              <a:cs typeface="Arial MT"/>
            </a:endParaRPr>
          </a:p>
          <a:p>
            <a:pPr marL="106680" marR="215265">
              <a:lnSpc>
                <a:spcPts val="3229"/>
              </a:lnSpc>
              <a:spcBef>
                <a:spcPts val="95"/>
              </a:spcBef>
            </a:pPr>
            <a:r>
              <a:rPr sz="2700" spc="-5" dirty="0">
                <a:latin typeface="Arial MT"/>
                <a:cs typeface="Arial MT"/>
              </a:rPr>
              <a:t>View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results: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calculator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will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display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percentage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difference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between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two numbers.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014" y="3534109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014" y="3943684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014" y="4353259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014" y="5172409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014" y="5581984"/>
            <a:ext cx="85725" cy="85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3014" y="6401134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8264" y="6810709"/>
            <a:ext cx="85725" cy="8572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38599" cy="4876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14496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>
                <a:latin typeface="Trebuchet MS"/>
                <a:cs typeface="Trebuchet MS"/>
              </a:rPr>
              <a:t>OUR</a:t>
            </a:r>
            <a:r>
              <a:rPr sz="5400" spc="65" dirty="0">
                <a:latin typeface="Trebuchet MS"/>
                <a:cs typeface="Trebuchet MS"/>
              </a:rPr>
              <a:t> </a:t>
            </a:r>
            <a:r>
              <a:rPr sz="5400" spc="30" dirty="0">
                <a:latin typeface="Trebuchet MS"/>
                <a:cs typeface="Trebuchet MS"/>
              </a:rPr>
              <a:t>SOLUTION</a:t>
            </a:r>
            <a:r>
              <a:rPr sz="5400" spc="70" dirty="0">
                <a:latin typeface="Trebuchet MS"/>
                <a:cs typeface="Trebuchet MS"/>
              </a:rPr>
              <a:t> </a:t>
            </a:r>
            <a:r>
              <a:rPr sz="5400" spc="20" dirty="0">
                <a:latin typeface="Trebuchet MS"/>
                <a:cs typeface="Trebuchet MS"/>
              </a:rPr>
              <a:t>AND</a:t>
            </a:r>
            <a:r>
              <a:rPr sz="5400" spc="70" dirty="0">
                <a:latin typeface="Trebuchet MS"/>
                <a:cs typeface="Trebuchet MS"/>
              </a:rPr>
              <a:t> </a:t>
            </a:r>
            <a:r>
              <a:rPr sz="5400" spc="20" dirty="0">
                <a:latin typeface="Trebuchet MS"/>
                <a:cs typeface="Trebuchet MS"/>
              </a:rPr>
              <a:t>ITS</a:t>
            </a:r>
            <a:r>
              <a:rPr sz="5400" spc="70" dirty="0">
                <a:latin typeface="Trebuchet MS"/>
                <a:cs typeface="Trebuchet MS"/>
              </a:rPr>
              <a:t> </a:t>
            </a:r>
            <a:r>
              <a:rPr sz="5400" spc="25" dirty="0">
                <a:latin typeface="Trebuchet MS"/>
                <a:cs typeface="Trebuchet MS"/>
              </a:rPr>
              <a:t>VALUE</a:t>
            </a:r>
            <a:r>
              <a:rPr sz="5400" spc="70" dirty="0">
                <a:latin typeface="Trebuchet MS"/>
                <a:cs typeface="Trebuchet MS"/>
              </a:rPr>
              <a:t> </a:t>
            </a:r>
            <a:r>
              <a:rPr sz="5400" spc="30" dirty="0">
                <a:latin typeface="Trebuchet MS"/>
                <a:cs typeface="Trebuchet MS"/>
              </a:rPr>
              <a:t>PROPOSITION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7764" y="2691437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96492" y="2459663"/>
            <a:ext cx="8260080" cy="65805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39750">
              <a:lnSpc>
                <a:spcPts val="3229"/>
              </a:lnSpc>
              <a:spcBef>
                <a:spcPts val="215"/>
              </a:spcBef>
            </a:pPr>
            <a:r>
              <a:rPr sz="2700" b="1" spc="-5" dirty="0">
                <a:latin typeface="Arial"/>
                <a:cs typeface="Arial"/>
              </a:rPr>
              <a:t>Data-Driven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Insights</a:t>
            </a:r>
            <a:r>
              <a:rPr sz="2700" dirty="0">
                <a:latin typeface="Arial MT"/>
                <a:cs typeface="Arial MT"/>
              </a:rPr>
              <a:t>: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Enables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managers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make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informed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decisions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based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on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accurate,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real-time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performance data.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ts val="3100"/>
              </a:lnSpc>
            </a:pPr>
            <a:r>
              <a:rPr sz="2700" b="1" dirty="0">
                <a:latin typeface="Arial"/>
                <a:cs typeface="Arial"/>
              </a:rPr>
              <a:t>Improved Efficiency</a:t>
            </a:r>
            <a:r>
              <a:rPr sz="2700" dirty="0">
                <a:latin typeface="Arial MT"/>
                <a:cs typeface="Arial MT"/>
              </a:rPr>
              <a:t>: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Automates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data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collection</a:t>
            </a:r>
            <a:endParaRPr sz="2700">
              <a:latin typeface="Arial MT"/>
              <a:cs typeface="Arial MT"/>
            </a:endParaRPr>
          </a:p>
          <a:p>
            <a:pPr marL="12700" marR="1035050">
              <a:lnSpc>
                <a:spcPts val="3229"/>
              </a:lnSpc>
              <a:spcBef>
                <a:spcPts val="110"/>
              </a:spcBef>
            </a:pP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analysis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process,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saving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time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reducing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manual errors.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ts val="3105"/>
              </a:lnSpc>
            </a:pPr>
            <a:r>
              <a:rPr sz="2700" b="1" dirty="0">
                <a:latin typeface="Arial"/>
                <a:cs typeface="Arial"/>
              </a:rPr>
              <a:t>Enhanced</a:t>
            </a:r>
            <a:r>
              <a:rPr sz="2700" b="1" spc="-1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Employee</a:t>
            </a:r>
            <a:r>
              <a:rPr sz="2700" b="1" spc="-1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Development</a:t>
            </a:r>
            <a:r>
              <a:rPr sz="2700" dirty="0">
                <a:latin typeface="Arial MT"/>
                <a:cs typeface="Arial MT"/>
              </a:rPr>
              <a:t>: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Identifies</a:t>
            </a:r>
            <a:endParaRPr sz="2700">
              <a:latin typeface="Arial MT"/>
              <a:cs typeface="Arial MT"/>
            </a:endParaRPr>
          </a:p>
          <a:p>
            <a:pPr marL="12700" marR="5080">
              <a:lnSpc>
                <a:spcPts val="3229"/>
              </a:lnSpc>
              <a:spcBef>
                <a:spcPts val="105"/>
              </a:spcBef>
            </a:pPr>
            <a:r>
              <a:rPr sz="2700" spc="-5" dirty="0">
                <a:latin typeface="Arial MT"/>
                <a:cs typeface="Arial MT"/>
              </a:rPr>
              <a:t>training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needs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development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opportunities,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leading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 </a:t>
            </a:r>
            <a:r>
              <a:rPr sz="2700" spc="-5" dirty="0">
                <a:latin typeface="Arial MT"/>
                <a:cs typeface="Arial MT"/>
              </a:rPr>
              <a:t>a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more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skilled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workforce.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ts val="3105"/>
              </a:lnSpc>
            </a:pPr>
            <a:r>
              <a:rPr sz="2700" b="1" spc="-5" dirty="0">
                <a:latin typeface="Arial"/>
                <a:cs typeface="Arial"/>
              </a:rPr>
              <a:t>Better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Performance</a:t>
            </a:r>
            <a:r>
              <a:rPr sz="2700" b="1" spc="1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Management</a:t>
            </a:r>
            <a:r>
              <a:rPr sz="2700" spc="-5" dirty="0">
                <a:latin typeface="Arial MT"/>
                <a:cs typeface="Arial MT"/>
              </a:rPr>
              <a:t>: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Helps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</a:t>
            </a:r>
            <a:endParaRPr sz="2700">
              <a:latin typeface="Arial MT"/>
              <a:cs typeface="Arial MT"/>
            </a:endParaRPr>
          </a:p>
          <a:p>
            <a:pPr marL="12700" marR="1111885">
              <a:lnSpc>
                <a:spcPts val="3229"/>
              </a:lnSpc>
              <a:spcBef>
                <a:spcPts val="110"/>
              </a:spcBef>
            </a:pPr>
            <a:r>
              <a:rPr sz="2700" spc="-5" dirty="0">
                <a:latin typeface="Arial MT"/>
                <a:cs typeface="Arial MT"/>
              </a:rPr>
              <a:t>recognizing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top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performers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addressing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underperformance,</a:t>
            </a:r>
            <a:r>
              <a:rPr sz="2700" spc="3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ultimately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improving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overall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productivity.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ts val="3100"/>
              </a:lnSpc>
            </a:pPr>
            <a:r>
              <a:rPr sz="2700" b="1" spc="-5" dirty="0">
                <a:latin typeface="Arial"/>
                <a:cs typeface="Arial"/>
              </a:rPr>
              <a:t>Cost-Effective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Solution</a:t>
            </a:r>
            <a:r>
              <a:rPr sz="2700" dirty="0">
                <a:latin typeface="Arial MT"/>
                <a:cs typeface="Arial MT"/>
              </a:rPr>
              <a:t>: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Leverages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widely</a:t>
            </a:r>
            <a:endParaRPr sz="2700">
              <a:latin typeface="Arial MT"/>
              <a:cs typeface="Arial MT"/>
            </a:endParaRPr>
          </a:p>
          <a:p>
            <a:pPr marL="12700" marR="977265">
              <a:lnSpc>
                <a:spcPts val="3229"/>
              </a:lnSpc>
              <a:spcBef>
                <a:spcPts val="95"/>
              </a:spcBef>
            </a:pPr>
            <a:r>
              <a:rPr sz="2700" spc="-5" dirty="0">
                <a:latin typeface="Arial MT"/>
                <a:cs typeface="Arial MT"/>
              </a:rPr>
              <a:t>accessible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Excel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platform,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avoiding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need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for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expensive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software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or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tools.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7764" y="3920162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7764" y="5148887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7764" y="6377612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7764" y="8015912"/>
            <a:ext cx="85725" cy="857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dirty="0">
                <a:latin typeface="Trebuchet MS"/>
                <a:cs typeface="Trebuchet MS"/>
              </a:rPr>
              <a:t>Dataset	Description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0455">
              <a:lnSpc>
                <a:spcPts val="3235"/>
              </a:lnSpc>
              <a:spcBef>
                <a:spcPts val="100"/>
              </a:spcBef>
            </a:pPr>
            <a:r>
              <a:rPr spc="190" dirty="0"/>
              <a:t>How</a:t>
            </a:r>
            <a:r>
              <a:rPr spc="-60" dirty="0"/>
              <a:t> </a:t>
            </a:r>
            <a:r>
              <a:rPr spc="35" dirty="0"/>
              <a:t>to</a:t>
            </a:r>
            <a:r>
              <a:rPr spc="-60" dirty="0"/>
              <a:t> </a:t>
            </a:r>
            <a:r>
              <a:rPr spc="30" dirty="0"/>
              <a:t>find</a:t>
            </a:r>
            <a:r>
              <a:rPr spc="-60" dirty="0"/>
              <a:t> </a:t>
            </a:r>
            <a:r>
              <a:rPr spc="40" dirty="0"/>
              <a:t>the</a:t>
            </a:r>
            <a:r>
              <a:rPr spc="-60" dirty="0"/>
              <a:t> </a:t>
            </a:r>
            <a:r>
              <a:rPr spc="100" dirty="0"/>
              <a:t>percentage</a:t>
            </a:r>
            <a:r>
              <a:rPr spc="-60" dirty="0"/>
              <a:t> </a:t>
            </a:r>
            <a:r>
              <a:rPr spc="95" dirty="0"/>
              <a:t>between</a:t>
            </a:r>
            <a:r>
              <a:rPr spc="-60" dirty="0"/>
              <a:t> </a:t>
            </a:r>
            <a:r>
              <a:rPr spc="85" dirty="0"/>
              <a:t>two</a:t>
            </a:r>
            <a:r>
              <a:rPr spc="-60" dirty="0"/>
              <a:t> </a:t>
            </a:r>
            <a:r>
              <a:rPr spc="155" dirty="0"/>
              <a:t>numbers?</a:t>
            </a:r>
          </a:p>
          <a:p>
            <a:pPr marL="1100455">
              <a:lnSpc>
                <a:spcPts val="3229"/>
              </a:lnSpc>
            </a:pPr>
            <a:r>
              <a:rPr spc="160" dirty="0"/>
              <a:t>To</a:t>
            </a:r>
            <a:r>
              <a:rPr spc="-55" dirty="0"/>
              <a:t> </a:t>
            </a:r>
            <a:r>
              <a:rPr spc="35" dirty="0"/>
              <a:t>calculate</a:t>
            </a:r>
            <a:r>
              <a:rPr spc="-55" dirty="0"/>
              <a:t> </a:t>
            </a:r>
            <a:r>
              <a:rPr spc="40" dirty="0"/>
              <a:t>the</a:t>
            </a:r>
            <a:r>
              <a:rPr spc="-50" dirty="0"/>
              <a:t> </a:t>
            </a:r>
            <a:r>
              <a:rPr spc="100" dirty="0"/>
              <a:t>percentage</a:t>
            </a:r>
            <a:r>
              <a:rPr spc="-55" dirty="0"/>
              <a:t> </a:t>
            </a:r>
            <a:r>
              <a:rPr spc="55" dirty="0"/>
              <a:t>difference</a:t>
            </a:r>
            <a:r>
              <a:rPr spc="-50" dirty="0"/>
              <a:t> </a:t>
            </a:r>
            <a:r>
              <a:rPr spc="95" dirty="0"/>
              <a:t>between</a:t>
            </a:r>
            <a:r>
              <a:rPr spc="-55" dirty="0"/>
              <a:t> </a:t>
            </a:r>
            <a:r>
              <a:rPr spc="85" dirty="0"/>
              <a:t>two</a:t>
            </a:r>
            <a:r>
              <a:rPr spc="-55" dirty="0"/>
              <a:t> </a:t>
            </a:r>
            <a:r>
              <a:rPr spc="80" dirty="0"/>
              <a:t>numbers,</a:t>
            </a:r>
            <a:r>
              <a:rPr spc="-50" dirty="0"/>
              <a:t> </a:t>
            </a:r>
            <a:r>
              <a:rPr spc="25" dirty="0"/>
              <a:t>follow</a:t>
            </a:r>
            <a:r>
              <a:rPr spc="-55" dirty="0"/>
              <a:t> </a:t>
            </a:r>
            <a:r>
              <a:rPr spc="105" dirty="0"/>
              <a:t>these</a:t>
            </a:r>
            <a:r>
              <a:rPr spc="-50" dirty="0"/>
              <a:t> </a:t>
            </a:r>
            <a:r>
              <a:rPr spc="90" dirty="0"/>
              <a:t>steps:</a:t>
            </a:r>
          </a:p>
          <a:p>
            <a:pPr marL="1087755">
              <a:lnSpc>
                <a:spcPct val="100000"/>
              </a:lnSpc>
              <a:spcBef>
                <a:spcPts val="15"/>
              </a:spcBef>
            </a:pPr>
            <a:endParaRPr sz="2850"/>
          </a:p>
          <a:p>
            <a:pPr marL="1100455" marR="5080">
              <a:lnSpc>
                <a:spcPts val="3229"/>
              </a:lnSpc>
            </a:pPr>
            <a:r>
              <a:rPr dirty="0"/>
              <a:t>First, </a:t>
            </a:r>
            <a:r>
              <a:rPr spc="50" dirty="0"/>
              <a:t>determine </a:t>
            </a:r>
            <a:r>
              <a:rPr spc="40" dirty="0"/>
              <a:t>the </a:t>
            </a:r>
            <a:r>
              <a:rPr spc="55" dirty="0"/>
              <a:t>difference </a:t>
            </a:r>
            <a:r>
              <a:rPr spc="95" dirty="0"/>
              <a:t>between </a:t>
            </a:r>
            <a:r>
              <a:rPr spc="40" dirty="0"/>
              <a:t>the </a:t>
            </a:r>
            <a:r>
              <a:rPr spc="85" dirty="0"/>
              <a:t>two </a:t>
            </a:r>
            <a:r>
              <a:rPr spc="75" dirty="0"/>
              <a:t>numbers. </a:t>
            </a:r>
            <a:r>
              <a:rPr spc="35" dirty="0"/>
              <a:t>Next, calculate </a:t>
            </a:r>
            <a:r>
              <a:rPr spc="40" dirty="0"/>
              <a:t>the </a:t>
            </a:r>
            <a:r>
              <a:rPr spc="120" dirty="0"/>
              <a:t>average </a:t>
            </a:r>
            <a:r>
              <a:rPr spc="65" dirty="0"/>
              <a:t>of </a:t>
            </a:r>
            <a:r>
              <a:rPr spc="105" dirty="0"/>
              <a:t>these </a:t>
            </a:r>
            <a:r>
              <a:rPr spc="85" dirty="0"/>
              <a:t>two </a:t>
            </a:r>
            <a:r>
              <a:rPr spc="90" dirty="0"/>
              <a:t> </a:t>
            </a:r>
            <a:r>
              <a:rPr spc="75" dirty="0"/>
              <a:t>numbers.</a:t>
            </a:r>
            <a:r>
              <a:rPr spc="-50" dirty="0"/>
              <a:t> </a:t>
            </a:r>
            <a:r>
              <a:rPr spc="50" dirty="0"/>
              <a:t>Then,</a:t>
            </a:r>
            <a:r>
              <a:rPr spc="-50" dirty="0"/>
              <a:t> </a:t>
            </a:r>
            <a:r>
              <a:rPr spc="60" dirty="0"/>
              <a:t>divide</a:t>
            </a:r>
            <a:r>
              <a:rPr spc="-45" dirty="0"/>
              <a:t> </a:t>
            </a:r>
            <a:r>
              <a:rPr spc="40" dirty="0"/>
              <a:t>the</a:t>
            </a:r>
            <a:r>
              <a:rPr spc="-50" dirty="0"/>
              <a:t> </a:t>
            </a:r>
            <a:r>
              <a:rPr spc="55" dirty="0"/>
              <a:t>difference</a:t>
            </a:r>
            <a:r>
              <a:rPr spc="-45" dirty="0"/>
              <a:t> </a:t>
            </a:r>
            <a:r>
              <a:rPr spc="170" dirty="0"/>
              <a:t>by</a:t>
            </a:r>
            <a:r>
              <a:rPr spc="-50" dirty="0"/>
              <a:t> </a:t>
            </a:r>
            <a:r>
              <a:rPr spc="40" dirty="0"/>
              <a:t>the</a:t>
            </a:r>
            <a:r>
              <a:rPr spc="-50" dirty="0"/>
              <a:t> </a:t>
            </a:r>
            <a:r>
              <a:rPr spc="75" dirty="0"/>
              <a:t>average.</a:t>
            </a:r>
            <a:r>
              <a:rPr spc="-45" dirty="0"/>
              <a:t> </a:t>
            </a:r>
            <a:r>
              <a:rPr spc="-20" dirty="0"/>
              <a:t>Finally,</a:t>
            </a:r>
            <a:r>
              <a:rPr spc="-50" dirty="0"/>
              <a:t> </a:t>
            </a:r>
            <a:r>
              <a:rPr spc="-5" dirty="0"/>
              <a:t>multiply</a:t>
            </a:r>
            <a:r>
              <a:rPr spc="-45" dirty="0"/>
              <a:t> </a:t>
            </a:r>
            <a:r>
              <a:rPr spc="40" dirty="0"/>
              <a:t>the</a:t>
            </a:r>
            <a:r>
              <a:rPr spc="-50" dirty="0"/>
              <a:t> </a:t>
            </a:r>
            <a:r>
              <a:rPr spc="40" dirty="0"/>
              <a:t>result</a:t>
            </a:r>
            <a:r>
              <a:rPr spc="-50" dirty="0"/>
              <a:t> </a:t>
            </a:r>
            <a:r>
              <a:rPr spc="170" dirty="0"/>
              <a:t>by</a:t>
            </a:r>
            <a:r>
              <a:rPr spc="-45" dirty="0"/>
              <a:t> </a:t>
            </a:r>
            <a:r>
              <a:rPr spc="105" dirty="0"/>
              <a:t>100</a:t>
            </a:r>
            <a:r>
              <a:rPr spc="-50" dirty="0"/>
              <a:t> </a:t>
            </a:r>
            <a:r>
              <a:rPr spc="35" dirty="0"/>
              <a:t>to</a:t>
            </a:r>
            <a:r>
              <a:rPr spc="-45" dirty="0"/>
              <a:t> </a:t>
            </a:r>
            <a:r>
              <a:rPr spc="150" dirty="0"/>
              <a:t>express</a:t>
            </a:r>
            <a:r>
              <a:rPr spc="-50" dirty="0"/>
              <a:t> </a:t>
            </a:r>
            <a:r>
              <a:rPr spc="40" dirty="0"/>
              <a:t>the </a:t>
            </a:r>
            <a:r>
              <a:rPr spc="-800" dirty="0"/>
              <a:t> </a:t>
            </a:r>
            <a:r>
              <a:rPr spc="130" dirty="0"/>
              <a:t>answer </a:t>
            </a:r>
            <a:r>
              <a:rPr spc="210" dirty="0"/>
              <a:t>as </a:t>
            </a:r>
            <a:r>
              <a:rPr spc="100" dirty="0"/>
              <a:t>a </a:t>
            </a:r>
            <a:r>
              <a:rPr spc="65" dirty="0"/>
              <a:t>percentage. </a:t>
            </a:r>
            <a:r>
              <a:rPr spc="114" dirty="0"/>
              <a:t>This </a:t>
            </a:r>
            <a:r>
              <a:rPr spc="95" dirty="0"/>
              <a:t>method </a:t>
            </a:r>
            <a:r>
              <a:rPr spc="35" dirty="0"/>
              <a:t>effectively </a:t>
            </a:r>
            <a:r>
              <a:rPr spc="140" dirty="0"/>
              <a:t>measures </a:t>
            </a:r>
            <a:r>
              <a:rPr spc="40" dirty="0"/>
              <a:t>the </a:t>
            </a:r>
            <a:r>
              <a:rPr spc="10" dirty="0"/>
              <a:t>relative </a:t>
            </a:r>
            <a:r>
              <a:rPr spc="55" dirty="0"/>
              <a:t>difference </a:t>
            </a:r>
            <a:r>
              <a:rPr spc="95" dirty="0"/>
              <a:t>between </a:t>
            </a:r>
            <a:r>
              <a:rPr spc="40" dirty="0"/>
              <a:t>the </a:t>
            </a:r>
            <a:r>
              <a:rPr spc="85" dirty="0"/>
              <a:t>two </a:t>
            </a:r>
            <a:r>
              <a:rPr spc="-800" dirty="0"/>
              <a:t> </a:t>
            </a:r>
            <a:r>
              <a:rPr spc="55" dirty="0"/>
              <a:t>values.</a:t>
            </a:r>
          </a:p>
          <a:p>
            <a:pPr marL="1087755">
              <a:lnSpc>
                <a:spcPct val="100000"/>
              </a:lnSpc>
              <a:spcBef>
                <a:spcPts val="10"/>
              </a:spcBef>
            </a:pPr>
            <a:endParaRPr sz="2650"/>
          </a:p>
          <a:p>
            <a:pPr marL="1100455">
              <a:lnSpc>
                <a:spcPts val="3229"/>
              </a:lnSpc>
            </a:pPr>
            <a:r>
              <a:rPr spc="95" dirty="0"/>
              <a:t>What</a:t>
            </a:r>
            <a:r>
              <a:rPr spc="-55" dirty="0"/>
              <a:t> </a:t>
            </a:r>
            <a:r>
              <a:rPr spc="90" dirty="0"/>
              <a:t>is</a:t>
            </a:r>
            <a:r>
              <a:rPr spc="-55" dirty="0"/>
              <a:t> </a:t>
            </a:r>
            <a:r>
              <a:rPr spc="40" dirty="0"/>
              <a:t>the</a:t>
            </a:r>
            <a:r>
              <a:rPr spc="-55" dirty="0"/>
              <a:t> </a:t>
            </a:r>
            <a:r>
              <a:rPr spc="100" dirty="0"/>
              <a:t>percentage</a:t>
            </a:r>
            <a:r>
              <a:rPr spc="-55" dirty="0"/>
              <a:t> </a:t>
            </a:r>
            <a:r>
              <a:rPr spc="90" dirty="0"/>
              <a:t>increase</a:t>
            </a:r>
            <a:r>
              <a:rPr spc="-55" dirty="0"/>
              <a:t> </a:t>
            </a:r>
            <a:r>
              <a:rPr spc="95" dirty="0"/>
              <a:t>between</a:t>
            </a:r>
            <a:r>
              <a:rPr spc="-55" dirty="0"/>
              <a:t> </a:t>
            </a:r>
            <a:r>
              <a:rPr spc="85" dirty="0"/>
              <a:t>two</a:t>
            </a:r>
            <a:r>
              <a:rPr spc="-50" dirty="0"/>
              <a:t> </a:t>
            </a:r>
            <a:r>
              <a:rPr spc="155" dirty="0"/>
              <a:t>numbers?</a:t>
            </a:r>
          </a:p>
          <a:p>
            <a:pPr marL="1100455" marR="1037590">
              <a:lnSpc>
                <a:spcPts val="3229"/>
              </a:lnSpc>
              <a:spcBef>
                <a:spcPts val="110"/>
              </a:spcBef>
            </a:pPr>
            <a:r>
              <a:rPr spc="160" dirty="0"/>
              <a:t>To</a:t>
            </a:r>
            <a:r>
              <a:rPr spc="-55" dirty="0"/>
              <a:t> </a:t>
            </a:r>
            <a:r>
              <a:rPr spc="35" dirty="0"/>
              <a:t>calculate</a:t>
            </a:r>
            <a:r>
              <a:rPr spc="-50" dirty="0"/>
              <a:t> </a:t>
            </a:r>
            <a:r>
              <a:rPr spc="40" dirty="0"/>
              <a:t>the</a:t>
            </a:r>
            <a:r>
              <a:rPr spc="-55" dirty="0"/>
              <a:t> </a:t>
            </a:r>
            <a:r>
              <a:rPr spc="100" dirty="0"/>
              <a:t>percentage</a:t>
            </a:r>
            <a:r>
              <a:rPr spc="-50" dirty="0"/>
              <a:t> </a:t>
            </a:r>
            <a:r>
              <a:rPr spc="90" dirty="0"/>
              <a:t>increase</a:t>
            </a:r>
            <a:r>
              <a:rPr spc="-50" dirty="0"/>
              <a:t> </a:t>
            </a:r>
            <a:r>
              <a:rPr spc="95" dirty="0"/>
              <a:t>between</a:t>
            </a:r>
            <a:r>
              <a:rPr spc="-55" dirty="0"/>
              <a:t> </a:t>
            </a:r>
            <a:r>
              <a:rPr spc="85" dirty="0"/>
              <a:t>two</a:t>
            </a:r>
            <a:r>
              <a:rPr spc="-50" dirty="0"/>
              <a:t> </a:t>
            </a:r>
            <a:r>
              <a:rPr spc="80" dirty="0"/>
              <a:t>numbers,</a:t>
            </a:r>
            <a:r>
              <a:rPr spc="-50" dirty="0"/>
              <a:t> </a:t>
            </a:r>
            <a:r>
              <a:rPr spc="140" dirty="0"/>
              <a:t>you</a:t>
            </a:r>
            <a:r>
              <a:rPr spc="-55" dirty="0"/>
              <a:t> </a:t>
            </a:r>
            <a:r>
              <a:rPr spc="10" dirty="0"/>
              <a:t>first</a:t>
            </a:r>
            <a:r>
              <a:rPr spc="-50" dirty="0"/>
              <a:t> </a:t>
            </a:r>
            <a:r>
              <a:rPr spc="50" dirty="0"/>
              <a:t>determine</a:t>
            </a:r>
            <a:r>
              <a:rPr spc="-50" dirty="0"/>
              <a:t> </a:t>
            </a:r>
            <a:r>
              <a:rPr spc="40" dirty="0"/>
              <a:t>the</a:t>
            </a:r>
            <a:r>
              <a:rPr spc="-55" dirty="0"/>
              <a:t> </a:t>
            </a:r>
            <a:r>
              <a:rPr spc="55" dirty="0"/>
              <a:t>difference </a:t>
            </a:r>
            <a:r>
              <a:rPr spc="-795" dirty="0"/>
              <a:t> </a:t>
            </a:r>
            <a:r>
              <a:rPr spc="95" dirty="0"/>
              <a:t>between</a:t>
            </a:r>
            <a:r>
              <a:rPr spc="-60" dirty="0"/>
              <a:t> </a:t>
            </a:r>
            <a:r>
              <a:rPr spc="40" dirty="0"/>
              <a:t>the</a:t>
            </a:r>
            <a:r>
              <a:rPr spc="-55" dirty="0"/>
              <a:t> </a:t>
            </a:r>
            <a:r>
              <a:rPr spc="85" dirty="0"/>
              <a:t>two</a:t>
            </a:r>
            <a:r>
              <a:rPr spc="-55" dirty="0"/>
              <a:t> </a:t>
            </a:r>
            <a:r>
              <a:rPr spc="55" dirty="0"/>
              <a:t>values.</a:t>
            </a:r>
          </a:p>
          <a:p>
            <a:pPr marL="1087755">
              <a:lnSpc>
                <a:spcPct val="100000"/>
              </a:lnSpc>
              <a:spcBef>
                <a:spcPts val="5"/>
              </a:spcBef>
            </a:pPr>
            <a:endParaRPr sz="2750"/>
          </a:p>
          <a:p>
            <a:pPr marL="1100455" marR="10160">
              <a:lnSpc>
                <a:spcPts val="3229"/>
              </a:lnSpc>
            </a:pPr>
            <a:r>
              <a:rPr spc="114" dirty="0"/>
              <a:t>This </a:t>
            </a:r>
            <a:r>
              <a:rPr spc="55" dirty="0"/>
              <a:t>difference </a:t>
            </a:r>
            <a:r>
              <a:rPr spc="105" dirty="0"/>
              <a:t>represents </a:t>
            </a:r>
            <a:r>
              <a:rPr spc="40" dirty="0"/>
              <a:t>the </a:t>
            </a:r>
            <a:r>
              <a:rPr spc="80" dirty="0"/>
              <a:t>amount </a:t>
            </a:r>
            <a:r>
              <a:rPr spc="65" dirty="0"/>
              <a:t>of </a:t>
            </a:r>
            <a:r>
              <a:rPr spc="55" dirty="0"/>
              <a:t>increase. </a:t>
            </a:r>
            <a:r>
              <a:rPr spc="50" dirty="0"/>
              <a:t>Then, </a:t>
            </a:r>
            <a:r>
              <a:rPr spc="60" dirty="0"/>
              <a:t>divide </a:t>
            </a:r>
            <a:r>
              <a:rPr spc="55" dirty="0"/>
              <a:t>this </a:t>
            </a:r>
            <a:r>
              <a:rPr spc="90" dirty="0"/>
              <a:t>increase </a:t>
            </a:r>
            <a:r>
              <a:rPr spc="170" dirty="0"/>
              <a:t>by </a:t>
            </a:r>
            <a:r>
              <a:rPr spc="40" dirty="0"/>
              <a:t>the </a:t>
            </a:r>
            <a:r>
              <a:rPr spc="25" dirty="0"/>
              <a:t>original </a:t>
            </a:r>
            <a:r>
              <a:rPr spc="90" dirty="0"/>
              <a:t>number </a:t>
            </a:r>
            <a:r>
              <a:rPr spc="-800" dirty="0"/>
              <a:t> </a:t>
            </a:r>
            <a:r>
              <a:rPr spc="125" dirty="0"/>
              <a:t>and</a:t>
            </a:r>
            <a:r>
              <a:rPr spc="-50" dirty="0"/>
              <a:t> </a:t>
            </a:r>
            <a:r>
              <a:rPr spc="-5" dirty="0"/>
              <a:t>multiply</a:t>
            </a:r>
            <a:r>
              <a:rPr spc="-45" dirty="0"/>
              <a:t> </a:t>
            </a:r>
            <a:r>
              <a:rPr spc="40" dirty="0"/>
              <a:t>the</a:t>
            </a:r>
            <a:r>
              <a:rPr spc="-50" dirty="0"/>
              <a:t> </a:t>
            </a:r>
            <a:r>
              <a:rPr spc="40" dirty="0"/>
              <a:t>result</a:t>
            </a:r>
            <a:r>
              <a:rPr spc="-45" dirty="0"/>
              <a:t> </a:t>
            </a:r>
            <a:r>
              <a:rPr spc="170" dirty="0"/>
              <a:t>by</a:t>
            </a:r>
            <a:r>
              <a:rPr spc="-50" dirty="0"/>
              <a:t> </a:t>
            </a:r>
            <a:r>
              <a:rPr spc="105" dirty="0"/>
              <a:t>100</a:t>
            </a:r>
            <a:r>
              <a:rPr spc="-45" dirty="0"/>
              <a:t> </a:t>
            </a:r>
            <a:r>
              <a:rPr spc="35" dirty="0"/>
              <a:t>to</a:t>
            </a:r>
            <a:r>
              <a:rPr spc="-45" dirty="0"/>
              <a:t> </a:t>
            </a:r>
            <a:r>
              <a:rPr spc="85" dirty="0"/>
              <a:t>convert</a:t>
            </a:r>
            <a:r>
              <a:rPr spc="-50" dirty="0"/>
              <a:t> </a:t>
            </a:r>
            <a:r>
              <a:rPr spc="-110" dirty="0"/>
              <a:t>it</a:t>
            </a:r>
            <a:r>
              <a:rPr spc="-45" dirty="0"/>
              <a:t> </a:t>
            </a:r>
            <a:r>
              <a:rPr spc="10" dirty="0"/>
              <a:t>into</a:t>
            </a:r>
            <a:r>
              <a:rPr spc="-50" dirty="0"/>
              <a:t> </a:t>
            </a:r>
            <a:r>
              <a:rPr spc="100" dirty="0"/>
              <a:t>a</a:t>
            </a:r>
            <a:r>
              <a:rPr spc="-45" dirty="0"/>
              <a:t> </a:t>
            </a:r>
            <a:r>
              <a:rPr spc="65" dirty="0"/>
              <a:t>percentage.</a:t>
            </a:r>
            <a:r>
              <a:rPr spc="-45" dirty="0"/>
              <a:t> </a:t>
            </a:r>
            <a:r>
              <a:rPr spc="125" dirty="0"/>
              <a:t>The</a:t>
            </a:r>
            <a:r>
              <a:rPr spc="-50" dirty="0"/>
              <a:t> </a:t>
            </a:r>
            <a:r>
              <a:rPr spc="-20" dirty="0"/>
              <a:t>final</a:t>
            </a:r>
            <a:r>
              <a:rPr spc="-45" dirty="0"/>
              <a:t> </a:t>
            </a:r>
            <a:r>
              <a:rPr spc="50" dirty="0"/>
              <a:t>figure</a:t>
            </a:r>
            <a:r>
              <a:rPr spc="-50" dirty="0"/>
              <a:t> </a:t>
            </a:r>
            <a:r>
              <a:rPr spc="75" dirty="0"/>
              <a:t>signifies</a:t>
            </a:r>
            <a:r>
              <a:rPr spc="-45" dirty="0"/>
              <a:t> </a:t>
            </a:r>
            <a:r>
              <a:rPr spc="40" dirty="0"/>
              <a:t>the</a:t>
            </a:r>
            <a:r>
              <a:rPr spc="-50" dirty="0"/>
              <a:t> </a:t>
            </a:r>
            <a:r>
              <a:rPr spc="100" dirty="0"/>
              <a:t>percentage </a:t>
            </a:r>
            <a:r>
              <a:rPr spc="-795" dirty="0"/>
              <a:t> </a:t>
            </a:r>
            <a:r>
              <a:rPr spc="170" dirty="0"/>
              <a:t>by</a:t>
            </a:r>
            <a:r>
              <a:rPr spc="-55" dirty="0"/>
              <a:t> </a:t>
            </a:r>
            <a:r>
              <a:rPr spc="90" dirty="0"/>
              <a:t>which</a:t>
            </a:r>
            <a:r>
              <a:rPr spc="-55" dirty="0"/>
              <a:t> </a:t>
            </a:r>
            <a:r>
              <a:rPr spc="40" dirty="0"/>
              <a:t>the</a:t>
            </a:r>
            <a:r>
              <a:rPr spc="-55" dirty="0"/>
              <a:t> </a:t>
            </a:r>
            <a:r>
              <a:rPr spc="25" dirty="0"/>
              <a:t>original</a:t>
            </a:r>
            <a:r>
              <a:rPr spc="-55" dirty="0"/>
              <a:t> </a:t>
            </a:r>
            <a:r>
              <a:rPr spc="90" dirty="0"/>
              <a:t>number</a:t>
            </a:r>
            <a:r>
              <a:rPr spc="-55" dirty="0"/>
              <a:t> </a:t>
            </a:r>
            <a:r>
              <a:rPr spc="180" dirty="0"/>
              <a:t>has</a:t>
            </a:r>
            <a:r>
              <a:rPr spc="-55" dirty="0"/>
              <a:t> </a:t>
            </a:r>
            <a:r>
              <a:rPr spc="145" dirty="0"/>
              <a:t>grown</a:t>
            </a:r>
            <a:r>
              <a:rPr spc="-55" dirty="0"/>
              <a:t> </a:t>
            </a:r>
            <a:r>
              <a:rPr spc="35" dirty="0"/>
              <a:t>to</a:t>
            </a:r>
            <a:r>
              <a:rPr spc="-55" dirty="0"/>
              <a:t> </a:t>
            </a:r>
            <a:r>
              <a:rPr spc="95" dirty="0"/>
              <a:t>reach</a:t>
            </a:r>
            <a:r>
              <a:rPr spc="-55" dirty="0"/>
              <a:t> </a:t>
            </a:r>
            <a:r>
              <a:rPr spc="40" dirty="0"/>
              <a:t>the</a:t>
            </a:r>
            <a:r>
              <a:rPr spc="-50" dirty="0"/>
              <a:t> </a:t>
            </a:r>
            <a:r>
              <a:rPr spc="125" dirty="0"/>
              <a:t>new</a:t>
            </a:r>
            <a:r>
              <a:rPr spc="-55" dirty="0"/>
              <a:t> </a:t>
            </a:r>
            <a:r>
              <a:rPr spc="10" dirty="0"/>
              <a:t>value.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5224" cy="51339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138428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5" dirty="0">
                <a:latin typeface="Trebuchet MS"/>
                <a:cs typeface="Trebuchet MS"/>
              </a:rPr>
              <a:t>THE</a:t>
            </a:r>
            <a:r>
              <a:rPr sz="6350" spc="40" dirty="0">
                <a:latin typeface="Trebuchet MS"/>
                <a:cs typeface="Trebuchet MS"/>
              </a:rPr>
              <a:t> "WOW"</a:t>
            </a:r>
            <a:r>
              <a:rPr sz="6350" spc="45" dirty="0">
                <a:latin typeface="Trebuchet MS"/>
                <a:cs typeface="Trebuchet MS"/>
              </a:rPr>
              <a:t> </a:t>
            </a:r>
            <a:r>
              <a:rPr sz="6350" spc="25" dirty="0">
                <a:latin typeface="Trebuchet MS"/>
                <a:cs typeface="Trebuchet MS"/>
              </a:rPr>
              <a:t>IN</a:t>
            </a:r>
            <a:r>
              <a:rPr sz="6350" spc="45" dirty="0">
                <a:latin typeface="Trebuchet MS"/>
                <a:cs typeface="Trebuchet MS"/>
              </a:rPr>
              <a:t> </a:t>
            </a:r>
            <a:r>
              <a:rPr sz="6350" spc="35" dirty="0">
                <a:latin typeface="Trebuchet MS"/>
                <a:cs typeface="Trebuchet MS"/>
              </a:rPr>
              <a:t>OUR</a:t>
            </a:r>
            <a:r>
              <a:rPr sz="6350" spc="45" dirty="0">
                <a:latin typeface="Trebuchet MS"/>
                <a:cs typeface="Trebuchet MS"/>
              </a:rPr>
              <a:t> </a:t>
            </a:r>
            <a:r>
              <a:rPr sz="6350" spc="40" dirty="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3126" y="9694764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914" y="3681962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914" y="4091537"/>
            <a:ext cx="85725" cy="857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65039" y="3450187"/>
            <a:ext cx="8289290" cy="252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">
              <a:lnSpc>
                <a:spcPts val="3235"/>
              </a:lnSpc>
              <a:spcBef>
                <a:spcPts val="100"/>
              </a:spcBef>
            </a:pPr>
            <a:r>
              <a:rPr sz="2700" spc="-5" dirty="0">
                <a:latin typeface="Arial MT"/>
                <a:cs typeface="Arial MT"/>
              </a:rPr>
              <a:t>How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calculate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percent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difference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Excel?</a:t>
            </a:r>
            <a:endParaRPr sz="2700">
              <a:latin typeface="Arial MT"/>
              <a:cs typeface="Arial MT"/>
            </a:endParaRPr>
          </a:p>
          <a:p>
            <a:pPr marL="501015" marR="5080">
              <a:lnSpc>
                <a:spcPts val="3229"/>
              </a:lnSpc>
              <a:spcBef>
                <a:spcPts val="105"/>
              </a:spcBef>
            </a:pPr>
            <a:r>
              <a:rPr sz="2700" dirty="0">
                <a:latin typeface="Arial MT"/>
                <a:cs typeface="Arial MT"/>
              </a:rPr>
              <a:t>To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calculate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percent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difference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between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two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numbers in</a:t>
            </a:r>
            <a:r>
              <a:rPr sz="2700" dirty="0">
                <a:latin typeface="Arial MT"/>
                <a:cs typeface="Arial MT"/>
              </a:rPr>
              <a:t> Excel,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dirty="0">
                <a:latin typeface="Arial MT"/>
                <a:cs typeface="Arial MT"/>
              </a:rPr>
              <a:t> must first subtract </a:t>
            </a:r>
            <a:r>
              <a:rPr sz="2700" spc="-5" dirty="0">
                <a:latin typeface="Arial MT"/>
                <a:cs typeface="Arial MT"/>
              </a:rPr>
              <a:t>the newer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value </a:t>
            </a:r>
            <a:r>
              <a:rPr sz="2700" dirty="0">
                <a:latin typeface="Arial MT"/>
                <a:cs typeface="Arial MT"/>
              </a:rPr>
              <a:t>from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older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value.</a:t>
            </a:r>
            <a:endParaRPr sz="2700">
              <a:latin typeface="Arial MT"/>
              <a:cs typeface="Arial MT"/>
            </a:endParaRPr>
          </a:p>
          <a:p>
            <a:pPr marL="12700" marR="43815">
              <a:lnSpc>
                <a:spcPct val="114599"/>
              </a:lnSpc>
              <a:spcBef>
                <a:spcPts val="35"/>
              </a:spcBef>
            </a:pPr>
            <a:r>
              <a:rPr sz="1200" dirty="0">
                <a:latin typeface="Arial MT"/>
                <a:cs typeface="Arial MT"/>
              </a:rPr>
              <a:t>Then,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divide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difference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older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Finally,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multiply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result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100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express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percentage.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instance,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cell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A2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contains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newer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cell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B2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contains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older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would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enter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formula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“=(A2-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B2)/B2*100”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into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empty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cell.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pressing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Enter,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Excel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display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percentage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difference.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Remember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format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cell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percentage</a:t>
            </a:r>
            <a:r>
              <a:rPr sz="1200" dirty="0">
                <a:latin typeface="Arial MT"/>
                <a:cs typeface="Arial MT"/>
              </a:rPr>
              <a:t> for </a:t>
            </a:r>
            <a:r>
              <a:rPr sz="1200" spc="-5" dirty="0">
                <a:latin typeface="Arial MT"/>
                <a:cs typeface="Arial MT"/>
              </a:rPr>
              <a:t>clear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interpretation.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1160</Words>
  <Application>Microsoft Office PowerPoint</Application>
  <PresentationFormat>Custom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Analysis.pptx</dc:title>
  <dc:creator>Bhuvana</dc:creator>
  <cp:keywords>DAGPUmUTyM4,BAGAsdYiHxI</cp:keywords>
  <cp:lastModifiedBy>RAJASEKAR KALAIMANI</cp:lastModifiedBy>
  <cp:revision>1</cp:revision>
  <dcterms:created xsi:type="dcterms:W3CDTF">2024-08-31T06:53:31Z</dcterms:created>
  <dcterms:modified xsi:type="dcterms:W3CDTF">2024-08-31T06:58:53Z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</Properties>
</file>