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35ee59c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35ee59c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35ee59cab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35ee59ca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3a4f2c1b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3a4f2c1b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3a4f2c1b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3a4f2c1b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3a4f2c1bb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e3a4f2c1b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35ee59cab_3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e35ee59cab_3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35ee59cab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e35ee59ca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32ff957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32ff957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35ee59cab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35ee59cab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35ee59cab_3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35ee59cab_3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35bbd9a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35bbd9a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35ee59ca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35ee59ca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32ff957d5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32ff957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31700" y="771525"/>
            <a:ext cx="8880600" cy="24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CS-510 Data Engineering Project</a:t>
            </a:r>
            <a:br>
              <a:rPr lang="en" sz="3000"/>
            </a:br>
            <a:br>
              <a:rPr lang="en" sz="3000"/>
            </a:br>
            <a:r>
              <a:rPr lang="en" sz="3000"/>
              <a:t>Instructor: Mina Vu</a:t>
            </a:r>
            <a:endParaRPr sz="3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358750" y="3265125"/>
            <a:ext cx="4562100" cy="17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Team Data Makers: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Jithendra Bojedla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Dileep Kumar Boyapati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Lakshmi Sai Prasanna Addagalla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Venkata Bhuvana Kancharla</a:t>
            </a:r>
            <a:endParaRPr sz="20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50" y="374525"/>
            <a:ext cx="2046350" cy="7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/>
        </p:nvSpPr>
        <p:spPr>
          <a:xfrm>
            <a:off x="897450" y="1339475"/>
            <a:ext cx="77154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AutoNum type="arabicPeriod"/>
            </a:pPr>
            <a:r>
              <a:rPr lang="en" sz="22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Query the location(longitude and </a:t>
            </a:r>
            <a:r>
              <a:rPr lang="en" sz="22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latitude</a:t>
            </a:r>
            <a:r>
              <a:rPr lang="en" sz="22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) &amp; speed data from the breadcrumb, trip, stopevent tables and integrated trip_stop view in your database server.</a:t>
            </a:r>
            <a:endParaRPr sz="22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AutoNum type="arabicPeriod"/>
            </a:pPr>
            <a:r>
              <a:rPr lang="en" sz="22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Export the results to tab separated list of values(tsv) files.</a:t>
            </a:r>
            <a:endParaRPr sz="22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AutoNum type="arabicPeriod"/>
            </a:pPr>
            <a:r>
              <a:rPr lang="en" sz="22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To represent geographical features, convert the data in tsv to geoJSON files.</a:t>
            </a:r>
            <a:endParaRPr sz="22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897450" y="535775"/>
            <a:ext cx="771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Roboto"/>
                <a:ea typeface="Roboto"/>
                <a:cs typeface="Roboto"/>
                <a:sym typeface="Roboto"/>
              </a:rPr>
              <a:t>Generating m</a:t>
            </a:r>
            <a:r>
              <a:rPr b="1" lang="en" sz="2600">
                <a:latin typeface="Roboto"/>
                <a:ea typeface="Roboto"/>
                <a:cs typeface="Roboto"/>
                <a:sym typeface="Roboto"/>
              </a:rPr>
              <a:t>ap data: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7858250" y="4589725"/>
            <a:ext cx="12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Prasanna</a:t>
            </a:r>
            <a:endParaRPr sz="1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idx="1" type="subTitle"/>
          </p:nvPr>
        </p:nvSpPr>
        <p:spPr>
          <a:xfrm>
            <a:off x="265500" y="1058175"/>
            <a:ext cx="40452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D0D0D"/>
                </a:solidFill>
              </a:rPr>
              <a:t>Visualization 1</a:t>
            </a:r>
            <a:endParaRPr sz="24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0D0D"/>
                </a:solidFill>
              </a:rPr>
              <a:t>Traffic on weekdays between 5 to 6pm in the afternoon.</a:t>
            </a:r>
            <a:endParaRPr sz="18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0D0D"/>
                </a:solidFill>
              </a:rPr>
              <a:t>Reason: We wanted to check the complete visualization of trips on weekdays during evening rush hour (i.e 5 to 6pm).</a:t>
            </a:r>
            <a:endParaRPr sz="1800">
              <a:solidFill>
                <a:srgbClr val="0D0D0D"/>
              </a:solidFill>
            </a:endParaRPr>
          </a:p>
        </p:txBody>
      </p:sp>
      <p:sp>
        <p:nvSpPr>
          <p:cNvPr id="171" name="Google Shape;171;p23"/>
          <p:cNvSpPr txBox="1"/>
          <p:nvPr>
            <p:ph idx="1" type="subTitle"/>
          </p:nvPr>
        </p:nvSpPr>
        <p:spPr>
          <a:xfrm>
            <a:off x="4755050" y="1058250"/>
            <a:ext cx="41832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Visualization 2</a:t>
            </a:r>
            <a:endParaRPr sz="24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Entire trips on route number 6,8,9,12,14,17,19,35,54,99 on a particular day.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Reason: We wanted to visualize on buses connecting to PSU campus from different places within portland. 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185125" y="228050"/>
            <a:ext cx="446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Description &amp; reason of choice: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7858250" y="4589725"/>
            <a:ext cx="12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Prasanna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" type="subTitle"/>
          </p:nvPr>
        </p:nvSpPr>
        <p:spPr>
          <a:xfrm>
            <a:off x="265500" y="1058175"/>
            <a:ext cx="40452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Visualization 1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Select b.longitude, b.latitude, b.speed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FROM BreadCrumb b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JOIN Trip t ON b.trip_id = t.trip_id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WHERE extract(hour from b.tstamp)&gt;=17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and extract(hour from b.tstamp)&lt;=18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and DATE(b.tstamp) BETWEEN '2023-01-27' AND '2023-01-31';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79" name="Google Shape;179;p24"/>
          <p:cNvSpPr txBox="1"/>
          <p:nvPr>
            <p:ph idx="1" type="subTitle"/>
          </p:nvPr>
        </p:nvSpPr>
        <p:spPr>
          <a:xfrm>
            <a:off x="4892900" y="1058250"/>
            <a:ext cx="40452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Visualization 2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</a:t>
            </a:r>
            <a:r>
              <a:rPr lang="en" sz="1800">
                <a:solidFill>
                  <a:schemeClr val="lt1"/>
                </a:solidFill>
              </a:rPr>
              <a:t>elect b.longitude,b.latitude,b.speed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from breadcrumb b,trip_stop_view t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where b.trip_id=t.trip_id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and t.direction = 0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and t.route_number in (6,8,9,12,14,17,19,35,54,99)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and date(tstamp) = date'2023-01-21';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265500" y="228050"/>
            <a:ext cx="225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Queries: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7858250" y="4589725"/>
            <a:ext cx="12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Prasanna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/>
        </p:nvSpPr>
        <p:spPr>
          <a:xfrm>
            <a:off x="663000" y="535775"/>
            <a:ext cx="214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Sample tsv file: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7858250" y="4589725"/>
            <a:ext cx="12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Prasanna</a:t>
            </a:r>
            <a:endParaRPr sz="1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663000" y="2571750"/>
            <a:ext cx="261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Sample geojson file: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39028"/>
            <a:ext cx="9144000" cy="1550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000" y="1028375"/>
            <a:ext cx="55149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/>
        </p:nvSpPr>
        <p:spPr>
          <a:xfrm>
            <a:off x="897450" y="1036800"/>
            <a:ext cx="77154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We used </a:t>
            </a:r>
            <a:r>
              <a:rPr b="1" lang="en" sz="22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Mapbox GL JS</a:t>
            </a:r>
            <a:r>
              <a:rPr lang="en" sz="22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 which is a JavaScript library to create web maps. </a:t>
            </a:r>
            <a:endParaRPr sz="22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It shows Mapbox maps in a web browser, helps to add interactive features, and customize how the map looks and behaves in your application.</a:t>
            </a:r>
            <a:endParaRPr sz="22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Set up a simple HTTP server that serves geojson files on localhost(port 8000) or VM's external IP address</a:t>
            </a:r>
            <a:endParaRPr sz="22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897450" y="321475"/>
            <a:ext cx="771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Roboto"/>
                <a:ea typeface="Roboto"/>
                <a:cs typeface="Roboto"/>
                <a:sym typeface="Roboto"/>
              </a:rPr>
              <a:t>Displaying the map:</a:t>
            </a:r>
            <a:endParaRPr b="1"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7929575" y="4607700"/>
            <a:ext cx="113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Prasanna</a:t>
            </a:r>
            <a:endParaRPr sz="1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265500" y="482200"/>
            <a:ext cx="4045200" cy="4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Visualization 1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03" name="Google Shape;203;p27"/>
          <p:cNvSpPr txBox="1"/>
          <p:nvPr>
            <p:ph idx="1" type="subTitle"/>
          </p:nvPr>
        </p:nvSpPr>
        <p:spPr>
          <a:xfrm>
            <a:off x="4892900" y="482250"/>
            <a:ext cx="4045200" cy="4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Visualization 2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50" y="1406425"/>
            <a:ext cx="4246051" cy="30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250" y="1503625"/>
            <a:ext cx="4185849" cy="299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/>
        </p:nvSpPr>
        <p:spPr>
          <a:xfrm>
            <a:off x="7858250" y="4589725"/>
            <a:ext cx="12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Prasanna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467600" y="1021775"/>
            <a:ext cx="7113600" cy="13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Issues while transforming data </a:t>
            </a:r>
            <a:endParaRPr sz="1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Integrating data from two pipelines </a:t>
            </a:r>
            <a:endParaRPr sz="1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7889375" y="4567525"/>
            <a:ext cx="117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Bhuvana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1352850" y="468800"/>
            <a:ext cx="6429300" cy="16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Thank you!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Prof Mina &amp; Prof Bruce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351597"/>
            <a:ext cx="74676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937625" y="991200"/>
            <a:ext cx="77154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Agenda:</a:t>
            </a:r>
            <a:endParaRPr b="1" sz="26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24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Architecture</a:t>
            </a:r>
            <a:endParaRPr sz="24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Data Gathering</a:t>
            </a:r>
            <a:endParaRPr sz="24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endParaRPr sz="24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Data volume</a:t>
            </a:r>
            <a:endParaRPr sz="24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Visualization</a:t>
            </a:r>
            <a:endParaRPr sz="24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Roboto"/>
              <a:buAutoNum type="arabicPeriod"/>
            </a:pPr>
            <a:r>
              <a:rPr lang="en" sz="24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Challenges</a:t>
            </a:r>
            <a:endParaRPr sz="24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480650" y="1124400"/>
            <a:ext cx="81447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TriMet, short for the Tri-County Metropolitan Transportation District of Oregon, is a public agency that runs mass transit services in the Portland metro area.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operates buses, the MAX Light Rail, and the WES Commuter Rail. TriMet aims to provide easy, reliable, and eco-friendly transportation, helping people get around and improving the quality of life in the region. 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Connect people with valued mobility options that are safe, convenient, reliable, accessible and welcoming for all.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main goal of this project is to build a pipeline that stores breadcrumb data using Pub/Sub and implements data visualizations.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7979350" y="4810125"/>
            <a:ext cx="1164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Bhuvana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2066"/>
            <a:ext cx="6320949" cy="865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71750"/>
            <a:ext cx="6320942" cy="9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6679450" y="534700"/>
            <a:ext cx="2143200" cy="282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6916450" y="1017800"/>
            <a:ext cx="519600" cy="34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Trip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6847550" y="1869463"/>
            <a:ext cx="844200" cy="34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Breadcrumb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7016025" y="2721125"/>
            <a:ext cx="735900" cy="34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StopEvent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8065950" y="1714500"/>
            <a:ext cx="638700" cy="55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Trip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view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" name="Google Shape;112;p16"/>
          <p:cNvCxnSpPr>
            <a:stCxn id="105" idx="3"/>
            <a:endCxn id="108" idx="1"/>
          </p:cNvCxnSpPr>
          <p:nvPr/>
        </p:nvCxnSpPr>
        <p:spPr>
          <a:xfrm flipH="1" rot="10800000">
            <a:off x="6473349" y="1191008"/>
            <a:ext cx="443100" cy="5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6"/>
          <p:cNvCxnSpPr>
            <a:stCxn id="105" idx="3"/>
            <a:endCxn id="109" idx="1"/>
          </p:cNvCxnSpPr>
          <p:nvPr/>
        </p:nvCxnSpPr>
        <p:spPr>
          <a:xfrm>
            <a:off x="6473349" y="1785008"/>
            <a:ext cx="3741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6"/>
          <p:cNvCxnSpPr>
            <a:endCxn id="110" idx="1"/>
          </p:cNvCxnSpPr>
          <p:nvPr/>
        </p:nvCxnSpPr>
        <p:spPr>
          <a:xfrm flipH="1" rot="10800000">
            <a:off x="6473325" y="2894375"/>
            <a:ext cx="542700" cy="1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6"/>
          <p:cNvCxnSpPr/>
          <p:nvPr/>
        </p:nvCxnSpPr>
        <p:spPr>
          <a:xfrm flipH="1" rot="10800000">
            <a:off x="7751925" y="1990475"/>
            <a:ext cx="314100" cy="9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6"/>
          <p:cNvCxnSpPr>
            <a:stCxn id="108" idx="3"/>
            <a:endCxn id="111" idx="1"/>
          </p:cNvCxnSpPr>
          <p:nvPr/>
        </p:nvCxnSpPr>
        <p:spPr>
          <a:xfrm>
            <a:off x="7436050" y="1191050"/>
            <a:ext cx="630000" cy="7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6"/>
          <p:cNvSpPr txBox="1"/>
          <p:nvPr/>
        </p:nvSpPr>
        <p:spPr>
          <a:xfrm>
            <a:off x="7436050" y="585050"/>
            <a:ext cx="15588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4320825" y="4013825"/>
            <a:ext cx="2695200" cy="912900"/>
          </a:xfrm>
          <a:prstGeom prst="bevel">
            <a:avLst>
              <a:gd fmla="val 125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Visualization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" name="Google Shape;119;p16"/>
          <p:cNvCxnSpPr>
            <a:stCxn id="111" idx="2"/>
          </p:cNvCxnSpPr>
          <p:nvPr/>
        </p:nvCxnSpPr>
        <p:spPr>
          <a:xfrm>
            <a:off x="8385300" y="2266500"/>
            <a:ext cx="16200" cy="22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6"/>
          <p:cNvCxnSpPr>
            <a:endCxn id="118" idx="1"/>
          </p:cNvCxnSpPr>
          <p:nvPr/>
        </p:nvCxnSpPr>
        <p:spPr>
          <a:xfrm rot="10800000">
            <a:off x="6901913" y="4470275"/>
            <a:ext cx="15105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6"/>
          <p:cNvSpPr txBox="1"/>
          <p:nvPr/>
        </p:nvSpPr>
        <p:spPr>
          <a:xfrm>
            <a:off x="8293250" y="4810200"/>
            <a:ext cx="1164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Bhuvana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Pub/Sub Architecture: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225" y="1017800"/>
            <a:ext cx="5776475" cy="376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7979350" y="4810125"/>
            <a:ext cx="1164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Bhuvana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ctrTitle"/>
          </p:nvPr>
        </p:nvSpPr>
        <p:spPr>
          <a:xfrm>
            <a:off x="598100" y="310400"/>
            <a:ext cx="8222100" cy="5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  <a:latin typeface="Times"/>
                <a:ea typeface="Times"/>
                <a:cs typeface="Times"/>
                <a:sym typeface="Times"/>
              </a:rPr>
              <a:t>Data Gathering</a:t>
            </a:r>
            <a:endParaRPr b="1" sz="3000">
              <a:solidFill>
                <a:srgbClr val="FF99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598100" y="1076000"/>
            <a:ext cx="8222100" cy="27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Developed a system to monitor Trimet bus movements and locations.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Collected real-time bus data from the Trimet web server.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Implemented time-based job scheduling using cron for regular data retrieval and processing.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Utilized systemd service to ensure the continuous operation of the data consumer.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Enabled seamless and uninterrupted collection and processing of bus data for real-time monitoring and analysis.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7407525" y="4419300"/>
            <a:ext cx="1989900" cy="589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Dileep Kumar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23850" y="0"/>
            <a:ext cx="9036600" cy="7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9900"/>
                </a:solidFill>
                <a:latin typeface="Times"/>
                <a:ea typeface="Times"/>
                <a:cs typeface="Times"/>
                <a:sym typeface="Times"/>
              </a:rPr>
              <a:t>Implementation</a:t>
            </a:r>
            <a:endParaRPr sz="3000">
              <a:solidFill>
                <a:srgbClr val="FF99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23850" y="819900"/>
            <a:ext cx="3088200" cy="4118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Part-1</a:t>
            </a:r>
            <a:endParaRPr b="1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Set up Pub/Sub topics and subscriptions.</a:t>
            </a:r>
            <a:endParaRPr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Modify the Python script to parse JSON and send records to Pub/Sub.</a:t>
            </a:r>
            <a:endParaRPr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Created a Python program to receive Pub/Sub messages and write them to files.</a:t>
            </a:r>
            <a:endParaRPr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Created a  data pipeline capable of gathering TriMet breadcrumb data daily, transporting it to Pub/Sub, and storing it reliably for further processing and analysis.</a:t>
            </a:r>
            <a:endParaRPr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3699400" y="1124400"/>
            <a:ext cx="2718600" cy="3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3710275" y="1189650"/>
            <a:ext cx="2479200" cy="3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3177425" y="819600"/>
            <a:ext cx="2957700" cy="4118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Part-2</a:t>
            </a:r>
            <a:endParaRPr b="1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Defined 20 validation assertions in English. Implemented 10 assertions in code.</a:t>
            </a:r>
            <a:endParaRPr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Calculated speed using breadcrumb timestamps and odometer readings. Transformed data to fit schema requirements.</a:t>
            </a:r>
            <a:endParaRPr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Load transformed data into the database.</a:t>
            </a:r>
            <a:endParaRPr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6200500" y="820050"/>
            <a:ext cx="2859900" cy="4118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Part-3</a:t>
            </a:r>
            <a:endParaRPr b="1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Developed a new pipeline similar to the previous one, incorporating Cloud Pub/Sub, automation, validation, and loading.</a:t>
            </a:r>
            <a:endParaRPr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Integrated stop events with breadcrumb data by updating the Trip table. Alternatively, load stop event data into a separate table and use SQL views for integration.</a:t>
            </a:r>
            <a:endParaRPr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Transformed the data to geoJSON format and display map visualizations.</a:t>
            </a:r>
            <a:endParaRPr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</a:t>
            </a:r>
            <a:r>
              <a:rPr b="1" lang="en" sz="20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Jithendra</a:t>
            </a:r>
            <a:endParaRPr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/>
        </p:nvSpPr>
        <p:spPr>
          <a:xfrm>
            <a:off x="897450" y="1339475"/>
            <a:ext cx="37638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Average daily data(12MB):</a:t>
            </a:r>
            <a:endParaRPr sz="1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Weekdays - 120029 </a:t>
            </a:r>
            <a:endParaRPr sz="1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Weekend - 91114</a:t>
            </a:r>
            <a:endParaRPr sz="1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Total(384MB):</a:t>
            </a:r>
            <a:endParaRPr sz="1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BreadCrumb - 4112808</a:t>
            </a:r>
            <a:endParaRPr sz="1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Trip - 19140</a:t>
            </a:r>
            <a:endParaRPr sz="1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Stopevent - 536422</a:t>
            </a:r>
            <a:endParaRPr sz="1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897450" y="535775"/>
            <a:ext cx="771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Roboto"/>
                <a:ea typeface="Roboto"/>
                <a:cs typeface="Roboto"/>
                <a:sym typeface="Roboto"/>
              </a:rPr>
              <a:t>Data Volume in records: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350" y="1290638"/>
            <a:ext cx="2476500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7858250" y="4589725"/>
            <a:ext cx="120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Prasanna</a:t>
            </a:r>
            <a:endParaRPr sz="1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