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3" r:id="rId7"/>
    <p:sldId id="264" r:id="rId8"/>
    <p:sldId id="268" r:id="rId9"/>
    <p:sldId id="266" r:id="rId10"/>
    <p:sldId id="267"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4660"/>
  </p:normalViewPr>
  <p:slideViewPr>
    <p:cSldViewPr>
      <p:cViewPr varScale="1">
        <p:scale>
          <a:sx n="81" d="100"/>
          <a:sy n="81" d="100"/>
        </p:scale>
        <p:origin x="1421"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C8CF-45CE-462B-8297-64E7FC67F4D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6CFE33B-7096-4561-8177-AFA27249896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6866F8-2847-4CA0-9380-B2E0D86CF2AA}"/>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5" name="Footer Placeholder 4">
            <a:extLst>
              <a:ext uri="{FF2B5EF4-FFF2-40B4-BE49-F238E27FC236}">
                <a16:creationId xmlns:a16="http://schemas.microsoft.com/office/drawing/2014/main" id="{C44ADD51-B6ED-4CBD-BD6E-CFBBF7DDC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8DE41-0F77-48CB-A8E7-66FFF103314E}"/>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202708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8ACF-36C8-4825-85CF-A1E5314F13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BD056E-7407-4121-968C-37E92BC13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4EFE7-3CA8-4769-BA7A-6B3D1EEBB06A}"/>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5" name="Footer Placeholder 4">
            <a:extLst>
              <a:ext uri="{FF2B5EF4-FFF2-40B4-BE49-F238E27FC236}">
                <a16:creationId xmlns:a16="http://schemas.microsoft.com/office/drawing/2014/main" id="{EA672953-FBDE-4A30-85EC-003163F22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616400-D56B-47C9-B8A3-4D36E32FF71F}"/>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348002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E48DE4-9123-49BE-9C25-CB5448D94F1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2F8591-A490-4F7F-8CA2-76FCA7BEC06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E3934-CCB3-40FD-94E9-0C2F1A11263A}"/>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5" name="Footer Placeholder 4">
            <a:extLst>
              <a:ext uri="{FF2B5EF4-FFF2-40B4-BE49-F238E27FC236}">
                <a16:creationId xmlns:a16="http://schemas.microsoft.com/office/drawing/2014/main" id="{F609FDC0-BF62-4036-A7A2-D769F7F902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DC4E9-B0DC-449A-B3B4-11512B8A5572}"/>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111756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D270-8646-4027-A932-FAB8D1305C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E625B-B6BE-43FC-8F67-467BCD0220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3A155-A2BB-41B8-BAA9-DE0307080871}"/>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5" name="Footer Placeholder 4">
            <a:extLst>
              <a:ext uri="{FF2B5EF4-FFF2-40B4-BE49-F238E27FC236}">
                <a16:creationId xmlns:a16="http://schemas.microsoft.com/office/drawing/2014/main" id="{FB9AB358-6850-46AA-9F7C-15AAF3BAE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F84406-94FC-4FAC-B489-AC602E0412A8}"/>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331658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7B8F-C605-457B-8B69-9EEAEB9C927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A39E50-D090-4F8A-8013-C6E4B60450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CEEC26-D0AF-4BCE-A96E-579123F96CD7}"/>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5" name="Footer Placeholder 4">
            <a:extLst>
              <a:ext uri="{FF2B5EF4-FFF2-40B4-BE49-F238E27FC236}">
                <a16:creationId xmlns:a16="http://schemas.microsoft.com/office/drawing/2014/main" id="{39ABC831-AD00-4F82-9509-08BF5AA2E7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78C13-CCC2-460A-8125-EA169DB4EB69}"/>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71714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D7F0-8A74-4F95-9560-2E43D1A781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FDE0D9-1CFD-447A-8979-B5BC9639F10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813E27-C334-4117-B2B6-2DA256706DA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CA754F-ED75-40DB-80D9-DB620160EBF2}"/>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6" name="Footer Placeholder 5">
            <a:extLst>
              <a:ext uri="{FF2B5EF4-FFF2-40B4-BE49-F238E27FC236}">
                <a16:creationId xmlns:a16="http://schemas.microsoft.com/office/drawing/2014/main" id="{DE1B5CD3-6F87-4FB2-806E-D3DDA4A734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BC2196-EB0F-4A80-B1AE-B22C3926DEAC}"/>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375681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D70F-6627-4201-BC6A-271E75695662}"/>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B79F61-CCE7-4B7B-AE76-FC1FB9115E7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F418D-AEA1-4D85-9993-AA4C048A4BE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41D3EB-0014-4C42-8F76-EF82FD7418C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11D90-0EAD-4320-9234-55BC90923D8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EB85A4-A82B-4AC3-95BA-33D18B6AF9C7}"/>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8" name="Footer Placeholder 7">
            <a:extLst>
              <a:ext uri="{FF2B5EF4-FFF2-40B4-BE49-F238E27FC236}">
                <a16:creationId xmlns:a16="http://schemas.microsoft.com/office/drawing/2014/main" id="{35FA6F0C-04E8-462A-8C8E-2C77A4459F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B8BACD-2BEF-4408-89A3-E85BC92B3C35}"/>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11351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44A7-6CE6-45B3-B76E-4A01457399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A6A6AB-53C8-4A02-9E5C-00C8BA1072B8}"/>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4" name="Footer Placeholder 3">
            <a:extLst>
              <a:ext uri="{FF2B5EF4-FFF2-40B4-BE49-F238E27FC236}">
                <a16:creationId xmlns:a16="http://schemas.microsoft.com/office/drawing/2014/main" id="{E88F18DD-274B-4CAF-A423-EF23576AFF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AD03AF-ECDA-4826-9CD9-30EDD87F1927}"/>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35703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9693D-11A8-453A-9D32-2B8CC22BE21C}"/>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3" name="Footer Placeholder 2">
            <a:extLst>
              <a:ext uri="{FF2B5EF4-FFF2-40B4-BE49-F238E27FC236}">
                <a16:creationId xmlns:a16="http://schemas.microsoft.com/office/drawing/2014/main" id="{2D0513B0-A9C0-4F4F-B38F-8E338136F4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C5516C-8A88-4A1B-B7A0-52E8CA79E1F7}"/>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49637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E9C2-F75B-47B0-B07C-FA922BD7312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47F48B-D136-4DC4-8758-0CE6D52C71D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D8BECA-87AD-452B-83CA-63D479B6903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5B25F0E-63C5-45DF-B947-392BCDBD65DA}"/>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6" name="Footer Placeholder 5">
            <a:extLst>
              <a:ext uri="{FF2B5EF4-FFF2-40B4-BE49-F238E27FC236}">
                <a16:creationId xmlns:a16="http://schemas.microsoft.com/office/drawing/2014/main" id="{3DE00B8B-265B-442F-A54E-C7DCEF26F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F95A63-B198-4502-9A09-7E2E8BD87256}"/>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43914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9928-5977-4BDA-A458-2C9EA4BC9B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24A9E1-61AB-4588-9FE4-11FD961BA35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B680616-06FC-4290-9939-6C2EF4D035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B9BC2DC-2C19-4B10-8EB6-E1CB515D5D20}"/>
              </a:ext>
            </a:extLst>
          </p:cNvPr>
          <p:cNvSpPr>
            <a:spLocks noGrp="1"/>
          </p:cNvSpPr>
          <p:nvPr>
            <p:ph type="dt" sz="half" idx="10"/>
          </p:nvPr>
        </p:nvSpPr>
        <p:spPr/>
        <p:txBody>
          <a:bodyPr/>
          <a:lstStyle/>
          <a:p>
            <a:fld id="{F128BD12-DFD9-4BF3-A634-8DF3A82350E9}" type="datetimeFigureOut">
              <a:rPr lang="en-US" smtClean="0"/>
              <a:pPr/>
              <a:t>4/22/2022</a:t>
            </a:fld>
            <a:endParaRPr lang="en-IN"/>
          </a:p>
        </p:txBody>
      </p:sp>
      <p:sp>
        <p:nvSpPr>
          <p:cNvPr id="6" name="Footer Placeholder 5">
            <a:extLst>
              <a:ext uri="{FF2B5EF4-FFF2-40B4-BE49-F238E27FC236}">
                <a16:creationId xmlns:a16="http://schemas.microsoft.com/office/drawing/2014/main" id="{DFC0C621-A946-4120-8DA8-BFF0FF2580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4C5624-3BA2-4D13-A1A3-B3365D4B33AC}"/>
              </a:ext>
            </a:extLst>
          </p:cNvPr>
          <p:cNvSpPr>
            <a:spLocks noGrp="1"/>
          </p:cNvSpPr>
          <p:nvPr>
            <p:ph type="sldNum" sz="quarter" idx="12"/>
          </p:nvPr>
        </p:nvSpPr>
        <p:spPr/>
        <p:txBody>
          <a:bodyPr/>
          <a:lstStyle/>
          <a:p>
            <a:fld id="{617AFFF8-6F05-4265-A934-A8E905C8961F}" type="slidenum">
              <a:rPr lang="en-IN" smtClean="0"/>
              <a:pPr/>
              <a:t>‹#›</a:t>
            </a:fld>
            <a:endParaRPr lang="en-IN"/>
          </a:p>
        </p:txBody>
      </p:sp>
    </p:spTree>
    <p:extLst>
      <p:ext uri="{BB962C8B-B14F-4D97-AF65-F5344CB8AC3E}">
        <p14:creationId xmlns:p14="http://schemas.microsoft.com/office/powerpoint/2010/main" val="53663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03333-2BC4-4029-9AA3-C145B695E9C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99D244-DDC6-4186-8606-1DB950E9E12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2C0C4-497D-4A9F-BFAC-2BB60DE2031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128BD12-DFD9-4BF3-A634-8DF3A82350E9}" type="datetimeFigureOut">
              <a:rPr lang="en-US" smtClean="0"/>
              <a:pPr/>
              <a:t>4/22/2022</a:t>
            </a:fld>
            <a:endParaRPr lang="en-IN"/>
          </a:p>
        </p:txBody>
      </p:sp>
      <p:sp>
        <p:nvSpPr>
          <p:cNvPr id="5" name="Footer Placeholder 4">
            <a:extLst>
              <a:ext uri="{FF2B5EF4-FFF2-40B4-BE49-F238E27FC236}">
                <a16:creationId xmlns:a16="http://schemas.microsoft.com/office/drawing/2014/main" id="{9136860F-C25A-4955-9C1C-CC527EE167B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C73EBA-1C84-44B9-B26F-0873E489385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7AFFF8-6F05-4265-A934-A8E905C8961F}" type="slidenum">
              <a:rPr lang="en-IN" smtClean="0"/>
              <a:pPr/>
              <a:t>‹#›</a:t>
            </a:fld>
            <a:endParaRPr lang="en-IN"/>
          </a:p>
        </p:txBody>
      </p:sp>
    </p:spTree>
    <p:extLst>
      <p:ext uri="{BB962C8B-B14F-4D97-AF65-F5344CB8AC3E}">
        <p14:creationId xmlns:p14="http://schemas.microsoft.com/office/powerpoint/2010/main" val="8688050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857232"/>
            <a:ext cx="8072494" cy="4708981"/>
          </a:xfrm>
          <a:prstGeom prst="rect">
            <a:avLst/>
          </a:prstGeom>
          <a:noFill/>
        </p:spPr>
        <p:txBody>
          <a:bodyPr wrap="square" rtlCol="0">
            <a:spAutoFit/>
          </a:bodyPr>
          <a:lstStyle/>
          <a:p>
            <a:endParaRPr lang="en-US" sz="3000" b="1" dirty="0">
              <a:latin typeface="Times New Roman" pitchFamily="18" charset="0"/>
              <a:cs typeface="Times New Roman" pitchFamily="18" charset="0"/>
            </a:endParaRPr>
          </a:p>
          <a:p>
            <a:r>
              <a:rPr lang="en-US" sz="3000" b="1" dirty="0">
                <a:latin typeface="Times New Roman" pitchFamily="18" charset="0"/>
                <a:cs typeface="Times New Roman" pitchFamily="18" charset="0"/>
              </a:rPr>
              <a:t>ANALYSING AND MEASURING OF HEART RATE SIGNAL FROM FACIAL VIDEO</a:t>
            </a:r>
          </a:p>
          <a:p>
            <a:endParaRPr lang="en-US" sz="3000" b="1" dirty="0">
              <a:latin typeface="Times New Roman" pitchFamily="18" charset="0"/>
              <a:cs typeface="Times New Roman" pitchFamily="18" charset="0"/>
            </a:endParaRPr>
          </a:p>
          <a:p>
            <a:endParaRPr lang="en-US" sz="30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Guide: DR.L. SAIRAMESH		 </a:t>
            </a:r>
            <a:r>
              <a:rPr lang="en-US" sz="1600" b="1" i="1" dirty="0">
                <a:latin typeface="Times New Roman" pitchFamily="18" charset="0"/>
                <a:cs typeface="Times New Roman" pitchFamily="18" charset="0"/>
              </a:rPr>
              <a:t>Presented by,</a:t>
            </a:r>
          </a:p>
          <a:p>
            <a:pPr algn="r"/>
            <a:r>
              <a:rPr lang="en-US" sz="2400" dirty="0">
                <a:latin typeface="Times New Roman" pitchFamily="18" charset="0"/>
                <a:cs typeface="Times New Roman" pitchFamily="18" charset="0"/>
              </a:rPr>
              <a:t>P. Bhuvaneshwari</a:t>
            </a:r>
          </a:p>
          <a:p>
            <a:pPr lvl="2" algn="r"/>
            <a:r>
              <a:rPr lang="en-US" sz="2400" dirty="0">
                <a:latin typeface="Times New Roman" pitchFamily="18" charset="0"/>
                <a:cs typeface="Times New Roman" pitchFamily="18" charset="0"/>
              </a:rPr>
              <a:t>2019202008</a:t>
            </a:r>
          </a:p>
          <a:p>
            <a:pPr lvl="2" algn="r"/>
            <a:r>
              <a:rPr lang="en-US" sz="2400" dirty="0">
                <a:latin typeface="Times New Roman" pitchFamily="18" charset="0"/>
                <a:cs typeface="Times New Roman" pitchFamily="18" charset="0"/>
              </a:rPr>
              <a:t>MCA-Regular</a:t>
            </a:r>
          </a:p>
          <a:p>
            <a:endParaRPr lang="en-IN" sz="3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3865-A8EC-4050-885C-6D17FF4E5C53}"/>
              </a:ext>
            </a:extLst>
          </p:cNvPr>
          <p:cNvSpPr>
            <a:spLocks noGrp="1"/>
          </p:cNvSpPr>
          <p:nvPr>
            <p:ph type="title"/>
          </p:nvPr>
        </p:nvSpPr>
        <p:spPr/>
        <p:txBody>
          <a:bodyPr/>
          <a:lstStyle/>
          <a:p>
            <a:r>
              <a:rPr lang="en-IN" dirty="0"/>
              <a:t>TOOLS AND TECHNIQUES</a:t>
            </a:r>
          </a:p>
        </p:txBody>
      </p:sp>
      <p:sp>
        <p:nvSpPr>
          <p:cNvPr id="3" name="Content Placeholder 2">
            <a:extLst>
              <a:ext uri="{FF2B5EF4-FFF2-40B4-BE49-F238E27FC236}">
                <a16:creationId xmlns:a16="http://schemas.microsoft.com/office/drawing/2014/main" id="{2896BD85-5764-4680-B8B7-86671819AE44}"/>
              </a:ext>
            </a:extLst>
          </p:cNvPr>
          <p:cNvSpPr>
            <a:spLocks noGrp="1"/>
          </p:cNvSpPr>
          <p:nvPr>
            <p:ph idx="1"/>
          </p:nvPr>
        </p:nvSpPr>
        <p:spPr/>
        <p:txBody>
          <a:bodyPr>
            <a:normAutofit/>
          </a:bodyPr>
          <a:lstStyle/>
          <a:p>
            <a:r>
              <a:rPr lang="en-IN" sz="2000" b="0" i="0" dirty="0">
                <a:effectLst/>
                <a:latin typeface="Times New Roman" panose="02020603050405020304" pitchFamily="18" charset="0"/>
                <a:cs typeface="Times New Roman" panose="02020603050405020304" pitchFamily="18" charset="0"/>
              </a:rPr>
              <a:t>Signal analysis:</a:t>
            </a:r>
          </a:p>
          <a:p>
            <a:pPr marL="0" indent="0">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The "Fast Fourier Transform" (FFT) is an important measurement method in the science of audio and acoustics measurement. It converts a signal into individual spectral components and thereby provides frequency information about the signal</a:t>
            </a:r>
          </a:p>
          <a:p>
            <a:pPr marL="0" indent="0" algn="l">
              <a:buNone/>
            </a:pPr>
            <a:endParaRPr lang="en-IN" sz="2000" b="1" i="1" dirty="0">
              <a:latin typeface="Times New Roman" panose="02020603050405020304" pitchFamily="18" charset="0"/>
              <a:cs typeface="Times New Roman" panose="02020603050405020304" pitchFamily="18" charset="0"/>
            </a:endParaRPr>
          </a:p>
          <a:p>
            <a:r>
              <a:rPr lang="en-IN" sz="2000" b="1" i="1" dirty="0">
                <a:latin typeface="Times New Roman" panose="02020603050405020304" pitchFamily="18" charset="0"/>
                <a:cs typeface="Times New Roman" panose="02020603050405020304" pitchFamily="18" charset="0"/>
              </a:rPr>
              <a:t>PCA – Principal component analysis</a:t>
            </a:r>
          </a:p>
          <a:p>
            <a:pPr marL="0" indent="0" algn="l">
              <a:buNone/>
            </a:pPr>
            <a:r>
              <a:rPr lang="en-IN" sz="2000" b="1" i="1" dirty="0">
                <a:effectLst/>
                <a:latin typeface="Times New Roman" panose="02020603050405020304" pitchFamily="18" charset="0"/>
                <a:cs typeface="Times New Roman" panose="02020603050405020304" pitchFamily="18" charset="0"/>
              </a:rPr>
              <a:t>	PCA</a:t>
            </a:r>
            <a:r>
              <a:rPr lang="en-IN" sz="2000" b="0" i="0" dirty="0">
                <a:effectLst/>
                <a:latin typeface="Times New Roman" panose="02020603050405020304" pitchFamily="18" charset="0"/>
                <a:cs typeface="Times New Roman" panose="02020603050405020304" pitchFamily="18" charset="0"/>
              </a:rPr>
              <a:t> in ECG signal processing takes its starting point from the samples of a segment located in some suitable part of the heartbeat. The location within the beat diﬀers from one application to another and may in-volve the entire heartbeat or a particular activity such as different types of signal waves</a:t>
            </a:r>
          </a:p>
          <a:p>
            <a:pPr marL="0" indent="0">
              <a:buNone/>
            </a:pPr>
            <a:endParaRPr lang="en-IN" dirty="0">
              <a:solidFill>
                <a:srgbClr val="292929"/>
              </a:solidFill>
              <a:latin typeface="charter"/>
            </a:endParaRPr>
          </a:p>
          <a:p>
            <a:endParaRPr lang="en-IN" dirty="0"/>
          </a:p>
        </p:txBody>
      </p:sp>
    </p:spTree>
    <p:extLst>
      <p:ext uri="{BB962C8B-B14F-4D97-AF65-F5344CB8AC3E}">
        <p14:creationId xmlns:p14="http://schemas.microsoft.com/office/powerpoint/2010/main" val="390179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B7D841-2B4B-44F7-909E-A67C523AF2F4}"/>
              </a:ext>
            </a:extLst>
          </p:cNvPr>
          <p:cNvSpPr>
            <a:spLocks noGrp="1"/>
          </p:cNvSpPr>
          <p:nvPr>
            <p:ph type="ctrTitle"/>
          </p:nvPr>
        </p:nvSpPr>
        <p:spPr/>
        <p:txBody>
          <a:bodyPr/>
          <a:lstStyle/>
          <a:p>
            <a:r>
              <a:rPr lang="en-IN" dirty="0"/>
              <a:t>THANK YOU !!</a:t>
            </a:r>
          </a:p>
        </p:txBody>
      </p:sp>
      <p:sp>
        <p:nvSpPr>
          <p:cNvPr id="3" name="Content Placeholder 2">
            <a:extLst>
              <a:ext uri="{FF2B5EF4-FFF2-40B4-BE49-F238E27FC236}">
                <a16:creationId xmlns:a16="http://schemas.microsoft.com/office/drawing/2014/main" id="{F121C9E4-31E4-43F5-8479-3E16C3E289D6}"/>
              </a:ext>
            </a:extLst>
          </p:cNvPr>
          <p:cNvSpPr>
            <a:spLocks noGrp="1"/>
          </p:cNvSpPr>
          <p:nvPr>
            <p:ph type="subTitle" idx="1"/>
          </p:nvPr>
        </p:nvSpPr>
        <p:spPr/>
        <p:txBody>
          <a:bodyPr/>
          <a:lstStyle/>
          <a:p>
            <a:r>
              <a:rPr lang="en-IN" dirty="0"/>
              <a:t>_</a:t>
            </a:r>
          </a:p>
        </p:txBody>
      </p:sp>
    </p:spTree>
    <p:extLst>
      <p:ext uri="{BB962C8B-B14F-4D97-AF65-F5344CB8AC3E}">
        <p14:creationId xmlns:p14="http://schemas.microsoft.com/office/powerpoint/2010/main" val="122497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928670"/>
            <a:ext cx="8286808" cy="4770537"/>
          </a:xfrm>
          <a:prstGeom prst="rect">
            <a:avLst/>
          </a:prstGeom>
          <a:noFill/>
        </p:spPr>
        <p:txBody>
          <a:bodyPr wrap="square" rtlCol="0">
            <a:spAutoFit/>
          </a:bodyPr>
          <a:lstStyle/>
          <a:p>
            <a:r>
              <a:rPr lang="en-US" sz="2800" b="1" dirty="0">
                <a:latin typeface="Times New Roman" pitchFamily="18" charset="0"/>
                <a:cs typeface="Times New Roman" pitchFamily="18" charset="0"/>
              </a:rPr>
              <a:t>Abstract </a:t>
            </a:r>
          </a:p>
          <a:p>
            <a:endParaRPr lang="en-IN" dirty="0">
              <a:latin typeface="Times New Roman" pitchFamily="18" charset="0"/>
              <a:cs typeface="Times New Roman" pitchFamily="18" charset="0"/>
            </a:endParaRPr>
          </a:p>
          <a:p>
            <a:pPr marL="342900" indent="-342900">
              <a:buFont typeface="Arial" panose="020B0604020202020204" pitchFamily="34" charset="0"/>
              <a:buChar char="•"/>
            </a:pPr>
            <a:r>
              <a:rPr lang="en-US" sz="2000" dirty="0">
                <a:latin typeface="Times New Roman" pitchFamily="18" charset="0"/>
                <a:cs typeface="Times New Roman" pitchFamily="18" charset="0"/>
              </a:rPr>
              <a:t>Heart beat measurement is one of the trivial approaches to identify human health state in medical industry. The project describes an implementation of Analyzing and measuring of Heart Rate Signal from facial video with health of computer vision.</a:t>
            </a:r>
          </a:p>
          <a:p>
            <a:pPr marL="342900" indent="-342900">
              <a:buFont typeface="Arial" panose="020B0604020202020204" pitchFamily="34" charset="0"/>
              <a:buChar char="•"/>
            </a:pPr>
            <a:endParaRPr lang="en-US" sz="2000" dirty="0">
              <a:latin typeface="Times New Roman" pitchFamily="18" charset="0"/>
              <a:cs typeface="Times New Roman" pitchFamily="18" charset="0"/>
            </a:endParaRPr>
          </a:p>
          <a:p>
            <a:pPr marL="342900" indent="-342900">
              <a:buFont typeface="Arial" panose="020B0604020202020204" pitchFamily="34" charset="0"/>
              <a:buChar char="•"/>
            </a:pPr>
            <a:r>
              <a:rPr lang="en-US" sz="2000" dirty="0">
                <a:latin typeface="Times New Roman" pitchFamily="18" charset="0"/>
                <a:cs typeface="Times New Roman" pitchFamily="18" charset="0"/>
              </a:rPr>
              <a:t>Traditional way of measurement of heart beat method could take lot of time consuming and in convincing of physical touching. </a:t>
            </a:r>
          </a:p>
          <a:p>
            <a:pPr marL="342900" indent="-342900">
              <a:buFont typeface="Arial" panose="020B0604020202020204" pitchFamily="34" charset="0"/>
              <a:buChar char="•"/>
            </a:pPr>
            <a:endParaRPr lang="en-US" sz="2000" dirty="0">
              <a:latin typeface="Times New Roman" pitchFamily="18" charset="0"/>
              <a:cs typeface="Times New Roman" pitchFamily="18" charset="0"/>
            </a:endParaRPr>
          </a:p>
          <a:p>
            <a:pPr marL="342900" indent="-342900">
              <a:buFont typeface="Arial" panose="020B0604020202020204" pitchFamily="34" charset="0"/>
              <a:buChar char="•"/>
            </a:pPr>
            <a:r>
              <a:rPr lang="en-US" sz="2000" dirty="0">
                <a:latin typeface="Times New Roman" pitchFamily="18" charset="0"/>
                <a:cs typeface="Times New Roman" pitchFamily="18" charset="0"/>
              </a:rPr>
              <a:t>In this project, video taken from any webcam then, each frame could take part of analysis, form that frame detect face using computer vision and based on color changing the signal data. Finally measure the heart beat taken signal data </a:t>
            </a:r>
            <a:endParaRPr lang="en-IN" sz="2000" dirty="0">
              <a:latin typeface="Times New Roman" pitchFamily="18" charset="0"/>
              <a:cs typeface="Times New Roman"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764704"/>
            <a:ext cx="8072494" cy="4708981"/>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PROPOSED SYSTEM</a:t>
            </a:r>
          </a:p>
          <a:p>
            <a:pPr algn="just"/>
            <a:endParaRPr lang="en-IN" sz="20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a:latin typeface="Times New Roman" pitchFamily="18" charset="0"/>
                <a:cs typeface="Times New Roman" pitchFamily="18" charset="0"/>
              </a:rPr>
              <a:t>Computer vision based methods there is no need for a dedicated light source. These methods assume that the periodic circulation of the blood by the heart to the rest of the body, including the head, generates some periodic subtle changes to the skin color of the face and also generates some subtle head motions.</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 These motions are not usually visible to naked eyes but they can be viewed by techniques. These periodic changes to the skin colors and head motions are then utilized to measure heartbeat rate. </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Face image of the subject is first found, by a simple camera. Then, it is separated into its color channels and each channel is tracked independently. Using Finite impulse response method to measure the heart beat based on the signals. </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14356"/>
            <a:ext cx="7715304" cy="2862322"/>
          </a:xfrm>
          <a:prstGeom prst="rect">
            <a:avLst/>
          </a:prstGeom>
          <a:noFill/>
        </p:spPr>
        <p:txBody>
          <a:bodyPr wrap="square" rtlCol="0">
            <a:spAutoFit/>
          </a:bodyPr>
          <a:lstStyle/>
          <a:p>
            <a:pPr algn="just"/>
            <a:r>
              <a:rPr lang="en-US" b="1" dirty="0">
                <a:latin typeface="Times New Roman" pitchFamily="18" charset="0"/>
                <a:cs typeface="Times New Roman" pitchFamily="18" charset="0"/>
              </a:rPr>
              <a:t>PLATFORM REQUIREMENTS</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 Hardware Requirements</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•Processor: Intel(R) Core™ i5-2540M CPU @ 2.60GNz</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•RAM: 4 GB</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•Hard disk: 320GB</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•Keyboard: Standard keyboard</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•Monitor: 15 inch color monitor</a:t>
            </a: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00108"/>
            <a:ext cx="7286676" cy="2800767"/>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 Software Requirements</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Operating system: Windows 10</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Front End: Python </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IDE: Jupiter Notebook</a:t>
            </a:r>
            <a:endParaRPr lang="en-IN" sz="2000" dirty="0">
              <a:latin typeface="Times New Roman" pitchFamily="18" charset="0"/>
              <a:cs typeface="Times New Roman" pitchFamily="18" charset="0"/>
            </a:endParaRPr>
          </a:p>
          <a:p>
            <a:r>
              <a:rPr lang="en-IN" dirty="0"/>
              <a:t>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90AA-6D06-4291-ACD4-EFF1A3A38ABD}"/>
              </a:ext>
            </a:extLst>
          </p:cNvPr>
          <p:cNvSpPr>
            <a:spLocks noGrp="1"/>
          </p:cNvSpPr>
          <p:nvPr>
            <p:ph type="title"/>
          </p:nvPr>
        </p:nvSpPr>
        <p:spPr/>
        <p:txBody>
          <a:bodyPr/>
          <a:lstStyle/>
          <a:p>
            <a:r>
              <a:rPr lang="en-IN" dirty="0"/>
              <a:t>Using thermal camera</a:t>
            </a:r>
          </a:p>
        </p:txBody>
      </p:sp>
      <p:pic>
        <p:nvPicPr>
          <p:cNvPr id="5" name="Content Placeholder 4">
            <a:extLst>
              <a:ext uri="{FF2B5EF4-FFF2-40B4-BE49-F238E27FC236}">
                <a16:creationId xmlns:a16="http://schemas.microsoft.com/office/drawing/2014/main" id="{FA88858F-951C-4E5B-9426-8B66A317FD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623" t="41812" r="21143" b="23436"/>
          <a:stretch/>
        </p:blipFill>
        <p:spPr>
          <a:xfrm>
            <a:off x="1187624" y="2226156"/>
            <a:ext cx="6624736" cy="3477989"/>
          </a:xfrm>
        </p:spPr>
      </p:pic>
    </p:spTree>
    <p:extLst>
      <p:ext uri="{BB962C8B-B14F-4D97-AF65-F5344CB8AC3E}">
        <p14:creationId xmlns:p14="http://schemas.microsoft.com/office/powerpoint/2010/main" val="211116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6487-4F92-4BBA-8C51-D28B6D1954BE}"/>
              </a:ext>
            </a:extLst>
          </p:cNvPr>
          <p:cNvSpPr>
            <a:spLocks noGrp="1"/>
          </p:cNvSpPr>
          <p:nvPr>
            <p:ph type="title"/>
          </p:nvPr>
        </p:nvSpPr>
        <p:spPr/>
        <p:txBody>
          <a:bodyPr/>
          <a:lstStyle/>
          <a:p>
            <a:r>
              <a:rPr lang="en-IN" dirty="0"/>
              <a:t>Using normal webcam</a:t>
            </a:r>
          </a:p>
        </p:txBody>
      </p:sp>
      <p:pic>
        <p:nvPicPr>
          <p:cNvPr id="5" name="Content Placeholder 4">
            <a:extLst>
              <a:ext uri="{FF2B5EF4-FFF2-40B4-BE49-F238E27FC236}">
                <a16:creationId xmlns:a16="http://schemas.microsoft.com/office/drawing/2014/main" id="{DC0B7B64-8A2B-4063-827E-27E5C1FDB9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106" t="31883" r="13697" b="18471"/>
          <a:stretch/>
        </p:blipFill>
        <p:spPr>
          <a:xfrm>
            <a:off x="1259632" y="2132856"/>
            <a:ext cx="6600730" cy="3600400"/>
          </a:xfrm>
        </p:spPr>
      </p:pic>
    </p:spTree>
    <p:extLst>
      <p:ext uri="{BB962C8B-B14F-4D97-AF65-F5344CB8AC3E}">
        <p14:creationId xmlns:p14="http://schemas.microsoft.com/office/powerpoint/2010/main" val="52558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4D07-0646-463F-878A-757748A32778}"/>
              </a:ext>
            </a:extLst>
          </p:cNvPr>
          <p:cNvSpPr>
            <a:spLocks noGrp="1"/>
          </p:cNvSpPr>
          <p:nvPr>
            <p:ph type="title"/>
          </p:nvPr>
        </p:nvSpPr>
        <p:spPr/>
        <p:txBody>
          <a:bodyPr/>
          <a:lstStyle/>
          <a:p>
            <a:r>
              <a:rPr lang="en-IN" dirty="0"/>
              <a:t>Architecture diagram</a:t>
            </a:r>
          </a:p>
        </p:txBody>
      </p:sp>
      <p:pic>
        <p:nvPicPr>
          <p:cNvPr id="7" name="Content Placeholder 6">
            <a:extLst>
              <a:ext uri="{FF2B5EF4-FFF2-40B4-BE49-F238E27FC236}">
                <a16:creationId xmlns:a16="http://schemas.microsoft.com/office/drawing/2014/main" id="{90B90EA2-054D-4FCC-80DE-1C62084FF4B0}"/>
              </a:ext>
            </a:extLst>
          </p:cNvPr>
          <p:cNvPicPr>
            <a:picLocks noGrp="1" noChangeAspect="1"/>
          </p:cNvPicPr>
          <p:nvPr>
            <p:ph idx="1"/>
          </p:nvPr>
        </p:nvPicPr>
        <p:blipFill rotWithShape="1">
          <a:blip r:embed="rId2"/>
          <a:srcRect l="29521" t="20299" r="25798" b="8542"/>
          <a:stretch/>
        </p:blipFill>
        <p:spPr>
          <a:xfrm>
            <a:off x="107504" y="128633"/>
            <a:ext cx="8784976" cy="6468719"/>
          </a:xfrm>
        </p:spPr>
      </p:pic>
    </p:spTree>
    <p:extLst>
      <p:ext uri="{BB962C8B-B14F-4D97-AF65-F5344CB8AC3E}">
        <p14:creationId xmlns:p14="http://schemas.microsoft.com/office/powerpoint/2010/main" val="130400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BDB5-4C61-4F66-AB3E-06BC9360D18F}"/>
              </a:ext>
            </a:extLst>
          </p:cNvPr>
          <p:cNvSpPr>
            <a:spLocks noGrp="1"/>
          </p:cNvSpPr>
          <p:nvPr>
            <p:ph type="title"/>
          </p:nvPr>
        </p:nvSpPr>
        <p:spPr>
          <a:xfrm rot="10800000" flipV="1">
            <a:off x="1519462" y="770619"/>
            <a:ext cx="6922577" cy="818149"/>
          </a:xfrm>
        </p:spPr>
        <p:txBody>
          <a:bodyPr/>
          <a:lstStyle/>
          <a:p>
            <a:r>
              <a:rPr lang="en-IN" dirty="0"/>
              <a:t>TOOLS AND TECHNIQUES</a:t>
            </a:r>
          </a:p>
        </p:txBody>
      </p:sp>
      <p:sp>
        <p:nvSpPr>
          <p:cNvPr id="3" name="Content Placeholder 2">
            <a:extLst>
              <a:ext uri="{FF2B5EF4-FFF2-40B4-BE49-F238E27FC236}">
                <a16:creationId xmlns:a16="http://schemas.microsoft.com/office/drawing/2014/main" id="{BC138492-A356-4030-B694-6BE2DA6A16A2}"/>
              </a:ext>
            </a:extLst>
          </p:cNvPr>
          <p:cNvSpPr>
            <a:spLocks noGrp="1"/>
          </p:cNvSpPr>
          <p:nvPr>
            <p:ph idx="1"/>
          </p:nvPr>
        </p:nvSpPr>
        <p:spPr/>
        <p:txBody>
          <a:bodyPr>
            <a:normAutofit/>
          </a:bodyPr>
          <a:lstStyle/>
          <a:p>
            <a:endParaRPr lang="en-IN" sz="2000" dirty="0">
              <a:solidFill>
                <a:srgbClr val="606770"/>
              </a:solidFill>
              <a:latin typeface="Times New Roman" panose="02020603050405020304" pitchFamily="18" charset="0"/>
              <a:cs typeface="Times New Roman" panose="02020603050405020304" pitchFamily="18" charset="0"/>
            </a:endParaRPr>
          </a:p>
          <a:p>
            <a:r>
              <a:rPr lang="en-IN" sz="2000" b="0" i="0" dirty="0">
                <a:solidFill>
                  <a:srgbClr val="202124"/>
                </a:solidFill>
                <a:effectLst/>
                <a:latin typeface="Times New Roman" panose="02020603050405020304" pitchFamily="18" charset="0"/>
                <a:cs typeface="Times New Roman" panose="02020603050405020304" pitchFamily="18" charset="0"/>
              </a:rPr>
              <a:t>OpenCV is a great tool for </a:t>
            </a:r>
            <a:r>
              <a:rPr lang="en-IN" sz="2000" b="1" i="0" dirty="0">
                <a:solidFill>
                  <a:srgbClr val="202124"/>
                </a:solidFill>
                <a:effectLst/>
                <a:latin typeface="Times New Roman" panose="02020603050405020304" pitchFamily="18" charset="0"/>
                <a:cs typeface="Times New Roman" panose="02020603050405020304" pitchFamily="18" charset="0"/>
              </a:rPr>
              <a:t>image processing and performing computer vision tasks</a:t>
            </a:r>
            <a:r>
              <a:rPr lang="en-IN" sz="2000" b="0" i="0" dirty="0">
                <a:solidFill>
                  <a:srgbClr val="202124"/>
                </a:solidFill>
                <a:effectLst/>
                <a:latin typeface="Times New Roman" panose="02020603050405020304" pitchFamily="18" charset="0"/>
                <a:cs typeface="Times New Roman" panose="02020603050405020304" pitchFamily="18" charset="0"/>
              </a:rPr>
              <a:t>. It is an open-source library that can be used to perform tasks like face detection, objection tracking, landmark detection, and much more. It supports multiple languages including python, java C++</a:t>
            </a:r>
          </a:p>
          <a:p>
            <a:r>
              <a:rPr lang="en-IN" sz="2000" b="1" i="1" dirty="0">
                <a:solidFill>
                  <a:srgbClr val="292929"/>
                </a:solidFill>
                <a:effectLst/>
                <a:latin typeface="Times New Roman" panose="02020603050405020304" pitchFamily="18" charset="0"/>
                <a:cs typeface="Times New Roman" panose="02020603050405020304" pitchFamily="18" charset="0"/>
              </a:rPr>
              <a:t>Face Detection Technique </a:t>
            </a:r>
            <a:r>
              <a:rPr lang="en-IN" sz="2000" b="0" i="0" dirty="0">
                <a:solidFill>
                  <a:srgbClr val="292929"/>
                </a:solidFill>
                <a:effectLst/>
                <a:latin typeface="Times New Roman" panose="02020603050405020304" pitchFamily="18" charset="0"/>
                <a:cs typeface="Times New Roman" panose="02020603050405020304" pitchFamily="18" charset="0"/>
              </a:rPr>
              <a:t>known as </a:t>
            </a:r>
            <a:r>
              <a:rPr lang="en-IN" sz="2000" b="1" i="1" dirty="0" err="1">
                <a:solidFill>
                  <a:srgbClr val="292929"/>
                </a:solidFill>
                <a:effectLst/>
                <a:latin typeface="Times New Roman" panose="02020603050405020304" pitchFamily="18" charset="0"/>
                <a:cs typeface="Times New Roman" panose="02020603050405020304" pitchFamily="18" charset="0"/>
              </a:rPr>
              <a:t>Haar</a:t>
            </a:r>
            <a:r>
              <a:rPr lang="en-IN" sz="2000" b="1" i="1" dirty="0">
                <a:solidFill>
                  <a:srgbClr val="292929"/>
                </a:solidFill>
                <a:effectLst/>
                <a:latin typeface="Times New Roman" panose="02020603050405020304" pitchFamily="18" charset="0"/>
                <a:cs typeface="Times New Roman" panose="02020603050405020304" pitchFamily="18" charset="0"/>
              </a:rPr>
              <a:t> Cascades is used.</a:t>
            </a:r>
          </a:p>
          <a:p>
            <a:pPr marL="0" indent="0" algn="l">
              <a:buNone/>
            </a:pPr>
            <a:r>
              <a:rPr lang="en-IN" sz="2000" b="1" i="1" dirty="0">
                <a:solidFill>
                  <a:srgbClr val="292929"/>
                </a:solidFill>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Initially </a:t>
            </a:r>
            <a:r>
              <a:rPr lang="en-IN" sz="2000" b="0" i="0" dirty="0" err="1">
                <a:solidFill>
                  <a:srgbClr val="000000"/>
                </a:solidFill>
                <a:effectLst/>
                <a:latin typeface="Times New Roman" panose="02020603050405020304" pitchFamily="18" charset="0"/>
                <a:cs typeface="Times New Roman" panose="02020603050405020304" pitchFamily="18" charset="0"/>
              </a:rPr>
              <a:t>haar</a:t>
            </a:r>
            <a:r>
              <a:rPr lang="en-IN" sz="2000" b="0" i="0" dirty="0">
                <a:solidFill>
                  <a:srgbClr val="000000"/>
                </a:solidFill>
                <a:effectLst/>
                <a:latin typeface="Times New Roman" panose="02020603050405020304" pitchFamily="18" charset="0"/>
                <a:cs typeface="Times New Roman" panose="02020603050405020304" pitchFamily="18" charset="0"/>
              </a:rPr>
              <a:t> converts the image into grayscale image for ease of feature extraction. The algorithm first locates the face on the grayscale image and then maps onto the coloured image. Initially this algorithm draws the rectangle on the specified segment of the image.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443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TotalTime>
  <Words>564</Words>
  <Application>Microsoft Office PowerPoint</Application>
  <PresentationFormat>On-screen Show (4:3)</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charter</vt:lpstr>
      <vt:lpstr>Times New Roman</vt:lpstr>
      <vt:lpstr>Office Theme</vt:lpstr>
      <vt:lpstr>PowerPoint Presentation</vt:lpstr>
      <vt:lpstr>PowerPoint Presentation</vt:lpstr>
      <vt:lpstr>PowerPoint Presentation</vt:lpstr>
      <vt:lpstr>PowerPoint Presentation</vt:lpstr>
      <vt:lpstr>PowerPoint Presentation</vt:lpstr>
      <vt:lpstr>Using thermal camera</vt:lpstr>
      <vt:lpstr>Using normal webcam</vt:lpstr>
      <vt:lpstr>Architecture diagram</vt:lpstr>
      <vt:lpstr>TOOLS AND TECHNIQUES</vt:lpstr>
      <vt:lpstr>TOOLS AND TECHNIQUES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bhuvana bhuvi</cp:lastModifiedBy>
  <cp:revision>10</cp:revision>
  <dcterms:created xsi:type="dcterms:W3CDTF">2022-03-03T08:48:03Z</dcterms:created>
  <dcterms:modified xsi:type="dcterms:W3CDTF">2022-04-22T09:24:07Z</dcterms:modified>
</cp:coreProperties>
</file>