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8" r:id="rId3"/>
    <p:sldId id="261" r:id="rId4"/>
    <p:sldId id="263" r:id="rId5"/>
    <p:sldId id="274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list" loCatId="list" qsTypeId="urn:microsoft.com/office/officeart/2005/8/quickstyle/simple3" qsCatId="simple" csTypeId="urn:microsoft.com/office/officeart/2005/8/colors/accent2_3" csCatId="accent1" phldr="0"/>
      <dgm:spPr/>
      <dgm:t>
        <a:bodyPr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p>
          <a:pPr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/>
            <a:t>RAPARLA </a:t>
          </a:r>
          <a:r>
            <a:rPr lang="en-US" sz="1400"/>
            <a:t>BHUVANA SNEHA 21BCE9206</a:t>
          </a:r>
          <a:r>
            <a:rPr lang="en-US" sz="1400"/>
            <a:t/>
          </a:r>
          <a:endParaRPr lang="en-US" sz="1400"/>
        </a:p>
        <a:p>
          <a:pPr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/>
            <a:t>bhuvana.21bce9206@vitapstudent.ac.in</a:t>
          </a:r>
          <a:endParaRPr lang="en-US" sz="1400"/>
        </a:p>
        <a:p>
          <a:pPr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/>
            <a:t>Backend</a:t>
          </a:r>
          <a:r>
            <a:rPr lang="en-US" sz="1400"/>
            <a:t/>
          </a:r>
          <a:endParaRPr lang="en-US" sz="1400"/>
        </a:p>
      </dgm:t>
    </dgm:pt>
    <dgm:pt modelId="{E1399106-9BE2-43F4-9430-F473CB36780F}" cxnId="{4B33125F-013D-4C17-ADC1-CA00E1ED0936}" type="parTrans">
      <dgm:prSet/>
      <dgm:spPr/>
      <dgm:t>
        <a:bodyPr/>
        <a:p>
          <a:endParaRPr lang="en-US"/>
        </a:p>
      </dgm:t>
    </dgm:pt>
    <dgm:pt modelId="{507A6FE3-4D55-4ED6-A973-429D64C5DF28}" cxnId="{4B33125F-013D-4C17-ADC1-CA00E1ED0936}" type="sibTrans">
      <dgm:prSet/>
      <dgm:spPr/>
      <dgm:t>
        <a:bodyPr/>
        <a:p>
          <a:endParaRPr lang="en-US"/>
        </a:p>
      </dgm:t>
    </dgm:pt>
    <dgm:pt modelId="{CA58FE74-4619-4E47-BA6C-E0CD35AF5AC2}">
      <dgm:prSet phldrT="[Text]" phldr="0" custT="1"/>
      <dgm:spPr/>
      <dgm:t>
        <a:bodyPr vert="horz" wrap="square"/>
        <a:p>
          <a:pPr eaLnBrk="1" fontAlgn="auto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/>
            <a:t>DEEKSHITHA GORANTLA 21BCE9080</a:t>
          </a:r>
          <a:r>
            <a:rPr lang="en-US" sz="1400"/>
            <a:t/>
          </a:r>
          <a:endParaRPr 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deekshitha.21bce9080@vitapstudent.ac.in</a:t>
          </a:r>
          <a:endParaRPr lang="en-US" sz="1400"/>
        </a:p>
        <a:p>
          <a:pPr>
            <a:lnSpc>
              <a:spcPct val="4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Frontend</a:t>
          </a:r>
          <a:r>
            <a:rPr lang="en-US" sz="1400"/>
            <a:t/>
          </a:r>
          <a:endParaRPr lang="en-US" sz="1400"/>
        </a:p>
      </dgm:t>
    </dgm:pt>
    <dgm:pt modelId="{EBAD4DA7-135F-4F4E-9475-804E7DC205D2}" cxnId="{23A4B2CE-65A5-42BF-91BD-537879080FE6}" type="parTrans">
      <dgm:prSet/>
      <dgm:spPr/>
      <dgm:t>
        <a:bodyPr/>
        <a:p>
          <a:endParaRPr lang="en-US"/>
        </a:p>
      </dgm:t>
    </dgm:pt>
    <dgm:pt modelId="{5723A07A-E737-45B0-B84E-97FB4DE86580}" cxnId="{23A4B2CE-65A5-42BF-91BD-537879080FE6}" type="sibTrans">
      <dgm:prSet/>
      <dgm:spPr/>
      <dgm:t>
        <a:bodyPr/>
        <a:p>
          <a:endParaRPr lang="en-US"/>
        </a:p>
      </dgm:t>
    </dgm:pt>
    <dgm:pt modelId="{D3284563-CEAB-43B3-81C4-5F6C081CBB78}">
      <dgm:prSet phldrT="[Text]" phldr="0" custT="1"/>
      <dgm:spPr/>
      <dgm:t>
        <a:bodyPr vert="horz" wrap="square"/>
        <a:p>
          <a:pPr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PUSULURI JAHNAVI 21BCE9089</a:t>
          </a:r>
          <a:r>
            <a:rPr lang="en-US" sz="1400"/>
            <a:t/>
          </a:r>
          <a:endParaRPr lang="en-US" sz="1400"/>
        </a:p>
        <a:p>
          <a:pPr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jahnavi.21bce9089@vitapstudent.ac.in</a:t>
          </a:r>
          <a:endParaRPr lang="en-US" sz="1400"/>
        </a:p>
        <a:p>
          <a:pPr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Backend</a:t>
          </a:r>
          <a:endParaRPr lang="en-US" sz="1400"/>
        </a:p>
      </dgm:t>
    </dgm:pt>
    <dgm:pt modelId="{A2E240DA-ABFA-4A24-BE34-ABE926603D67}" cxnId="{30D16E86-5147-495C-915F-364A9CDA1CD9}" type="parTrans">
      <dgm:prSet/>
      <dgm:spPr/>
      <dgm:t>
        <a:bodyPr/>
        <a:p>
          <a:endParaRPr lang="en-US"/>
        </a:p>
      </dgm:t>
    </dgm:pt>
    <dgm:pt modelId="{2E43EE94-FE21-4F90-81B3-CED5B1ECC8C9}" cxnId="{30D16E86-5147-495C-915F-364A9CDA1CD9}" type="sibTrans">
      <dgm:prSet/>
      <dgm:spPr/>
      <dgm:t>
        <a:bodyPr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3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3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Cnt="0"/>
      <dgm:spPr/>
    </dgm:pt>
    <dgm:pt modelId="{F8B30F84-9FC1-4455-B8FC-CA5DC2189586}" type="pres">
      <dgm:prSet presAssocID="{D3284563-CEAB-43B3-81C4-5F6C081CBB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33125F-013D-4C17-ADC1-CA00E1ED0936}" srcId="{26C320EB-5352-40AA-A0A9-C13066E1373C}" destId="{773C5012-55F9-436E-B78B-2A38D8AAA0C0}" srcOrd="0" destOrd="0" parTransId="{E1399106-9BE2-43F4-9430-F473CB36780F}" sibTransId="{507A6FE3-4D55-4ED6-A973-429D64C5DF28}"/>
    <dgm:cxn modelId="{23A4B2CE-65A5-42BF-91BD-537879080FE6}" srcId="{26C320EB-5352-40AA-A0A9-C13066E1373C}" destId="{CA58FE74-4619-4E47-BA6C-E0CD35AF5AC2}" srcOrd="1" destOrd="0" parTransId="{EBAD4DA7-135F-4F4E-9475-804E7DC205D2}" sibTransId="{5723A07A-E737-45B0-B84E-97FB4DE86580}"/>
    <dgm:cxn modelId="{30D16E86-5147-495C-915F-364A9CDA1CD9}" srcId="{26C320EB-5352-40AA-A0A9-C13066E1373C}" destId="{D3284563-CEAB-43B3-81C4-5F6C081CBB78}" srcOrd="2" destOrd="0" parTransId="{A2E240DA-ABFA-4A24-BE34-ABE926603D67}" sibTransId="{2E43EE94-FE21-4F90-81B3-CED5B1ECC8C9}"/>
    <dgm:cxn modelId="{2BC2E59B-64B7-408D-BADF-03C38FDB65F4}" type="presOf" srcId="{26C320EB-5352-40AA-A0A9-C13066E1373C}" destId="{E5EECCA3-F875-4B71-92CC-9CCDFB7DBFEF}" srcOrd="0" destOrd="0" presId="urn:microsoft.com/office/officeart/2005/8/layout/list1"/>
    <dgm:cxn modelId="{52DEEFEF-76E7-4061-8C35-33D95434FE5A}" type="presParOf" srcId="{E5EECCA3-F875-4B71-92CC-9CCDFB7DBFEF}" destId="{667CAF5C-37C0-43B7-8B7E-02CCA3754DB9}" srcOrd="0" destOrd="0" presId="urn:microsoft.com/office/officeart/2005/8/layout/list1"/>
    <dgm:cxn modelId="{2B48E7B4-DA1E-4CF5-8A7C-29943B501A4F}" type="presParOf" srcId="{667CAF5C-37C0-43B7-8B7E-02CCA3754DB9}" destId="{58B158CB-C1D2-4676-88E6-6B3937A00A96}" srcOrd="0" destOrd="0" presId="urn:microsoft.com/office/officeart/2005/8/layout/list1"/>
    <dgm:cxn modelId="{80846FEE-D4F1-409D-A1CF-072469C560B8}" type="presOf" srcId="{773C5012-55F9-436E-B78B-2A38D8AAA0C0}" destId="{58B158CB-C1D2-4676-88E6-6B3937A00A96}" srcOrd="0" destOrd="0" presId="urn:microsoft.com/office/officeart/2005/8/layout/list1"/>
    <dgm:cxn modelId="{94DADCD2-1EE2-45D1-B834-CD8BABC7A599}" type="presParOf" srcId="{667CAF5C-37C0-43B7-8B7E-02CCA3754DB9}" destId="{D0971512-D8E1-4E4B-89F4-FF2EB164C196}" srcOrd="1" destOrd="0" presId="urn:microsoft.com/office/officeart/2005/8/layout/list1"/>
    <dgm:cxn modelId="{482FF1ED-EAF6-481F-BD10-03DE13BE966C}" type="presOf" srcId="{773C5012-55F9-436E-B78B-2A38D8AAA0C0}" destId="{D0971512-D8E1-4E4B-89F4-FF2EB164C196}" srcOrd="0" destOrd="0" presId="urn:microsoft.com/office/officeart/2005/8/layout/list1"/>
    <dgm:cxn modelId="{A876D3E7-30F3-44EB-B446-D0632661517A}" type="presParOf" srcId="{E5EECCA3-F875-4B71-92CC-9CCDFB7DBFEF}" destId="{05E10EBB-C85A-471E-9935-B48B9C39A12E}" srcOrd="1" destOrd="0" presId="urn:microsoft.com/office/officeart/2005/8/layout/list1"/>
    <dgm:cxn modelId="{7061527B-D2BB-4AB9-8B61-9FF45E5C942A}" type="presParOf" srcId="{E5EECCA3-F875-4B71-92CC-9CCDFB7DBFEF}" destId="{1F055725-8984-42CB-98CB-8E7728DD5EAB}" srcOrd="2" destOrd="0" presId="urn:microsoft.com/office/officeart/2005/8/layout/list1"/>
    <dgm:cxn modelId="{7384F5BD-38E1-4158-B6B8-E78C03EBB6B6}" type="presParOf" srcId="{E5EECCA3-F875-4B71-92CC-9CCDFB7DBFEF}" destId="{5785404B-F53E-4CF2-A702-90A46E89CED8}" srcOrd="3" destOrd="0" presId="urn:microsoft.com/office/officeart/2005/8/layout/list1"/>
    <dgm:cxn modelId="{9AD2CB7B-1357-40D0-8327-EA7CF2239901}" type="presParOf" srcId="{E5EECCA3-F875-4B71-92CC-9CCDFB7DBFEF}" destId="{EF963990-07B7-4DBC-8CFE-C86D15B61BB6}" srcOrd="4" destOrd="0" presId="urn:microsoft.com/office/officeart/2005/8/layout/list1"/>
    <dgm:cxn modelId="{7C4C069C-43E2-4557-9111-35D46194419F}" type="presParOf" srcId="{EF963990-07B7-4DBC-8CFE-C86D15B61BB6}" destId="{AEA4B341-6C57-43B8-BC42-9813D43D1335}" srcOrd="0" destOrd="4" presId="urn:microsoft.com/office/officeart/2005/8/layout/list1"/>
    <dgm:cxn modelId="{B6DA08A4-8E07-489E-8818-3D57B973F825}" type="presOf" srcId="{CA58FE74-4619-4E47-BA6C-E0CD35AF5AC2}" destId="{AEA4B341-6C57-43B8-BC42-9813D43D1335}" srcOrd="0" destOrd="0" presId="urn:microsoft.com/office/officeart/2005/8/layout/list1"/>
    <dgm:cxn modelId="{AC4EB164-A48F-4153-B706-0FA7DEE18DAC}" type="presParOf" srcId="{EF963990-07B7-4DBC-8CFE-C86D15B61BB6}" destId="{DD07B078-3354-4F1B-9438-E4F95C4B43A6}" srcOrd="1" destOrd="4" presId="urn:microsoft.com/office/officeart/2005/8/layout/list1"/>
    <dgm:cxn modelId="{534FFDD5-6670-46D8-B9A9-B6DFA98E74EB}" type="presOf" srcId="{CA58FE74-4619-4E47-BA6C-E0CD35AF5AC2}" destId="{DD07B078-3354-4F1B-9438-E4F95C4B43A6}" srcOrd="0" destOrd="0" presId="urn:microsoft.com/office/officeart/2005/8/layout/list1"/>
    <dgm:cxn modelId="{2FD3D4C1-1D34-4658-ABAE-951F83DB548A}" type="presParOf" srcId="{E5EECCA3-F875-4B71-92CC-9CCDFB7DBFEF}" destId="{98F9047E-C8BE-4990-B6F7-84F4581E1FEA}" srcOrd="5" destOrd="0" presId="urn:microsoft.com/office/officeart/2005/8/layout/list1"/>
    <dgm:cxn modelId="{B70BD295-2939-420D-89E2-42DF366D7FD9}" type="presParOf" srcId="{E5EECCA3-F875-4B71-92CC-9CCDFB7DBFEF}" destId="{FB20FF5F-D131-4A8A-AEBC-01A2B84D6655}" srcOrd="6" destOrd="0" presId="urn:microsoft.com/office/officeart/2005/8/layout/list1"/>
    <dgm:cxn modelId="{88D34F7B-4069-472D-9801-109A9965797E}" type="presParOf" srcId="{E5EECCA3-F875-4B71-92CC-9CCDFB7DBFEF}" destId="{AC1FEB9E-7ED9-4E44-9D47-B63AE5862158}" srcOrd="7" destOrd="0" presId="urn:microsoft.com/office/officeart/2005/8/layout/list1"/>
    <dgm:cxn modelId="{AFF7C2B1-2F00-44F8-BD9A-2812DA0AB0E7}" type="presParOf" srcId="{E5EECCA3-F875-4B71-92CC-9CCDFB7DBFEF}" destId="{04A221FB-3A34-4804-9E1E-FAA254BEF819}" srcOrd="8" destOrd="0" presId="urn:microsoft.com/office/officeart/2005/8/layout/list1"/>
    <dgm:cxn modelId="{96ECF0DC-95F5-4BAD-842B-25569872CE92}" type="presParOf" srcId="{04A221FB-3A34-4804-9E1E-FAA254BEF819}" destId="{09CBCBA7-E2EE-4654-BCFB-AB2C2D77E66B}" srcOrd="0" destOrd="8" presId="urn:microsoft.com/office/officeart/2005/8/layout/list1"/>
    <dgm:cxn modelId="{0269D3B5-1C19-4397-96F0-7964E6612618}" type="presOf" srcId="{D3284563-CEAB-43B3-81C4-5F6C081CBB78}" destId="{09CBCBA7-E2EE-4654-BCFB-AB2C2D77E66B}" srcOrd="0" destOrd="0" presId="urn:microsoft.com/office/officeart/2005/8/layout/list1"/>
    <dgm:cxn modelId="{014E5F09-B9EB-460E-9442-A7DC9ACF3F7B}" type="presParOf" srcId="{04A221FB-3A34-4804-9E1E-FAA254BEF819}" destId="{F8B30F84-9FC1-4455-B8FC-CA5DC2189586}" srcOrd="1" destOrd="8" presId="urn:microsoft.com/office/officeart/2005/8/layout/list1"/>
    <dgm:cxn modelId="{B67F44AF-3850-4BCE-A249-AEBC184BB8B6}" type="presOf" srcId="{D3284563-CEAB-43B3-81C4-5F6C081CBB78}" destId="{F8B30F84-9FC1-4455-B8FC-CA5DC2189586}" srcOrd="0" destOrd="0" presId="urn:microsoft.com/office/officeart/2005/8/layout/list1"/>
    <dgm:cxn modelId="{1E0EE78F-C252-4E7F-AC3B-B535F13E87BE}" type="presParOf" srcId="{E5EECCA3-F875-4B71-92CC-9CCDFB7DBFEF}" destId="{75AF99AA-34AA-4169-A0AA-91E0CC0C2D15}" srcOrd="9" destOrd="0" presId="urn:microsoft.com/office/officeart/2005/8/layout/list1"/>
    <dgm:cxn modelId="{59F55ABD-83AB-43AE-9344-7C7A9BEE3F6A}" type="presParOf" srcId="{E5EECCA3-F875-4B71-92CC-9CCDFB7DBFEF}" destId="{F855875C-E8B4-4273-8C6C-6A8EC3091B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list" loCatId="list" qsTypeId="urn:microsoft.com/office/officeart/2005/8/quickstyle/simple3" qsCatId="simple" csTypeId="urn:microsoft.com/office/officeart/2005/8/colors/accent2_3" csCatId="accent1" phldr="0"/>
      <dgm:spPr/>
      <dgm:t>
        <a:bodyPr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p>
          <a:pPr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LINGALA MEGHANA 21BCE9418</a:t>
          </a:r>
          <a:r>
            <a:rPr lang="en-US" sz="1400"/>
            <a:t/>
          </a:r>
          <a:endParaRPr lang="en-US" sz="1400"/>
        </a:p>
        <a:p>
          <a:pPr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meghana.21bce9418@vitapstudent.ac.in</a:t>
          </a:r>
          <a:endParaRPr lang="en-US" sz="1400"/>
        </a:p>
        <a:p>
          <a:pPr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Frontend</a:t>
          </a:r>
          <a:r>
            <a:rPr lang="en-US" sz="1400"/>
            <a:t/>
          </a:r>
          <a:endParaRPr lang="en-US" sz="1400"/>
        </a:p>
      </dgm:t>
    </dgm:pt>
    <dgm:pt modelId="{E1399106-9BE2-43F4-9430-F473CB36780F}" cxnId="{FCC5BA17-2622-418F-ACBD-3CE36A5801F2}" type="parTrans">
      <dgm:prSet/>
      <dgm:spPr/>
      <dgm:t>
        <a:bodyPr/>
        <a:p>
          <a:endParaRPr lang="en-US"/>
        </a:p>
      </dgm:t>
    </dgm:pt>
    <dgm:pt modelId="{507A6FE3-4D55-4ED6-A973-429D64C5DF28}" cxnId="{FCC5BA17-2622-418F-ACBD-3CE36A5801F2}" type="sibTrans">
      <dgm:prSet/>
      <dgm:spPr/>
      <dgm:t>
        <a:bodyPr/>
        <a:p>
          <a:endParaRPr lang="en-US"/>
        </a:p>
      </dgm:t>
    </dgm:pt>
    <dgm:pt modelId="{CA58FE74-4619-4E47-BA6C-E0CD35AF5AC2}">
      <dgm:prSet phldrT="[Text]" phldr="0" custT="1"/>
      <dgm:spPr/>
      <dgm:t>
        <a:bodyPr vert="horz" wrap="square"/>
        <a:p>
          <a:pPr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RAGIRI AKHILA 21BCE9748</a:t>
          </a:r>
          <a:r>
            <a:rPr lang="en-US" sz="1400"/>
            <a:t/>
          </a:r>
          <a:endParaRPr lang="en-US" sz="1400"/>
        </a:p>
        <a:p>
          <a:pPr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akhila.21bce9748@vitapstudent.ac.in</a:t>
          </a:r>
          <a:endParaRPr lang="en-US" sz="1400"/>
        </a:p>
        <a:p>
          <a:pPr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Backend</a:t>
          </a:r>
          <a:r>
            <a:rPr lang="en-US" sz="1400"/>
            <a:t/>
          </a:r>
          <a:endParaRPr lang="en-US" sz="1400"/>
        </a:p>
      </dgm:t>
    </dgm:pt>
    <dgm:pt modelId="{EBAD4DA7-135F-4F4E-9475-804E7DC205D2}" cxnId="{EFF03757-BF9F-4D32-B1F8-0B83F0E103C8}" type="parTrans">
      <dgm:prSet/>
      <dgm:spPr/>
      <dgm:t>
        <a:bodyPr/>
        <a:p>
          <a:endParaRPr lang="en-US"/>
        </a:p>
      </dgm:t>
    </dgm:pt>
    <dgm:pt modelId="{5723A07A-E737-45B0-B84E-97FB4DE86580}" cxnId="{EFF03757-BF9F-4D32-B1F8-0B83F0E103C8}" type="sibTrans">
      <dgm:prSet/>
      <dgm:spPr/>
      <dgm:t>
        <a:bodyPr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2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CC5BA17-2622-418F-ACBD-3CE36A5801F2}" srcId="{26C320EB-5352-40AA-A0A9-C13066E1373C}" destId="{773C5012-55F9-436E-B78B-2A38D8AAA0C0}" srcOrd="0" destOrd="0" parTransId="{E1399106-9BE2-43F4-9430-F473CB36780F}" sibTransId="{507A6FE3-4D55-4ED6-A973-429D64C5DF28}"/>
    <dgm:cxn modelId="{EFF03757-BF9F-4D32-B1F8-0B83F0E103C8}" srcId="{26C320EB-5352-40AA-A0A9-C13066E1373C}" destId="{CA58FE74-4619-4E47-BA6C-E0CD35AF5AC2}" srcOrd="1" destOrd="0" parTransId="{EBAD4DA7-135F-4F4E-9475-804E7DC205D2}" sibTransId="{5723A07A-E737-45B0-B84E-97FB4DE86580}"/>
    <dgm:cxn modelId="{99EB21C6-063E-45C2-9CE2-88563C6C0DD0}" type="presOf" srcId="{26C320EB-5352-40AA-A0A9-C13066E1373C}" destId="{E5EECCA3-F875-4B71-92CC-9CCDFB7DBFEF}" srcOrd="0" destOrd="0" presId="urn:microsoft.com/office/officeart/2005/8/layout/list1"/>
    <dgm:cxn modelId="{9C22AA94-D563-490E-8AA2-C4E85B395D3B}" type="presParOf" srcId="{E5EECCA3-F875-4B71-92CC-9CCDFB7DBFEF}" destId="{667CAF5C-37C0-43B7-8B7E-02CCA3754DB9}" srcOrd="0" destOrd="0" presId="urn:microsoft.com/office/officeart/2005/8/layout/list1"/>
    <dgm:cxn modelId="{2042F36A-D0BB-433D-B1EE-33DF8012C7A1}" type="presParOf" srcId="{667CAF5C-37C0-43B7-8B7E-02CCA3754DB9}" destId="{58B158CB-C1D2-4676-88E6-6B3937A00A96}" srcOrd="0" destOrd="0" presId="urn:microsoft.com/office/officeart/2005/8/layout/list1"/>
    <dgm:cxn modelId="{3603DA63-0E49-4AE2-A9E9-3AF13961AE02}" type="presOf" srcId="{773C5012-55F9-436E-B78B-2A38D8AAA0C0}" destId="{58B158CB-C1D2-4676-88E6-6B3937A00A96}" srcOrd="0" destOrd="0" presId="urn:microsoft.com/office/officeart/2005/8/layout/list1"/>
    <dgm:cxn modelId="{B4AEEE7B-DE17-431D-BB4B-DA31B7FEC99E}" type="presParOf" srcId="{667CAF5C-37C0-43B7-8B7E-02CCA3754DB9}" destId="{D0971512-D8E1-4E4B-89F4-FF2EB164C196}" srcOrd="1" destOrd="0" presId="urn:microsoft.com/office/officeart/2005/8/layout/list1"/>
    <dgm:cxn modelId="{AE408D62-9171-4664-A892-A966771000D1}" type="presOf" srcId="{773C5012-55F9-436E-B78B-2A38D8AAA0C0}" destId="{D0971512-D8E1-4E4B-89F4-FF2EB164C196}" srcOrd="0" destOrd="0" presId="urn:microsoft.com/office/officeart/2005/8/layout/list1"/>
    <dgm:cxn modelId="{2D0A6DC0-9D61-4A27-9C49-66233C34D4BF}" type="presParOf" srcId="{E5EECCA3-F875-4B71-92CC-9CCDFB7DBFEF}" destId="{05E10EBB-C85A-471E-9935-B48B9C39A12E}" srcOrd="1" destOrd="0" presId="urn:microsoft.com/office/officeart/2005/8/layout/list1"/>
    <dgm:cxn modelId="{F4E24867-C6C4-4D2B-8D7F-C82BEE7B6D3B}" type="presParOf" srcId="{E5EECCA3-F875-4B71-92CC-9CCDFB7DBFEF}" destId="{1F055725-8984-42CB-98CB-8E7728DD5EAB}" srcOrd="2" destOrd="0" presId="urn:microsoft.com/office/officeart/2005/8/layout/list1"/>
    <dgm:cxn modelId="{6EA74A9B-9816-45C6-A647-C5ABA39AB943}" type="presParOf" srcId="{E5EECCA3-F875-4B71-92CC-9CCDFB7DBFEF}" destId="{5785404B-F53E-4CF2-A702-90A46E89CED8}" srcOrd="3" destOrd="0" presId="urn:microsoft.com/office/officeart/2005/8/layout/list1"/>
    <dgm:cxn modelId="{84FCC42D-CF3E-43CF-B29D-1FCC94BEF6C6}" type="presParOf" srcId="{E5EECCA3-F875-4B71-92CC-9CCDFB7DBFEF}" destId="{EF963990-07B7-4DBC-8CFE-C86D15B61BB6}" srcOrd="4" destOrd="0" presId="urn:microsoft.com/office/officeart/2005/8/layout/list1"/>
    <dgm:cxn modelId="{347D1ADA-88A7-4615-B9B8-9354074E01CD}" type="presParOf" srcId="{EF963990-07B7-4DBC-8CFE-C86D15B61BB6}" destId="{AEA4B341-6C57-43B8-BC42-9813D43D1335}" srcOrd="0" destOrd="4" presId="urn:microsoft.com/office/officeart/2005/8/layout/list1"/>
    <dgm:cxn modelId="{1CD95699-6797-494D-BB6A-F95716DE63BF}" type="presOf" srcId="{CA58FE74-4619-4E47-BA6C-E0CD35AF5AC2}" destId="{AEA4B341-6C57-43B8-BC42-9813D43D1335}" srcOrd="0" destOrd="0" presId="urn:microsoft.com/office/officeart/2005/8/layout/list1"/>
    <dgm:cxn modelId="{8F0C96F1-78D4-46FD-8805-DE7110C1F445}" type="presParOf" srcId="{EF963990-07B7-4DBC-8CFE-C86D15B61BB6}" destId="{DD07B078-3354-4F1B-9438-E4F95C4B43A6}" srcOrd="1" destOrd="4" presId="urn:microsoft.com/office/officeart/2005/8/layout/list1"/>
    <dgm:cxn modelId="{1F0C5D03-5E9B-4160-AF26-23837E7EDAE3}" type="presOf" srcId="{CA58FE74-4619-4E47-BA6C-E0CD35AF5AC2}" destId="{DD07B078-3354-4F1B-9438-E4F95C4B43A6}" srcOrd="0" destOrd="0" presId="urn:microsoft.com/office/officeart/2005/8/layout/list1"/>
    <dgm:cxn modelId="{F3E9557E-92BC-4D7C-ACA7-5D8775FE1DC9}" type="presParOf" srcId="{E5EECCA3-F875-4B71-92CC-9CCDFB7DBFEF}" destId="{98F9047E-C8BE-4990-B6F7-84F4581E1FEA}" srcOrd="5" destOrd="0" presId="urn:microsoft.com/office/officeart/2005/8/layout/list1"/>
    <dgm:cxn modelId="{9BD110F5-F24F-4A76-AEBA-DD256DFBF5D9}" type="presParOf" srcId="{E5EECCA3-F875-4B71-92CC-9CCDFB7DBFEF}" destId="{FB20FF5F-D131-4A8A-AEBC-01A2B84D665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200015" cy="3030220"/>
        <a:chOff x="0" y="0"/>
        <a:chExt cx="5200015" cy="3030220"/>
      </a:xfrm>
    </dsp:grpSpPr>
    <dsp:sp modelId="{1F055725-8984-42CB-98CB-8E7728DD5EAB}">
      <dsp:nvSpPr>
        <dsp:cNvPr id="5" name="Rectangles 4"/>
        <dsp:cNvSpPr/>
      </dsp:nvSpPr>
      <dsp:spPr bwMode="white">
        <a:xfrm>
          <a:off x="0" y="351770"/>
          <a:ext cx="5200015" cy="579600"/>
        </a:xfrm>
        <a:prstGeom prst="rect">
          <a:avLst/>
        </a:prstGeom>
      </dsp:spPr>
      <dsp:style>
        <a:lnRef idx="1">
          <a:schemeClr val="accent2">
            <a:shade val="8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3578" tIns="479044" rIns="403578" bIns="163576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51770"/>
        <a:ext cx="5200015" cy="579600"/>
      </dsp:txXfrm>
    </dsp:sp>
    <dsp:sp modelId="{D0971512-D8E1-4E4B-89F4-FF2EB164C196}">
      <dsp:nvSpPr>
        <dsp:cNvPr id="4" name="Rounded Rectangle 3"/>
        <dsp:cNvSpPr/>
      </dsp:nvSpPr>
      <dsp:spPr bwMode="white">
        <a:xfrm>
          <a:off x="260001" y="12290"/>
          <a:ext cx="3640010" cy="67896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shade val="8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7583" tIns="0" rIns="137583" bIns="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400"/>
            <a:t>RAPARLA </a:t>
          </a:r>
          <a:r>
            <a:rPr lang="en-US" sz="1400"/>
            <a:t>BHUVANA SNEHA 21BCE9206</a:t>
          </a:r>
          <a:endParaRPr lang="en-US" sz="1400"/>
        </a:p>
        <a:p>
          <a:pPr lv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400"/>
            <a:t>bhuvana.21bce9206@vitapstudent.ac.in</a:t>
          </a:r>
          <a:endParaRPr lang="en-US" sz="1400"/>
        </a:p>
        <a:p>
          <a:pPr lv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400"/>
            <a:t>Backend</a:t>
          </a:r>
          <a:endParaRPr lang="en-US" sz="1400"/>
        </a:p>
      </dsp:txBody>
      <dsp:txXfrm>
        <a:off x="260001" y="12290"/>
        <a:ext cx="3640010" cy="678960"/>
      </dsp:txXfrm>
    </dsp:sp>
    <dsp:sp modelId="{FB20FF5F-D131-4A8A-AEBC-01A2B84D6655}">
      <dsp:nvSpPr>
        <dsp:cNvPr id="8" name="Rectangles 7"/>
        <dsp:cNvSpPr/>
      </dsp:nvSpPr>
      <dsp:spPr bwMode="white">
        <a:xfrm>
          <a:off x="0" y="1395050"/>
          <a:ext cx="5200015" cy="579600"/>
        </a:xfrm>
        <a:prstGeom prst="rect">
          <a:avLst/>
        </a:prstGeom>
      </dsp:spPr>
      <dsp:style>
        <a:lnRef idx="1">
          <a:schemeClr val="accent2">
            <a:shade val="80000"/>
            <a:hueOff val="-240000"/>
            <a:satOff val="5294"/>
            <a:lumOff val="1372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3578" tIns="479044" rIns="403578" bIns="163576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395050"/>
        <a:ext cx="5200015" cy="579600"/>
      </dsp:txXfrm>
    </dsp:sp>
    <dsp:sp modelId="{DD07B078-3354-4F1B-9438-E4F95C4B43A6}">
      <dsp:nvSpPr>
        <dsp:cNvPr id="7" name="Rounded Rectangle 6"/>
        <dsp:cNvSpPr/>
      </dsp:nvSpPr>
      <dsp:spPr bwMode="white">
        <a:xfrm>
          <a:off x="260001" y="1055570"/>
          <a:ext cx="3640010" cy="67896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shade val="80000"/>
            <a:hueOff val="-240000"/>
            <a:satOff val="5294"/>
            <a:lumOff val="1372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7583" tIns="0" rIns="137583" bIns="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 eaLnBrk="1" fontAlgn="auto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/>
            <a:t>DEEKSHITHA GORANTLA 21BCE9080</a:t>
          </a:r>
          <a:endParaRPr lang="en-US" sz="14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deekshitha.21bce9080@vitapstudent.ac.in</a:t>
          </a:r>
          <a:endParaRPr lang="en-US" sz="1400"/>
        </a:p>
        <a:p>
          <a:pPr lvl="0">
            <a:lnSpc>
              <a:spcPct val="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Frontend</a:t>
          </a:r>
          <a:endParaRPr lang="en-US" sz="1400"/>
        </a:p>
      </dsp:txBody>
      <dsp:txXfrm>
        <a:off x="260001" y="1055570"/>
        <a:ext cx="3640010" cy="678960"/>
      </dsp:txXfrm>
    </dsp:sp>
    <dsp:sp modelId="{F855875C-E8B4-4273-8C6C-6A8EC3091B3C}">
      <dsp:nvSpPr>
        <dsp:cNvPr id="11" name="Rectangles 10"/>
        <dsp:cNvSpPr/>
      </dsp:nvSpPr>
      <dsp:spPr bwMode="white">
        <a:xfrm>
          <a:off x="0" y="2438330"/>
          <a:ext cx="5200015" cy="579600"/>
        </a:xfrm>
        <a:prstGeom prst="rect">
          <a:avLst/>
        </a:prstGeom>
      </dsp:spPr>
      <dsp:style>
        <a:lnRef idx="1">
          <a:schemeClr val="accent2">
            <a:shade val="80000"/>
            <a:hueOff val="-480000"/>
            <a:satOff val="10588"/>
            <a:lumOff val="2745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3578" tIns="479044" rIns="403578" bIns="163576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438330"/>
        <a:ext cx="5200015" cy="579600"/>
      </dsp:txXfrm>
    </dsp:sp>
    <dsp:sp modelId="{F8B30F84-9FC1-4455-B8FC-CA5DC2189586}">
      <dsp:nvSpPr>
        <dsp:cNvPr id="10" name="Rounded Rectangle 9"/>
        <dsp:cNvSpPr/>
      </dsp:nvSpPr>
      <dsp:spPr bwMode="white">
        <a:xfrm>
          <a:off x="260001" y="2098850"/>
          <a:ext cx="3640010" cy="67896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shade val="80000"/>
            <a:hueOff val="-480000"/>
            <a:satOff val="10588"/>
            <a:lumOff val="2745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7583" tIns="0" rIns="137583" bIns="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PUSULURI JAHNAVI 21BCE9089</a:t>
          </a:r>
          <a:endParaRPr lang="en-US" sz="1400"/>
        </a:p>
        <a:p>
          <a:pPr lvl="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jahnavi.21bce9089@vitapstudent.ac.in</a:t>
          </a:r>
          <a:endParaRPr lang="en-US" sz="1400"/>
        </a:p>
        <a:p>
          <a:pPr lvl="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Backend</a:t>
          </a:r>
          <a:endParaRPr lang="en-US" sz="1400"/>
        </a:p>
      </dsp:txBody>
      <dsp:txXfrm>
        <a:off x="260001" y="2098850"/>
        <a:ext cx="3640010" cy="678960"/>
      </dsp:txXfrm>
    </dsp:sp>
    <dsp:sp modelId="{58B158CB-C1D2-4676-88E6-6B3937A00A96}">
      <dsp:nvSpPr>
        <dsp:cNvPr id="3" name="Rectangles 2" hidden="1"/>
        <dsp:cNvSpPr/>
      </dsp:nvSpPr>
      <dsp:spPr>
        <a:xfrm>
          <a:off x="0" y="12290"/>
          <a:ext cx="260001" cy="678960"/>
        </a:xfrm>
        <a:prstGeom prst="rect">
          <a:avLst/>
        </a:prstGeom>
      </dsp:spPr>
      <dsp:txXfrm>
        <a:off x="0" y="12290"/>
        <a:ext cx="260001" cy="678960"/>
      </dsp:txXfrm>
    </dsp:sp>
    <dsp:sp modelId="{AEA4B341-6C57-43B8-BC42-9813D43D1335}">
      <dsp:nvSpPr>
        <dsp:cNvPr id="6" name="Rectangles 5" hidden="1"/>
        <dsp:cNvSpPr/>
      </dsp:nvSpPr>
      <dsp:spPr>
        <a:xfrm>
          <a:off x="0" y="1055570"/>
          <a:ext cx="260001" cy="678960"/>
        </a:xfrm>
        <a:prstGeom prst="rect">
          <a:avLst/>
        </a:prstGeom>
      </dsp:spPr>
      <dsp:txXfrm>
        <a:off x="0" y="1055570"/>
        <a:ext cx="260001" cy="678960"/>
      </dsp:txXfrm>
    </dsp:sp>
    <dsp:sp modelId="{09CBCBA7-E2EE-4654-BCFB-AB2C2D77E66B}">
      <dsp:nvSpPr>
        <dsp:cNvPr id="9" name="Rectangles 8" hidden="1"/>
        <dsp:cNvSpPr/>
      </dsp:nvSpPr>
      <dsp:spPr>
        <a:xfrm>
          <a:off x="0" y="2098850"/>
          <a:ext cx="260001" cy="678960"/>
        </a:xfrm>
        <a:prstGeom prst="rect">
          <a:avLst/>
        </a:prstGeom>
      </dsp:spPr>
      <dsp:txXfrm>
        <a:off x="0" y="2098850"/>
        <a:ext cx="260001" cy="67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200015" cy="1958975"/>
        <a:chOff x="0" y="0"/>
        <a:chExt cx="5200015" cy="1958975"/>
      </a:xfrm>
    </dsp:grpSpPr>
    <dsp:sp modelId="{1F055725-8984-42CB-98CB-8E7728DD5EAB}">
      <dsp:nvSpPr>
        <dsp:cNvPr id="5" name="Rectangles 4"/>
        <dsp:cNvSpPr/>
      </dsp:nvSpPr>
      <dsp:spPr bwMode="white">
        <a:xfrm>
          <a:off x="0" y="365688"/>
          <a:ext cx="5200015" cy="554400"/>
        </a:xfrm>
        <a:prstGeom prst="rect">
          <a:avLst/>
        </a:prstGeom>
      </dsp:spPr>
      <dsp:style>
        <a:lnRef idx="1">
          <a:schemeClr val="accent2">
            <a:shade val="8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3578" tIns="458216" rIns="40357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5688"/>
        <a:ext cx="5200015" cy="554400"/>
      </dsp:txXfrm>
    </dsp:sp>
    <dsp:sp modelId="{D0971512-D8E1-4E4B-89F4-FF2EB164C196}">
      <dsp:nvSpPr>
        <dsp:cNvPr id="4" name="Rounded Rectangle 3"/>
        <dsp:cNvSpPr/>
      </dsp:nvSpPr>
      <dsp:spPr bwMode="white">
        <a:xfrm>
          <a:off x="260001" y="40968"/>
          <a:ext cx="3640010" cy="64944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shade val="8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7583" tIns="0" rIns="137583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LINGALA MEGHANA 21BCE9418</a:t>
          </a:r>
          <a:endParaRPr lang="en-US" sz="1400"/>
        </a:p>
        <a:p>
          <a:pPr lvl="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meghana.21bce9418@vitapstudent.ac.in</a:t>
          </a:r>
          <a:endParaRPr lang="en-US" sz="1400"/>
        </a:p>
        <a:p>
          <a:pPr lvl="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Frontend</a:t>
          </a:r>
          <a:endParaRPr lang="en-US" sz="1400"/>
        </a:p>
      </dsp:txBody>
      <dsp:txXfrm>
        <a:off x="260001" y="40968"/>
        <a:ext cx="3640010" cy="649440"/>
      </dsp:txXfrm>
    </dsp:sp>
    <dsp:sp modelId="{FB20FF5F-D131-4A8A-AEBC-01A2B84D6655}">
      <dsp:nvSpPr>
        <dsp:cNvPr id="8" name="Rectangles 7"/>
        <dsp:cNvSpPr/>
      </dsp:nvSpPr>
      <dsp:spPr bwMode="white">
        <a:xfrm>
          <a:off x="0" y="1363607"/>
          <a:ext cx="5200015" cy="554400"/>
        </a:xfrm>
        <a:prstGeom prst="rect">
          <a:avLst/>
        </a:prstGeom>
      </dsp:spPr>
      <dsp:style>
        <a:lnRef idx="1">
          <a:schemeClr val="accent2">
            <a:shade val="80000"/>
            <a:hueOff val="-480000"/>
            <a:satOff val="10588"/>
            <a:lumOff val="2745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3578" tIns="458216" rIns="40357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363607"/>
        <a:ext cx="5200015" cy="554400"/>
      </dsp:txXfrm>
    </dsp:sp>
    <dsp:sp modelId="{DD07B078-3354-4F1B-9438-E4F95C4B43A6}">
      <dsp:nvSpPr>
        <dsp:cNvPr id="7" name="Rounded Rectangle 6"/>
        <dsp:cNvSpPr/>
      </dsp:nvSpPr>
      <dsp:spPr bwMode="white">
        <a:xfrm>
          <a:off x="260001" y="1038887"/>
          <a:ext cx="3640010" cy="64944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shade val="80000"/>
            <a:hueOff val="-480000"/>
            <a:satOff val="10588"/>
            <a:lumOff val="2745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7583" tIns="0" rIns="137583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RAGIRI AKHILA 21BCE9748</a:t>
          </a:r>
          <a:endParaRPr lang="en-US" sz="1400"/>
        </a:p>
        <a:p>
          <a:pPr lvl="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akhila.21bce9748@vitapstudent.ac.in</a:t>
          </a:r>
          <a:endParaRPr lang="en-US" sz="1400"/>
        </a:p>
        <a:p>
          <a:pPr lvl="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/>
            <a:t>Backend</a:t>
          </a:r>
          <a:endParaRPr lang="en-US" sz="1400"/>
        </a:p>
      </dsp:txBody>
      <dsp:txXfrm>
        <a:off x="260001" y="1038887"/>
        <a:ext cx="3640010" cy="649440"/>
      </dsp:txXfrm>
    </dsp:sp>
    <dsp:sp modelId="{58B158CB-C1D2-4676-88E6-6B3937A00A96}">
      <dsp:nvSpPr>
        <dsp:cNvPr id="3" name="Rectangles 2" hidden="1"/>
        <dsp:cNvSpPr/>
      </dsp:nvSpPr>
      <dsp:spPr>
        <a:xfrm>
          <a:off x="0" y="40968"/>
          <a:ext cx="260001" cy="649440"/>
        </a:xfrm>
        <a:prstGeom prst="rect">
          <a:avLst/>
        </a:prstGeom>
      </dsp:spPr>
      <dsp:txXfrm>
        <a:off x="0" y="40968"/>
        <a:ext cx="260001" cy="649440"/>
      </dsp:txXfrm>
    </dsp:sp>
    <dsp:sp modelId="{AEA4B341-6C57-43B8-BC42-9813D43D1335}">
      <dsp:nvSpPr>
        <dsp:cNvPr id="6" name="Rectangles 5" hidden="1"/>
        <dsp:cNvSpPr/>
      </dsp:nvSpPr>
      <dsp:spPr>
        <a:xfrm>
          <a:off x="0" y="1038887"/>
          <a:ext cx="260001" cy="649440"/>
        </a:xfrm>
        <a:prstGeom prst="rect">
          <a:avLst/>
        </a:prstGeom>
      </dsp:spPr>
      <dsp:txXfrm>
        <a:off x="0" y="1038887"/>
        <a:ext cx="260001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0"/>
                <a:alpha val="10000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000">
              <a:srgbClr val="EFF5FB">
                <a:alpha val="100000"/>
              </a:srgbClr>
            </a:gs>
            <a:gs pos="37000">
              <a:srgbClr val="E7F0F9">
                <a:alpha val="100000"/>
              </a:srgbClr>
            </a:gs>
            <a:gs pos="37000">
              <a:srgbClr val="E7F0F9">
                <a:alpha val="100000"/>
              </a:srgbClr>
            </a:gs>
            <a:gs pos="95000">
              <a:schemeClr val="bg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2" Type="http://schemas.openxmlformats.org/officeDocument/2006/relationships/slideLayout" Target="../slideLayouts/slideLayout1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56622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37628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385191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3" name="Picture 3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56832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4" name="Picture 43"/>
          <p:cNvPicPr/>
          <p:nvPr/>
        </p:nvPicPr>
        <p:blipFill>
          <a:blip r:embed="rId1"/>
          <a:stretch>
            <a:fillRect/>
          </a:stretch>
        </p:blipFill>
        <p:spPr>
          <a:xfrm>
            <a:off x="5782945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8" name="Pictur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8537575" y="5657850"/>
            <a:ext cx="640080" cy="375285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63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73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487362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0" name="Picture 49"/>
          <p:cNvPicPr/>
          <p:nvPr/>
        </p:nvPicPr>
        <p:blipFill>
          <a:blip r:embed="rId1"/>
          <a:stretch>
            <a:fillRect/>
          </a:stretch>
        </p:blipFill>
        <p:spPr>
          <a:xfrm>
            <a:off x="9768840" y="12807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1" name="Picture 50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2" name="Picture 5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4" name="Picture 53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5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62" name="Text Box 61"/>
          <p:cNvSpPr txBox="1"/>
          <p:nvPr/>
        </p:nvSpPr>
        <p:spPr>
          <a:xfrm>
            <a:off x="3147060" y="3060065"/>
            <a:ext cx="4064000" cy="3683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19050"/>
        </p:spPr>
        <p:txBody>
          <a:bodyPr wrap="square" rtlCol="0">
            <a:spAutoFit/>
          </a:bodyPr>
          <a:p>
            <a:endParaRPr lang="en-US"/>
          </a:p>
        </p:txBody>
      </p:sp>
      <p:graphicFrame>
        <p:nvGraphicFramePr>
          <p:cNvPr id="58" name="Diagram 57"/>
          <p:cNvGraphicFramePr/>
          <p:nvPr/>
        </p:nvGraphicFramePr>
        <p:xfrm>
          <a:off x="6363970" y="518795"/>
          <a:ext cx="5200015" cy="30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Diagram 58"/>
          <p:cNvGraphicFramePr/>
          <p:nvPr/>
        </p:nvGraphicFramePr>
        <p:xfrm>
          <a:off x="6363970" y="3724275"/>
          <a:ext cx="5200015" cy="195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0" name="Text Box 59"/>
          <p:cNvSpPr txBox="1"/>
          <p:nvPr/>
        </p:nvSpPr>
        <p:spPr>
          <a:xfrm>
            <a:off x="264160" y="518160"/>
            <a:ext cx="5331460" cy="5514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US" sz="4000">
                <a:ln w="6600">
                  <a:solidFill>
                    <a:srgbClr val="F727C8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Final Project</a:t>
            </a:r>
            <a:endParaRPr lang="en-US" sz="4000">
              <a:ln w="6600">
                <a:solidFill>
                  <a:srgbClr val="F727C8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just"/>
            <a:r>
              <a:rPr lang="en-US" sz="280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Team Number:</a:t>
            </a:r>
            <a:r>
              <a:rPr lang="en-US" sz="2800">
                <a:sym typeface="+mn-ea"/>
              </a:rPr>
              <a:t>Team72</a:t>
            </a:r>
            <a:endParaRPr lang="en-US" sz="2800"/>
          </a:p>
          <a:p>
            <a:pPr algn="just"/>
            <a:r>
              <a:rPr lang="en-US" sz="280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Project </a:t>
            </a:r>
            <a:r>
              <a:rPr lang="en-US" sz="280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Number</a:t>
            </a:r>
            <a:r>
              <a:rPr lang="en-US" sz="280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:</a:t>
            </a:r>
            <a:r>
              <a:rPr lang="en-US" sz="2800">
                <a:sym typeface="+mn-ea"/>
              </a:rPr>
              <a:t>P27</a:t>
            </a:r>
            <a:endParaRPr lang="en-US" sz="2800"/>
          </a:p>
          <a:p>
            <a:pPr algn="just"/>
            <a:r>
              <a:rPr lang="en-US" sz="280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r="2700000" algn="bl" rotWithShape="0">
                    <a:schemeClr val="accent5"/>
                  </a:outerShdw>
                </a:effectLst>
                <a:sym typeface="+mn-ea"/>
              </a:rPr>
              <a:t>Project Title:</a:t>
            </a:r>
            <a:endParaRPr lang="en-US" sz="2800">
              <a:ln w="13462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r="2700000" algn="bl" rotWithShape="0">
                  <a:schemeClr val="accent5"/>
                </a:outerShdw>
              </a:effectLst>
            </a:endParaRPr>
          </a:p>
          <a:p>
            <a:pPr algn="just"/>
            <a:r>
              <a:rPr lang="en-US" sz="2800">
                <a:sym typeface="+mn-ea"/>
              </a:rPr>
              <a:t>Personal Finance Tracker</a:t>
            </a:r>
            <a:endParaRPr lang="en-US" sz="2800"/>
          </a:p>
          <a:p>
            <a:r>
              <a:rPr lang="en-US" sz="280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Project Subtitle:</a:t>
            </a:r>
            <a:endParaRPr lang="en-US" sz="2800">
              <a:ln w="13462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2800">
                <a:sym typeface="+mn-ea"/>
              </a:rPr>
              <a:t> Empowering You to Take Control of Your Finances</a:t>
            </a:r>
            <a:endParaRPr lang="en-US" sz="2800"/>
          </a:p>
          <a:p>
            <a:pPr algn="just"/>
            <a:r>
              <a:rPr lang="en-US" sz="2800">
                <a:ln w="13462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Brief Description:</a:t>
            </a:r>
            <a:endParaRPr lang="en-US" sz="2800">
              <a:ln w="13462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just"/>
            <a:r>
              <a:rPr lang="en-US" sz="2400">
                <a:sym typeface="+mn-ea"/>
              </a:rPr>
              <a:t>Helps users manage their finances by tracking income,expenses,and financial goals.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4" name="Picture 23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50"/>
          </a:xfrm>
        </p:spPr>
        <p:txBody>
          <a:bodyPr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/* Problem Statement */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56622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2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7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837628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9" name="Picture 18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2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2" name="Picture 31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4" name="Picture 33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7" name="Picture 36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2" name="Picture 41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385191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3" name="Picture 4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5" name="Picture 4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56832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6" name="Picture 45"/>
          <p:cNvPicPr/>
          <p:nvPr/>
        </p:nvPicPr>
        <p:blipFill>
          <a:blip r:embed="rId1"/>
          <a:stretch>
            <a:fillRect/>
          </a:stretch>
        </p:blipFill>
        <p:spPr>
          <a:xfrm>
            <a:off x="5782945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8537575" y="5657850"/>
            <a:ext cx="640080" cy="375285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9" name="Picture 4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3" name="Picture 5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63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8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9" name="Picture 58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73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0" name="Picture 59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487362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1" name="Picture 60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5" name="Picture 64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7" name="Picture 66"/>
          <p:cNvPicPr/>
          <p:nvPr/>
        </p:nvPicPr>
        <p:blipFill>
          <a:blip r:embed="rId1"/>
          <a:stretch>
            <a:fillRect/>
          </a:stretch>
        </p:blipFill>
        <p:spPr>
          <a:xfrm>
            <a:off x="9768840" y="12807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8" name="Picture 67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9" name="Picture 68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0" name="Picture 69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1" name="Pictur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2" name="Pictur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73" name="Text Box 72"/>
          <p:cNvSpPr txBox="1"/>
          <p:nvPr/>
        </p:nvSpPr>
        <p:spPr>
          <a:xfrm>
            <a:off x="3147060" y="3060065"/>
            <a:ext cx="4064000" cy="3683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19050"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12800" y="1447800"/>
            <a:ext cx="10221595" cy="433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2400" b="1"/>
              <a:t> Lack of Financial Awareness:</a:t>
            </a:r>
            <a:r>
              <a:rPr lang="en-US" sz="2400"/>
              <a:t> Many individuals struggle to manage their personal finances effectively due to a lack of financial education and awareness.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 b="1"/>
              <a:t> Disorganized Financial Tracking:</a:t>
            </a:r>
            <a:r>
              <a:rPr lang="en-US" sz="2400"/>
              <a:t> People find it challenging to maintain organized records of their expenses, income, and savings, leading to financial stress.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 b="1"/>
              <a:t> Goal Ambiguity:</a:t>
            </a:r>
            <a:r>
              <a:rPr lang="en-US" sz="2400"/>
              <a:t> Setting and tracking financial goals can be confusing and demotivating without a structured approach.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 b="1"/>
              <a:t> Data Insecurity: </a:t>
            </a:r>
            <a:r>
              <a:rPr lang="en-US" sz="2400"/>
              <a:t>Users are concerned about the security of their financial data, particularly in the era of increasing cyber threats.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 b="1"/>
              <a:t> Complexity: </a:t>
            </a:r>
            <a:r>
              <a:rPr lang="en-US" sz="2400"/>
              <a:t>Existing finance apps often overwhelm users with complex features, making it difficult for them to start or continue using them.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56622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37628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385191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3" name="Picture 3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56832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4" name="Picture 43"/>
          <p:cNvPicPr/>
          <p:nvPr/>
        </p:nvPicPr>
        <p:blipFill>
          <a:blip r:embed="rId1"/>
          <a:stretch>
            <a:fillRect/>
          </a:stretch>
        </p:blipFill>
        <p:spPr>
          <a:xfrm>
            <a:off x="5782945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8" name="Pictur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8537575" y="5657850"/>
            <a:ext cx="640080" cy="375285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63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73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487362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0" name="Picture 49"/>
          <p:cNvPicPr/>
          <p:nvPr/>
        </p:nvPicPr>
        <p:blipFill>
          <a:blip r:embed="rId1"/>
          <a:stretch>
            <a:fillRect/>
          </a:stretch>
        </p:blipFill>
        <p:spPr>
          <a:xfrm>
            <a:off x="9768840" y="12807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1" name="Picture 50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2" name="Picture 5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4" name="Picture 53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5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62" name="Text Box 61"/>
          <p:cNvSpPr txBox="1"/>
          <p:nvPr/>
        </p:nvSpPr>
        <p:spPr>
          <a:xfrm>
            <a:off x="3147060" y="3060065"/>
            <a:ext cx="4064000" cy="3683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19050"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50"/>
          </a:xfrm>
        </p:spPr>
        <p:txBody>
          <a:bodyPr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/* Features */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56622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37628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385191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3" name="Picture 3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56832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4" name="Picture 43"/>
          <p:cNvPicPr/>
          <p:nvPr/>
        </p:nvPicPr>
        <p:blipFill>
          <a:blip r:embed="rId1"/>
          <a:stretch>
            <a:fillRect/>
          </a:stretch>
        </p:blipFill>
        <p:spPr>
          <a:xfrm>
            <a:off x="5782945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8" name="Pictur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8537575" y="5657850"/>
            <a:ext cx="640080" cy="375285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63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73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487362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0" name="Picture 49"/>
          <p:cNvPicPr/>
          <p:nvPr/>
        </p:nvPicPr>
        <p:blipFill>
          <a:blip r:embed="rId1"/>
          <a:stretch>
            <a:fillRect/>
          </a:stretch>
        </p:blipFill>
        <p:spPr>
          <a:xfrm>
            <a:off x="9768840" y="12807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1" name="Picture 50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2" name="Picture 5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4" name="Picture 53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5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62" name="Text Box 61"/>
          <p:cNvSpPr txBox="1"/>
          <p:nvPr/>
        </p:nvSpPr>
        <p:spPr>
          <a:xfrm>
            <a:off x="3147060" y="3060065"/>
            <a:ext cx="4064000" cy="3683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19050"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1133475"/>
            <a:ext cx="7945120" cy="4437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2400"/>
              <a:t>Expense Tracking and </a:t>
            </a:r>
            <a:r>
              <a:rPr lang="en-US" sz="2400">
                <a:sym typeface="+mn-ea"/>
              </a:rPr>
              <a:t>Security</a:t>
            </a:r>
            <a:r>
              <a:rPr lang="en-US" sz="2400"/>
              <a:t>: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r>
              <a:rPr lang="en-US" sz="2400"/>
              <a:t> Easily record and categorize daily expenses along with </a:t>
            </a:r>
            <a:r>
              <a:rPr lang="en-US" sz="2400">
                <a:sym typeface="+mn-ea"/>
              </a:rPr>
              <a:t>Bank-level security to protect user data.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Income Management: 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r>
              <a:rPr lang="en-US" sz="2400"/>
              <a:t>Log various income sources for better financial visibility.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/>
              <a:t>Savings Tracker: 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r>
              <a:rPr lang="en-US" sz="2400"/>
              <a:t>Set savings goals, track progress, and manage savings accounts.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/>
              <a:t>Financial Goal Setting: 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r>
              <a:rPr lang="en-US" sz="2400"/>
              <a:t>Define and track financial goals for the future.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/>
              <a:t>Budgeting: 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r>
              <a:rPr lang="en-US" sz="2400"/>
              <a:t>Create budgets, track spending, and get insights.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400"/>
              <a:t>Custom Reports: 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r>
              <a:rPr lang="en-US" sz="2400"/>
              <a:t>Generate detailed financial reports and insights.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50"/>
          </a:xfrm>
        </p:spPr>
        <p:txBody>
          <a:bodyPr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/* Project Planning*/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56622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37628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385191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3" name="Picture 3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56832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4" name="Picture 43"/>
          <p:cNvPicPr/>
          <p:nvPr/>
        </p:nvPicPr>
        <p:blipFill>
          <a:blip r:embed="rId1"/>
          <a:stretch>
            <a:fillRect/>
          </a:stretch>
        </p:blipFill>
        <p:spPr>
          <a:xfrm>
            <a:off x="5782945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8" name="Pictur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8537575" y="5657850"/>
            <a:ext cx="640080" cy="375285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63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73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487362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0" name="Picture 49"/>
          <p:cNvPicPr/>
          <p:nvPr/>
        </p:nvPicPr>
        <p:blipFill>
          <a:blip r:embed="rId1"/>
          <a:stretch>
            <a:fillRect/>
          </a:stretch>
        </p:blipFill>
        <p:spPr>
          <a:xfrm>
            <a:off x="9768840" y="12807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1" name="Picture 50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2" name="Picture 5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4" name="Picture 53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5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62" name="Text Box 61"/>
          <p:cNvSpPr txBox="1"/>
          <p:nvPr/>
        </p:nvSpPr>
        <p:spPr>
          <a:xfrm>
            <a:off x="3147060" y="3060065"/>
            <a:ext cx="4064000" cy="3683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19050"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28065" y="1370965"/>
            <a:ext cx="1228725" cy="4718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Day 1-2</a:t>
            </a:r>
            <a:endParaRPr lang="en-US" b="1"/>
          </a:p>
        </p:txBody>
      </p:sp>
      <p:sp>
        <p:nvSpPr>
          <p:cNvPr id="19" name="Rounded Rectangle 18"/>
          <p:cNvSpPr/>
          <p:nvPr/>
        </p:nvSpPr>
        <p:spPr>
          <a:xfrm>
            <a:off x="7585710" y="3021965"/>
            <a:ext cx="1228725" cy="471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Day 7-8</a:t>
            </a:r>
            <a:endParaRPr lang="en-US" b="1"/>
          </a:p>
        </p:txBody>
      </p:sp>
      <p:sp>
        <p:nvSpPr>
          <p:cNvPr id="20" name="Rounded Rectangle 19"/>
          <p:cNvSpPr/>
          <p:nvPr/>
        </p:nvSpPr>
        <p:spPr>
          <a:xfrm>
            <a:off x="9474200" y="1370965"/>
            <a:ext cx="1228725" cy="471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Day 5-6</a:t>
            </a:r>
            <a:endParaRPr lang="en-US" b="1"/>
          </a:p>
        </p:txBody>
      </p:sp>
      <p:sp>
        <p:nvSpPr>
          <p:cNvPr id="22" name="Rounded Rectangle 21"/>
          <p:cNvSpPr/>
          <p:nvPr/>
        </p:nvSpPr>
        <p:spPr>
          <a:xfrm>
            <a:off x="5200015" y="1385570"/>
            <a:ext cx="1228725" cy="4718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Day 3-4</a:t>
            </a:r>
            <a:endParaRPr 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7585710" y="4796155"/>
            <a:ext cx="1228725" cy="471805"/>
          </a:xfrm>
          <a:prstGeom prst="roundRect">
            <a:avLst/>
          </a:prstGeom>
          <a:solidFill>
            <a:srgbClr val="F727C8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Day11 and beyond</a:t>
            </a:r>
            <a:endParaRPr lang="en-US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3331210" y="4796155"/>
            <a:ext cx="1228725" cy="4718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Day10</a:t>
            </a:r>
            <a:endParaRPr lang="en-US" b="1"/>
          </a:p>
        </p:txBody>
      </p:sp>
      <p:sp>
        <p:nvSpPr>
          <p:cNvPr id="32" name="Rounded Rectangle 31"/>
          <p:cNvSpPr/>
          <p:nvPr/>
        </p:nvSpPr>
        <p:spPr>
          <a:xfrm>
            <a:off x="3331210" y="3021965"/>
            <a:ext cx="1228725" cy="4718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Day 9</a:t>
            </a:r>
            <a:endParaRPr lang="en-US" b="1"/>
          </a:p>
        </p:txBody>
      </p:sp>
      <p:cxnSp>
        <p:nvCxnSpPr>
          <p:cNvPr id="34" name="Straight Connector 33"/>
          <p:cNvCxnSpPr>
            <a:stCxn id="17" idx="3"/>
            <a:endCxn id="22" idx="1"/>
          </p:cNvCxnSpPr>
          <p:nvPr/>
        </p:nvCxnSpPr>
        <p:spPr>
          <a:xfrm>
            <a:off x="2256790" y="1607185"/>
            <a:ext cx="2943225" cy="14605"/>
          </a:xfrm>
          <a:prstGeom prst="line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3"/>
            <a:endCxn id="20" idx="1"/>
          </p:cNvCxnSpPr>
          <p:nvPr/>
        </p:nvCxnSpPr>
        <p:spPr>
          <a:xfrm flipV="1">
            <a:off x="6428740" y="1607185"/>
            <a:ext cx="3045460" cy="14605"/>
          </a:xfrm>
          <a:prstGeom prst="line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3"/>
            <a:endCxn id="19" idx="3"/>
          </p:cNvCxnSpPr>
          <p:nvPr/>
        </p:nvCxnSpPr>
        <p:spPr>
          <a:xfrm flipH="1">
            <a:off x="8814435" y="1607185"/>
            <a:ext cx="1888490" cy="1651000"/>
          </a:xfrm>
          <a:prstGeom prst="bentConnector3">
            <a:avLst>
              <a:gd name="adj1" fmla="val -12609"/>
            </a:avLst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1"/>
            <a:endCxn id="32" idx="3"/>
          </p:cNvCxnSpPr>
          <p:nvPr/>
        </p:nvCxnSpPr>
        <p:spPr>
          <a:xfrm flipH="1">
            <a:off x="4559935" y="3258185"/>
            <a:ext cx="3025775" cy="0"/>
          </a:xfrm>
          <a:prstGeom prst="line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1"/>
          </p:cNvCxnSpPr>
          <p:nvPr/>
        </p:nvCxnSpPr>
        <p:spPr>
          <a:xfrm flipH="1">
            <a:off x="7477125" y="5032375"/>
            <a:ext cx="108585" cy="24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8" idx="3"/>
          </p:cNvCxnSpPr>
          <p:nvPr/>
        </p:nvCxnSpPr>
        <p:spPr>
          <a:xfrm>
            <a:off x="4559935" y="5032375"/>
            <a:ext cx="3024505" cy="8890"/>
          </a:xfrm>
          <a:prstGeom prst="line">
            <a:avLst/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1"/>
            <a:endCxn id="28" idx="1"/>
          </p:cNvCxnSpPr>
          <p:nvPr/>
        </p:nvCxnSpPr>
        <p:spPr>
          <a:xfrm rot="10800000" flipH="1" flipV="1">
            <a:off x="3331210" y="3258185"/>
            <a:ext cx="3175" cy="1774190"/>
          </a:xfrm>
          <a:prstGeom prst="bentConnector3">
            <a:avLst>
              <a:gd name="adj1" fmla="val -71820000"/>
            </a:avLst>
          </a:prstGeom>
          <a:ln w="31750">
            <a:gradFill>
              <a:gsLst>
                <a:gs pos="0">
                  <a:schemeClr val="accent6">
                    <a:hueOff val="-4200000"/>
                  </a:schemeClr>
                </a:gs>
                <a:gs pos="100000">
                  <a:schemeClr val="accent6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72135" y="1942465"/>
            <a:ext cx="214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Planning and Design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4559935" y="1998345"/>
            <a:ext cx="247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Front-end Development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8382635" y="199834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Back-end Development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7248525" y="361823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Integration and Testing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2500630" y="3574415"/>
            <a:ext cx="2890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 Financial Goals and Savings</a:t>
            </a:r>
            <a:endParaRPr lang="en-US" b="1"/>
          </a:p>
        </p:txBody>
      </p:sp>
      <p:sp>
        <p:nvSpPr>
          <p:cNvPr id="39" name="Text Box 38"/>
          <p:cNvSpPr txBox="1"/>
          <p:nvPr/>
        </p:nvSpPr>
        <p:spPr>
          <a:xfrm>
            <a:off x="2500630" y="5363210"/>
            <a:ext cx="301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Final Testing and Deployment</a:t>
            </a:r>
            <a:endParaRPr lang="en-US" b="1"/>
          </a:p>
        </p:txBody>
      </p:sp>
      <p:sp>
        <p:nvSpPr>
          <p:cNvPr id="53" name="Text Box 52"/>
          <p:cNvSpPr txBox="1"/>
          <p:nvPr/>
        </p:nvSpPr>
        <p:spPr>
          <a:xfrm>
            <a:off x="6835775" y="5363210"/>
            <a:ext cx="357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Ongoing Maintenance and Updates</a:t>
            </a:r>
            <a:endParaRPr lang="en-US" b="1"/>
          </a:p>
        </p:txBody>
      </p:sp>
      <p:sp>
        <p:nvSpPr>
          <p:cNvPr id="56" name="Text Box 55"/>
          <p:cNvSpPr txBox="1"/>
          <p:nvPr/>
        </p:nvSpPr>
        <p:spPr>
          <a:xfrm>
            <a:off x="419735" y="2310130"/>
            <a:ext cx="291465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/>
              <a:t>Define project scope, objectives, and requirements.</a:t>
            </a:r>
            <a:endParaRPr lang="en-US" sz="1600"/>
          </a:p>
        </p:txBody>
      </p:sp>
      <p:sp>
        <p:nvSpPr>
          <p:cNvPr id="57" name="Text Box 56"/>
          <p:cNvSpPr txBox="1"/>
          <p:nvPr/>
        </p:nvSpPr>
        <p:spPr>
          <a:xfrm>
            <a:off x="4175760" y="2338705"/>
            <a:ext cx="3301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Develop the user interface for adding expenses, income, and savings.</a:t>
            </a:r>
            <a:endParaRPr lang="en-US" sz="1600"/>
          </a:p>
        </p:txBody>
      </p:sp>
      <p:sp>
        <p:nvSpPr>
          <p:cNvPr id="58" name="Text Box 57"/>
          <p:cNvSpPr txBox="1"/>
          <p:nvPr/>
        </p:nvSpPr>
        <p:spPr>
          <a:xfrm>
            <a:off x="8128000" y="2310130"/>
            <a:ext cx="274383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/>
              <a:t>Develop authentication and user management.</a:t>
            </a:r>
            <a:endParaRPr lang="en-US" sz="1600"/>
          </a:p>
        </p:txBody>
      </p:sp>
      <p:sp>
        <p:nvSpPr>
          <p:cNvPr id="59" name="Text Box 58"/>
          <p:cNvSpPr txBox="1"/>
          <p:nvPr/>
        </p:nvSpPr>
        <p:spPr>
          <a:xfrm>
            <a:off x="7035165" y="3986530"/>
            <a:ext cx="3331845" cy="614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/>
              <a:t>Integrate the front-end and back-end components.</a:t>
            </a:r>
            <a:endParaRPr lang="en-US" sz="1600"/>
          </a:p>
        </p:txBody>
      </p:sp>
      <p:sp>
        <p:nvSpPr>
          <p:cNvPr id="60" name="Text Box 59"/>
          <p:cNvSpPr txBox="1"/>
          <p:nvPr/>
        </p:nvSpPr>
        <p:spPr>
          <a:xfrm>
            <a:off x="2272030" y="4011930"/>
            <a:ext cx="336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Enable users to set savings goals and track progress.</a:t>
            </a:r>
            <a:endParaRPr 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2287270" y="5670550"/>
            <a:ext cx="3618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Conduct final testing to ensure all features work flawlessly and then Deploy.</a:t>
            </a:r>
            <a:endParaRPr lang="en-US" sz="1600"/>
          </a:p>
        </p:txBody>
      </p:sp>
      <p:sp>
        <p:nvSpPr>
          <p:cNvPr id="63" name="Text Box 62"/>
          <p:cNvSpPr txBox="1"/>
          <p:nvPr/>
        </p:nvSpPr>
        <p:spPr>
          <a:xfrm>
            <a:off x="6525260" y="567055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After the deployment, continue to maintain, enhance, and scale the app to meet user demands and add new features.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50"/>
          </a:xfrm>
        </p:spPr>
        <p:txBody>
          <a:bodyPr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/* Front-end Technologies */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56622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37628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385191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3" name="Picture 3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56832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4" name="Picture 43"/>
          <p:cNvPicPr/>
          <p:nvPr/>
        </p:nvPicPr>
        <p:blipFill>
          <a:blip r:embed="rId1"/>
          <a:stretch>
            <a:fillRect/>
          </a:stretch>
        </p:blipFill>
        <p:spPr>
          <a:xfrm>
            <a:off x="5782945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8" name="Pictur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8537575" y="5657850"/>
            <a:ext cx="640080" cy="375285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63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73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487362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0" name="Picture 49"/>
          <p:cNvPicPr/>
          <p:nvPr/>
        </p:nvPicPr>
        <p:blipFill>
          <a:blip r:embed="rId1"/>
          <a:stretch>
            <a:fillRect/>
          </a:stretch>
        </p:blipFill>
        <p:spPr>
          <a:xfrm>
            <a:off x="9768840" y="12807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1" name="Picture 50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2" name="Picture 5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4" name="Picture 53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5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62" name="Text Box 61"/>
          <p:cNvSpPr txBox="1"/>
          <p:nvPr/>
        </p:nvSpPr>
        <p:spPr>
          <a:xfrm>
            <a:off x="3147060" y="3060065"/>
            <a:ext cx="4064000" cy="3683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19050"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6278245" y="1280795"/>
            <a:ext cx="2468245" cy="67754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React (Dynamic UI)</a:t>
            </a:r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6297930" y="3626485"/>
            <a:ext cx="2468245" cy="65849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Compatibility Across Screen Sizes</a:t>
            </a:r>
            <a:endParaRPr 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3507105" y="1133475"/>
            <a:ext cx="1692910" cy="87566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Front end stack</a:t>
            </a:r>
            <a:endParaRPr lang="en-US" sz="200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6278245" y="2382520"/>
            <a:ext cx="2487930" cy="67754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Intuitive Design              Optimized for Devices</a:t>
            </a:r>
            <a:endParaRPr 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278245" y="4594860"/>
            <a:ext cx="2486660" cy="182689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Experience Emphasis on Speed</a:t>
            </a:r>
            <a:endParaRPr lang="en-US"/>
          </a:p>
          <a:p>
            <a:pPr algn="ctr"/>
            <a:r>
              <a:rPr lang="en-US"/>
              <a:t>Ease of Use</a:t>
            </a:r>
            <a:endParaRPr lang="en-US"/>
          </a:p>
          <a:p>
            <a:pPr algn="ctr"/>
            <a:r>
              <a:rPr lang="en-US"/>
              <a:t>Intuitive Navigation</a:t>
            </a:r>
            <a:endParaRPr lang="en-US"/>
          </a:p>
          <a:p>
            <a:pPr algn="ctr"/>
            <a:r>
              <a:rPr lang="en-US"/>
              <a:t>Smooth Transitions</a:t>
            </a:r>
            <a:endParaRPr lang="en-US"/>
          </a:p>
          <a:p>
            <a:pPr algn="ctr"/>
            <a:r>
              <a:rPr lang="en-US"/>
              <a:t>Interactive Features</a:t>
            </a:r>
            <a:endParaRPr lang="en-US"/>
          </a:p>
        </p:txBody>
      </p:sp>
      <p:sp>
        <p:nvSpPr>
          <p:cNvPr id="39" name="Round Diagonal Corner Rectangle 38"/>
          <p:cNvSpPr/>
          <p:nvPr/>
        </p:nvSpPr>
        <p:spPr>
          <a:xfrm>
            <a:off x="3507105" y="2281555"/>
            <a:ext cx="1692910" cy="87566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User Interface</a:t>
            </a:r>
            <a:endParaRPr lang="en-US" sz="200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3507105" y="3492500"/>
            <a:ext cx="1692910" cy="87566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Responsive Design</a:t>
            </a:r>
            <a:endParaRPr lang="en-US" sz="2000"/>
          </a:p>
        </p:txBody>
      </p:sp>
      <p:sp>
        <p:nvSpPr>
          <p:cNvPr id="43" name="Round Diagonal Corner Rectangle 42"/>
          <p:cNvSpPr/>
          <p:nvPr/>
        </p:nvSpPr>
        <p:spPr>
          <a:xfrm>
            <a:off x="3507105" y="5070475"/>
            <a:ext cx="1692910" cy="87566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User Experience</a:t>
            </a:r>
            <a:endParaRPr lang="en-US" sz="2000"/>
          </a:p>
        </p:txBody>
      </p:sp>
      <p:cxnSp>
        <p:nvCxnSpPr>
          <p:cNvPr id="46" name="Straight Arrow Connector 45"/>
          <p:cNvCxnSpPr>
            <a:stCxn id="17" idx="1"/>
            <a:endCxn id="39" idx="3"/>
          </p:cNvCxnSpPr>
          <p:nvPr/>
        </p:nvCxnSpPr>
        <p:spPr>
          <a:xfrm>
            <a:off x="4353560" y="2009140"/>
            <a:ext cx="0" cy="272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1"/>
            <a:endCxn id="42" idx="3"/>
          </p:cNvCxnSpPr>
          <p:nvPr/>
        </p:nvCxnSpPr>
        <p:spPr>
          <a:xfrm>
            <a:off x="4353560" y="3157220"/>
            <a:ext cx="0" cy="335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1"/>
            <a:endCxn id="43" idx="3"/>
          </p:cNvCxnSpPr>
          <p:nvPr/>
        </p:nvCxnSpPr>
        <p:spPr>
          <a:xfrm>
            <a:off x="4353560" y="4368165"/>
            <a:ext cx="0" cy="702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970"/>
          </a:xfrm>
        </p:spPr>
        <p:txBody>
          <a:bodyPr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/* Back-end Technologies */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56622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837628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07454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2205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" y="2603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385191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3" name="Picture 32"/>
          <p:cNvPicPr/>
          <p:nvPr/>
        </p:nvPicPr>
        <p:blipFill>
          <a:blip r:embed="rId1"/>
          <a:stretch>
            <a:fillRect/>
          </a:stretch>
        </p:blipFill>
        <p:spPr>
          <a:xfrm>
            <a:off x="577596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568325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4" name="Picture 43"/>
          <p:cNvPicPr/>
          <p:nvPr/>
        </p:nvPicPr>
        <p:blipFill>
          <a:blip r:embed="rId1"/>
          <a:stretch>
            <a:fillRect/>
          </a:stretch>
        </p:blipFill>
        <p:spPr>
          <a:xfrm>
            <a:off x="5782945" y="565721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48" name="Pictur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8537575" y="5657850"/>
            <a:ext cx="640080" cy="375285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93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63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9862185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730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487362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721106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0" name="Picture 49"/>
          <p:cNvPicPr/>
          <p:nvPr/>
        </p:nvPicPr>
        <p:blipFill>
          <a:blip r:embed="rId1"/>
          <a:stretch>
            <a:fillRect/>
          </a:stretch>
        </p:blipFill>
        <p:spPr>
          <a:xfrm>
            <a:off x="9768840" y="12807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1" name="Picture 50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306006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2" name="Picture 5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48393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4" name="Picture 53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2109470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5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3088005" y="397319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0" y="1169035"/>
            <a:ext cx="640080" cy="433070"/>
          </a:xfrm>
          <a:prstGeom prst="rect">
            <a:avLst/>
          </a:prstGeom>
          <a:noFill/>
          <a:ln w="9525">
            <a:noFill/>
          </a:ln>
          <a:effectLst>
            <a:reflection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19050"/>
        </p:spPr>
      </p:pic>
      <p:sp>
        <p:nvSpPr>
          <p:cNvPr id="62" name="Text Box 61"/>
          <p:cNvSpPr txBox="1"/>
          <p:nvPr/>
        </p:nvSpPr>
        <p:spPr>
          <a:xfrm>
            <a:off x="4451350" y="3060065"/>
            <a:ext cx="3292475" cy="297307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19050"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Minimal, flexible Node.js web framework.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Simplifies API development.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Middleware for request and response handling.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Popular for web apps and RESTful services.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Easy routing and template engines.</a:t>
            </a:r>
            <a:endParaRPr lang="en-US" sz="2000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8275" y="1331595"/>
            <a:ext cx="1985010" cy="1148080"/>
          </a:xfrm>
          <a:prstGeom prst="rect">
            <a:avLst/>
          </a:prstGeom>
          <a:noFill/>
          <a:ln w="9525">
            <a:noFill/>
          </a:ln>
          <a:effectLst>
            <a:softEdge rad="101600"/>
          </a:effectLst>
        </p:spPr>
      </p:pic>
      <p:sp>
        <p:nvSpPr>
          <p:cNvPr id="3" name="Text Box 2"/>
          <p:cNvSpPr txBox="1"/>
          <p:nvPr/>
        </p:nvSpPr>
        <p:spPr>
          <a:xfrm>
            <a:off x="1092200" y="2540000"/>
            <a:ext cx="2774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Database</a:t>
            </a:r>
            <a:endParaRPr 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7869555" y="2555875"/>
            <a:ext cx="3746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Server-side Runtime Environment</a:t>
            </a:r>
            <a:endParaRPr lang="en-US" sz="2000" b="1"/>
          </a:p>
        </p:txBody>
      </p:sp>
      <p:sp>
        <p:nvSpPr>
          <p:cNvPr id="9" name="Text Box 8"/>
          <p:cNvSpPr txBox="1"/>
          <p:nvPr/>
        </p:nvSpPr>
        <p:spPr>
          <a:xfrm>
            <a:off x="8121650" y="3121025"/>
            <a:ext cx="34201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NoSQL database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Flexible data model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Scalable for large datasets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JSON-like document storage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/>
              <a:t>High performance for read-heavy workloads</a:t>
            </a:r>
            <a:endParaRPr lang="en-US" sz="2000"/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8122285" y="1268730"/>
            <a:ext cx="2602865" cy="1200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Content Placeholder 102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84750" y="1266190"/>
            <a:ext cx="1976120" cy="124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 Box 16"/>
          <p:cNvSpPr txBox="1"/>
          <p:nvPr/>
        </p:nvSpPr>
        <p:spPr>
          <a:xfrm>
            <a:off x="942340" y="3014345"/>
            <a:ext cx="3618230" cy="270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2000"/>
              <a:t>JavaScript runtime for the server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/>
              <a:t>Event-driven, non-blocking I/O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/>
              <a:t>Fast and efficient for real-time applications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/>
              <a:t>Vast ecosystem of packages (npm)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/>
              <a:t>Ideal for building scalable web applications</a:t>
            </a:r>
            <a:endParaRPr lang="en-US" sz="2000"/>
          </a:p>
        </p:txBody>
      </p:sp>
      <p:sp>
        <p:nvSpPr>
          <p:cNvPr id="19" name="Text Box 18"/>
          <p:cNvSpPr txBox="1"/>
          <p:nvPr/>
        </p:nvSpPr>
        <p:spPr>
          <a:xfrm>
            <a:off x="4451350" y="2554605"/>
            <a:ext cx="3463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Web application framework</a:t>
            </a: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3057</Words>
  <Application>WPS Presentation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/* Problem Statement */</vt:lpstr>
      <vt:lpstr>/* Features */</vt:lpstr>
      <vt:lpstr>/* Features */</vt:lpstr>
      <vt:lpstr>/* Project Planning*/</vt:lpstr>
      <vt:lpstr>/* Front-end Technologies */</vt:lpstr>
      <vt:lpstr>/* Back-end Technologies */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10</cp:revision>
  <dcterms:created xsi:type="dcterms:W3CDTF">2023-11-06T05:25:00Z</dcterms:created>
  <dcterms:modified xsi:type="dcterms:W3CDTF">2023-11-08T08:14:05Z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07EAEB1E0E7445A58D72BE3D711FDF51_11</vt:lpwstr>
  </property>
  <property fmtid="{D5CDD505-2E9C-101B-9397-08002B2CF9AE}" pid="3" name="KSOProductBuildVer">
    <vt:lpwstr>1033-12.2.0.13306</vt:lpwstr>
  </property>
</Properties>
</file>