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len\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solidFill>
                  <a:srgbClr val="FF0000"/>
                </a:solidFill>
                <a:latin typeface="Algerian" panose="04020705040A02060702" pitchFamily="82" charset="0"/>
              </a:rPr>
              <a:t>DEPARTMENT</a:t>
            </a:r>
            <a:r>
              <a:rPr lang="en-IN" sz="1600" b="1" baseline="0">
                <a:solidFill>
                  <a:srgbClr val="FF0000"/>
                </a:solidFill>
                <a:latin typeface="Algerian" panose="04020705040A02060702" pitchFamily="82" charset="0"/>
              </a:rPr>
              <a:t> ANALYSIS</a:t>
            </a:r>
            <a:endParaRPr lang="en-IN" sz="1600" b="1">
              <a:solidFill>
                <a:srgbClr val="FF0000"/>
              </a:solidFill>
              <a:latin typeface="Algerian" panose="04020705040A02060702" pitchFamily="82"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Sheet2!$D$2</c:f>
              <c:strCache>
                <c:ptCount val="1"/>
                <c:pt idx="0">
                  <c:v>Accounting</c:v>
                </c:pt>
              </c:strCache>
            </c:strRef>
          </c:tx>
          <c:spPr>
            <a:solidFill>
              <a:schemeClr val="accent1"/>
            </a:solidFill>
            <a:ln>
              <a:noFill/>
            </a:ln>
            <a:effectLst/>
          </c:spPr>
          <c:invertIfNegative val="0"/>
          <c:cat>
            <c:strRef>
              <c:f>Sheet2!$E$1</c:f>
              <c:strCache>
                <c:ptCount val="1"/>
                <c:pt idx="0">
                  <c:v>COUNT</c:v>
                </c:pt>
              </c:strCache>
            </c:strRef>
          </c:cat>
          <c:val>
            <c:numRef>
              <c:f>Sheet2!$E$2</c:f>
              <c:numCache>
                <c:formatCode>General</c:formatCode>
                <c:ptCount val="1"/>
                <c:pt idx="0">
                  <c:v>21</c:v>
                </c:pt>
              </c:numCache>
            </c:numRef>
          </c:val>
          <c:extLst>
            <c:ext xmlns:c16="http://schemas.microsoft.com/office/drawing/2014/chart" uri="{C3380CC4-5D6E-409C-BE32-E72D297353CC}">
              <c16:uniqueId val="{00000000-9D50-481B-BF82-6C8B6EDA7C1B}"/>
            </c:ext>
          </c:extLst>
        </c:ser>
        <c:ser>
          <c:idx val="1"/>
          <c:order val="1"/>
          <c:tx>
            <c:strRef>
              <c:f>Sheet2!$D$3</c:f>
              <c:strCache>
                <c:ptCount val="1"/>
                <c:pt idx="0">
                  <c:v>Business development</c:v>
                </c:pt>
              </c:strCache>
            </c:strRef>
          </c:tx>
          <c:spPr>
            <a:solidFill>
              <a:schemeClr val="accent2"/>
            </a:solidFill>
            <a:ln>
              <a:noFill/>
            </a:ln>
            <a:effectLst/>
          </c:spPr>
          <c:invertIfNegative val="0"/>
          <c:cat>
            <c:strRef>
              <c:f>Sheet2!$E$1</c:f>
              <c:strCache>
                <c:ptCount val="1"/>
                <c:pt idx="0">
                  <c:v>COUNT</c:v>
                </c:pt>
              </c:strCache>
            </c:strRef>
          </c:cat>
          <c:val>
            <c:numRef>
              <c:f>Sheet2!$E$3</c:f>
              <c:numCache>
                <c:formatCode>General</c:formatCode>
                <c:ptCount val="1"/>
                <c:pt idx="0">
                  <c:v>22</c:v>
                </c:pt>
              </c:numCache>
            </c:numRef>
          </c:val>
          <c:extLst>
            <c:ext xmlns:c16="http://schemas.microsoft.com/office/drawing/2014/chart" uri="{C3380CC4-5D6E-409C-BE32-E72D297353CC}">
              <c16:uniqueId val="{00000001-9D50-481B-BF82-6C8B6EDA7C1B}"/>
            </c:ext>
          </c:extLst>
        </c:ser>
        <c:ser>
          <c:idx val="2"/>
          <c:order val="2"/>
          <c:tx>
            <c:strRef>
              <c:f>Sheet2!$D$4</c:f>
              <c:strCache>
                <c:ptCount val="1"/>
                <c:pt idx="0">
                  <c:v>Engineering</c:v>
                </c:pt>
              </c:strCache>
            </c:strRef>
          </c:tx>
          <c:spPr>
            <a:solidFill>
              <a:schemeClr val="accent3"/>
            </a:solidFill>
            <a:ln>
              <a:noFill/>
            </a:ln>
            <a:effectLst/>
          </c:spPr>
          <c:invertIfNegative val="0"/>
          <c:cat>
            <c:strRef>
              <c:f>Sheet2!$E$1</c:f>
              <c:strCache>
                <c:ptCount val="1"/>
                <c:pt idx="0">
                  <c:v>COUNT</c:v>
                </c:pt>
              </c:strCache>
            </c:strRef>
          </c:cat>
          <c:val>
            <c:numRef>
              <c:f>Sheet2!$E$4</c:f>
              <c:numCache>
                <c:formatCode>General</c:formatCode>
                <c:ptCount val="1"/>
                <c:pt idx="0">
                  <c:v>13</c:v>
                </c:pt>
              </c:numCache>
            </c:numRef>
          </c:val>
          <c:extLst>
            <c:ext xmlns:c16="http://schemas.microsoft.com/office/drawing/2014/chart" uri="{C3380CC4-5D6E-409C-BE32-E72D297353CC}">
              <c16:uniqueId val="{00000002-9D50-481B-BF82-6C8B6EDA7C1B}"/>
            </c:ext>
          </c:extLst>
        </c:ser>
        <c:ser>
          <c:idx val="3"/>
          <c:order val="3"/>
          <c:tx>
            <c:strRef>
              <c:f>Sheet2!$D$5</c:f>
              <c:strCache>
                <c:ptCount val="1"/>
                <c:pt idx="0">
                  <c:v>Human resource</c:v>
                </c:pt>
              </c:strCache>
            </c:strRef>
          </c:tx>
          <c:spPr>
            <a:solidFill>
              <a:schemeClr val="accent4"/>
            </a:solidFill>
            <a:ln>
              <a:noFill/>
            </a:ln>
            <a:effectLst/>
          </c:spPr>
          <c:invertIfNegative val="0"/>
          <c:cat>
            <c:strRef>
              <c:f>Sheet2!$E$1</c:f>
              <c:strCache>
                <c:ptCount val="1"/>
                <c:pt idx="0">
                  <c:v>COUNT</c:v>
                </c:pt>
              </c:strCache>
            </c:strRef>
          </c:cat>
          <c:val>
            <c:numRef>
              <c:f>Sheet2!$E$5</c:f>
              <c:numCache>
                <c:formatCode>General</c:formatCode>
                <c:ptCount val="1"/>
                <c:pt idx="0">
                  <c:v>12</c:v>
                </c:pt>
              </c:numCache>
            </c:numRef>
          </c:val>
          <c:extLst>
            <c:ext xmlns:c16="http://schemas.microsoft.com/office/drawing/2014/chart" uri="{C3380CC4-5D6E-409C-BE32-E72D297353CC}">
              <c16:uniqueId val="{00000003-9D50-481B-BF82-6C8B6EDA7C1B}"/>
            </c:ext>
          </c:extLst>
        </c:ser>
        <c:ser>
          <c:idx val="4"/>
          <c:order val="4"/>
          <c:tx>
            <c:strRef>
              <c:f>Sheet2!$D$6</c:f>
              <c:strCache>
                <c:ptCount val="1"/>
                <c:pt idx="0">
                  <c:v>Legal</c:v>
                </c:pt>
              </c:strCache>
            </c:strRef>
          </c:tx>
          <c:spPr>
            <a:solidFill>
              <a:schemeClr val="accent5"/>
            </a:solidFill>
            <a:ln>
              <a:noFill/>
            </a:ln>
            <a:effectLst/>
          </c:spPr>
          <c:invertIfNegative val="0"/>
          <c:cat>
            <c:strRef>
              <c:f>Sheet2!$E$1</c:f>
              <c:strCache>
                <c:ptCount val="1"/>
                <c:pt idx="0">
                  <c:v>COUNT</c:v>
                </c:pt>
              </c:strCache>
            </c:strRef>
          </c:cat>
          <c:val>
            <c:numRef>
              <c:f>Sheet2!$E$6</c:f>
              <c:numCache>
                <c:formatCode>General</c:formatCode>
                <c:ptCount val="1"/>
                <c:pt idx="0">
                  <c:v>18</c:v>
                </c:pt>
              </c:numCache>
            </c:numRef>
          </c:val>
          <c:extLst>
            <c:ext xmlns:c16="http://schemas.microsoft.com/office/drawing/2014/chart" uri="{C3380CC4-5D6E-409C-BE32-E72D297353CC}">
              <c16:uniqueId val="{00000004-9D50-481B-BF82-6C8B6EDA7C1B}"/>
            </c:ext>
          </c:extLst>
        </c:ser>
        <c:ser>
          <c:idx val="5"/>
          <c:order val="5"/>
          <c:tx>
            <c:strRef>
              <c:f>Sheet2!$D$7</c:f>
              <c:strCache>
                <c:ptCount val="1"/>
                <c:pt idx="0">
                  <c:v>Marketing</c:v>
                </c:pt>
              </c:strCache>
            </c:strRef>
          </c:tx>
          <c:spPr>
            <a:solidFill>
              <a:schemeClr val="accent6"/>
            </a:solidFill>
            <a:ln>
              <a:noFill/>
            </a:ln>
            <a:effectLst/>
          </c:spPr>
          <c:invertIfNegative val="0"/>
          <c:cat>
            <c:strRef>
              <c:f>Sheet2!$E$1</c:f>
              <c:strCache>
                <c:ptCount val="1"/>
                <c:pt idx="0">
                  <c:v>COUNT</c:v>
                </c:pt>
              </c:strCache>
            </c:strRef>
          </c:cat>
          <c:val>
            <c:numRef>
              <c:f>Sheet2!$E$7</c:f>
              <c:numCache>
                <c:formatCode>General</c:formatCode>
                <c:ptCount val="1"/>
                <c:pt idx="0">
                  <c:v>10</c:v>
                </c:pt>
              </c:numCache>
            </c:numRef>
          </c:val>
          <c:extLst>
            <c:ext xmlns:c16="http://schemas.microsoft.com/office/drawing/2014/chart" uri="{C3380CC4-5D6E-409C-BE32-E72D297353CC}">
              <c16:uniqueId val="{00000005-9D50-481B-BF82-6C8B6EDA7C1B}"/>
            </c:ext>
          </c:extLst>
        </c:ser>
        <c:ser>
          <c:idx val="6"/>
          <c:order val="6"/>
          <c:tx>
            <c:strRef>
              <c:f>Sheet2!$D$8</c:f>
              <c:strCache>
                <c:ptCount val="1"/>
                <c:pt idx="0">
                  <c:v>Null</c:v>
                </c:pt>
              </c:strCache>
            </c:strRef>
          </c:tx>
          <c:spPr>
            <a:solidFill>
              <a:schemeClr val="accent1">
                <a:lumMod val="60000"/>
              </a:schemeClr>
            </a:solidFill>
            <a:ln>
              <a:noFill/>
            </a:ln>
            <a:effectLst/>
          </c:spPr>
          <c:invertIfNegative val="0"/>
          <c:cat>
            <c:strRef>
              <c:f>Sheet2!$E$1</c:f>
              <c:strCache>
                <c:ptCount val="1"/>
                <c:pt idx="0">
                  <c:v>COUNT</c:v>
                </c:pt>
              </c:strCache>
            </c:strRef>
          </c:cat>
          <c:val>
            <c:numRef>
              <c:f>Sheet2!$E$8</c:f>
              <c:numCache>
                <c:formatCode>General</c:formatCode>
                <c:ptCount val="1"/>
                <c:pt idx="0">
                  <c:v>8</c:v>
                </c:pt>
              </c:numCache>
            </c:numRef>
          </c:val>
          <c:extLst>
            <c:ext xmlns:c16="http://schemas.microsoft.com/office/drawing/2014/chart" uri="{C3380CC4-5D6E-409C-BE32-E72D297353CC}">
              <c16:uniqueId val="{00000006-9D50-481B-BF82-6C8B6EDA7C1B}"/>
            </c:ext>
          </c:extLst>
        </c:ser>
        <c:ser>
          <c:idx val="7"/>
          <c:order val="7"/>
          <c:tx>
            <c:strRef>
              <c:f>Sheet2!$D$9</c:f>
              <c:strCache>
                <c:ptCount val="1"/>
                <c:pt idx="0">
                  <c:v>Project management</c:v>
                </c:pt>
              </c:strCache>
            </c:strRef>
          </c:tx>
          <c:spPr>
            <a:solidFill>
              <a:schemeClr val="accent2">
                <a:lumMod val="60000"/>
              </a:schemeClr>
            </a:solidFill>
            <a:ln>
              <a:noFill/>
            </a:ln>
            <a:effectLst/>
          </c:spPr>
          <c:invertIfNegative val="0"/>
          <c:cat>
            <c:strRef>
              <c:f>Sheet2!$E$1</c:f>
              <c:strCache>
                <c:ptCount val="1"/>
                <c:pt idx="0">
                  <c:v>COUNT</c:v>
                </c:pt>
              </c:strCache>
            </c:strRef>
          </c:cat>
          <c:val>
            <c:numRef>
              <c:f>Sheet2!$E$9</c:f>
              <c:numCache>
                <c:formatCode>General</c:formatCode>
                <c:ptCount val="1"/>
                <c:pt idx="0">
                  <c:v>19</c:v>
                </c:pt>
              </c:numCache>
            </c:numRef>
          </c:val>
          <c:extLst>
            <c:ext xmlns:c16="http://schemas.microsoft.com/office/drawing/2014/chart" uri="{C3380CC4-5D6E-409C-BE32-E72D297353CC}">
              <c16:uniqueId val="{00000007-9D50-481B-BF82-6C8B6EDA7C1B}"/>
            </c:ext>
          </c:extLst>
        </c:ser>
        <c:ser>
          <c:idx val="8"/>
          <c:order val="8"/>
          <c:tx>
            <c:strRef>
              <c:f>Sheet2!$D$10</c:f>
              <c:strCache>
                <c:ptCount val="1"/>
                <c:pt idx="0">
                  <c:v>Research and development </c:v>
                </c:pt>
              </c:strCache>
            </c:strRef>
          </c:tx>
          <c:spPr>
            <a:solidFill>
              <a:schemeClr val="accent3">
                <a:lumMod val="60000"/>
              </a:schemeClr>
            </a:solidFill>
            <a:ln>
              <a:noFill/>
            </a:ln>
            <a:effectLst/>
          </c:spPr>
          <c:invertIfNegative val="0"/>
          <c:cat>
            <c:strRef>
              <c:f>Sheet2!$E$1</c:f>
              <c:strCache>
                <c:ptCount val="1"/>
                <c:pt idx="0">
                  <c:v>COUNT</c:v>
                </c:pt>
              </c:strCache>
            </c:strRef>
          </c:cat>
          <c:val>
            <c:numRef>
              <c:f>Sheet2!$E$10</c:f>
              <c:numCache>
                <c:formatCode>General</c:formatCode>
                <c:ptCount val="1"/>
                <c:pt idx="0">
                  <c:v>15</c:v>
                </c:pt>
              </c:numCache>
            </c:numRef>
          </c:val>
          <c:extLst>
            <c:ext xmlns:c16="http://schemas.microsoft.com/office/drawing/2014/chart" uri="{C3380CC4-5D6E-409C-BE32-E72D297353CC}">
              <c16:uniqueId val="{00000008-9D50-481B-BF82-6C8B6EDA7C1B}"/>
            </c:ext>
          </c:extLst>
        </c:ser>
        <c:ser>
          <c:idx val="9"/>
          <c:order val="9"/>
          <c:tx>
            <c:strRef>
              <c:f>Sheet2!$D$11</c:f>
              <c:strCache>
                <c:ptCount val="1"/>
                <c:pt idx="0">
                  <c:v>Sales </c:v>
                </c:pt>
              </c:strCache>
            </c:strRef>
          </c:tx>
          <c:spPr>
            <a:solidFill>
              <a:schemeClr val="accent4">
                <a:lumMod val="60000"/>
              </a:schemeClr>
            </a:solidFill>
            <a:ln>
              <a:noFill/>
            </a:ln>
            <a:effectLst/>
          </c:spPr>
          <c:invertIfNegative val="0"/>
          <c:cat>
            <c:strRef>
              <c:f>Sheet2!$E$1</c:f>
              <c:strCache>
                <c:ptCount val="1"/>
                <c:pt idx="0">
                  <c:v>COUNT</c:v>
                </c:pt>
              </c:strCache>
            </c:strRef>
          </c:cat>
          <c:val>
            <c:numRef>
              <c:f>Sheet2!$E$11</c:f>
              <c:numCache>
                <c:formatCode>General</c:formatCode>
                <c:ptCount val="1"/>
                <c:pt idx="0">
                  <c:v>9</c:v>
                </c:pt>
              </c:numCache>
            </c:numRef>
          </c:val>
          <c:extLst>
            <c:ext xmlns:c16="http://schemas.microsoft.com/office/drawing/2014/chart" uri="{C3380CC4-5D6E-409C-BE32-E72D297353CC}">
              <c16:uniqueId val="{00000009-9D50-481B-BF82-6C8B6EDA7C1B}"/>
            </c:ext>
          </c:extLst>
        </c:ser>
        <c:ser>
          <c:idx val="10"/>
          <c:order val="10"/>
          <c:tx>
            <c:strRef>
              <c:f>Sheet2!$D$12</c:f>
              <c:strCache>
                <c:ptCount val="1"/>
                <c:pt idx="0">
                  <c:v>Service</c:v>
                </c:pt>
              </c:strCache>
            </c:strRef>
          </c:tx>
          <c:spPr>
            <a:solidFill>
              <a:schemeClr val="accent5">
                <a:lumMod val="60000"/>
              </a:schemeClr>
            </a:solidFill>
            <a:ln>
              <a:noFill/>
            </a:ln>
            <a:effectLst/>
          </c:spPr>
          <c:invertIfNegative val="0"/>
          <c:cat>
            <c:strRef>
              <c:f>Sheet2!$E$1</c:f>
              <c:strCache>
                <c:ptCount val="1"/>
                <c:pt idx="0">
                  <c:v>COUNT</c:v>
                </c:pt>
              </c:strCache>
            </c:strRef>
          </c:cat>
          <c:val>
            <c:numRef>
              <c:f>Sheet2!$E$12</c:f>
              <c:numCache>
                <c:formatCode>General</c:formatCode>
                <c:ptCount val="1"/>
                <c:pt idx="0">
                  <c:v>16</c:v>
                </c:pt>
              </c:numCache>
            </c:numRef>
          </c:val>
          <c:extLst>
            <c:ext xmlns:c16="http://schemas.microsoft.com/office/drawing/2014/chart" uri="{C3380CC4-5D6E-409C-BE32-E72D297353CC}">
              <c16:uniqueId val="{0000000A-9D50-481B-BF82-6C8B6EDA7C1B}"/>
            </c:ext>
          </c:extLst>
        </c:ser>
        <c:ser>
          <c:idx val="11"/>
          <c:order val="11"/>
          <c:tx>
            <c:strRef>
              <c:f>Sheet2!$D$13</c:f>
              <c:strCache>
                <c:ptCount val="1"/>
                <c:pt idx="0">
                  <c:v>Support</c:v>
                </c:pt>
              </c:strCache>
            </c:strRef>
          </c:tx>
          <c:spPr>
            <a:solidFill>
              <a:schemeClr val="accent6">
                <a:lumMod val="60000"/>
              </a:schemeClr>
            </a:solidFill>
            <a:ln>
              <a:noFill/>
            </a:ln>
            <a:effectLst/>
          </c:spPr>
          <c:invertIfNegative val="0"/>
          <c:cat>
            <c:strRef>
              <c:f>Sheet2!$E$1</c:f>
              <c:strCache>
                <c:ptCount val="1"/>
                <c:pt idx="0">
                  <c:v>COUNT</c:v>
                </c:pt>
              </c:strCache>
            </c:strRef>
          </c:cat>
          <c:val>
            <c:numRef>
              <c:f>Sheet2!$E$13</c:f>
              <c:numCache>
                <c:formatCode>General</c:formatCode>
                <c:ptCount val="1"/>
                <c:pt idx="0">
                  <c:v>17</c:v>
                </c:pt>
              </c:numCache>
            </c:numRef>
          </c:val>
          <c:extLst>
            <c:ext xmlns:c16="http://schemas.microsoft.com/office/drawing/2014/chart" uri="{C3380CC4-5D6E-409C-BE32-E72D297353CC}">
              <c16:uniqueId val="{0000000B-9D50-481B-BF82-6C8B6EDA7C1B}"/>
            </c:ext>
          </c:extLst>
        </c:ser>
        <c:ser>
          <c:idx val="12"/>
          <c:order val="12"/>
          <c:tx>
            <c:strRef>
              <c:f>Sheet2!$D$14</c:f>
              <c:strCache>
                <c:ptCount val="1"/>
                <c:pt idx="0">
                  <c:v>Training</c:v>
                </c:pt>
              </c:strCache>
            </c:strRef>
          </c:tx>
          <c:spPr>
            <a:solidFill>
              <a:schemeClr val="accent1">
                <a:lumMod val="80000"/>
                <a:lumOff val="20000"/>
              </a:schemeClr>
            </a:solidFill>
            <a:ln>
              <a:noFill/>
            </a:ln>
            <a:effectLst/>
          </c:spPr>
          <c:invertIfNegative val="0"/>
          <c:cat>
            <c:strRef>
              <c:f>Sheet2!$E$1</c:f>
              <c:strCache>
                <c:ptCount val="1"/>
                <c:pt idx="0">
                  <c:v>COUNT</c:v>
                </c:pt>
              </c:strCache>
            </c:strRef>
          </c:cat>
          <c:val>
            <c:numRef>
              <c:f>Sheet2!$E$14</c:f>
              <c:numCache>
                <c:formatCode>General</c:formatCode>
                <c:ptCount val="1"/>
                <c:pt idx="0">
                  <c:v>19</c:v>
                </c:pt>
              </c:numCache>
            </c:numRef>
          </c:val>
          <c:extLst>
            <c:ext xmlns:c16="http://schemas.microsoft.com/office/drawing/2014/chart" uri="{C3380CC4-5D6E-409C-BE32-E72D297353CC}">
              <c16:uniqueId val="{0000000C-9D50-481B-BF82-6C8B6EDA7C1B}"/>
            </c:ext>
          </c:extLst>
        </c:ser>
        <c:dLbls>
          <c:showLegendKey val="0"/>
          <c:showVal val="0"/>
          <c:showCatName val="0"/>
          <c:showSerName val="0"/>
          <c:showPercent val="0"/>
          <c:showBubbleSize val="0"/>
        </c:dLbls>
        <c:gapWidth val="219"/>
        <c:overlap val="-27"/>
        <c:axId val="1949530144"/>
        <c:axId val="1949530624"/>
      </c:barChart>
      <c:catAx>
        <c:axId val="19495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530624"/>
        <c:crosses val="autoZero"/>
        <c:auto val="1"/>
        <c:lblAlgn val="ctr"/>
        <c:lblOffset val="100"/>
        <c:noMultiLvlLbl val="0"/>
      </c:catAx>
      <c:valAx>
        <c:axId val="194953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530144"/>
        <c:crosses val="autoZero"/>
        <c:crossBetween val="between"/>
      </c:valAx>
      <c:spPr>
        <a:noFill/>
        <a:ln>
          <a:noFill/>
        </a:ln>
        <a:effectLst/>
      </c:spPr>
    </c:plotArea>
    <c:legend>
      <c:legendPos val="l"/>
      <c:layout>
        <c:manualLayout>
          <c:xMode val="edge"/>
          <c:yMode val="edge"/>
          <c:x val="1.1724443535467158E-2"/>
          <c:y val="8.1730403534268983E-2"/>
          <c:w val="0.32728302712160978"/>
          <c:h val="0.781255468066491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NAME:P. BHUVANESHWARI </a:t>
            </a:r>
          </a:p>
          <a:p>
            <a:r>
              <a:rPr lang="en-US" sz="2400" dirty="0"/>
              <a:t>REGISTER NO:312218975(asunm1701312218975)</a:t>
            </a:r>
          </a:p>
          <a:p>
            <a:r>
              <a:rPr lang="en-US" sz="2400" dirty="0"/>
              <a:t>DEPARTMENT:3</a:t>
            </a:r>
            <a:r>
              <a:rPr lang="en-US" sz="2400" baseline="30000" dirty="0"/>
              <a:t>rd</a:t>
            </a:r>
            <a:r>
              <a:rPr lang="en-US" sz="2400" dirty="0"/>
              <a:t> year B.COM(Bank Management)</a:t>
            </a:r>
          </a:p>
          <a:p>
            <a:r>
              <a:rPr lang="en-US" sz="2400" dirty="0"/>
              <a:t>COLLEGE:APOLLO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C910CBE-9D89-EC77-9F46-323D10F8CAA3}"/>
              </a:ext>
            </a:extLst>
          </p:cNvPr>
          <p:cNvSpPr txBox="1"/>
          <p:nvPr/>
        </p:nvSpPr>
        <p:spPr>
          <a:xfrm>
            <a:off x="914400" y="1447800"/>
            <a:ext cx="8153400" cy="2862322"/>
          </a:xfrm>
          <a:prstGeom prst="rect">
            <a:avLst/>
          </a:prstGeom>
          <a:noFill/>
        </p:spPr>
        <p:txBody>
          <a:bodyPr wrap="square" rtlCol="0">
            <a:spAutoFit/>
          </a:bodyPr>
          <a:lstStyle/>
          <a:p>
            <a:pPr marL="285750" indent="-285750">
              <a:buFont typeface="Wingdings" panose="05000000000000000000" pitchFamily="2" charset="2"/>
              <a:buChar char="ü"/>
            </a:pPr>
            <a:r>
              <a:rPr lang="en-US" dirty="0"/>
              <a:t>  </a:t>
            </a:r>
            <a:r>
              <a:rPr lang="en-US" b="1" dirty="0"/>
              <a:t>Data Preparation: </a:t>
            </a:r>
            <a:r>
              <a:rPr lang="en-US" dirty="0"/>
              <a:t>Clean and organize data, ensuring accuracy and consistency.</a:t>
            </a:r>
          </a:p>
          <a:p>
            <a:endParaRPr lang="en-US" dirty="0"/>
          </a:p>
          <a:p>
            <a:pPr marL="285750" indent="-285750">
              <a:buFont typeface="Wingdings" panose="05000000000000000000" pitchFamily="2" charset="2"/>
              <a:buChar char="ü"/>
            </a:pPr>
            <a:r>
              <a:rPr lang="en-US" dirty="0"/>
              <a:t>   </a:t>
            </a:r>
            <a:r>
              <a:rPr lang="en-US" b="1" dirty="0"/>
              <a:t>Trend Analysis</a:t>
            </a:r>
            <a:r>
              <a:rPr lang="en-US" dirty="0"/>
              <a:t>: Apply charts and graphs (e.g., line charts, bar graphs) to visualize trends over time, such as employee performance or turnover rates.</a:t>
            </a:r>
          </a:p>
          <a:p>
            <a:endParaRPr lang="en-US" dirty="0"/>
          </a:p>
          <a:p>
            <a:pPr marL="285750" indent="-285750">
              <a:buFont typeface="Wingdings" panose="05000000000000000000" pitchFamily="2" charset="2"/>
              <a:buChar char="ü"/>
            </a:pPr>
            <a:r>
              <a:rPr lang="en-US" b="1" dirty="0"/>
              <a:t>  Pivot Tables: </a:t>
            </a:r>
            <a:r>
              <a:rPr lang="en-US" dirty="0"/>
              <a:t>Create pivot tables to aggregate and analyze data across different dimensions, such as department, tenure, or job role.</a:t>
            </a:r>
          </a:p>
          <a:p>
            <a:endParaRPr lang="en-US" dirty="0"/>
          </a:p>
          <a:p>
            <a:pPr marL="285750" indent="-285750">
              <a:buFont typeface="Wingdings" panose="05000000000000000000" pitchFamily="2" charset="2"/>
              <a:buChar char="ü"/>
            </a:pPr>
            <a:r>
              <a:rPr lang="en-US" b="1" dirty="0"/>
              <a:t>Regression Analysis: </a:t>
            </a:r>
            <a:r>
              <a:rPr lang="en-US" dirty="0"/>
              <a:t>Utilize regression functions to identify relationships between variables, such as the impact of training on performance.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DD5FB917-9906-57DA-1156-667EC5490B92}"/>
              </a:ext>
            </a:extLst>
          </p:cNvPr>
          <p:cNvSpPr txBox="1"/>
          <p:nvPr/>
        </p:nvSpPr>
        <p:spPr>
          <a:xfrm>
            <a:off x="1371600" y="1695450"/>
            <a:ext cx="237566" cy="369332"/>
          </a:xfrm>
          <a:prstGeom prst="rect">
            <a:avLst/>
          </a:prstGeom>
          <a:noFill/>
        </p:spPr>
        <p:txBody>
          <a:bodyPr wrap="none" rtlCol="0">
            <a:spAutoFit/>
          </a:bodyPr>
          <a:lstStyle/>
          <a:p>
            <a:r>
              <a:rPr lang="en-US" dirty="0"/>
              <a:t> </a:t>
            </a:r>
            <a:endParaRPr lang="en-IN" dirty="0"/>
          </a:p>
        </p:txBody>
      </p:sp>
      <p:graphicFrame>
        <p:nvGraphicFramePr>
          <p:cNvPr id="8" name="Chart 7">
            <a:extLst>
              <a:ext uri="{FF2B5EF4-FFF2-40B4-BE49-F238E27FC236}">
                <a16:creationId xmlns:a16="http://schemas.microsoft.com/office/drawing/2014/main" id="{C3C7707B-B044-D473-249B-E2E466E6296D}"/>
              </a:ext>
            </a:extLst>
          </p:cNvPr>
          <p:cNvGraphicFramePr>
            <a:graphicFrameLocks/>
          </p:cNvGraphicFramePr>
          <p:nvPr>
            <p:extLst>
              <p:ext uri="{D42A27DB-BD31-4B8C-83A1-F6EECF244321}">
                <p14:modId xmlns:p14="http://schemas.microsoft.com/office/powerpoint/2010/main" val="2456737924"/>
              </p:ext>
            </p:extLst>
          </p:nvPr>
        </p:nvGraphicFramePr>
        <p:xfrm>
          <a:off x="2514600" y="2362200"/>
          <a:ext cx="5867400" cy="345757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A68B3071-33B6-A9AD-5C3B-056B34052CB0}"/>
              </a:ext>
            </a:extLst>
          </p:cNvPr>
          <p:cNvSpPr txBox="1"/>
          <p:nvPr/>
        </p:nvSpPr>
        <p:spPr>
          <a:xfrm>
            <a:off x="2209800" y="1486534"/>
            <a:ext cx="5181600" cy="369332"/>
          </a:xfrm>
          <a:prstGeom prst="rect">
            <a:avLst/>
          </a:prstGeom>
          <a:noFill/>
        </p:spPr>
        <p:txBody>
          <a:bodyPr wrap="square" rtlCol="0">
            <a:spAutoFit/>
          </a:bodyPr>
          <a:lstStyle/>
          <a:p>
            <a:r>
              <a:rPr lang="en-US" u="sng" dirty="0">
                <a:latin typeface="Algerian" panose="04020705040A02060702" pitchFamily="82" charset="0"/>
              </a:rPr>
              <a:t>EMPLOYEE DEPARTMENT ANALYSIS </a:t>
            </a:r>
            <a:endParaRPr lang="en-IN" u="sng" dirty="0">
              <a:latin typeface="Algerian" panose="04020705040A020607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56EFE2-87EB-B216-F59D-D21453C18317}"/>
              </a:ext>
            </a:extLst>
          </p:cNvPr>
          <p:cNvSpPr txBox="1"/>
          <p:nvPr/>
        </p:nvSpPr>
        <p:spPr>
          <a:xfrm>
            <a:off x="1143000" y="2063025"/>
            <a:ext cx="8382000" cy="3046988"/>
          </a:xfrm>
          <a:prstGeom prst="rect">
            <a:avLst/>
          </a:prstGeom>
          <a:noFill/>
        </p:spPr>
        <p:txBody>
          <a:bodyPr wrap="square" rtlCol="0">
            <a:spAutoFit/>
          </a:bodyPr>
          <a:lstStyle/>
          <a:p>
            <a:r>
              <a:rPr lang="en-US" sz="2400" dirty="0">
                <a:latin typeface="Arial Black" panose="020B0A04020102020204" pitchFamily="34" charset="0"/>
              </a:rPr>
              <a:t>To concluded, a department analysis is a crucial tool to provide organization With a detailed understanding of the nature and requirements of a job for Developing accurate job description, set performance standards, designing, Effective training programs and making informed decision about recruitment Selection, promotion and compensation</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Department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CFBC7F9-120F-E719-6BBD-0F48D5DA7736}"/>
              </a:ext>
            </a:extLst>
          </p:cNvPr>
          <p:cNvSpPr txBox="1"/>
          <p:nvPr/>
        </p:nvSpPr>
        <p:spPr>
          <a:xfrm>
            <a:off x="533400" y="1695450"/>
            <a:ext cx="7328535"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rial Black" panose="020B0A04020102020204" pitchFamily="34" charset="0"/>
              </a:rPr>
              <a:t>Satisfying employees at work place has very been a crucial task before any organization To ensure the success of the organization. Further the level of job satisfaction is affected By a wide range of variables relating to individual, social, cultural, organizational and Environment factors.</a:t>
            </a:r>
          </a:p>
          <a:p>
            <a:endParaRPr lang="en-US" dirty="0">
              <a:latin typeface="Arial Black" panose="020B0A04020102020204" pitchFamily="34" charset="0"/>
            </a:endParaRPr>
          </a:p>
          <a:p>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  The department in an organization dealing with metrics involving as Hiring, training, labor relations and 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8600" y="2019300"/>
            <a:ext cx="87630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EF2DD4A-F521-ACA1-10D9-1401691E2C7F}"/>
              </a:ext>
            </a:extLst>
          </p:cNvPr>
          <p:cNvSpPr txBox="1"/>
          <p:nvPr/>
        </p:nvSpPr>
        <p:spPr>
          <a:xfrm>
            <a:off x="381000" y="2171700"/>
            <a:ext cx="87630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AC2412-DD29-93DF-222A-78946618F3EF}"/>
              </a:ext>
            </a:extLst>
          </p:cNvPr>
          <p:cNvSpPr txBox="1"/>
          <p:nvPr/>
        </p:nvSpPr>
        <p:spPr>
          <a:xfrm>
            <a:off x="228600" y="1828800"/>
            <a:ext cx="9067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DF0824F-2CDA-CE0B-7C9C-B8E9E8049AD4}"/>
              </a:ext>
            </a:extLst>
          </p:cNvPr>
          <p:cNvSpPr txBox="1"/>
          <p:nvPr/>
        </p:nvSpPr>
        <p:spPr>
          <a:xfrm>
            <a:off x="533400" y="2324100"/>
            <a:ext cx="8763000" cy="2677656"/>
          </a:xfrm>
          <a:prstGeom prst="rect">
            <a:avLst/>
          </a:prstGeom>
          <a:noFill/>
        </p:spPr>
        <p:txBody>
          <a:bodyPr wrap="square" rtlCol="0">
            <a:spAutoFit/>
          </a:bodyPr>
          <a:lstStyle/>
          <a:p>
            <a:pPr marL="342900" indent="-342900" algn="l">
              <a:buFont typeface="Wingdings" panose="05000000000000000000" pitchFamily="2" charset="2"/>
              <a:buChar char="v"/>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analyzing, and creating visualizations to understand trends in employee performance, demographics, and other key indicators, thereby supporting data - driven decision-making for HR strategies.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A2F5360-CAA3-D0BA-D237-9D5CAC8AC1B0}"/>
              </a:ext>
            </a:extLst>
          </p:cNvPr>
          <p:cNvSpPr txBox="1"/>
          <p:nvPr/>
        </p:nvSpPr>
        <p:spPr>
          <a:xfrm>
            <a:off x="539115" y="1747897"/>
            <a:ext cx="9220200" cy="2862322"/>
          </a:xfrm>
          <a:prstGeom prst="rect">
            <a:avLst/>
          </a:prstGeom>
          <a:noFill/>
        </p:spPr>
        <p:txBody>
          <a:bodyPr wrap="square" rtlCol="0">
            <a:spAutoFit/>
          </a:bodyPr>
          <a:lstStyle/>
          <a:p>
            <a:r>
              <a:rPr lang="en-US" dirty="0"/>
              <a:t>The end user in employee department analysis typically include</a:t>
            </a:r>
          </a:p>
          <a:p>
            <a:endParaRPr lang="en-US" dirty="0"/>
          </a:p>
          <a:p>
            <a:pPr marL="342900" indent="-342900">
              <a:buAutoNum type="arabicPeriod"/>
            </a:pPr>
            <a:r>
              <a:rPr lang="en-US" b="1" dirty="0"/>
              <a:t>HUMAN RESOURCE (HR) Manager** </a:t>
            </a:r>
            <a:r>
              <a:rPr lang="en-US" dirty="0"/>
              <a:t>They use the insights to make informed. Decision promotions, training, and development.</a:t>
            </a:r>
          </a:p>
          <a:p>
            <a:pPr marL="342900" indent="-342900">
              <a:buAutoNum type="arabicPeriod"/>
            </a:pPr>
            <a:endParaRPr lang="en-US" dirty="0"/>
          </a:p>
          <a:p>
            <a:r>
              <a:rPr lang="en-US" dirty="0"/>
              <a:t>2. </a:t>
            </a:r>
            <a:r>
              <a:rPr lang="en-US" b="1" dirty="0"/>
              <a:t>TEAM LEADERS AND SUPERVISIORS. </a:t>
            </a:r>
            <a:r>
              <a:rPr lang="en-US" dirty="0"/>
              <a:t>They performance data to provide feedback Set goals and manage team performance.</a:t>
            </a:r>
          </a:p>
          <a:p>
            <a:pPr marL="342900" indent="-342900">
              <a:buAutoNum type="arabicPeriod"/>
            </a:pPr>
            <a:endParaRPr lang="en-US" dirty="0"/>
          </a:p>
          <a:p>
            <a:r>
              <a:rPr lang="en-US" dirty="0"/>
              <a:t> 3</a:t>
            </a:r>
            <a:r>
              <a:rPr lang="en-US" b="1" dirty="0"/>
              <a:t>.  EMPLOYEES </a:t>
            </a:r>
            <a:r>
              <a:rPr lang="en-US" dirty="0"/>
              <a:t>They benefits from feedback and performance evaluation that help them                     Improve and advance in their careers.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B78B8D2-CA24-A8D8-79D3-7CC0268AA859}"/>
              </a:ext>
            </a:extLst>
          </p:cNvPr>
          <p:cNvSpPr txBox="1"/>
          <p:nvPr/>
        </p:nvSpPr>
        <p:spPr>
          <a:xfrm>
            <a:off x="3581400" y="2438400"/>
            <a:ext cx="5486400"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a:t>FILTERING -- to fill the missing values.  </a:t>
            </a:r>
          </a:p>
          <a:p>
            <a:r>
              <a:rPr lang="en-US" dirty="0"/>
              <a:t>              </a:t>
            </a:r>
          </a:p>
          <a:p>
            <a:endParaRPr lang="en-US" dirty="0"/>
          </a:p>
          <a:p>
            <a:pPr marL="285750" indent="-285750">
              <a:buFont typeface="Wingdings" panose="05000000000000000000" pitchFamily="2" charset="2"/>
              <a:buChar char="v"/>
            </a:pPr>
            <a:r>
              <a:rPr lang="en-US" dirty="0"/>
              <a:t>  CONDITION FORMATING - blank values. Using pivot table &amp; chart.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E78C603-7204-F7A8-B6FF-5338EC964FAE}"/>
              </a:ext>
            </a:extLst>
          </p:cNvPr>
          <p:cNvSpPr txBox="1"/>
          <p:nvPr/>
        </p:nvSpPr>
        <p:spPr>
          <a:xfrm>
            <a:off x="914400" y="1524000"/>
            <a:ext cx="8991600" cy="3139321"/>
          </a:xfrm>
          <a:prstGeom prst="rect">
            <a:avLst/>
          </a:prstGeom>
          <a:noFill/>
        </p:spPr>
        <p:txBody>
          <a:bodyPr wrap="square" rtlCol="0">
            <a:spAutoFit/>
          </a:bodyPr>
          <a:lstStyle/>
          <a:p>
            <a:r>
              <a:rPr lang="en-US" dirty="0"/>
              <a:t>Employee Data set - EDUNET foundation. There are important features are,</a:t>
            </a:r>
          </a:p>
          <a:p>
            <a:endParaRPr lang="en-US" dirty="0"/>
          </a:p>
          <a:p>
            <a:pPr marL="285750" indent="-285750">
              <a:buFont typeface="Arial" panose="020B0604020202020204" pitchFamily="34" charset="0"/>
              <a:buChar char="•"/>
            </a:pPr>
            <a:r>
              <a:rPr lang="en-US" dirty="0"/>
              <a:t>EMPLOYEE ID</a:t>
            </a:r>
          </a:p>
          <a:p>
            <a:pPr marL="285750" indent="-285750">
              <a:buFont typeface="Arial" panose="020B0604020202020204" pitchFamily="34" charset="0"/>
              <a:buChar char="•"/>
            </a:pPr>
            <a:r>
              <a:rPr lang="en-US" dirty="0"/>
              <a:t> NAMES</a:t>
            </a:r>
          </a:p>
          <a:p>
            <a:pPr marL="285750" indent="-285750">
              <a:buFont typeface="Arial" panose="020B0604020202020204" pitchFamily="34" charset="0"/>
              <a:buChar char="•"/>
            </a:pPr>
            <a:r>
              <a:rPr lang="en-US" dirty="0"/>
              <a:t> GENDER</a:t>
            </a:r>
          </a:p>
          <a:p>
            <a:pPr marL="285750" indent="-285750">
              <a:buFont typeface="Arial" panose="020B0604020202020204" pitchFamily="34" charset="0"/>
              <a:buChar char="•"/>
            </a:pPr>
            <a:r>
              <a:rPr lang="en-US" dirty="0"/>
              <a:t> DEPARTMENT</a:t>
            </a:r>
          </a:p>
          <a:p>
            <a:pPr marL="285750" indent="-285750">
              <a:buFont typeface="Arial" panose="020B0604020202020204" pitchFamily="34" charset="0"/>
              <a:buChar char="•"/>
            </a:pPr>
            <a:r>
              <a:rPr lang="en-US" dirty="0"/>
              <a:t>SALARY</a:t>
            </a:r>
          </a:p>
          <a:p>
            <a:pPr marL="285750" indent="-285750">
              <a:buFont typeface="Arial" panose="020B0604020202020204" pitchFamily="34" charset="0"/>
              <a:buChar char="•"/>
            </a:pPr>
            <a:r>
              <a:rPr lang="en-US" dirty="0"/>
              <a:t>START DATE</a:t>
            </a:r>
          </a:p>
          <a:p>
            <a:pPr marL="285750" indent="-285750">
              <a:buFont typeface="Arial" panose="020B0604020202020204" pitchFamily="34" charset="0"/>
              <a:buChar char="•"/>
            </a:pPr>
            <a:r>
              <a:rPr lang="en-US" dirty="0"/>
              <a:t> FTE</a:t>
            </a:r>
          </a:p>
          <a:p>
            <a:pPr marL="285750" indent="-285750">
              <a:buFont typeface="Arial" panose="020B0604020202020204" pitchFamily="34" charset="0"/>
              <a:buChar char="•"/>
            </a:pPr>
            <a:r>
              <a:rPr lang="en-US" dirty="0"/>
              <a:t>EMPLOYEE TYPE</a:t>
            </a:r>
          </a:p>
          <a:p>
            <a:pPr marL="285750" indent="-285750">
              <a:buFont typeface="Arial" panose="020B0604020202020204" pitchFamily="34" charset="0"/>
              <a:buChar char="•"/>
            </a:pPr>
            <a:r>
              <a:rPr lang="en-US" dirty="0"/>
              <a:t> WORK LOCATION</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FF6F19E-A89C-A1A7-564B-79292DBD0ABB}"/>
              </a:ext>
            </a:extLst>
          </p:cNvPr>
          <p:cNvSpPr txBox="1"/>
          <p:nvPr/>
        </p:nvSpPr>
        <p:spPr>
          <a:xfrm>
            <a:off x="2895600" y="1981200"/>
            <a:ext cx="6781800" cy="2308324"/>
          </a:xfrm>
          <a:prstGeom prst="rect">
            <a:avLst/>
          </a:prstGeom>
          <a:noFill/>
        </p:spPr>
        <p:txBody>
          <a:bodyPr wrap="square" rtlCol="0">
            <a:spAutoFit/>
          </a:bodyPr>
          <a:lstStyle/>
          <a:p>
            <a:pPr marL="285750" indent="-285750">
              <a:buFont typeface="Wingdings" panose="05000000000000000000" pitchFamily="2" charset="2"/>
              <a:buChar char="Ø"/>
            </a:pPr>
            <a:r>
              <a:rPr lang="en-US" b="1" dirty="0"/>
              <a:t>DEPARTMENT ANALYSIS </a:t>
            </a:r>
            <a:r>
              <a:rPr lang="en-US" dirty="0"/>
              <a:t>- There are categories into levels such as Research development, product management, null, marketing, legal, Human resource, business development, engineering, sales, service, Support, training and accounting.</a:t>
            </a:r>
          </a:p>
          <a:p>
            <a:endParaRPr lang="en-US" dirty="0"/>
          </a:p>
          <a:p>
            <a:endParaRPr lang="en-US" dirty="0"/>
          </a:p>
          <a:p>
            <a:pPr marL="285750" indent="-285750">
              <a:buFont typeface="Wingdings" panose="05000000000000000000" pitchFamily="2" charset="2"/>
              <a:buChar char="Ø"/>
            </a:pPr>
            <a:r>
              <a:rPr lang="en-US" dirty="0"/>
              <a:t>  Using pivot table and chart is to analysis the employees department analysis.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566</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Arial Black</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HELEN PERSIS</cp:lastModifiedBy>
  <cp:revision>15</cp:revision>
  <dcterms:created xsi:type="dcterms:W3CDTF">2024-03-29T15:07:22Z</dcterms:created>
  <dcterms:modified xsi:type="dcterms:W3CDTF">2024-09-17T07:51:50Z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