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79D11D1-BFA5-45A5-A0D6-344CFFA46985}" type="datetimeFigureOut">
              <a:rPr lang="en-US" smtClean="0"/>
              <a:t>9/30/2023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AEE8BED-79D0-4B83-BF12-E5B50C3F05A6}"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D11D1-BFA5-45A5-A0D6-344CFFA46985}"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D11D1-BFA5-45A5-A0D6-344CFFA46985}"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9D11D1-BFA5-45A5-A0D6-344CFFA46985}"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9D11D1-BFA5-45A5-A0D6-344CFFA46985}" type="datetimeFigureOut">
              <a:rPr lang="en-US" smtClean="0"/>
              <a:t>9/30/2023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AEE8BED-79D0-4B83-BF12-E5B50C3F05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79D11D1-BFA5-45A5-A0D6-344CFFA46985}"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E8BED-79D0-4B83-BF12-E5B50C3F05A6}"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79D11D1-BFA5-45A5-A0D6-344CFFA46985}"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E8BED-79D0-4B83-BF12-E5B50C3F05A6}"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9D11D1-BFA5-45A5-A0D6-344CFFA46985}"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E8BED-79D0-4B83-BF12-E5B50C3F0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D11D1-BFA5-45A5-A0D6-344CFFA46985}"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E8BED-79D0-4B83-BF12-E5B50C3F0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9D11D1-BFA5-45A5-A0D6-344CFFA46985}"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E8BED-79D0-4B83-BF12-E5B50C3F05A6}"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9D11D1-BFA5-45A5-A0D6-344CFFA46985}" type="datetimeFigureOut">
              <a:rPr lang="en-US" smtClean="0"/>
              <a:t>9/30/2023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AEE8BED-79D0-4B83-BF12-E5B50C3F05A6}"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79D11D1-BFA5-45A5-A0D6-344CFFA46985}" type="datetimeFigureOut">
              <a:rPr lang="en-US" smtClean="0"/>
              <a:t>9/30/2023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AEE8BED-79D0-4B83-BF12-E5B50C3F05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4343400"/>
            <a:ext cx="6400800" cy="2514600"/>
          </a:xfrm>
        </p:spPr>
        <p:txBody>
          <a:bodyPr>
            <a:noAutofit/>
          </a:bodyPr>
          <a:lstStyle/>
          <a:p>
            <a:r>
              <a:rPr lang="en-US" sz="2000" dirty="0" smtClean="0"/>
              <a:t>Team Mates:</a:t>
            </a:r>
          </a:p>
          <a:p>
            <a:r>
              <a:rPr lang="en-US" sz="2000" dirty="0" smtClean="0"/>
              <a:t>                   </a:t>
            </a:r>
            <a:r>
              <a:rPr lang="en-US" sz="2000" dirty="0" err="1" smtClean="0"/>
              <a:t>P.BalaPrakash</a:t>
            </a:r>
            <a:endParaRPr lang="en-US" sz="2000" dirty="0" smtClean="0"/>
          </a:p>
          <a:p>
            <a:r>
              <a:rPr lang="en-US" sz="2000" dirty="0" smtClean="0"/>
              <a:t>                     </a:t>
            </a:r>
            <a:r>
              <a:rPr lang="en-US" sz="2000" dirty="0" err="1" smtClean="0"/>
              <a:t>S.Logeshwaran</a:t>
            </a:r>
            <a:endParaRPr lang="en-US" sz="2000" dirty="0" smtClean="0"/>
          </a:p>
          <a:p>
            <a:r>
              <a:rPr lang="en-US" sz="2000" dirty="0" smtClean="0"/>
              <a:t>                       </a:t>
            </a:r>
            <a:r>
              <a:rPr lang="en-US" sz="2000" dirty="0" err="1" smtClean="0"/>
              <a:t>J.Kishore</a:t>
            </a:r>
            <a:r>
              <a:rPr lang="en-US" sz="2000" dirty="0" smtClean="0"/>
              <a:t> Kumar</a:t>
            </a:r>
          </a:p>
          <a:p>
            <a:r>
              <a:rPr lang="en-US" sz="2000" dirty="0" smtClean="0"/>
              <a:t>                 </a:t>
            </a:r>
            <a:r>
              <a:rPr lang="en-US" sz="2000" dirty="0" err="1" smtClean="0"/>
              <a:t>S.Bhuvanesh</a:t>
            </a:r>
            <a:endParaRPr lang="en-US" sz="2000" dirty="0" smtClean="0"/>
          </a:p>
          <a:p>
            <a:r>
              <a:rPr lang="en-US" sz="2000" dirty="0" smtClean="0"/>
              <a:t>              </a:t>
            </a:r>
            <a:r>
              <a:rPr lang="en-US" sz="2000" dirty="0" err="1" smtClean="0"/>
              <a:t>V.Abishek</a:t>
            </a:r>
            <a:endParaRPr lang="en-US" sz="2000" dirty="0"/>
          </a:p>
        </p:txBody>
      </p:sp>
      <p:sp>
        <p:nvSpPr>
          <p:cNvPr id="2" name="Title 1"/>
          <p:cNvSpPr>
            <a:spLocks noGrp="1"/>
          </p:cNvSpPr>
          <p:nvPr>
            <p:ph type="ctrTitle"/>
          </p:nvPr>
        </p:nvSpPr>
        <p:spPr>
          <a:xfrm>
            <a:off x="457200" y="1600200"/>
            <a:ext cx="8229600" cy="1470025"/>
          </a:xfrm>
        </p:spPr>
        <p:txBody>
          <a:bodyPr/>
          <a:lstStyle/>
          <a:p>
            <a:r>
              <a:rPr smtClean="0"/>
              <a:t>AI Powered Spam Classifier</a:t>
            </a:r>
            <a:endParaRPr lang="en-US" dirty="0"/>
          </a:p>
        </p:txBody>
      </p:sp>
      <p:pic>
        <p:nvPicPr>
          <p:cNvPr id="4" name="Picture 3" descr="WhatsApp Image 2023-09-30 at 1.37.51 PM.jpeg"/>
          <p:cNvPicPr>
            <a:picLocks noChangeAspect="1"/>
          </p:cNvPicPr>
          <p:nvPr/>
        </p:nvPicPr>
        <p:blipFill>
          <a:blip r:embed="rId2"/>
          <a:stretch>
            <a:fillRect/>
          </a:stretch>
        </p:blipFill>
        <p:spPr>
          <a:xfrm>
            <a:off x="228600" y="304800"/>
            <a:ext cx="8610600" cy="838200"/>
          </a:xfrm>
          <a:prstGeom prst="rect">
            <a:avLst/>
          </a:prstGeom>
        </p:spPr>
      </p:pic>
      <p:sp>
        <p:nvSpPr>
          <p:cNvPr id="5" name="TextBox 4"/>
          <p:cNvSpPr txBox="1"/>
          <p:nvPr/>
        </p:nvSpPr>
        <p:spPr>
          <a:xfrm>
            <a:off x="1066800" y="3429000"/>
            <a:ext cx="8077200" cy="461665"/>
          </a:xfrm>
          <a:prstGeom prst="rect">
            <a:avLst/>
          </a:prstGeom>
          <a:noFill/>
        </p:spPr>
        <p:txBody>
          <a:bodyPr wrap="square" rtlCol="0">
            <a:spAutoFit/>
          </a:bodyPr>
          <a:lstStyle/>
          <a:p>
            <a:r>
              <a:rPr lang="en-US" sz="2400" u="sng" dirty="0" smtClean="0">
                <a:latin typeface="Calisto MT" pitchFamily="18" charset="0"/>
              </a:rPr>
              <a:t>  Department Of Electronics and Communication </a:t>
            </a:r>
            <a:endParaRPr lang="en-US" sz="2400" u="sng" dirty="0">
              <a:latin typeface="Calisto MT" pitchFamily="18" charset="0"/>
            </a:endParaRPr>
          </a:p>
        </p:txBody>
      </p:sp>
      <p:sp>
        <p:nvSpPr>
          <p:cNvPr id="6" name="TextBox 5"/>
          <p:cNvSpPr txBox="1"/>
          <p:nvPr/>
        </p:nvSpPr>
        <p:spPr>
          <a:xfrm>
            <a:off x="1524000" y="4724400"/>
            <a:ext cx="2430217" cy="646331"/>
          </a:xfrm>
          <a:prstGeom prst="rect">
            <a:avLst/>
          </a:prstGeom>
          <a:noFill/>
        </p:spPr>
        <p:txBody>
          <a:bodyPr wrap="none" rtlCol="0">
            <a:spAutoFit/>
          </a:bodyPr>
          <a:lstStyle/>
          <a:p>
            <a:r>
              <a:rPr lang="en-US" u="sng" dirty="0" smtClean="0"/>
              <a:t>Team Name:</a:t>
            </a:r>
          </a:p>
          <a:p>
            <a:r>
              <a:rPr lang="en-US" dirty="0">
                <a:latin typeface="Arial Rounded MT Bold" pitchFamily="34" charset="0"/>
                <a:cs typeface="Aharoni" pitchFamily="2" charset="-79"/>
              </a:rPr>
              <a:t> </a:t>
            </a:r>
            <a:r>
              <a:rPr lang="en-US" dirty="0" smtClean="0">
                <a:latin typeface="Arial Rounded MT Bold" pitchFamily="34" charset="0"/>
                <a:cs typeface="Aharoni" pitchFamily="2" charset="-79"/>
              </a:rPr>
              <a:t>            </a:t>
            </a:r>
            <a:r>
              <a:rPr lang="en-US" dirty="0" err="1" smtClean="0">
                <a:latin typeface="Arial Rounded MT Bold" pitchFamily="34" charset="0"/>
                <a:cs typeface="Aharoni" pitchFamily="2" charset="-79"/>
              </a:rPr>
              <a:t>Tech_Finders</a:t>
            </a:r>
            <a:endParaRPr lang="en-US" dirty="0">
              <a:latin typeface="Arial Rounded MT Bold" pitchFamily="34" charset="0"/>
              <a:cs typeface="Aharoni"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Problem Definition:</a:t>
            </a:r>
            <a:endParaRPr lang="en-US" u="sng" dirty="0"/>
          </a:p>
        </p:txBody>
      </p:sp>
      <p:sp>
        <p:nvSpPr>
          <p:cNvPr id="2" name="Content Placeholder 1"/>
          <p:cNvSpPr>
            <a:spLocks noGrp="1"/>
          </p:cNvSpPr>
          <p:nvPr>
            <p:ph sz="quarter" idx="1"/>
          </p:nvPr>
        </p:nvSpPr>
        <p:spPr/>
        <p:txBody>
          <a:bodyPr>
            <a:noAutofit/>
          </a:bodyPr>
          <a:lstStyle/>
          <a:p>
            <a:r>
              <a:rPr lang="en-US" sz="2000" dirty="0" smtClean="0"/>
              <a:t>AI-powered spam classification is a computational task in which machine learning models are employed to automatically discern and categorize unsolicited or undesirable messages, such as spam emails or comments, from legitimate and relevant ones</a:t>
            </a:r>
            <a:r>
              <a:rPr lang="en-US" sz="2000" dirty="0" smtClean="0"/>
              <a:t>.</a:t>
            </a:r>
          </a:p>
          <a:p>
            <a:r>
              <a:rPr lang="en-US" sz="2000" dirty="0" smtClean="0"/>
              <a:t> </a:t>
            </a:r>
            <a:r>
              <a:rPr lang="en-US" sz="2000" dirty="0" smtClean="0"/>
              <a:t>This problem involves training algorithms to analyze various features and patterns within textual or multimedia content to distinguish between spam and non-spam. </a:t>
            </a:r>
            <a:endParaRPr lang="en-US" sz="2000" dirty="0" smtClean="0"/>
          </a:p>
          <a:p>
            <a:r>
              <a:rPr lang="en-US" sz="2000" dirty="0" smtClean="0"/>
              <a:t>These </a:t>
            </a:r>
            <a:r>
              <a:rPr lang="en-US" sz="2000" dirty="0" smtClean="0"/>
              <a:t>features may include keywords, sender information, message structure, and user behavior</a:t>
            </a:r>
            <a:r>
              <a:rPr lang="en-US" sz="2000" dirty="0" smtClean="0"/>
              <a:t>.</a:t>
            </a:r>
          </a:p>
          <a:p>
            <a:r>
              <a:rPr lang="en-US" sz="2000" dirty="0" smtClean="0"/>
              <a:t> </a:t>
            </a:r>
            <a:r>
              <a:rPr lang="en-US" sz="2000" dirty="0" smtClean="0"/>
              <a:t>By continuously learning from new data, AI spam classifiers adapt and improve their accuracy over time, enhancing the efficiency of email inboxes, social media platforms, and other digital communication channels by filtering out unwanted content and safeguarding users from potentially harmful or irrelevant information</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Objectives:</a:t>
            </a:r>
            <a:endParaRPr lang="en-US" u="sng" dirty="0"/>
          </a:p>
        </p:txBody>
      </p:sp>
      <p:sp>
        <p:nvSpPr>
          <p:cNvPr id="2" name="Content Placeholder 1"/>
          <p:cNvSpPr>
            <a:spLocks noGrp="1"/>
          </p:cNvSpPr>
          <p:nvPr>
            <p:ph sz="quarter" idx="1"/>
          </p:nvPr>
        </p:nvSpPr>
        <p:spPr/>
        <p:txBody>
          <a:bodyPr>
            <a:normAutofit/>
          </a:bodyPr>
          <a:lstStyle/>
          <a:p>
            <a:r>
              <a:rPr lang="en-US" sz="2000" dirty="0" smtClean="0"/>
              <a:t> Training Data </a:t>
            </a:r>
            <a:r>
              <a:rPr lang="en-US" sz="2000" dirty="0" smtClean="0"/>
              <a:t>A diverse dataset of labeled emails, including both spam and legitimate messages, to train the AI </a:t>
            </a:r>
            <a:r>
              <a:rPr lang="en-US" sz="2000" dirty="0" smtClean="0"/>
              <a:t>model</a:t>
            </a:r>
          </a:p>
          <a:p>
            <a:r>
              <a:rPr lang="en-US" sz="2000" dirty="0" smtClean="0"/>
              <a:t>Machine </a:t>
            </a:r>
            <a:r>
              <a:rPr lang="en-US" sz="2000" dirty="0" smtClean="0"/>
              <a:t>Learning </a:t>
            </a:r>
            <a:r>
              <a:rPr lang="en-US" sz="2000" dirty="0" smtClean="0"/>
              <a:t>Model: </a:t>
            </a:r>
            <a:r>
              <a:rPr lang="en-US" sz="2000" dirty="0" smtClean="0"/>
              <a:t>The core AI algorithm that learns from the training data and classifies incoming emails as spam or </a:t>
            </a:r>
            <a:r>
              <a:rPr lang="en-US" sz="2000" dirty="0" smtClean="0"/>
              <a:t>not.</a:t>
            </a:r>
          </a:p>
          <a:p>
            <a:r>
              <a:rPr lang="en-US" sz="2000" dirty="0" smtClean="0"/>
              <a:t> Feature </a:t>
            </a:r>
            <a:r>
              <a:rPr lang="en-US" sz="2000" dirty="0" smtClean="0"/>
              <a:t>Extraction </a:t>
            </a:r>
            <a:r>
              <a:rPr lang="en-US" sz="2000" dirty="0" smtClean="0"/>
              <a:t>Tools: </a:t>
            </a:r>
            <a:r>
              <a:rPr lang="en-US" sz="2000" dirty="0" smtClean="0"/>
              <a:t>Methods to extract relevant features from email content, such as text analysis and sender information</a:t>
            </a:r>
            <a:r>
              <a:rPr lang="en-US" sz="2000" dirty="0" smtClean="0"/>
              <a:t>.</a:t>
            </a:r>
          </a:p>
          <a:p>
            <a:r>
              <a:rPr lang="en-US" sz="2000" dirty="0" smtClean="0"/>
              <a:t> User </a:t>
            </a:r>
            <a:r>
              <a:rPr lang="en-US" sz="2000" dirty="0" smtClean="0"/>
              <a:t>Feedback </a:t>
            </a:r>
            <a:r>
              <a:rPr lang="en-US" sz="2000" dirty="0" smtClean="0"/>
              <a:t>Mechanism: </a:t>
            </a:r>
            <a:r>
              <a:rPr lang="en-US" sz="2000" dirty="0" smtClean="0"/>
              <a:t>A way for users to report false positives and false negatives to continually improve the classifier's accuracy. </a:t>
            </a:r>
            <a:endParaRPr lang="en-US" sz="2000" dirty="0" smtClean="0"/>
          </a:p>
          <a:p>
            <a:r>
              <a:rPr lang="en-US" sz="2000" dirty="0" smtClean="0"/>
              <a:t>APIs: </a:t>
            </a:r>
            <a:r>
              <a:rPr lang="en-US" sz="2000" dirty="0" smtClean="0"/>
              <a:t>If applicable, APIs for developers to integrate the classifier into custom applications or services.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u="sng" dirty="0" smtClean="0"/>
              <a:t>Algorithm For </a:t>
            </a:r>
            <a:r>
              <a:rPr lang="en-US" sz="3600" u="sng" dirty="0" err="1" smtClean="0"/>
              <a:t>Scaning</a:t>
            </a:r>
            <a:r>
              <a:rPr lang="en-US" sz="3600" u="sng" dirty="0" smtClean="0"/>
              <a:t> Mail:</a:t>
            </a:r>
            <a:endParaRPr lang="en-US" sz="3600" u="sng" dirty="0"/>
          </a:p>
        </p:txBody>
      </p:sp>
      <p:sp>
        <p:nvSpPr>
          <p:cNvPr id="2" name="Content Placeholder 1"/>
          <p:cNvSpPr>
            <a:spLocks noGrp="1"/>
          </p:cNvSpPr>
          <p:nvPr>
            <p:ph sz="quarter" idx="1"/>
          </p:nvPr>
        </p:nvSpPr>
        <p:spPr>
          <a:xfrm>
            <a:off x="609600" y="1371600"/>
            <a:ext cx="8534400" cy="4953000"/>
          </a:xfrm>
        </p:spPr>
        <p:txBody>
          <a:bodyPr>
            <a:normAutofit fontScale="85000" lnSpcReduction="20000"/>
          </a:bodyPr>
          <a:lstStyle/>
          <a:p>
            <a:pPr>
              <a:buNone/>
            </a:pPr>
            <a:endParaRPr lang="en-US" dirty="0" smtClean="0"/>
          </a:p>
          <a:p>
            <a:pPr marL="182880">
              <a:lnSpc>
                <a:spcPct val="120000"/>
              </a:lnSpc>
            </a:pPr>
            <a:r>
              <a:rPr lang="en-US" b="1" dirty="0" smtClean="0"/>
              <a:t> Support </a:t>
            </a:r>
            <a:r>
              <a:rPr lang="en-US" b="1" dirty="0" smtClean="0"/>
              <a:t>Vector Machines (SVM</a:t>
            </a:r>
            <a:r>
              <a:rPr lang="en-US" dirty="0" smtClean="0"/>
              <a:t>): </a:t>
            </a:r>
            <a:r>
              <a:rPr lang="en-US" dirty="0" smtClean="0"/>
              <a:t>Separates spam from non-spam emails in high-dimensional space</a:t>
            </a:r>
            <a:r>
              <a:rPr lang="en-US" dirty="0" smtClean="0"/>
              <a:t>.</a:t>
            </a:r>
          </a:p>
          <a:p>
            <a:pPr marL="182880">
              <a:lnSpc>
                <a:spcPct val="120000"/>
              </a:lnSpc>
            </a:pPr>
            <a:r>
              <a:rPr lang="en-US" b="1" dirty="0" smtClean="0"/>
              <a:t>Decision Trees:</a:t>
            </a:r>
            <a:r>
              <a:rPr lang="en-US" dirty="0" smtClean="0"/>
              <a:t> </a:t>
            </a:r>
            <a:r>
              <a:rPr lang="en-US" dirty="0" smtClean="0"/>
              <a:t>Creates models by analyzing email attributes</a:t>
            </a:r>
            <a:r>
              <a:rPr lang="en-US" dirty="0" smtClean="0"/>
              <a:t>.</a:t>
            </a:r>
          </a:p>
          <a:p>
            <a:pPr marL="182880">
              <a:lnSpc>
                <a:spcPct val="120000"/>
              </a:lnSpc>
            </a:pPr>
            <a:r>
              <a:rPr lang="en-US" b="1" dirty="0" smtClean="0"/>
              <a:t>Random Forests:</a:t>
            </a:r>
            <a:r>
              <a:rPr lang="en-US" dirty="0" smtClean="0"/>
              <a:t> </a:t>
            </a:r>
            <a:r>
              <a:rPr lang="en-US" dirty="0" smtClean="0"/>
              <a:t>Enhances accuracy through ensemble learning</a:t>
            </a:r>
            <a:r>
              <a:rPr lang="en-US" dirty="0" smtClean="0"/>
              <a:t>.</a:t>
            </a:r>
          </a:p>
          <a:p>
            <a:pPr marL="182880">
              <a:lnSpc>
                <a:spcPct val="120000"/>
              </a:lnSpc>
            </a:pPr>
            <a:r>
              <a:rPr lang="en-US" b="1" dirty="0" smtClean="0"/>
              <a:t>Neural Networks:</a:t>
            </a:r>
            <a:r>
              <a:rPr lang="en-US" dirty="0" smtClean="0"/>
              <a:t> </a:t>
            </a:r>
            <a:r>
              <a:rPr lang="en-US" dirty="0" smtClean="0"/>
              <a:t>Extracts complex features for classification</a:t>
            </a:r>
            <a:r>
              <a:rPr lang="en-US" dirty="0" smtClean="0"/>
              <a:t>.</a:t>
            </a:r>
          </a:p>
          <a:p>
            <a:pPr marL="182880">
              <a:lnSpc>
                <a:spcPct val="120000"/>
              </a:lnSpc>
            </a:pPr>
            <a:r>
              <a:rPr lang="en-US" dirty="0" smtClean="0"/>
              <a:t> </a:t>
            </a:r>
            <a:r>
              <a:rPr lang="en-US" b="1" dirty="0" smtClean="0"/>
              <a:t>K-Nearest </a:t>
            </a:r>
            <a:r>
              <a:rPr lang="en-US" b="1" dirty="0" smtClean="0"/>
              <a:t>Neighbors (K-NN</a:t>
            </a:r>
            <a:r>
              <a:rPr lang="en-US" b="1" dirty="0" smtClean="0"/>
              <a:t>): </a:t>
            </a:r>
            <a:r>
              <a:rPr lang="en-US" dirty="0" smtClean="0"/>
              <a:t>Classifies emails by similarity</a:t>
            </a:r>
            <a:r>
              <a:rPr lang="en-US" dirty="0" smtClean="0"/>
              <a:t>.</a:t>
            </a:r>
          </a:p>
          <a:p>
            <a:pPr marL="182880">
              <a:lnSpc>
                <a:spcPct val="120000"/>
              </a:lnSpc>
            </a:pPr>
            <a:r>
              <a:rPr lang="en-US" b="1" dirty="0" smtClean="0"/>
              <a:t> Logistic Regression: </a:t>
            </a:r>
            <a:r>
              <a:rPr lang="en-US" dirty="0" smtClean="0"/>
              <a:t>Estimates spam probability from various features</a:t>
            </a:r>
            <a:r>
              <a:rPr lang="en-US" dirty="0" smtClean="0"/>
              <a:t>.</a:t>
            </a:r>
          </a:p>
          <a:p>
            <a:pPr marL="182880">
              <a:lnSpc>
                <a:spcPct val="120000"/>
              </a:lnSpc>
            </a:pPr>
            <a:r>
              <a:rPr lang="en-US" dirty="0" smtClean="0"/>
              <a:t> </a:t>
            </a:r>
            <a:r>
              <a:rPr lang="en-US" b="1" dirty="0" smtClean="0"/>
              <a:t>Ensemble Methods:</a:t>
            </a:r>
            <a:r>
              <a:rPr lang="en-US" dirty="0" smtClean="0"/>
              <a:t> </a:t>
            </a:r>
            <a:r>
              <a:rPr lang="en-US" dirty="0" smtClean="0"/>
              <a:t>Combines model predictions for improved accuracy</a:t>
            </a:r>
            <a:r>
              <a:rPr lang="en-US" dirty="0" smtClean="0"/>
              <a:t>.</a:t>
            </a:r>
          </a:p>
          <a:p>
            <a:pPr marL="182880">
              <a:lnSpc>
                <a:spcPct val="120000"/>
              </a:lnSpc>
            </a:pPr>
            <a:r>
              <a:rPr lang="en-US" dirty="0" smtClean="0"/>
              <a:t> </a:t>
            </a:r>
            <a:r>
              <a:rPr lang="en-US" b="1" dirty="0" smtClean="0"/>
              <a:t>Deep </a:t>
            </a:r>
            <a:r>
              <a:rPr lang="en-US" b="1" dirty="0" smtClean="0"/>
              <a:t>Learning (LSTM, Transformers</a:t>
            </a:r>
            <a:r>
              <a:rPr lang="en-US" b="1" dirty="0" smtClean="0"/>
              <a:t>): </a:t>
            </a:r>
            <a:r>
              <a:rPr lang="en-US" dirty="0" smtClean="0"/>
              <a:t>Advances content-based spam detection</a:t>
            </a:r>
            <a:r>
              <a:rPr lang="en-US" dirty="0" smtClean="0"/>
              <a:t>.</a:t>
            </a:r>
          </a:p>
          <a:p>
            <a:pPr marL="182880">
              <a:lnSpc>
                <a:spcPct val="120000"/>
              </a:lnSpc>
            </a:pPr>
            <a:r>
              <a:rPr lang="en-US" b="1" dirty="0" smtClean="0"/>
              <a:t> Feature Engineering: </a:t>
            </a:r>
            <a:r>
              <a:rPr lang="en-US" dirty="0" smtClean="0"/>
              <a:t>Extracts relevant email attributes for analysis.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Flow Chart:</a:t>
            </a:r>
            <a:endParaRPr lang="en-US" u="sng" dirty="0"/>
          </a:p>
        </p:txBody>
      </p:sp>
      <p:pic>
        <p:nvPicPr>
          <p:cNvPr id="4" name="Content Placeholder 3" descr="WhatsApp Image 2023-09-30 at 1.37.58 PM.jpeg"/>
          <p:cNvPicPr>
            <a:picLocks noGrp="1" noChangeAspect="1"/>
          </p:cNvPicPr>
          <p:nvPr>
            <p:ph sz="quarter" idx="1"/>
          </p:nvPr>
        </p:nvPicPr>
        <p:blipFill>
          <a:blip r:embed="rId2"/>
          <a:stretch>
            <a:fillRect/>
          </a:stretch>
        </p:blipFill>
        <p:spPr>
          <a:xfrm>
            <a:off x="838200" y="2057400"/>
            <a:ext cx="7772400" cy="421409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Mail Finding Approach:</a:t>
            </a:r>
            <a:endParaRPr lang="en-US" u="sng" dirty="0"/>
          </a:p>
        </p:txBody>
      </p:sp>
      <p:sp>
        <p:nvSpPr>
          <p:cNvPr id="3" name="Content Placeholder 2"/>
          <p:cNvSpPr>
            <a:spLocks noGrp="1"/>
          </p:cNvSpPr>
          <p:nvPr>
            <p:ph sz="quarter" idx="1"/>
          </p:nvPr>
        </p:nvSpPr>
        <p:spPr>
          <a:xfrm>
            <a:off x="762000" y="1524000"/>
            <a:ext cx="7772400" cy="4572000"/>
          </a:xfrm>
        </p:spPr>
        <p:txBody>
          <a:bodyPr>
            <a:normAutofit fontScale="77500" lnSpcReduction="20000"/>
          </a:bodyPr>
          <a:lstStyle/>
          <a:p>
            <a:pPr>
              <a:buNone/>
            </a:pPr>
            <a:endParaRPr lang="en-US" sz="3100" b="1" i="1" u="sng" dirty="0" smtClean="0"/>
          </a:p>
          <a:p>
            <a:pPr>
              <a:buNone/>
            </a:pPr>
            <a:r>
              <a:rPr lang="en-US" sz="3100" b="1" i="1" u="sng" dirty="0" smtClean="0"/>
              <a:t>Indicators </a:t>
            </a:r>
            <a:r>
              <a:rPr lang="en-US" sz="3100" b="1" i="1" u="sng" dirty="0" smtClean="0"/>
              <a:t>of Legitimate Emails</a:t>
            </a:r>
            <a:r>
              <a:rPr lang="en-US" sz="3100" b="1" i="1" u="sng" dirty="0" smtClean="0"/>
              <a:t>:</a:t>
            </a:r>
          </a:p>
          <a:p>
            <a:pPr>
              <a:buNone/>
            </a:pPr>
            <a:endParaRPr lang="en-US" b="1" u="sng" dirty="0" smtClean="0"/>
          </a:p>
          <a:p>
            <a:r>
              <a:rPr lang="en-US" b="1" dirty="0" smtClean="0"/>
              <a:t>Known Senders: </a:t>
            </a:r>
            <a:r>
              <a:rPr lang="en-US" dirty="0" smtClean="0"/>
              <a:t>Emails from trusted contacts or subscribed companies are typically genuine</a:t>
            </a:r>
            <a:r>
              <a:rPr lang="en-US" dirty="0" smtClean="0"/>
              <a:t>.</a:t>
            </a:r>
          </a:p>
          <a:p>
            <a:r>
              <a:rPr lang="en-US" b="1" dirty="0" smtClean="0"/>
              <a:t>Expected Content: </a:t>
            </a:r>
            <a:r>
              <a:rPr lang="en-US" dirty="0" smtClean="0"/>
              <a:t>Legitimate emails align with your interests or prior interactions</a:t>
            </a:r>
            <a:r>
              <a:rPr lang="en-US" dirty="0" smtClean="0"/>
              <a:t>.</a:t>
            </a:r>
          </a:p>
          <a:p>
            <a:r>
              <a:rPr lang="en-US" b="1" dirty="0" smtClean="0"/>
              <a:t>Correct </a:t>
            </a:r>
            <a:r>
              <a:rPr lang="en-US" b="1" dirty="0" smtClean="0"/>
              <a:t>Spelling and </a:t>
            </a:r>
            <a:r>
              <a:rPr lang="en-US" b="1" dirty="0" smtClean="0"/>
              <a:t>Grammar: </a:t>
            </a:r>
            <a:r>
              <a:rPr lang="en-US" dirty="0" smtClean="0"/>
              <a:t>Genuine emails maintain proper language</a:t>
            </a:r>
            <a:r>
              <a:rPr lang="en-US" dirty="0" smtClean="0"/>
              <a:t>.</a:t>
            </a:r>
          </a:p>
          <a:p>
            <a:r>
              <a:rPr lang="en-US" b="1" dirty="0" smtClean="0"/>
              <a:t>Personalization: </a:t>
            </a:r>
            <a:r>
              <a:rPr lang="en-US" dirty="0" smtClean="0"/>
              <a:t>Legitimate emails address you by name and reference past </a:t>
            </a:r>
            <a:r>
              <a:rPr lang="en-US" dirty="0" smtClean="0"/>
              <a:t>interactions.</a:t>
            </a:r>
          </a:p>
          <a:p>
            <a:r>
              <a:rPr lang="en-US" b="1" dirty="0" smtClean="0"/>
              <a:t>Consistent </a:t>
            </a:r>
            <a:r>
              <a:rPr lang="en-US" b="1" dirty="0" smtClean="0"/>
              <a:t>Sender </a:t>
            </a:r>
            <a:r>
              <a:rPr lang="en-US" b="1" dirty="0" smtClean="0"/>
              <a:t>Information: </a:t>
            </a:r>
            <a:r>
              <a:rPr lang="en-US" dirty="0" smtClean="0"/>
              <a:t>Verify the sender's domain matches their claimed organization</a:t>
            </a:r>
            <a:r>
              <a:rPr lang="en-US" dirty="0" smtClean="0"/>
              <a:t>.</a:t>
            </a:r>
          </a:p>
          <a:p>
            <a:r>
              <a:rPr lang="en-US" b="1" dirty="0" smtClean="0"/>
              <a:t>No </a:t>
            </a:r>
            <a:r>
              <a:rPr lang="en-US" b="1" dirty="0" smtClean="0"/>
              <a:t>Urgent </a:t>
            </a:r>
            <a:r>
              <a:rPr lang="en-US" b="1" dirty="0" smtClean="0"/>
              <a:t>Language: </a:t>
            </a:r>
            <a:r>
              <a:rPr lang="en-US" dirty="0" smtClean="0"/>
              <a:t>Authentic emails avoid threats or undue pressure.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3886200" cy="563562"/>
          </a:xfrm>
        </p:spPr>
        <p:txBody>
          <a:bodyPr>
            <a:normAutofit fontScale="90000"/>
          </a:bodyPr>
          <a:lstStyle/>
          <a:p>
            <a:r>
              <a:rPr lang="en-US" dirty="0" smtClean="0"/>
              <a:t> </a:t>
            </a:r>
            <a:endParaRPr lang="en-US" dirty="0"/>
          </a:p>
        </p:txBody>
      </p:sp>
      <p:sp>
        <p:nvSpPr>
          <p:cNvPr id="3" name="Content Placeholder 2"/>
          <p:cNvSpPr>
            <a:spLocks noGrp="1"/>
          </p:cNvSpPr>
          <p:nvPr>
            <p:ph sz="quarter" idx="1"/>
          </p:nvPr>
        </p:nvSpPr>
        <p:spPr>
          <a:xfrm>
            <a:off x="685800" y="1143000"/>
            <a:ext cx="7772400" cy="4572000"/>
          </a:xfrm>
        </p:spPr>
        <p:txBody>
          <a:bodyPr>
            <a:normAutofit fontScale="85000" lnSpcReduction="20000"/>
          </a:bodyPr>
          <a:lstStyle/>
          <a:p>
            <a:pPr>
              <a:buNone/>
            </a:pPr>
            <a:r>
              <a:rPr lang="en-US" b="1" u="sng" dirty="0" smtClean="0"/>
              <a:t>Indicators </a:t>
            </a:r>
            <a:r>
              <a:rPr lang="en-US" b="1" u="sng" dirty="0" smtClean="0"/>
              <a:t>of Spam Emails</a:t>
            </a:r>
            <a:r>
              <a:rPr lang="en-US" b="1" u="sng" dirty="0" smtClean="0"/>
              <a:t>:</a:t>
            </a:r>
          </a:p>
          <a:p>
            <a:r>
              <a:rPr lang="en-US" dirty="0" smtClean="0"/>
              <a:t> Unknown Senders:  Suspicious </a:t>
            </a:r>
            <a:r>
              <a:rPr lang="en-US" dirty="0" smtClean="0"/>
              <a:t>or unfamiliar email addresses often signal spam</a:t>
            </a:r>
            <a:r>
              <a:rPr lang="en-US" dirty="0" smtClean="0"/>
              <a:t>.</a:t>
            </a:r>
          </a:p>
          <a:p>
            <a:r>
              <a:rPr lang="en-US" dirty="0" smtClean="0"/>
              <a:t>Language Errors:  Spam </a:t>
            </a:r>
            <a:r>
              <a:rPr lang="en-US" dirty="0" smtClean="0"/>
              <a:t>emails may contain grammatical mistakes</a:t>
            </a:r>
            <a:r>
              <a:rPr lang="en-US" dirty="0" smtClean="0"/>
              <a:t>.</a:t>
            </a:r>
          </a:p>
          <a:p>
            <a:r>
              <a:rPr lang="en-US" dirty="0" smtClean="0"/>
              <a:t>Generic Greetings:  </a:t>
            </a:r>
            <a:r>
              <a:rPr lang="en-US" dirty="0" smtClean="0"/>
              <a:t>Watch for vague salutations like "Dear User</a:t>
            </a:r>
            <a:r>
              <a:rPr lang="en-US" dirty="0" smtClean="0"/>
              <a:t>.“</a:t>
            </a:r>
          </a:p>
          <a:p>
            <a:r>
              <a:rPr lang="en-US" dirty="0" smtClean="0"/>
              <a:t>Unsolicited Attachments/Links:  Be </a:t>
            </a:r>
            <a:r>
              <a:rPr lang="en-US" dirty="0" smtClean="0"/>
              <a:t>cautious with unfamiliar attachments or links</a:t>
            </a:r>
            <a:r>
              <a:rPr lang="en-US" dirty="0" smtClean="0"/>
              <a:t>.</a:t>
            </a:r>
          </a:p>
          <a:p>
            <a:r>
              <a:rPr lang="en-US" dirty="0" smtClean="0"/>
              <a:t>Info Requests:  </a:t>
            </a:r>
            <a:r>
              <a:rPr lang="en-US" dirty="0" smtClean="0"/>
              <a:t>Legitimate entities won't seek sensitive data via email</a:t>
            </a:r>
            <a:r>
              <a:rPr lang="en-US" dirty="0" smtClean="0"/>
              <a:t>.</a:t>
            </a:r>
          </a:p>
          <a:p>
            <a:r>
              <a:rPr lang="en-US" dirty="0" smtClean="0"/>
              <a:t>Too </a:t>
            </a:r>
            <a:r>
              <a:rPr lang="en-US" dirty="0" smtClean="0"/>
              <a:t>Good to Be </a:t>
            </a:r>
            <a:r>
              <a:rPr lang="en-US" dirty="0" smtClean="0"/>
              <a:t>True:  </a:t>
            </a:r>
            <a:r>
              <a:rPr lang="en-US" dirty="0" smtClean="0"/>
              <a:t>Be wary of unbelievable offers</a:t>
            </a:r>
            <a:r>
              <a:rPr lang="en-US" dirty="0" smtClean="0"/>
              <a:t>.</a:t>
            </a:r>
          </a:p>
          <a:p>
            <a:r>
              <a:rPr lang="en-US" dirty="0" smtClean="0"/>
              <a:t>Phishing URLs:  Hover </a:t>
            </a:r>
            <a:r>
              <a:rPr lang="en-US" dirty="0" smtClean="0"/>
              <a:t>over links to verify their legitimacy</a:t>
            </a:r>
            <a:r>
              <a:rPr lang="en-US" dirty="0" smtClean="0"/>
              <a:t>.</a:t>
            </a:r>
          </a:p>
          <a:p>
            <a:r>
              <a:rPr lang="en-US" dirty="0" smtClean="0"/>
              <a:t>Unexpected Content:  Irrelevant </a:t>
            </a:r>
            <a:r>
              <a:rPr lang="en-US" dirty="0" smtClean="0"/>
              <a:t>topics may indicate spam</a:t>
            </a:r>
            <a:r>
              <a:rPr lang="en-US" dirty="0" smtClean="0"/>
              <a:t>.</a:t>
            </a:r>
          </a:p>
          <a:p>
            <a:r>
              <a:rPr lang="en-US" dirty="0" smtClean="0"/>
              <a:t>Urgency:  Emails </a:t>
            </a:r>
            <a:r>
              <a:rPr lang="en-US" dirty="0" smtClean="0"/>
              <a:t>pressuring immediate action could be spam</a:t>
            </a:r>
            <a:r>
              <a:rPr lang="en-US" dirty="0" smtClean="0"/>
              <a:t>.</a:t>
            </a:r>
          </a:p>
          <a:p>
            <a:r>
              <a:rPr lang="en-US" dirty="0" smtClean="0"/>
              <a:t>Unsolicited Subscriptions:  If </a:t>
            </a:r>
            <a:r>
              <a:rPr lang="en-US" dirty="0" smtClean="0"/>
              <a:t>you didn't subscribe, it's likely spam.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Enhanced Security: </a:t>
            </a:r>
            <a:r>
              <a:rPr lang="en-US" dirty="0" smtClean="0"/>
              <a:t>Identifying spam emails safeguards personal and sensitive information, protecting users from phishing scams, identity theft, and malware</a:t>
            </a:r>
            <a:r>
              <a:rPr lang="en-US" dirty="0" smtClean="0"/>
              <a:t>.</a:t>
            </a:r>
          </a:p>
          <a:p>
            <a:r>
              <a:rPr lang="en-US" dirty="0" smtClean="0"/>
              <a:t>Time Savings: </a:t>
            </a:r>
            <a:r>
              <a:rPr lang="en-US" dirty="0" smtClean="0"/>
              <a:t>Filtering out spam ensures that users only spend time on genuine and relevant messages, increasing productivity</a:t>
            </a:r>
            <a:r>
              <a:rPr lang="en-US" dirty="0" smtClean="0"/>
              <a:t>.</a:t>
            </a:r>
          </a:p>
          <a:p>
            <a:r>
              <a:rPr lang="en-US" dirty="0" smtClean="0"/>
              <a:t>Reduced Clutter: </a:t>
            </a:r>
            <a:r>
              <a:rPr lang="en-US" dirty="0" smtClean="0"/>
              <a:t>By removing spam, inboxes remain organized and manageable, making it easier to find important emails</a:t>
            </a:r>
            <a:r>
              <a:rPr lang="en-US" dirty="0" smtClean="0"/>
              <a:t>.</a:t>
            </a:r>
          </a:p>
          <a:p>
            <a:r>
              <a:rPr lang="en-US" dirty="0" smtClean="0"/>
              <a:t>Improved </a:t>
            </a:r>
            <a:r>
              <a:rPr lang="en-US" dirty="0" smtClean="0"/>
              <a:t>Email </a:t>
            </a:r>
            <a:r>
              <a:rPr lang="en-US" dirty="0" smtClean="0"/>
              <a:t>Performance: </a:t>
            </a:r>
            <a:r>
              <a:rPr lang="en-US" dirty="0" smtClean="0"/>
              <a:t>Lowering the volume of spam reduces the strain on email servers, leading to faster and more reliable email services</a:t>
            </a:r>
            <a:r>
              <a:rPr lang="en-US" dirty="0" smtClean="0"/>
              <a:t>.</a:t>
            </a:r>
          </a:p>
          <a:p>
            <a:r>
              <a:rPr lang="en-US" dirty="0" smtClean="0"/>
              <a:t>Preventing Miscommunication: </a:t>
            </a:r>
            <a:r>
              <a:rPr lang="en-US" dirty="0" smtClean="0"/>
              <a:t>Accurate email sorting helps prevent important messages from being overlooked or lost in a sea of spam, fostering effective communication</a:t>
            </a:r>
            <a:r>
              <a:rPr lang="en-US" dirty="0" smtClean="0"/>
              <a:t>.</a:t>
            </a:r>
          </a:p>
          <a:p>
            <a:r>
              <a:rPr lang="en-US" dirty="0" smtClean="0"/>
              <a:t>Cost Savings: </a:t>
            </a:r>
            <a:r>
              <a:rPr lang="en-US" dirty="0" smtClean="0"/>
              <a:t>Less spam reduces data usage and lowers the risk of falling for fraudulent offers, resulting in potential financial savings.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657600"/>
            <a:ext cx="7772400" cy="1143000"/>
          </a:xfrm>
        </p:spPr>
        <p:txBody>
          <a:bodyPr>
            <a:noAutofit/>
          </a:bodyPr>
          <a:lstStyle/>
          <a:p>
            <a:r>
              <a:rPr lang="en-US" sz="5400" u="sng" dirty="0" smtClean="0">
                <a:latin typeface="Berlin Sans FB Demi" pitchFamily="34" charset="0"/>
                <a:cs typeface="Aharoni" pitchFamily="2" charset="-79"/>
              </a:rPr>
              <a:t> THANK YOU !!!</a:t>
            </a:r>
            <a:endParaRPr lang="en-US" sz="5400" u="sng" dirty="0">
              <a:latin typeface="Berlin Sans FB Demi" pitchFamily="34" charset="0"/>
              <a:cs typeface="Aharoni" pitchFamily="2" charset="-79"/>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TotalTime>
  <Words>726</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AI Powered Spam Classifier</vt:lpstr>
      <vt:lpstr>Problem Definition:</vt:lpstr>
      <vt:lpstr>Objectives:</vt:lpstr>
      <vt:lpstr>Algorithm For Scaning Mail:</vt:lpstr>
      <vt:lpstr>Flow Chart:</vt:lpstr>
      <vt:lpstr>Mail Finding Approach:</vt:lpstr>
      <vt:lpstr> </vt:lpstr>
      <vt:lpstr>Benefits:</vt:lpstr>
      <vt:lpstr> THANK YOU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5</cp:revision>
  <dcterms:created xsi:type="dcterms:W3CDTF">2023-09-30T08:17:19Z</dcterms:created>
  <dcterms:modified xsi:type="dcterms:W3CDTF">2023-09-30T09:05:04Z</dcterms:modified>
</cp:coreProperties>
</file>