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256" r:id="rId5"/>
    <p:sldId id="258" r:id="rId6"/>
    <p:sldId id="293" r:id="rId7"/>
    <p:sldId id="294" r:id="rId8"/>
    <p:sldId id="295" r:id="rId9"/>
    <p:sldId id="298" r:id="rId10"/>
    <p:sldId id="299" r:id="rId11"/>
    <p:sldId id="300" r:id="rId12"/>
    <p:sldId id="288" r:id="rId13"/>
    <p:sldId id="260" r:id="rId14"/>
    <p:sldId id="305" r:id="rId15"/>
    <p:sldId id="306" r:id="rId16"/>
    <p:sldId id="289" r:id="rId17"/>
    <p:sldId id="315" r:id="rId18"/>
    <p:sldId id="307" r:id="rId19"/>
    <p:sldId id="291" r:id="rId20"/>
    <p:sldId id="308" r:id="rId21"/>
    <p:sldId id="309" r:id="rId22"/>
    <p:sldId id="292" r:id="rId23"/>
    <p:sldId id="281" r:id="rId24"/>
    <p:sldId id="286" r:id="rId25"/>
    <p:sldId id="280" r:id="rId26"/>
    <p:sldId id="285" r:id="rId27"/>
    <p:sldId id="282" r:id="rId28"/>
    <p:sldId id="287"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6341"/>
  </p:normalViewPr>
  <p:slideViewPr>
    <p:cSldViewPr snapToGrid="0">
      <p:cViewPr>
        <p:scale>
          <a:sx n="75" d="100"/>
          <a:sy n="75" d="100"/>
        </p:scale>
        <p:origin x="540" y="-60"/>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CAPSTONE PROJECT ECOMMERCE -ELECKART</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CAPSTONE PROJECT ECOMMERCE -ELECKART</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CAPSTONE PROJECT ECOMMERCE -ELECKART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CAPSTONE PROJECT ECOMMERCE -ELECKART</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3/14/2023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CAPSTONE PROJECT ECOMMERCE -ELECKART</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CAPSTONE PROJECT ECOMMERCE -ELECKART</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3/14/2023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CAPSTONE PROJECT ECOMMERCE -ELECKART</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3/14/2023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CAPSTONE PROJECT ECOMMERCE -ELECKART</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3/14/2023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CAPSTONE PROJECT ECOMMERCE -ELECKART</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3/14/2023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CAPSTONE PROJECT ECOMMERCE -ELECKART</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3/14/2023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CAPSTONE PROJECT ECOMMERCE -ELECKART</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01233" y="2235200"/>
            <a:ext cx="7096933" cy="2387600"/>
          </a:xfrm>
        </p:spPr>
        <p:txBody>
          <a:bodyPr anchor="t"/>
          <a:lstStyle/>
          <a:p>
            <a:r>
              <a:rPr lang="en-US" sz="4800" dirty="0"/>
              <a:t>CAPSTONE PROJECT</a:t>
            </a:r>
            <a:br>
              <a:rPr lang="en-US" sz="4800" dirty="0"/>
            </a:br>
            <a:r>
              <a:rPr lang="en-US" sz="4800" dirty="0"/>
              <a:t>ECOMMERCE -ELECKART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598727" y="4914004"/>
            <a:ext cx="9500507" cy="806675"/>
          </a:xfrm>
        </p:spPr>
        <p:txBody>
          <a:bodyPr/>
          <a:lstStyle/>
          <a:p>
            <a:r>
              <a:rPr lang="en-US" sz="2000" dirty="0"/>
              <a:t>Submitted By:</a:t>
            </a:r>
          </a:p>
          <a:p>
            <a:r>
              <a:rPr lang="en-IN" sz="2000" dirty="0"/>
              <a:t>Aravind Girish</a:t>
            </a:r>
          </a:p>
          <a:p>
            <a:r>
              <a:rPr lang="en-US" sz="2000" dirty="0"/>
              <a:t>Divya Saurabh</a:t>
            </a:r>
          </a:p>
          <a:p>
            <a:r>
              <a:rPr lang="en-US" sz="2000" dirty="0"/>
              <a:t>Thera Bhuvana Chandra</a:t>
            </a:r>
            <a:endParaRPr lang="en-US" sz="24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nchor="t"/>
          <a:lstStyle/>
          <a:p>
            <a:r>
              <a:rPr lang="en-US" sz="4400" dirty="0"/>
              <a:t>DATA UNDERSTANDING -I</a:t>
            </a:r>
            <a:br>
              <a:rPr lang="en-US" sz="4400" dirty="0"/>
            </a:br>
            <a:r>
              <a:rPr lang="en-US" sz="1800" dirty="0"/>
              <a:t>July 2015 to June 2016</a:t>
            </a:r>
            <a:endParaRPr lang="en-US" sz="4400" dirty="0"/>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3544377065"/>
              </p:ext>
            </p:extLst>
          </p:nvPr>
        </p:nvGraphicFramePr>
        <p:xfrm>
          <a:off x="1231509" y="1362008"/>
          <a:ext cx="8824988" cy="3352800"/>
        </p:xfrm>
        <a:graphic>
          <a:graphicData uri="http://schemas.openxmlformats.org/drawingml/2006/table">
            <a:tbl>
              <a:tblPr firstRow="1" bandRow="1">
                <a:tableStyleId>{5C22544A-7EE6-4342-B048-85BDC9FD1C3A}</a:tableStyleId>
              </a:tblPr>
              <a:tblGrid>
                <a:gridCol w="2183702">
                  <a:extLst>
                    <a:ext uri="{9D8B030D-6E8A-4147-A177-3AD203B41FA5}">
                      <a16:colId xmlns:a16="http://schemas.microsoft.com/office/drawing/2014/main" val="1689330750"/>
                    </a:ext>
                  </a:extLst>
                </a:gridCol>
                <a:gridCol w="6641286">
                  <a:extLst>
                    <a:ext uri="{9D8B030D-6E8A-4147-A177-3AD203B41FA5}">
                      <a16:colId xmlns:a16="http://schemas.microsoft.com/office/drawing/2014/main" val="2660631934"/>
                    </a:ext>
                  </a:extLst>
                </a:gridCol>
              </a:tblGrid>
              <a:tr h="0">
                <a:tc>
                  <a:txBody>
                    <a:bodyPr/>
                    <a:lstStyle/>
                    <a:p>
                      <a:pPr algn="ctr"/>
                      <a:endParaRPr lang="en-US" sz="1000"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600" b="0" i="0" u="none" strike="noStrike" kern="1200" baseline="0" dirty="0">
                          <a:solidFill>
                            <a:schemeClr val="lt1"/>
                          </a:solidFill>
                          <a:latin typeface="+mn-lt"/>
                          <a:ea typeface="+mn-ea"/>
                          <a:cs typeface="+mn-cs"/>
                        </a:rPr>
                        <a:t>Description</a:t>
                      </a:r>
                      <a:endParaRPr lang="en-US" sz="1600"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247376">
                <a:tc>
                  <a:txBody>
                    <a:bodyPr/>
                    <a:lstStyle/>
                    <a:p>
                      <a:pPr algn="l"/>
                      <a:r>
                        <a:rPr lang="en-US" sz="1200" dirty="0">
                          <a:solidFill>
                            <a:schemeClr val="tx2">
                              <a:lumMod val="75000"/>
                            </a:schemeClr>
                          </a:solidFill>
                          <a:latin typeface="Tenorite" pitchFamily="2" charset="0"/>
                        </a:rPr>
                        <a:t>FSN ID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2">
                              <a:lumMod val="75000"/>
                            </a:schemeClr>
                          </a:solidFill>
                          <a:latin typeface="Tenorite" pitchFamily="2" charset="0"/>
                        </a:rPr>
                        <a:t>The unique identification of each SKU</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247376">
                <a:tc>
                  <a:txBody>
                    <a:bodyPr/>
                    <a:lstStyle/>
                    <a:p>
                      <a:pPr algn="l"/>
                      <a:r>
                        <a:rPr lang="en-US" sz="1200" dirty="0">
                          <a:solidFill>
                            <a:schemeClr val="tx2">
                              <a:lumMod val="75000"/>
                            </a:schemeClr>
                          </a:solidFill>
                          <a:latin typeface="Tenorite" pitchFamily="2" charset="0"/>
                        </a:rPr>
                        <a:t>Order Date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2">
                              <a:lumMod val="75000"/>
                            </a:schemeClr>
                          </a:solidFill>
                          <a:latin typeface="Tenorite" pitchFamily="2" charset="0"/>
                        </a:rPr>
                        <a:t>Date on which the order was placed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247376">
                <a:tc>
                  <a:txBody>
                    <a:bodyPr/>
                    <a:lstStyle/>
                    <a:p>
                      <a:pPr algn="l"/>
                      <a:r>
                        <a:rPr lang="en-US" sz="1200" dirty="0">
                          <a:solidFill>
                            <a:schemeClr val="tx2">
                              <a:lumMod val="75000"/>
                            </a:schemeClr>
                          </a:solidFill>
                          <a:latin typeface="Tenorite" pitchFamily="2" charset="0"/>
                        </a:rPr>
                        <a:t>Order ID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2">
                              <a:lumMod val="75000"/>
                            </a:schemeClr>
                          </a:solidFill>
                          <a:latin typeface="Tenorite" pitchFamily="2" charset="0"/>
                        </a:rPr>
                        <a:t>The unique identification number of each order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247376">
                <a:tc>
                  <a:txBody>
                    <a:bodyPr/>
                    <a:lstStyle/>
                    <a:p>
                      <a:pPr algn="l"/>
                      <a:r>
                        <a:rPr lang="en-US" sz="1200" dirty="0">
                          <a:solidFill>
                            <a:schemeClr val="tx2">
                              <a:lumMod val="75000"/>
                            </a:schemeClr>
                          </a:solidFill>
                          <a:latin typeface="Tenorite" pitchFamily="2" charset="0"/>
                        </a:rPr>
                        <a:t>Order item ID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2">
                              <a:lumMod val="75000"/>
                            </a:schemeClr>
                          </a:solidFill>
                          <a:latin typeface="Tenorite" pitchFamily="2" charset="0"/>
                        </a:rPr>
                        <a:t>Different products under the same order generates different order Item IDs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r h="247376">
                <a:tc>
                  <a:txBody>
                    <a:bodyPr/>
                    <a:lstStyle/>
                    <a:p>
                      <a:pPr algn="l"/>
                      <a:r>
                        <a:rPr lang="en-US" sz="1200" dirty="0">
                          <a:solidFill>
                            <a:schemeClr val="tx2">
                              <a:lumMod val="75000"/>
                            </a:schemeClr>
                          </a:solidFill>
                          <a:latin typeface="Tenorite" pitchFamily="2" charset="0"/>
                        </a:rPr>
                        <a:t>GMV</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2">
                              <a:lumMod val="75000"/>
                            </a:schemeClr>
                          </a:solidFill>
                          <a:latin typeface="Tenorite" pitchFamily="2" charset="0"/>
                        </a:rPr>
                        <a:t>Gross Merchandise Value or Revenue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6892932"/>
                  </a:ext>
                </a:extLst>
              </a:tr>
              <a:tr h="247376">
                <a:tc>
                  <a:txBody>
                    <a:bodyPr/>
                    <a:lstStyle/>
                    <a:p>
                      <a:pPr algn="l"/>
                      <a:r>
                        <a:rPr lang="en-US" sz="1200" dirty="0">
                          <a:solidFill>
                            <a:schemeClr val="tx2">
                              <a:lumMod val="75000"/>
                            </a:schemeClr>
                          </a:solidFill>
                          <a:latin typeface="Tenorite" pitchFamily="2" charset="0"/>
                        </a:rPr>
                        <a:t>Units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2">
                              <a:lumMod val="75000"/>
                            </a:schemeClr>
                          </a:solidFill>
                          <a:latin typeface="Tenorite" pitchFamily="2" charset="0"/>
                        </a:rPr>
                        <a:t>Number of units of the specific product sold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9573225"/>
                  </a:ext>
                </a:extLst>
              </a:tr>
              <a:tr h="247376">
                <a:tc>
                  <a:txBody>
                    <a:bodyPr/>
                    <a:lstStyle/>
                    <a:p>
                      <a:pPr algn="l"/>
                      <a:r>
                        <a:rPr lang="en-US" sz="1200" dirty="0">
                          <a:solidFill>
                            <a:schemeClr val="tx2">
                              <a:lumMod val="75000"/>
                            </a:schemeClr>
                          </a:solidFill>
                          <a:latin typeface="Tenorite" pitchFamily="2" charset="0"/>
                        </a:rPr>
                        <a:t>Order payment type</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2">
                              <a:lumMod val="75000"/>
                            </a:schemeClr>
                          </a:solidFill>
                          <a:latin typeface="Tenorite" pitchFamily="2" charset="0"/>
                        </a:rPr>
                        <a:t>How the order was paid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5559378"/>
                  </a:ext>
                </a:extLst>
              </a:tr>
              <a:tr h="247376">
                <a:tc>
                  <a:txBody>
                    <a:bodyPr/>
                    <a:lstStyle/>
                    <a:p>
                      <a:pPr algn="l"/>
                      <a:r>
                        <a:rPr lang="en-US" sz="1200" dirty="0">
                          <a:solidFill>
                            <a:schemeClr val="tx2">
                              <a:lumMod val="75000"/>
                            </a:schemeClr>
                          </a:solidFill>
                          <a:latin typeface="Tenorite" pitchFamily="2" charset="0"/>
                        </a:rPr>
                        <a:t>SLA</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2">
                              <a:lumMod val="75000"/>
                            </a:schemeClr>
                          </a:solidFill>
                          <a:latin typeface="Tenorite" pitchFamily="2" charset="0"/>
                        </a:rPr>
                        <a:t>Number of days it typically takes to deliver the product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2540193"/>
                  </a:ext>
                </a:extLst>
              </a:tr>
              <a:tr h="247376">
                <a:tc>
                  <a:txBody>
                    <a:bodyPr/>
                    <a:lstStyle/>
                    <a:p>
                      <a:pPr algn="l"/>
                      <a:r>
                        <a:rPr lang="en-US" sz="1200" dirty="0">
                          <a:solidFill>
                            <a:schemeClr val="tx2">
                              <a:lumMod val="75000"/>
                            </a:schemeClr>
                          </a:solidFill>
                          <a:latin typeface="Tenorite" pitchFamily="2" charset="0"/>
                        </a:rPr>
                        <a:t>Cust id</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2">
                              <a:lumMod val="75000"/>
                            </a:schemeClr>
                          </a:solidFill>
                          <a:latin typeface="Tenorite" pitchFamily="2" charset="0"/>
                        </a:rPr>
                        <a:t>Unique identification of a customer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5997515"/>
                  </a:ext>
                </a:extLst>
              </a:tr>
              <a:tr h="247376">
                <a:tc>
                  <a:txBody>
                    <a:bodyPr/>
                    <a:lstStyle/>
                    <a:p>
                      <a:pPr algn="l"/>
                      <a:r>
                        <a:rPr lang="en-US" sz="1200" dirty="0">
                          <a:solidFill>
                            <a:schemeClr val="tx2">
                              <a:lumMod val="75000"/>
                            </a:schemeClr>
                          </a:solidFill>
                          <a:latin typeface="Tenorite" pitchFamily="2" charset="0"/>
                        </a:rPr>
                        <a:t>Product MRP</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2">
                              <a:lumMod val="75000"/>
                            </a:schemeClr>
                          </a:solidFill>
                          <a:latin typeface="Tenorite" pitchFamily="2" charset="0"/>
                        </a:rPr>
                        <a:t>Maximum retail price of the product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82466968"/>
                  </a:ext>
                </a:extLst>
              </a:tr>
              <a:tr h="247376">
                <a:tc>
                  <a:txBody>
                    <a:bodyPr/>
                    <a:lstStyle/>
                    <a:p>
                      <a:pPr algn="l"/>
                      <a:r>
                        <a:rPr lang="en-US" sz="1200" dirty="0">
                          <a:solidFill>
                            <a:schemeClr val="tx2">
                              <a:lumMod val="75000"/>
                            </a:schemeClr>
                          </a:solidFill>
                          <a:latin typeface="Tenorite" pitchFamily="2" charset="0"/>
                        </a:rPr>
                        <a:t>Product procurement SLA</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2">
                              <a:lumMod val="75000"/>
                            </a:schemeClr>
                          </a:solidFill>
                          <a:latin typeface="Tenorite" pitchFamily="2" charset="0"/>
                        </a:rPr>
                        <a:t>Time typically taken to procure the product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1996142"/>
                  </a:ext>
                </a:extLst>
              </a:tr>
            </a:tbl>
          </a:graphicData>
        </a:graphic>
      </p:graphicFrame>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3/14/2023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10</a:t>
            </a:fld>
            <a:endParaRPr lang="en-US" dirty="0"/>
          </a:p>
        </p:txBody>
      </p:sp>
      <p:graphicFrame>
        <p:nvGraphicFramePr>
          <p:cNvPr id="12" name="Table 4">
            <a:extLst>
              <a:ext uri="{FF2B5EF4-FFF2-40B4-BE49-F238E27FC236}">
                <a16:creationId xmlns:a16="http://schemas.microsoft.com/office/drawing/2014/main" id="{F2D02A62-7286-3E27-20FC-DEC47E7A27A2}"/>
              </a:ext>
            </a:extLst>
          </p:cNvPr>
          <p:cNvGraphicFramePr>
            <a:graphicFrameLocks/>
          </p:cNvGraphicFramePr>
          <p:nvPr>
            <p:extLst>
              <p:ext uri="{D42A27DB-BD31-4B8C-83A1-F6EECF244321}">
                <p14:modId xmlns:p14="http://schemas.microsoft.com/office/powerpoint/2010/main" val="3364571962"/>
              </p:ext>
            </p:extLst>
          </p:nvPr>
        </p:nvGraphicFramePr>
        <p:xfrm>
          <a:off x="1231509" y="4714808"/>
          <a:ext cx="6641286" cy="1706880"/>
        </p:xfrm>
        <a:graphic>
          <a:graphicData uri="http://schemas.openxmlformats.org/drawingml/2006/table">
            <a:tbl>
              <a:tblPr firstRow="1" bandRow="1">
                <a:tableStyleId>{5C22544A-7EE6-4342-B048-85BDC9FD1C3A}</a:tableStyleId>
              </a:tblPr>
              <a:tblGrid>
                <a:gridCol w="6641286">
                  <a:extLst>
                    <a:ext uri="{9D8B030D-6E8A-4147-A177-3AD203B41FA5}">
                      <a16:colId xmlns:a16="http://schemas.microsoft.com/office/drawing/2014/main" val="2660631934"/>
                    </a:ext>
                  </a:extLst>
                </a:gridCol>
              </a:tblGrid>
              <a:tr h="260378">
                <a:tc>
                  <a:txBody>
                    <a:bodyPr/>
                    <a:lstStyle/>
                    <a:p>
                      <a:pPr algn="l"/>
                      <a:r>
                        <a:rPr lang="en-IN" sz="1600" b="0" i="0" u="none" strike="noStrike" kern="1200" baseline="0" dirty="0">
                          <a:solidFill>
                            <a:schemeClr val="lt1"/>
                          </a:solidFill>
                          <a:latin typeface="+mn-lt"/>
                          <a:ea typeface="+mn-ea"/>
                          <a:cs typeface="+mn-cs"/>
                        </a:rPr>
                        <a:t>Additional Information</a:t>
                      </a:r>
                      <a:endParaRPr lang="en-US" sz="1600" b="1" dirty="0">
                        <a:latin typeface="Tenorite" pitchFamily="2" charset="0"/>
                      </a:endParaRPr>
                    </a:p>
                  </a:txBody>
                  <a:tcPr anchor="ctr">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213037">
                <a:tc>
                  <a:txBody>
                    <a:bodyPr/>
                    <a:lstStyle/>
                    <a:p>
                      <a:pPr algn="l"/>
                      <a:r>
                        <a:rPr lang="en-US" sz="1200" dirty="0">
                          <a:solidFill>
                            <a:schemeClr val="tx2">
                              <a:lumMod val="75000"/>
                            </a:schemeClr>
                          </a:solidFill>
                          <a:latin typeface="Tenorite" pitchFamily="2" charset="0"/>
                        </a:rPr>
                        <a:t>Monthly spend on various advertising channels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213037">
                <a:tc>
                  <a:txBody>
                    <a:bodyPr/>
                    <a:lstStyle/>
                    <a:p>
                      <a:pPr algn="l"/>
                      <a:r>
                        <a:rPr lang="en-US" sz="1200" dirty="0">
                          <a:solidFill>
                            <a:schemeClr val="tx2">
                              <a:lumMod val="75000"/>
                            </a:schemeClr>
                          </a:solidFill>
                          <a:latin typeface="Tenorite" pitchFamily="2" charset="0"/>
                        </a:rPr>
                        <a:t>Days when there was any special sale on products</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213037">
                <a:tc>
                  <a:txBody>
                    <a:bodyPr/>
                    <a:lstStyle/>
                    <a:p>
                      <a:pPr algn="l"/>
                      <a:r>
                        <a:rPr lang="en-US" sz="1200" dirty="0">
                          <a:solidFill>
                            <a:schemeClr val="tx2">
                              <a:lumMod val="75000"/>
                            </a:schemeClr>
                          </a:solidFill>
                          <a:latin typeface="Tenorite" pitchFamily="2" charset="0"/>
                        </a:rPr>
                        <a:t>Monthly NPS score (this may work as a proxy to the ‘voice of the customer’)</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213037">
                <a:tc>
                  <a:txBody>
                    <a:bodyPr/>
                    <a:lstStyle/>
                    <a:p>
                      <a:pPr algn="l"/>
                      <a:r>
                        <a:rPr lang="en-US" sz="1200" dirty="0">
                          <a:solidFill>
                            <a:schemeClr val="tx2">
                              <a:lumMod val="75000"/>
                            </a:schemeClr>
                          </a:solidFill>
                          <a:latin typeface="Tenorite" pitchFamily="2" charset="0"/>
                        </a:rPr>
                        <a:t>Stock index of the company on a monthly basis </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r h="213037">
                <a:tc>
                  <a:txBody>
                    <a:bodyPr/>
                    <a:lstStyle/>
                    <a:p>
                      <a:pPr algn="l"/>
                      <a:r>
                        <a:rPr lang="en-US" sz="1200" dirty="0">
                          <a:solidFill>
                            <a:schemeClr val="tx2">
                              <a:lumMod val="75000"/>
                            </a:schemeClr>
                          </a:solidFill>
                          <a:latin typeface="Tenorite" pitchFamily="2" charset="0"/>
                        </a:rPr>
                        <a:t>Climatic information of Ontario during 2015 and 2016</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6892932"/>
                  </a:ext>
                </a:extLst>
              </a:tr>
            </a:tbl>
          </a:graphicData>
        </a:graphic>
      </p:graphicFrame>
    </p:spTree>
    <p:extLst>
      <p:ext uri="{BB962C8B-B14F-4D97-AF65-F5344CB8AC3E}">
        <p14:creationId xmlns:p14="http://schemas.microsoft.com/office/powerpoint/2010/main" val="421291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81000" y="209863"/>
            <a:ext cx="10565675" cy="703506"/>
          </a:xfrm>
        </p:spPr>
        <p:txBody>
          <a:bodyPr anchor="t"/>
          <a:lstStyle/>
          <a:p>
            <a:pPr algn="ctr"/>
            <a:r>
              <a:rPr lang="en-US" sz="3600" dirty="0"/>
              <a:t>EXPLORATORY DATA ANALYSIS   </a:t>
            </a:r>
            <a:endParaRPr lang="en-US" sz="7200" dirty="0"/>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3/14/2023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4" name="Slide Number Placeholder 5">
            <a:extLst>
              <a:ext uri="{FF2B5EF4-FFF2-40B4-BE49-F238E27FC236}">
                <a16:creationId xmlns:a16="http://schemas.microsoft.com/office/drawing/2014/main" id="{9FC09C6C-0888-3871-C364-01DFF7BCC401}"/>
              </a:ext>
            </a:extLst>
          </p:cNvPr>
          <p:cNvSpPr txBox="1">
            <a:spLocks/>
          </p:cNvSpPr>
          <p:nvPr/>
        </p:nvSpPr>
        <p:spPr>
          <a:xfrm>
            <a:off x="10153275" y="6323259"/>
            <a:ext cx="1657723" cy="365125"/>
          </a:xfrm>
          <a:prstGeom prst="rect">
            <a:avLst/>
          </a:prstGeom>
        </p:spPr>
        <p:txBody>
          <a:bodyPr vert="horz" lIns="91440" tIns="45720" rIns="91440" bIns="45720" rtlCol="0" anchor="ctr">
            <a:noAutofit/>
          </a:bodyPr>
          <a:lstStyle>
            <a:defPPr>
              <a:defRPr lang="en-US"/>
            </a:defPPr>
            <a:lvl1pPr marL="0" algn="r" defTabSz="914400" rtl="0" eaLnBrk="1" latinLnBrk="0" hangingPunct="1">
              <a:defRPr sz="120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smtClean="0"/>
              <a:pPr/>
              <a:t>11</a:t>
            </a:fld>
            <a:endParaRPr lang="en-US" dirty="0"/>
          </a:p>
        </p:txBody>
      </p:sp>
      <p:sp>
        <p:nvSpPr>
          <p:cNvPr id="7" name="Content Placeholder 7">
            <a:extLst>
              <a:ext uri="{FF2B5EF4-FFF2-40B4-BE49-F238E27FC236}">
                <a16:creationId xmlns:a16="http://schemas.microsoft.com/office/drawing/2014/main" id="{61E6D237-F1A9-13FE-4278-D5AF52D77B1A}"/>
              </a:ext>
            </a:extLst>
          </p:cNvPr>
          <p:cNvSpPr txBox="1">
            <a:spLocks/>
          </p:cNvSpPr>
          <p:nvPr/>
        </p:nvSpPr>
        <p:spPr>
          <a:xfrm>
            <a:off x="4038600" y="1245766"/>
            <a:ext cx="4663440" cy="522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GMV is our target variable</a:t>
            </a:r>
          </a:p>
        </p:txBody>
      </p:sp>
      <p:pic>
        <p:nvPicPr>
          <p:cNvPr id="9" name="Picture 2">
            <a:extLst>
              <a:ext uri="{FF2B5EF4-FFF2-40B4-BE49-F238E27FC236}">
                <a16:creationId xmlns:a16="http://schemas.microsoft.com/office/drawing/2014/main" id="{BB502ED3-1594-F3C2-C247-446218BD62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0974" y="1507023"/>
            <a:ext cx="4610052" cy="304653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FEBAA9D-2ED9-9359-8B35-F46715E32567}"/>
              </a:ext>
            </a:extLst>
          </p:cNvPr>
          <p:cNvSpPr txBox="1"/>
          <p:nvPr/>
        </p:nvSpPr>
        <p:spPr>
          <a:xfrm>
            <a:off x="1725286" y="4750812"/>
            <a:ext cx="92568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Home Audio generates the most money from COD orders, followed by Camera Accessories and Gaming Accessories.</a:t>
            </a:r>
          </a:p>
          <a:p>
            <a:pPr marL="285750" indent="-285750">
              <a:buFont typeface="Arial" panose="020B0604020202020204" pitchFamily="34" charset="0"/>
              <a:buChar char="•"/>
            </a:pPr>
            <a:r>
              <a:rPr lang="en-US" dirty="0"/>
              <a:t>Camera accessories generate the most money from prepaid orders, followed by home audio and a marginal decline in the area of gaming accessories.</a:t>
            </a:r>
          </a:p>
        </p:txBody>
      </p:sp>
    </p:spTree>
    <p:extLst>
      <p:ext uri="{BB962C8B-B14F-4D97-AF65-F5344CB8AC3E}">
        <p14:creationId xmlns:p14="http://schemas.microsoft.com/office/powerpoint/2010/main" val="130570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81000" y="209863"/>
            <a:ext cx="10565675" cy="703506"/>
          </a:xfrm>
        </p:spPr>
        <p:txBody>
          <a:bodyPr anchor="t"/>
          <a:lstStyle/>
          <a:p>
            <a:pPr algn="ctr"/>
            <a:r>
              <a:rPr lang="en-US" sz="3600" dirty="0"/>
              <a:t>EXPLORATORY DATA ANALYSIS   </a:t>
            </a:r>
            <a:endParaRPr lang="en-US" sz="7200" dirty="0"/>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3/14/2023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4" name="Content Placeholder 6">
            <a:extLst>
              <a:ext uri="{FF2B5EF4-FFF2-40B4-BE49-F238E27FC236}">
                <a16:creationId xmlns:a16="http://schemas.microsoft.com/office/drawing/2014/main" id="{25C542F6-1FBB-1A3D-7C8A-5D8DCFC47CF8}"/>
              </a:ext>
            </a:extLst>
          </p:cNvPr>
          <p:cNvSpPr txBox="1">
            <a:spLocks/>
          </p:cNvSpPr>
          <p:nvPr/>
        </p:nvSpPr>
        <p:spPr>
          <a:xfrm>
            <a:off x="6498102" y="3184735"/>
            <a:ext cx="4663440" cy="28286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t>According to our analysis, the category with the most transactions was camera accessories, then gaming accessories, then home audio.</a:t>
            </a:r>
            <a:endParaRPr lang="en-US" sz="1800" dirty="0"/>
          </a:p>
        </p:txBody>
      </p:sp>
      <p:sp>
        <p:nvSpPr>
          <p:cNvPr id="7" name="Content Placeholder 7">
            <a:extLst>
              <a:ext uri="{FF2B5EF4-FFF2-40B4-BE49-F238E27FC236}">
                <a16:creationId xmlns:a16="http://schemas.microsoft.com/office/drawing/2014/main" id="{B401F6D8-4948-4A70-CDD5-8C6CB3FB25B0}"/>
              </a:ext>
            </a:extLst>
          </p:cNvPr>
          <p:cNvSpPr txBox="1">
            <a:spLocks/>
          </p:cNvSpPr>
          <p:nvPr/>
        </p:nvSpPr>
        <p:spPr>
          <a:xfrm>
            <a:off x="6203118" y="2343138"/>
            <a:ext cx="4928508" cy="522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000" dirty="0"/>
              <a:t>No of transactions by Sub-Category </a:t>
            </a:r>
          </a:p>
          <a:p>
            <a:endParaRPr lang="en-US" sz="2000" dirty="0"/>
          </a:p>
        </p:txBody>
      </p:sp>
      <p:pic>
        <p:nvPicPr>
          <p:cNvPr id="8" name="Picture 6">
            <a:extLst>
              <a:ext uri="{FF2B5EF4-FFF2-40B4-BE49-F238E27FC236}">
                <a16:creationId xmlns:a16="http://schemas.microsoft.com/office/drawing/2014/main" id="{941BF52A-362C-2F47-366A-C737D8B154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4809" y="1045889"/>
            <a:ext cx="4664075" cy="277494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F78157CD-81F1-463B-9A9F-445AE48FE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458" y="3548268"/>
            <a:ext cx="4958425" cy="282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944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81000" y="209863"/>
            <a:ext cx="10565675" cy="703506"/>
          </a:xfrm>
        </p:spPr>
        <p:txBody>
          <a:bodyPr anchor="t"/>
          <a:lstStyle/>
          <a:p>
            <a:pPr algn="ctr"/>
            <a:r>
              <a:rPr lang="en-US" sz="3600" dirty="0"/>
              <a:t>EXPLORATORY DATA ANALYSIS   </a:t>
            </a:r>
            <a:endParaRPr lang="en-US" sz="7200" dirty="0"/>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3/14/2023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13" name="TextBox 12">
            <a:extLst>
              <a:ext uri="{FF2B5EF4-FFF2-40B4-BE49-F238E27FC236}">
                <a16:creationId xmlns:a16="http://schemas.microsoft.com/office/drawing/2014/main" id="{59049603-4BA6-DE38-332D-2BF2FC832043}"/>
              </a:ext>
            </a:extLst>
          </p:cNvPr>
          <p:cNvSpPr txBox="1"/>
          <p:nvPr/>
        </p:nvSpPr>
        <p:spPr>
          <a:xfrm>
            <a:off x="1361282" y="1125056"/>
            <a:ext cx="6098344" cy="400110"/>
          </a:xfrm>
          <a:prstGeom prst="rect">
            <a:avLst/>
          </a:prstGeom>
          <a:noFill/>
        </p:spPr>
        <p:txBody>
          <a:bodyPr wrap="square">
            <a:spAutoFit/>
          </a:bodyPr>
          <a:lstStyle/>
          <a:p>
            <a:r>
              <a:rPr lang="en-IN" sz="2000" dirty="0"/>
              <a:t>Checking the correlations</a:t>
            </a:r>
          </a:p>
        </p:txBody>
      </p:sp>
      <p:sp>
        <p:nvSpPr>
          <p:cNvPr id="15" name="TextBox 14">
            <a:extLst>
              <a:ext uri="{FF2B5EF4-FFF2-40B4-BE49-F238E27FC236}">
                <a16:creationId xmlns:a16="http://schemas.microsoft.com/office/drawing/2014/main" id="{94110DB1-9445-B1F2-7F87-6AFB247FE07E}"/>
              </a:ext>
            </a:extLst>
          </p:cNvPr>
          <p:cNvSpPr txBox="1"/>
          <p:nvPr/>
        </p:nvSpPr>
        <p:spPr>
          <a:xfrm>
            <a:off x="5656225" y="2238444"/>
            <a:ext cx="6096000" cy="1477328"/>
          </a:xfrm>
          <a:prstGeom prst="rect">
            <a:avLst/>
          </a:prstGeom>
          <a:noFill/>
        </p:spPr>
        <p:txBody>
          <a:bodyPr wrap="square">
            <a:spAutoFit/>
          </a:bodyPr>
          <a:lstStyle/>
          <a:p>
            <a:r>
              <a:rPr lang="en-IN" dirty="0"/>
              <a:t>CORRELATION MATRIX : Checking the correlation </a:t>
            </a:r>
          </a:p>
          <a:p>
            <a:r>
              <a:rPr lang="en-IN" dirty="0"/>
              <a:t>Between the variables in the data set</a:t>
            </a:r>
          </a:p>
          <a:p>
            <a:endParaRPr lang="en-IN" dirty="0"/>
          </a:p>
          <a:p>
            <a:r>
              <a:rPr lang="en-IN" dirty="0"/>
              <a:t>Here we can observe that Month &amp; Year are highly correlated.</a:t>
            </a:r>
          </a:p>
        </p:txBody>
      </p:sp>
      <p:pic>
        <p:nvPicPr>
          <p:cNvPr id="2050" name="Picture 2">
            <a:extLst>
              <a:ext uri="{FF2B5EF4-FFF2-40B4-BE49-F238E27FC236}">
                <a16:creationId xmlns:a16="http://schemas.microsoft.com/office/drawing/2014/main" id="{437BAB67-CCDC-CC5A-0CDB-CB3211DCD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54" y="1494388"/>
            <a:ext cx="5419725" cy="543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90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81000" y="209863"/>
            <a:ext cx="10565675" cy="703506"/>
          </a:xfrm>
        </p:spPr>
        <p:txBody>
          <a:bodyPr anchor="t"/>
          <a:lstStyle/>
          <a:p>
            <a:pPr algn="ctr"/>
            <a:r>
              <a:rPr lang="en-US" sz="3600" dirty="0"/>
              <a:t>EXPLORATORY DATA ANALYSIS   </a:t>
            </a:r>
            <a:endParaRPr lang="en-US" sz="7200" dirty="0"/>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3/14/2023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4" name="Content Placeholder 10">
            <a:extLst>
              <a:ext uri="{FF2B5EF4-FFF2-40B4-BE49-F238E27FC236}">
                <a16:creationId xmlns:a16="http://schemas.microsoft.com/office/drawing/2014/main" id="{843ACDE4-CF7D-F629-86EF-17AD394B81CE}"/>
              </a:ext>
            </a:extLst>
          </p:cNvPr>
          <p:cNvPicPr>
            <a:picLocks noGrp="1" noChangeAspect="1"/>
          </p:cNvPicPr>
          <p:nvPr>
            <p:ph idx="1"/>
          </p:nvPr>
        </p:nvPicPr>
        <p:blipFill>
          <a:blip r:embed="rId2"/>
          <a:stretch>
            <a:fillRect/>
          </a:stretch>
        </p:blipFill>
        <p:spPr>
          <a:xfrm>
            <a:off x="626548" y="1706563"/>
            <a:ext cx="4904822" cy="2827337"/>
          </a:xfrm>
        </p:spPr>
      </p:pic>
      <p:pic>
        <p:nvPicPr>
          <p:cNvPr id="7" name="Content Placeholder 12">
            <a:extLst>
              <a:ext uri="{FF2B5EF4-FFF2-40B4-BE49-F238E27FC236}">
                <a16:creationId xmlns:a16="http://schemas.microsoft.com/office/drawing/2014/main" id="{4C666267-1A44-1820-8B8A-BCAD3317AFC2}"/>
              </a:ext>
            </a:extLst>
          </p:cNvPr>
          <p:cNvPicPr>
            <a:picLocks noChangeAspect="1"/>
          </p:cNvPicPr>
          <p:nvPr/>
        </p:nvPicPr>
        <p:blipFill>
          <a:blip r:embed="rId3"/>
          <a:stretch>
            <a:fillRect/>
          </a:stretch>
        </p:blipFill>
        <p:spPr>
          <a:xfrm>
            <a:off x="6057083" y="1706563"/>
            <a:ext cx="5005658" cy="2580624"/>
          </a:xfrm>
          <a:prstGeom prst="rect">
            <a:avLst/>
          </a:prstGeom>
        </p:spPr>
      </p:pic>
      <p:sp>
        <p:nvSpPr>
          <p:cNvPr id="8" name="Content Placeholder 7">
            <a:extLst>
              <a:ext uri="{FF2B5EF4-FFF2-40B4-BE49-F238E27FC236}">
                <a16:creationId xmlns:a16="http://schemas.microsoft.com/office/drawing/2014/main" id="{DD715AB2-70A0-CF5B-0B3F-17C7634E8C0D}"/>
              </a:ext>
            </a:extLst>
          </p:cNvPr>
          <p:cNvSpPr txBox="1">
            <a:spLocks/>
          </p:cNvSpPr>
          <p:nvPr/>
        </p:nvSpPr>
        <p:spPr>
          <a:xfrm>
            <a:off x="626548" y="4533901"/>
            <a:ext cx="5430535" cy="14621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t>Plot for special sales flag =1 (Special Sale) </a:t>
            </a:r>
          </a:p>
          <a:p>
            <a:r>
              <a:rPr lang="en-US" sz="1800" dirty="0"/>
              <a:t>Insights: The special sale day's week 42 biggest sales were noted.</a:t>
            </a:r>
          </a:p>
        </p:txBody>
      </p:sp>
      <p:sp>
        <p:nvSpPr>
          <p:cNvPr id="9" name="Content Placeholder 8">
            <a:extLst>
              <a:ext uri="{FF2B5EF4-FFF2-40B4-BE49-F238E27FC236}">
                <a16:creationId xmlns:a16="http://schemas.microsoft.com/office/drawing/2014/main" id="{1D2EB6A7-A81D-4371-FA2A-4545D250208C}"/>
              </a:ext>
            </a:extLst>
          </p:cNvPr>
          <p:cNvSpPr txBox="1">
            <a:spLocks/>
          </p:cNvSpPr>
          <p:nvPr/>
        </p:nvSpPr>
        <p:spPr>
          <a:xfrm>
            <a:off x="6473614" y="4533900"/>
            <a:ext cx="5005658" cy="18224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t>Plot for special sales flag =0 (No Special Sale)</a:t>
            </a:r>
          </a:p>
          <a:p>
            <a:r>
              <a:rPr lang="en-US" sz="1800" dirty="0"/>
              <a:t>Insights: The week 17 special sales flag had the highest observed sales of 0.</a:t>
            </a:r>
          </a:p>
        </p:txBody>
      </p:sp>
    </p:spTree>
    <p:extLst>
      <p:ext uri="{BB962C8B-B14F-4D97-AF65-F5344CB8AC3E}">
        <p14:creationId xmlns:p14="http://schemas.microsoft.com/office/powerpoint/2010/main" val="515120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81000" y="209863"/>
            <a:ext cx="10565675" cy="703506"/>
          </a:xfrm>
        </p:spPr>
        <p:txBody>
          <a:bodyPr anchor="t"/>
          <a:lstStyle/>
          <a:p>
            <a:pPr algn="ctr"/>
            <a:r>
              <a:rPr lang="en-US" sz="3600" dirty="0"/>
              <a:t>EXPLORATORY DATA ANALYSIS   </a:t>
            </a:r>
            <a:endParaRPr lang="en-US" sz="7200" dirty="0"/>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3/14/2023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4" name="Content Placeholder 7">
            <a:extLst>
              <a:ext uri="{FF2B5EF4-FFF2-40B4-BE49-F238E27FC236}">
                <a16:creationId xmlns:a16="http://schemas.microsoft.com/office/drawing/2014/main" id="{A8AFDB5D-7872-42B3-1127-7BFCDD09C2CF}"/>
              </a:ext>
            </a:extLst>
          </p:cNvPr>
          <p:cNvSpPr txBox="1">
            <a:spLocks/>
          </p:cNvSpPr>
          <p:nvPr/>
        </p:nvSpPr>
        <p:spPr>
          <a:xfrm>
            <a:off x="279722" y="4687401"/>
            <a:ext cx="3604591" cy="19258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1800" dirty="0"/>
              <a:t>Comparing Distribution of Discount% for product types</a:t>
            </a:r>
          </a:p>
        </p:txBody>
      </p:sp>
      <p:sp>
        <p:nvSpPr>
          <p:cNvPr id="7" name="Content Placeholder 8">
            <a:extLst>
              <a:ext uri="{FF2B5EF4-FFF2-40B4-BE49-F238E27FC236}">
                <a16:creationId xmlns:a16="http://schemas.microsoft.com/office/drawing/2014/main" id="{367F192C-0077-2214-3986-9F99819F61D8}"/>
              </a:ext>
            </a:extLst>
          </p:cNvPr>
          <p:cNvSpPr txBox="1">
            <a:spLocks/>
          </p:cNvSpPr>
          <p:nvPr/>
        </p:nvSpPr>
        <p:spPr>
          <a:xfrm>
            <a:off x="5557820" y="4495321"/>
            <a:ext cx="4884679" cy="18224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The sale on the 42nd week (`Thanksgiving week`) is maximum. Overall, October has seen most no of items being sold.</a:t>
            </a:r>
          </a:p>
        </p:txBody>
      </p:sp>
      <p:pic>
        <p:nvPicPr>
          <p:cNvPr id="8" name="Content Placeholder 11">
            <a:extLst>
              <a:ext uri="{FF2B5EF4-FFF2-40B4-BE49-F238E27FC236}">
                <a16:creationId xmlns:a16="http://schemas.microsoft.com/office/drawing/2014/main" id="{ECE6D372-683B-B0B9-5377-CB72568E1941}"/>
              </a:ext>
            </a:extLst>
          </p:cNvPr>
          <p:cNvPicPr>
            <a:picLocks noGrp="1" noChangeAspect="1"/>
          </p:cNvPicPr>
          <p:nvPr>
            <p:ph idx="1"/>
          </p:nvPr>
        </p:nvPicPr>
        <p:blipFill>
          <a:blip r:embed="rId2"/>
          <a:stretch>
            <a:fillRect/>
          </a:stretch>
        </p:blipFill>
        <p:spPr>
          <a:xfrm>
            <a:off x="754868" y="1841021"/>
            <a:ext cx="2654300" cy="2654300"/>
          </a:xfrm>
        </p:spPr>
      </p:pic>
      <p:pic>
        <p:nvPicPr>
          <p:cNvPr id="9" name="Content Placeholder 16">
            <a:extLst>
              <a:ext uri="{FF2B5EF4-FFF2-40B4-BE49-F238E27FC236}">
                <a16:creationId xmlns:a16="http://schemas.microsoft.com/office/drawing/2014/main" id="{82D94620-02A9-D610-F43B-A66B529CD881}"/>
              </a:ext>
            </a:extLst>
          </p:cNvPr>
          <p:cNvPicPr>
            <a:picLocks noChangeAspect="1"/>
          </p:cNvPicPr>
          <p:nvPr/>
        </p:nvPicPr>
        <p:blipFill>
          <a:blip r:embed="rId3"/>
          <a:stretch>
            <a:fillRect/>
          </a:stretch>
        </p:blipFill>
        <p:spPr>
          <a:xfrm>
            <a:off x="4442194" y="1848355"/>
            <a:ext cx="6504481" cy="2271635"/>
          </a:xfrm>
          <a:prstGeom prst="rect">
            <a:avLst/>
          </a:prstGeom>
        </p:spPr>
      </p:pic>
    </p:spTree>
    <p:extLst>
      <p:ext uri="{BB962C8B-B14F-4D97-AF65-F5344CB8AC3E}">
        <p14:creationId xmlns:p14="http://schemas.microsoft.com/office/powerpoint/2010/main" val="2864706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74093" y="121895"/>
            <a:ext cx="9779183" cy="529673"/>
          </a:xfrm>
        </p:spPr>
        <p:txBody>
          <a:bodyPr anchor="t"/>
          <a:lstStyle/>
          <a:p>
            <a:r>
              <a:rPr lang="en-US" sz="2000" dirty="0"/>
              <a:t>   </a:t>
            </a:r>
            <a:endParaRPr lang="en-US" dirty="0"/>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3/14/2023</a:t>
            </a:fld>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13" name="TextBox 12">
            <a:extLst>
              <a:ext uri="{FF2B5EF4-FFF2-40B4-BE49-F238E27FC236}">
                <a16:creationId xmlns:a16="http://schemas.microsoft.com/office/drawing/2014/main" id="{59049603-4BA6-DE38-332D-2BF2FC832043}"/>
              </a:ext>
            </a:extLst>
          </p:cNvPr>
          <p:cNvSpPr txBox="1"/>
          <p:nvPr/>
        </p:nvSpPr>
        <p:spPr>
          <a:xfrm>
            <a:off x="374093" y="832406"/>
            <a:ext cx="6098344" cy="400110"/>
          </a:xfrm>
          <a:prstGeom prst="rect">
            <a:avLst/>
          </a:prstGeom>
          <a:noFill/>
        </p:spPr>
        <p:txBody>
          <a:bodyPr wrap="square">
            <a:spAutoFit/>
          </a:bodyPr>
          <a:lstStyle/>
          <a:p>
            <a:r>
              <a:rPr lang="en-US" sz="2000" b="1" dirty="0"/>
              <a:t>Displaying trend of NPS and Stock Index by week</a:t>
            </a:r>
            <a:endParaRPr lang="en-IN" sz="2000" b="1" dirty="0"/>
          </a:p>
        </p:txBody>
      </p:sp>
      <p:pic>
        <p:nvPicPr>
          <p:cNvPr id="3074" name="Picture 2">
            <a:extLst>
              <a:ext uri="{FF2B5EF4-FFF2-40B4-BE49-F238E27FC236}">
                <a16:creationId xmlns:a16="http://schemas.microsoft.com/office/drawing/2014/main" id="{C4EE8200-D9FF-938D-4BE4-71C0040B5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93" y="1210355"/>
            <a:ext cx="5686493" cy="165662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FBD13DF-B3FA-1126-4833-39FEB0D154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6304" y="2282929"/>
            <a:ext cx="4166124" cy="258605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5B5F04B-C78B-831E-EAF7-2FBA822AE8DF}"/>
              </a:ext>
            </a:extLst>
          </p:cNvPr>
          <p:cNvSpPr txBox="1"/>
          <p:nvPr/>
        </p:nvSpPr>
        <p:spPr>
          <a:xfrm>
            <a:off x="7472372" y="1584763"/>
            <a:ext cx="4719628" cy="707886"/>
          </a:xfrm>
          <a:prstGeom prst="rect">
            <a:avLst/>
          </a:prstGeom>
          <a:noFill/>
        </p:spPr>
        <p:txBody>
          <a:bodyPr wrap="square">
            <a:spAutoFit/>
          </a:bodyPr>
          <a:lstStyle/>
          <a:p>
            <a:pPr algn="ctr"/>
            <a:r>
              <a:rPr lang="en-US" sz="2000" b="1" dirty="0"/>
              <a:t>Displaying trend of various Media Channel Investments by week</a:t>
            </a:r>
          </a:p>
        </p:txBody>
      </p:sp>
      <p:sp>
        <p:nvSpPr>
          <p:cNvPr id="4" name="TextBox 3">
            <a:extLst>
              <a:ext uri="{FF2B5EF4-FFF2-40B4-BE49-F238E27FC236}">
                <a16:creationId xmlns:a16="http://schemas.microsoft.com/office/drawing/2014/main" id="{5E7D837B-30B7-1B4E-B508-BC254B638C19}"/>
              </a:ext>
            </a:extLst>
          </p:cNvPr>
          <p:cNvSpPr txBox="1"/>
          <p:nvPr/>
        </p:nvSpPr>
        <p:spPr>
          <a:xfrm>
            <a:off x="259572" y="2866975"/>
            <a:ext cx="7038495" cy="646331"/>
          </a:xfrm>
          <a:prstGeom prst="rect">
            <a:avLst/>
          </a:prstGeom>
          <a:noFill/>
        </p:spPr>
        <p:txBody>
          <a:bodyPr wrap="square" rtlCol="0">
            <a:spAutoFit/>
          </a:bodyPr>
          <a:lstStyle/>
          <a:p>
            <a:r>
              <a:rPr lang="en-US" dirty="0"/>
              <a:t>Understanding: The product's NPS rating was at its maximum from weeks 32 to 35, which is also when peak discounts are offered.</a:t>
            </a:r>
          </a:p>
        </p:txBody>
      </p:sp>
      <p:sp>
        <p:nvSpPr>
          <p:cNvPr id="12" name="TextBox 11">
            <a:extLst>
              <a:ext uri="{FF2B5EF4-FFF2-40B4-BE49-F238E27FC236}">
                <a16:creationId xmlns:a16="http://schemas.microsoft.com/office/drawing/2014/main" id="{2D0312F4-1146-3E44-A38C-33C3CD3D3465}"/>
              </a:ext>
            </a:extLst>
          </p:cNvPr>
          <p:cNvSpPr txBox="1"/>
          <p:nvPr/>
        </p:nvSpPr>
        <p:spPr>
          <a:xfrm>
            <a:off x="7766304" y="4864476"/>
            <a:ext cx="4425696" cy="1200329"/>
          </a:xfrm>
          <a:prstGeom prst="rect">
            <a:avLst/>
          </a:prstGeom>
          <a:noFill/>
        </p:spPr>
        <p:txBody>
          <a:bodyPr wrap="square" rtlCol="0">
            <a:spAutoFit/>
          </a:bodyPr>
          <a:lstStyle/>
          <a:p>
            <a:r>
              <a:rPr lang="en-US" dirty="0"/>
              <a:t>Insight: Throughout the past year, sponsorships received the majority of the advertising dollars, followed by online marketing and search engine marketing.</a:t>
            </a:r>
          </a:p>
        </p:txBody>
      </p:sp>
      <p:pic>
        <p:nvPicPr>
          <p:cNvPr id="15" name="Picture 14">
            <a:extLst>
              <a:ext uri="{FF2B5EF4-FFF2-40B4-BE49-F238E27FC236}">
                <a16:creationId xmlns:a16="http://schemas.microsoft.com/office/drawing/2014/main" id="{D52AE9B6-FACB-9D42-AC51-373E70939539}"/>
              </a:ext>
            </a:extLst>
          </p:cNvPr>
          <p:cNvPicPr>
            <a:picLocks noChangeAspect="1"/>
          </p:cNvPicPr>
          <p:nvPr/>
        </p:nvPicPr>
        <p:blipFill>
          <a:blip r:embed="rId4"/>
          <a:stretch>
            <a:fillRect/>
          </a:stretch>
        </p:blipFill>
        <p:spPr>
          <a:xfrm>
            <a:off x="338712" y="3640189"/>
            <a:ext cx="3297005" cy="2589278"/>
          </a:xfrm>
          <a:prstGeom prst="rect">
            <a:avLst/>
          </a:prstGeom>
        </p:spPr>
      </p:pic>
      <p:sp>
        <p:nvSpPr>
          <p:cNvPr id="18" name="TextBox 17">
            <a:extLst>
              <a:ext uri="{FF2B5EF4-FFF2-40B4-BE49-F238E27FC236}">
                <a16:creationId xmlns:a16="http://schemas.microsoft.com/office/drawing/2014/main" id="{4B07BDDB-4365-3546-840F-232E70EF9BF0}"/>
              </a:ext>
            </a:extLst>
          </p:cNvPr>
          <p:cNvSpPr txBox="1"/>
          <p:nvPr/>
        </p:nvSpPr>
        <p:spPr>
          <a:xfrm>
            <a:off x="3635718" y="3626682"/>
            <a:ext cx="3662349" cy="2954655"/>
          </a:xfrm>
          <a:prstGeom prst="rect">
            <a:avLst/>
          </a:prstGeom>
          <a:noFill/>
        </p:spPr>
        <p:txBody>
          <a:bodyPr wrap="square" rtlCol="0">
            <a:spAutoFit/>
          </a:bodyPr>
          <a:lstStyle/>
          <a:p>
            <a:r>
              <a:rPr lang="en-IN" sz="2000" b="1" dirty="0"/>
              <a:t>Average Revenue from Holiday/Non-holiday days for product subcategories:</a:t>
            </a:r>
          </a:p>
          <a:p>
            <a:endParaRPr lang="en-IN" dirty="0"/>
          </a:p>
          <a:p>
            <a:r>
              <a:rPr lang="en-IN" dirty="0"/>
              <a:t>Insight : The average revenue from holiday and non-holiday days for 3 brand sub-categories is more or less equivalent. </a:t>
            </a:r>
          </a:p>
          <a:p>
            <a:r>
              <a:rPr lang="en-IN" dirty="0"/>
              <a:t> </a:t>
            </a:r>
          </a:p>
          <a:p>
            <a:endParaRPr lang="en-US" dirty="0"/>
          </a:p>
        </p:txBody>
      </p:sp>
      <p:sp>
        <p:nvSpPr>
          <p:cNvPr id="7" name="Title 1">
            <a:extLst>
              <a:ext uri="{FF2B5EF4-FFF2-40B4-BE49-F238E27FC236}">
                <a16:creationId xmlns:a16="http://schemas.microsoft.com/office/drawing/2014/main" id="{10A17CDC-0B3C-4F82-23E9-B0250E4DFCA0}"/>
              </a:ext>
            </a:extLst>
          </p:cNvPr>
          <p:cNvSpPr txBox="1">
            <a:spLocks/>
          </p:cNvSpPr>
          <p:nvPr/>
        </p:nvSpPr>
        <p:spPr>
          <a:xfrm>
            <a:off x="381000" y="209863"/>
            <a:ext cx="10565675" cy="70350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3600"/>
              <a:t>EXPLORATORY DATA ANALYSIS   </a:t>
            </a:r>
            <a:endParaRPr lang="en-US" sz="7200" dirty="0"/>
          </a:p>
        </p:txBody>
      </p:sp>
      <p:sp>
        <p:nvSpPr>
          <p:cNvPr id="8" name="Footer Placeholder 4">
            <a:extLst>
              <a:ext uri="{FF2B5EF4-FFF2-40B4-BE49-F238E27FC236}">
                <a16:creationId xmlns:a16="http://schemas.microsoft.com/office/drawing/2014/main" id="{BD37C66C-2BA7-A9E2-0906-4FE974434701}"/>
              </a:ext>
            </a:extLst>
          </p:cNvPr>
          <p:cNvSpPr>
            <a:spLocks noGrp="1"/>
          </p:cNvSpPr>
          <p:nvPr>
            <p:ph type="ftr" sz="quarter" idx="3"/>
          </p:nvPr>
        </p:nvSpPr>
        <p:spPr>
          <a:xfrm>
            <a:off x="4038600" y="6356350"/>
            <a:ext cx="4114800" cy="365125"/>
          </a:xfrm>
        </p:spPr>
        <p:txBody>
          <a:bodyPr/>
          <a:lstStyle/>
          <a:p>
            <a:r>
              <a:rPr lang="en-US" dirty="0"/>
              <a:t>CAPSTONE PROJECT ECOMMERCE -ELECKART</a:t>
            </a:r>
          </a:p>
        </p:txBody>
      </p:sp>
    </p:spTree>
    <p:extLst>
      <p:ext uri="{BB962C8B-B14F-4D97-AF65-F5344CB8AC3E}">
        <p14:creationId xmlns:p14="http://schemas.microsoft.com/office/powerpoint/2010/main" val="581855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81000" y="209863"/>
            <a:ext cx="10565675" cy="703506"/>
          </a:xfrm>
        </p:spPr>
        <p:txBody>
          <a:bodyPr anchor="t"/>
          <a:lstStyle/>
          <a:p>
            <a:pPr algn="ctr"/>
            <a:r>
              <a:rPr lang="en-US" sz="3600" dirty="0"/>
              <a:t>EXPLORATORY DATA ANALYSIS   </a:t>
            </a:r>
            <a:endParaRPr lang="en-US" sz="7200" dirty="0"/>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3/14/2023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4" name="Content Placeholder 12">
            <a:extLst>
              <a:ext uri="{FF2B5EF4-FFF2-40B4-BE49-F238E27FC236}">
                <a16:creationId xmlns:a16="http://schemas.microsoft.com/office/drawing/2014/main" id="{0882E5F8-48C4-0DD9-C368-0CACED342CDA}"/>
              </a:ext>
            </a:extLst>
          </p:cNvPr>
          <p:cNvPicPr>
            <a:picLocks noGrp="1" noChangeAspect="1"/>
          </p:cNvPicPr>
          <p:nvPr>
            <p:ph idx="1"/>
          </p:nvPr>
        </p:nvPicPr>
        <p:blipFill>
          <a:blip r:embed="rId2"/>
          <a:stretch>
            <a:fillRect/>
          </a:stretch>
        </p:blipFill>
        <p:spPr>
          <a:xfrm>
            <a:off x="432165" y="2283705"/>
            <a:ext cx="3350776" cy="2702308"/>
          </a:xfrm>
        </p:spPr>
      </p:pic>
      <p:pic>
        <p:nvPicPr>
          <p:cNvPr id="7" name="Content Placeholder 16">
            <a:extLst>
              <a:ext uri="{FF2B5EF4-FFF2-40B4-BE49-F238E27FC236}">
                <a16:creationId xmlns:a16="http://schemas.microsoft.com/office/drawing/2014/main" id="{C2D7C47C-2F1D-F7CF-072B-FDC704112237}"/>
              </a:ext>
            </a:extLst>
          </p:cNvPr>
          <p:cNvPicPr>
            <a:picLocks noChangeAspect="1"/>
          </p:cNvPicPr>
          <p:nvPr/>
        </p:nvPicPr>
        <p:blipFill>
          <a:blip r:embed="rId3"/>
          <a:stretch>
            <a:fillRect/>
          </a:stretch>
        </p:blipFill>
        <p:spPr>
          <a:xfrm>
            <a:off x="4264991" y="2274796"/>
            <a:ext cx="3375787" cy="2148443"/>
          </a:xfrm>
          <a:prstGeom prst="rect">
            <a:avLst/>
          </a:prstGeom>
        </p:spPr>
      </p:pic>
      <p:sp>
        <p:nvSpPr>
          <p:cNvPr id="8" name="Content Placeholder 6">
            <a:extLst>
              <a:ext uri="{FF2B5EF4-FFF2-40B4-BE49-F238E27FC236}">
                <a16:creationId xmlns:a16="http://schemas.microsoft.com/office/drawing/2014/main" id="{83906B16-EDC1-F28D-BB38-C35A187F01F0}"/>
              </a:ext>
            </a:extLst>
          </p:cNvPr>
          <p:cNvSpPr txBox="1">
            <a:spLocks/>
          </p:cNvSpPr>
          <p:nvPr/>
        </p:nvSpPr>
        <p:spPr>
          <a:xfrm>
            <a:off x="340008" y="1586119"/>
            <a:ext cx="3484020" cy="522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000" dirty="0"/>
              <a:t>Percentage of items sold at different Discount% segments </a:t>
            </a:r>
          </a:p>
          <a:p>
            <a:endParaRPr lang="en-US" sz="2000" dirty="0"/>
          </a:p>
        </p:txBody>
      </p:sp>
      <p:sp>
        <p:nvSpPr>
          <p:cNvPr id="9" name="Content Placeholder 7">
            <a:extLst>
              <a:ext uri="{FF2B5EF4-FFF2-40B4-BE49-F238E27FC236}">
                <a16:creationId xmlns:a16="http://schemas.microsoft.com/office/drawing/2014/main" id="{C37AC9D0-16F8-F3DD-4A27-69A0F09CE608}"/>
              </a:ext>
            </a:extLst>
          </p:cNvPr>
          <p:cNvSpPr txBox="1">
            <a:spLocks/>
          </p:cNvSpPr>
          <p:nvPr/>
        </p:nvSpPr>
        <p:spPr>
          <a:xfrm>
            <a:off x="4366245" y="1761191"/>
            <a:ext cx="3173278" cy="522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000" dirty="0"/>
              <a:t>Tree map for Revenue </a:t>
            </a:r>
          </a:p>
          <a:p>
            <a:endParaRPr lang="en-US" sz="3200" dirty="0"/>
          </a:p>
        </p:txBody>
      </p:sp>
      <p:pic>
        <p:nvPicPr>
          <p:cNvPr id="10" name="Content Placeholder 19">
            <a:extLst>
              <a:ext uri="{FF2B5EF4-FFF2-40B4-BE49-F238E27FC236}">
                <a16:creationId xmlns:a16="http://schemas.microsoft.com/office/drawing/2014/main" id="{79C32952-D2F7-E754-CC6C-E0F32BB70FE0}"/>
              </a:ext>
            </a:extLst>
          </p:cNvPr>
          <p:cNvPicPr>
            <a:picLocks noChangeAspect="1"/>
          </p:cNvPicPr>
          <p:nvPr/>
        </p:nvPicPr>
        <p:blipFill>
          <a:blip r:embed="rId4"/>
          <a:stretch>
            <a:fillRect/>
          </a:stretch>
        </p:blipFill>
        <p:spPr>
          <a:xfrm>
            <a:off x="8053134" y="2265061"/>
            <a:ext cx="3846258" cy="2002139"/>
          </a:xfrm>
          <a:prstGeom prst="rect">
            <a:avLst/>
          </a:prstGeom>
        </p:spPr>
      </p:pic>
      <p:sp>
        <p:nvSpPr>
          <p:cNvPr id="11" name="Content Placeholder 9">
            <a:extLst>
              <a:ext uri="{FF2B5EF4-FFF2-40B4-BE49-F238E27FC236}">
                <a16:creationId xmlns:a16="http://schemas.microsoft.com/office/drawing/2014/main" id="{66C263F8-275E-72BE-1BFA-BC2BF5241691}"/>
              </a:ext>
            </a:extLst>
          </p:cNvPr>
          <p:cNvSpPr txBox="1">
            <a:spLocks/>
          </p:cNvSpPr>
          <p:nvPr/>
        </p:nvSpPr>
        <p:spPr>
          <a:xfrm>
            <a:off x="8214174" y="1758222"/>
            <a:ext cx="3685218" cy="522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t>Plots for Discount Vs </a:t>
            </a:r>
            <a:r>
              <a:rPr lang="en-IN" sz="2000" dirty="0" err="1"/>
              <a:t>gmv</a:t>
            </a:r>
            <a:r>
              <a:rPr lang="en-IN" sz="2000" dirty="0"/>
              <a:t>/count </a:t>
            </a:r>
          </a:p>
          <a:p>
            <a:endParaRPr lang="en-US" sz="2000" dirty="0"/>
          </a:p>
        </p:txBody>
      </p:sp>
      <p:sp>
        <p:nvSpPr>
          <p:cNvPr id="12" name="TextBox 11">
            <a:extLst>
              <a:ext uri="{FF2B5EF4-FFF2-40B4-BE49-F238E27FC236}">
                <a16:creationId xmlns:a16="http://schemas.microsoft.com/office/drawing/2014/main" id="{097710CC-8526-D5F0-AE17-08EDEF910859}"/>
              </a:ext>
            </a:extLst>
          </p:cNvPr>
          <p:cNvSpPr txBox="1"/>
          <p:nvPr/>
        </p:nvSpPr>
        <p:spPr>
          <a:xfrm>
            <a:off x="417910" y="5044869"/>
            <a:ext cx="3264408" cy="923330"/>
          </a:xfrm>
          <a:prstGeom prst="rect">
            <a:avLst/>
          </a:prstGeom>
          <a:noFill/>
        </p:spPr>
        <p:txBody>
          <a:bodyPr wrap="square" rtlCol="0">
            <a:spAutoFit/>
          </a:bodyPr>
          <a:lstStyle/>
          <a:p>
            <a:r>
              <a:rPr lang="en-US" dirty="0"/>
              <a:t>Finding: Maximum product sold with a discount of 50% and 60%</a:t>
            </a:r>
          </a:p>
        </p:txBody>
      </p:sp>
      <p:sp>
        <p:nvSpPr>
          <p:cNvPr id="13" name="TextBox 12">
            <a:extLst>
              <a:ext uri="{FF2B5EF4-FFF2-40B4-BE49-F238E27FC236}">
                <a16:creationId xmlns:a16="http://schemas.microsoft.com/office/drawing/2014/main" id="{7952C5E2-1F76-8617-6C3D-B8A9ACD45BB2}"/>
              </a:ext>
            </a:extLst>
          </p:cNvPr>
          <p:cNvSpPr txBox="1"/>
          <p:nvPr/>
        </p:nvSpPr>
        <p:spPr>
          <a:xfrm>
            <a:off x="4264991" y="4583204"/>
            <a:ext cx="3375786" cy="923330"/>
          </a:xfrm>
          <a:prstGeom prst="rect">
            <a:avLst/>
          </a:prstGeom>
          <a:noFill/>
        </p:spPr>
        <p:txBody>
          <a:bodyPr wrap="square" rtlCol="0">
            <a:spAutoFit/>
          </a:bodyPr>
          <a:lstStyle/>
          <a:p>
            <a:r>
              <a:rPr lang="en-US" dirty="0"/>
              <a:t>Most of the sales are from Home Audio Speakers followed by gaming headset &amp; gamepad</a:t>
            </a:r>
          </a:p>
        </p:txBody>
      </p:sp>
      <p:sp>
        <p:nvSpPr>
          <p:cNvPr id="14" name="TextBox 13">
            <a:extLst>
              <a:ext uri="{FF2B5EF4-FFF2-40B4-BE49-F238E27FC236}">
                <a16:creationId xmlns:a16="http://schemas.microsoft.com/office/drawing/2014/main" id="{CF3E7141-C812-8C7D-25F9-4B550E5A08B5}"/>
              </a:ext>
            </a:extLst>
          </p:cNvPr>
          <p:cNvSpPr txBox="1"/>
          <p:nvPr/>
        </p:nvSpPr>
        <p:spPr>
          <a:xfrm>
            <a:off x="8053133" y="4267200"/>
            <a:ext cx="3846257" cy="1754326"/>
          </a:xfrm>
          <a:prstGeom prst="rect">
            <a:avLst/>
          </a:prstGeom>
          <a:noFill/>
        </p:spPr>
        <p:txBody>
          <a:bodyPr wrap="square" rtlCol="0">
            <a:spAutoFit/>
          </a:bodyPr>
          <a:lstStyle/>
          <a:p>
            <a:r>
              <a:rPr lang="en-US" dirty="0"/>
              <a:t> It demonstrates that, despite excellent profits, revenue declines at a bigger discount, which results in a loss for the organization. The company's most profitable discount range is between 10 and 20 percent.</a:t>
            </a:r>
          </a:p>
        </p:txBody>
      </p:sp>
    </p:spTree>
    <p:extLst>
      <p:ext uri="{BB962C8B-B14F-4D97-AF65-F5344CB8AC3E}">
        <p14:creationId xmlns:p14="http://schemas.microsoft.com/office/powerpoint/2010/main" val="2235045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81000" y="209863"/>
            <a:ext cx="10565675" cy="703506"/>
          </a:xfrm>
        </p:spPr>
        <p:txBody>
          <a:bodyPr anchor="t"/>
          <a:lstStyle/>
          <a:p>
            <a:pPr algn="ctr"/>
            <a:r>
              <a:rPr lang="en-US" sz="3600" dirty="0"/>
              <a:t>EXPLORATORY DATA ANALYSIS   </a:t>
            </a:r>
            <a:endParaRPr lang="en-US" sz="7200" dirty="0"/>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3/14/2023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4" name="Content Placeholder 12">
            <a:extLst>
              <a:ext uri="{FF2B5EF4-FFF2-40B4-BE49-F238E27FC236}">
                <a16:creationId xmlns:a16="http://schemas.microsoft.com/office/drawing/2014/main" id="{C3CB11BB-1FCE-C30D-D107-BBBC658E0F24}"/>
              </a:ext>
            </a:extLst>
          </p:cNvPr>
          <p:cNvPicPr>
            <a:picLocks noGrp="1" noChangeAspect="1"/>
          </p:cNvPicPr>
          <p:nvPr>
            <p:ph idx="1"/>
          </p:nvPr>
        </p:nvPicPr>
        <p:blipFill>
          <a:blip r:embed="rId2"/>
          <a:stretch>
            <a:fillRect/>
          </a:stretch>
        </p:blipFill>
        <p:spPr>
          <a:xfrm>
            <a:off x="1116552" y="1958974"/>
            <a:ext cx="3954085" cy="2864360"/>
          </a:xfrm>
        </p:spPr>
      </p:pic>
      <p:sp>
        <p:nvSpPr>
          <p:cNvPr id="7" name="Content Placeholder 6">
            <a:extLst>
              <a:ext uri="{FF2B5EF4-FFF2-40B4-BE49-F238E27FC236}">
                <a16:creationId xmlns:a16="http://schemas.microsoft.com/office/drawing/2014/main" id="{467011FD-8C7E-7929-D38E-72BDFAD92DAF}"/>
              </a:ext>
            </a:extLst>
          </p:cNvPr>
          <p:cNvSpPr txBox="1">
            <a:spLocks/>
          </p:cNvSpPr>
          <p:nvPr/>
        </p:nvSpPr>
        <p:spPr>
          <a:xfrm>
            <a:off x="748609" y="1323791"/>
            <a:ext cx="4689969" cy="522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000" dirty="0"/>
              <a:t>Items(Premium product/Mass-market) sold per product subcategories </a:t>
            </a:r>
            <a:endParaRPr lang="en-IN" sz="1600" dirty="0"/>
          </a:p>
          <a:p>
            <a:endParaRPr lang="en-US" sz="1400" dirty="0"/>
          </a:p>
        </p:txBody>
      </p:sp>
      <p:pic>
        <p:nvPicPr>
          <p:cNvPr id="8" name="Content Placeholder 19">
            <a:extLst>
              <a:ext uri="{FF2B5EF4-FFF2-40B4-BE49-F238E27FC236}">
                <a16:creationId xmlns:a16="http://schemas.microsoft.com/office/drawing/2014/main" id="{B29650FB-81AB-A80E-FE7F-6F136F49C5DF}"/>
              </a:ext>
            </a:extLst>
          </p:cNvPr>
          <p:cNvPicPr>
            <a:picLocks noChangeAspect="1"/>
          </p:cNvPicPr>
          <p:nvPr/>
        </p:nvPicPr>
        <p:blipFill>
          <a:blip r:embed="rId3"/>
          <a:stretch>
            <a:fillRect/>
          </a:stretch>
        </p:blipFill>
        <p:spPr>
          <a:xfrm>
            <a:off x="7414427" y="1886542"/>
            <a:ext cx="3532248" cy="2830774"/>
          </a:xfrm>
          <a:prstGeom prst="rect">
            <a:avLst/>
          </a:prstGeom>
        </p:spPr>
      </p:pic>
      <p:sp>
        <p:nvSpPr>
          <p:cNvPr id="9" name="Content Placeholder 9">
            <a:extLst>
              <a:ext uri="{FF2B5EF4-FFF2-40B4-BE49-F238E27FC236}">
                <a16:creationId xmlns:a16="http://schemas.microsoft.com/office/drawing/2014/main" id="{341237AA-817B-6641-4EDF-64440DC2F07F}"/>
              </a:ext>
            </a:extLst>
          </p:cNvPr>
          <p:cNvSpPr txBox="1">
            <a:spLocks/>
          </p:cNvSpPr>
          <p:nvPr/>
        </p:nvSpPr>
        <p:spPr>
          <a:xfrm>
            <a:off x="7235958" y="1441379"/>
            <a:ext cx="3889186" cy="5225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000" dirty="0"/>
              <a:t>Plots for Discount Vs </a:t>
            </a:r>
            <a:r>
              <a:rPr lang="en-IN" sz="2000" dirty="0" err="1"/>
              <a:t>gmv</a:t>
            </a:r>
            <a:r>
              <a:rPr lang="en-IN" sz="2000" dirty="0"/>
              <a:t>/count </a:t>
            </a:r>
          </a:p>
          <a:p>
            <a:pPr algn="ctr"/>
            <a:endParaRPr lang="en-US" sz="2000" dirty="0"/>
          </a:p>
        </p:txBody>
      </p:sp>
      <p:sp>
        <p:nvSpPr>
          <p:cNvPr id="10" name="TextBox 9">
            <a:extLst>
              <a:ext uri="{FF2B5EF4-FFF2-40B4-BE49-F238E27FC236}">
                <a16:creationId xmlns:a16="http://schemas.microsoft.com/office/drawing/2014/main" id="{25609B3F-BFB2-2A5A-F439-6EFB6B4766EC}"/>
              </a:ext>
            </a:extLst>
          </p:cNvPr>
          <p:cNvSpPr txBox="1"/>
          <p:nvPr/>
        </p:nvSpPr>
        <p:spPr>
          <a:xfrm>
            <a:off x="425943" y="4852885"/>
            <a:ext cx="5579196" cy="1200329"/>
          </a:xfrm>
          <a:prstGeom prst="rect">
            <a:avLst/>
          </a:prstGeom>
          <a:noFill/>
        </p:spPr>
        <p:txBody>
          <a:bodyPr wrap="square" rtlCol="0">
            <a:spAutoFit/>
          </a:bodyPr>
          <a:lstStyle/>
          <a:p>
            <a:r>
              <a:rPr lang="en-IN" dirty="0"/>
              <a:t>Insights : Home audio devices were some of the best-selling items in Premium product, with the majority of units sold falling into the mass market category, with camera and gaming accessories selling best there.</a:t>
            </a:r>
          </a:p>
        </p:txBody>
      </p:sp>
      <p:sp>
        <p:nvSpPr>
          <p:cNvPr id="11" name="TextBox 10">
            <a:extLst>
              <a:ext uri="{FF2B5EF4-FFF2-40B4-BE49-F238E27FC236}">
                <a16:creationId xmlns:a16="http://schemas.microsoft.com/office/drawing/2014/main" id="{56FFFBD6-ECB6-D74E-1825-3070532F0451}"/>
              </a:ext>
            </a:extLst>
          </p:cNvPr>
          <p:cNvSpPr txBox="1"/>
          <p:nvPr/>
        </p:nvSpPr>
        <p:spPr>
          <a:xfrm>
            <a:off x="7414427" y="4826748"/>
            <a:ext cx="3532248" cy="923330"/>
          </a:xfrm>
          <a:prstGeom prst="rect">
            <a:avLst/>
          </a:prstGeom>
          <a:noFill/>
        </p:spPr>
        <p:txBody>
          <a:bodyPr wrap="square" rtlCol="0">
            <a:spAutoFit/>
          </a:bodyPr>
          <a:lstStyle/>
          <a:p>
            <a:pPr algn="ctr"/>
            <a:r>
              <a:rPr lang="en-IN" dirty="0"/>
              <a:t>Insights : Months 5, 10 has more sales </a:t>
            </a:r>
          </a:p>
          <a:p>
            <a:endParaRPr lang="en-US" dirty="0"/>
          </a:p>
        </p:txBody>
      </p:sp>
    </p:spTree>
    <p:extLst>
      <p:ext uri="{BB962C8B-B14F-4D97-AF65-F5344CB8AC3E}">
        <p14:creationId xmlns:p14="http://schemas.microsoft.com/office/powerpoint/2010/main" val="43419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nchor="t"/>
          <a:lstStyle/>
          <a:p>
            <a:r>
              <a:rPr lang="en-US" sz="2000" dirty="0"/>
              <a:t>   </a:t>
            </a:r>
            <a:endParaRPr lang="en-US" dirty="0"/>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3/14/2023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
        <p:nvSpPr>
          <p:cNvPr id="13" name="TextBox 12">
            <a:extLst>
              <a:ext uri="{FF2B5EF4-FFF2-40B4-BE49-F238E27FC236}">
                <a16:creationId xmlns:a16="http://schemas.microsoft.com/office/drawing/2014/main" id="{59049603-4BA6-DE38-332D-2BF2FC832043}"/>
              </a:ext>
            </a:extLst>
          </p:cNvPr>
          <p:cNvSpPr txBox="1"/>
          <p:nvPr/>
        </p:nvSpPr>
        <p:spPr>
          <a:xfrm>
            <a:off x="1290148" y="1131192"/>
            <a:ext cx="9244476" cy="369332"/>
          </a:xfrm>
          <a:prstGeom prst="rect">
            <a:avLst/>
          </a:prstGeom>
          <a:noFill/>
        </p:spPr>
        <p:txBody>
          <a:bodyPr wrap="square">
            <a:spAutoFit/>
          </a:bodyPr>
          <a:lstStyle/>
          <a:p>
            <a:pPr algn="ctr"/>
            <a:r>
              <a:rPr lang="en-US" dirty="0"/>
              <a:t>RELATIONSHIP BETWEEN REVENUE AND ADVERTISEMENT SPENDS</a:t>
            </a:r>
          </a:p>
        </p:txBody>
      </p:sp>
      <p:pic>
        <p:nvPicPr>
          <p:cNvPr id="5122" name="Picture 2">
            <a:extLst>
              <a:ext uri="{FF2B5EF4-FFF2-40B4-BE49-F238E27FC236}">
                <a16:creationId xmlns:a16="http://schemas.microsoft.com/office/drawing/2014/main" id="{D03F943A-60B9-29D6-825E-C1D343340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148" y="1494388"/>
            <a:ext cx="9022252" cy="143680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7EFBB7E9-DDFB-29C3-F231-F3FBF105B2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48" y="3176553"/>
            <a:ext cx="9022252" cy="138600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BD8EFC19-1A27-8FBB-7B40-EC1B2BDC21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0148" y="4822057"/>
            <a:ext cx="9022252" cy="138600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6CE1AC7-AED1-5953-EB19-3CA79DFB8639}"/>
              </a:ext>
            </a:extLst>
          </p:cNvPr>
          <p:cNvSpPr txBox="1">
            <a:spLocks/>
          </p:cNvSpPr>
          <p:nvPr/>
        </p:nvSpPr>
        <p:spPr>
          <a:xfrm>
            <a:off x="381000" y="209863"/>
            <a:ext cx="10565675" cy="70350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3600"/>
              <a:t>EXPLORATORY DATA ANALYSIS   </a:t>
            </a:r>
            <a:endParaRPr lang="en-US" sz="7200" dirty="0"/>
          </a:p>
        </p:txBody>
      </p:sp>
    </p:spTree>
    <p:extLst>
      <p:ext uri="{BB962C8B-B14F-4D97-AF65-F5344CB8AC3E}">
        <p14:creationId xmlns:p14="http://schemas.microsoft.com/office/powerpoint/2010/main" val="89585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Problem</a:t>
            </a:r>
            <a:br>
              <a:rPr lang="en-US" dirty="0"/>
            </a:br>
            <a:r>
              <a:rPr lang="en-US" dirty="0"/>
              <a:t>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As a data scientist or an analyst working for ElecKart, we need to develop a market mix model based on the given information and we need </a:t>
            </a:r>
            <a:r>
              <a:rPr lang="en-IN" dirty="0"/>
              <a:t>to observe the actual impact of different marketing variables over the last year and recommend the optimal budget allocation for different marketing levers for the next year. </a:t>
            </a:r>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3/14/2023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sz="1200" dirty="0"/>
              <a:t>CAPSTONE PROJECT ECOMMERCE -ELECKART</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3/14/2023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
        <p:nvSpPr>
          <p:cNvPr id="11" name="Title 1">
            <a:extLst>
              <a:ext uri="{FF2B5EF4-FFF2-40B4-BE49-F238E27FC236}">
                <a16:creationId xmlns:a16="http://schemas.microsoft.com/office/drawing/2014/main" id="{8BB5FD84-6858-F872-9E34-6B66A9A9C04B}"/>
              </a:ext>
            </a:extLst>
          </p:cNvPr>
          <p:cNvSpPr>
            <a:spLocks noGrp="1"/>
          </p:cNvSpPr>
          <p:nvPr>
            <p:ph type="title"/>
          </p:nvPr>
        </p:nvSpPr>
        <p:spPr>
          <a:xfrm>
            <a:off x="1167492" y="381000"/>
            <a:ext cx="9779183" cy="1325563"/>
          </a:xfrm>
        </p:spPr>
        <p:txBody>
          <a:bodyPr anchor="t"/>
          <a:lstStyle/>
          <a:p>
            <a:pPr>
              <a:lnSpc>
                <a:spcPct val="100000"/>
              </a:lnSpc>
            </a:pPr>
            <a:r>
              <a:rPr lang="en-US" dirty="0"/>
              <a:t>Model Evaluation- </a:t>
            </a:r>
            <a:r>
              <a:rPr lang="en-US" sz="3600" dirty="0"/>
              <a:t>CAMERA ACCESSORY</a:t>
            </a:r>
            <a:endParaRPr lang="en-US" dirty="0"/>
          </a:p>
        </p:txBody>
      </p:sp>
      <p:graphicFrame>
        <p:nvGraphicFramePr>
          <p:cNvPr id="12" name="Table 4">
            <a:extLst>
              <a:ext uri="{FF2B5EF4-FFF2-40B4-BE49-F238E27FC236}">
                <a16:creationId xmlns:a16="http://schemas.microsoft.com/office/drawing/2014/main" id="{4A1A7C99-2319-4363-ACBF-CAE87EFAA0A2}"/>
              </a:ext>
            </a:extLst>
          </p:cNvPr>
          <p:cNvGraphicFramePr>
            <a:graphicFrameLocks noGrp="1"/>
          </p:cNvGraphicFramePr>
          <p:nvPr>
            <p:ph idx="1"/>
            <p:extLst>
              <p:ext uri="{D42A27DB-BD31-4B8C-83A1-F6EECF244321}">
                <p14:modId xmlns:p14="http://schemas.microsoft.com/office/powerpoint/2010/main" val="332318361"/>
              </p:ext>
            </p:extLst>
          </p:nvPr>
        </p:nvGraphicFramePr>
        <p:xfrm>
          <a:off x="1245325" y="1408041"/>
          <a:ext cx="9538120" cy="4534477"/>
        </p:xfrm>
        <a:graphic>
          <a:graphicData uri="http://schemas.openxmlformats.org/drawingml/2006/table">
            <a:tbl>
              <a:tblPr firstRow="1" bandRow="1">
                <a:tableStyleId>{5C22544A-7EE6-4342-B048-85BDC9FD1C3A}</a:tableStyleId>
              </a:tblPr>
              <a:tblGrid>
                <a:gridCol w="1907624">
                  <a:extLst>
                    <a:ext uri="{9D8B030D-6E8A-4147-A177-3AD203B41FA5}">
                      <a16:colId xmlns:a16="http://schemas.microsoft.com/office/drawing/2014/main" val="765949958"/>
                    </a:ext>
                  </a:extLst>
                </a:gridCol>
                <a:gridCol w="4542740">
                  <a:extLst>
                    <a:ext uri="{9D8B030D-6E8A-4147-A177-3AD203B41FA5}">
                      <a16:colId xmlns:a16="http://schemas.microsoft.com/office/drawing/2014/main" val="3767987206"/>
                    </a:ext>
                  </a:extLst>
                </a:gridCol>
                <a:gridCol w="1020417">
                  <a:extLst>
                    <a:ext uri="{9D8B030D-6E8A-4147-A177-3AD203B41FA5}">
                      <a16:colId xmlns:a16="http://schemas.microsoft.com/office/drawing/2014/main" val="3931792971"/>
                    </a:ext>
                  </a:extLst>
                </a:gridCol>
                <a:gridCol w="1126435">
                  <a:extLst>
                    <a:ext uri="{9D8B030D-6E8A-4147-A177-3AD203B41FA5}">
                      <a16:colId xmlns:a16="http://schemas.microsoft.com/office/drawing/2014/main" val="307421216"/>
                    </a:ext>
                  </a:extLst>
                </a:gridCol>
                <a:gridCol w="940904">
                  <a:extLst>
                    <a:ext uri="{9D8B030D-6E8A-4147-A177-3AD203B41FA5}">
                      <a16:colId xmlns:a16="http://schemas.microsoft.com/office/drawing/2014/main" val="2660631934"/>
                    </a:ext>
                  </a:extLst>
                </a:gridCol>
              </a:tblGrid>
              <a:tr h="208722">
                <a:tc>
                  <a:txBody>
                    <a:bodyPr/>
                    <a:lstStyle/>
                    <a:p>
                      <a:pPr marL="0" algn="ctr" defTabSz="914400" rtl="0" eaLnBrk="1" latinLnBrk="0" hangingPunct="1"/>
                      <a:r>
                        <a:rPr lang="en-IN" sz="1200" b="0" i="0" u="none" strike="noStrike" kern="1200" baseline="0" dirty="0">
                          <a:solidFill>
                            <a:schemeClr val="lt1"/>
                          </a:solidFill>
                          <a:latin typeface="+mn-lt"/>
                          <a:ea typeface="+mn-ea"/>
                          <a:cs typeface="+mn-cs"/>
                        </a:rPr>
                        <a:t>model</a:t>
                      </a:r>
                    </a:p>
                  </a:txBody>
                  <a:tcPr marL="68580" marR="68580" marT="0" marB="0">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IN" sz="1200" b="0" i="0" u="none" strike="noStrike" kern="1200" baseline="0" dirty="0">
                          <a:solidFill>
                            <a:schemeClr val="lt1"/>
                          </a:solidFill>
                          <a:latin typeface="+mn-lt"/>
                          <a:ea typeface="+mn-ea"/>
                          <a:cs typeface="+mn-cs"/>
                        </a:rPr>
                        <a:t>Top KPI</a:t>
                      </a:r>
                    </a:p>
                  </a:txBody>
                  <a:tcPr marL="68580" marR="68580" marT="0" marB="0">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IN" sz="1200" b="0" i="0" u="none" strike="noStrike" kern="1200" baseline="0" dirty="0">
                          <a:solidFill>
                            <a:schemeClr val="lt1"/>
                          </a:solidFill>
                          <a:latin typeface="+mn-lt"/>
                          <a:ea typeface="+mn-ea"/>
                          <a:cs typeface="+mn-cs"/>
                        </a:rPr>
                        <a:t>R SQUARE</a:t>
                      </a:r>
                    </a:p>
                  </a:txBody>
                  <a:tcPr marL="68580" marR="68580" marT="0" marB="0">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IN" sz="1200" b="0" i="0" u="none" strike="noStrike" kern="1200" baseline="0" dirty="0">
                          <a:solidFill>
                            <a:schemeClr val="lt1"/>
                          </a:solidFill>
                          <a:latin typeface="+mn-lt"/>
                          <a:ea typeface="+mn-ea"/>
                          <a:cs typeface="+mn-cs"/>
                        </a:rPr>
                        <a:t>ADJ R SQAURE</a:t>
                      </a:r>
                    </a:p>
                  </a:txBody>
                  <a:tcPr marL="68580" marR="68580" marT="0" marB="0">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IN" sz="1200" b="0" i="0" u="none" strike="noStrike" kern="1200" baseline="0" dirty="0">
                          <a:solidFill>
                            <a:schemeClr val="lt1"/>
                          </a:solidFill>
                          <a:latin typeface="+mn-lt"/>
                          <a:ea typeface="+mn-ea"/>
                          <a:cs typeface="+mn-cs"/>
                        </a:rPr>
                        <a:t>MSE</a:t>
                      </a:r>
                    </a:p>
                  </a:txBody>
                  <a:tcPr marL="68580" marR="68580" marT="0" marB="0">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976249">
                <a:tc>
                  <a:txBody>
                    <a:bodyPr/>
                    <a:lstStyle/>
                    <a:p>
                      <a:pPr marL="0" algn="l" defTabSz="914400" rtl="0" eaLnBrk="1" latinLnBrk="0" hangingPunct="1"/>
                      <a:r>
                        <a:rPr lang="en-IN" sz="1400" kern="1200" dirty="0">
                          <a:solidFill>
                            <a:schemeClr val="tx2">
                              <a:lumMod val="75000"/>
                            </a:schemeClr>
                          </a:solidFill>
                          <a:latin typeface="Tenorite" pitchFamily="2" charset="0"/>
                          <a:ea typeface="+mn-ea"/>
                          <a:cs typeface="+mn-cs"/>
                        </a:rPr>
                        <a:t>SIMPLE LINEAR MODEL</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IN" sz="1400" kern="1200" dirty="0" err="1">
                          <a:solidFill>
                            <a:schemeClr val="tx2">
                              <a:lumMod val="75000"/>
                            </a:schemeClr>
                          </a:solidFill>
                          <a:latin typeface="Tenorite" pitchFamily="2" charset="0"/>
                          <a:ea typeface="+mn-ea"/>
                          <a:cs typeface="+mn-cs"/>
                        </a:rPr>
                        <a:t>Is_mass_market,product_vertical_Strap</a:t>
                      </a:r>
                      <a:r>
                        <a:rPr lang="en-IN" sz="1400" kern="1200" dirty="0">
                          <a:solidFill>
                            <a:schemeClr val="tx2">
                              <a:lumMod val="75000"/>
                            </a:schemeClr>
                          </a:solidFill>
                          <a:latin typeface="Tenorite" pitchFamily="2" charset="0"/>
                          <a:ea typeface="+mn-ea"/>
                          <a:cs typeface="+mn-cs"/>
                        </a:rPr>
                        <a:t>, </a:t>
                      </a:r>
                      <a:r>
                        <a:rPr lang="en-IN" sz="1400" kern="1200" dirty="0" err="1">
                          <a:solidFill>
                            <a:schemeClr val="tx2">
                              <a:lumMod val="75000"/>
                            </a:schemeClr>
                          </a:solidFill>
                          <a:latin typeface="Tenorite" pitchFamily="2" charset="0"/>
                          <a:ea typeface="+mn-ea"/>
                          <a:cs typeface="+mn-cs"/>
                        </a:rPr>
                        <a:t>product_vertical_CameraBattery</a:t>
                      </a:r>
                      <a:r>
                        <a:rPr lang="en-IN" sz="1400" kern="1200" dirty="0">
                          <a:solidFill>
                            <a:schemeClr val="tx2">
                              <a:lumMod val="75000"/>
                            </a:schemeClr>
                          </a:solidFill>
                          <a:latin typeface="Tenorite" pitchFamily="2" charset="0"/>
                          <a:ea typeface="+mn-ea"/>
                          <a:cs typeface="+mn-cs"/>
                        </a:rPr>
                        <a:t>, </a:t>
                      </a:r>
                      <a:r>
                        <a:rPr lang="en-IN" sz="1400" kern="1200" dirty="0" err="1">
                          <a:solidFill>
                            <a:schemeClr val="tx2">
                              <a:lumMod val="75000"/>
                            </a:schemeClr>
                          </a:solidFill>
                          <a:latin typeface="Tenorite" pitchFamily="2" charset="0"/>
                          <a:ea typeface="+mn-ea"/>
                          <a:cs typeface="+mn-cs"/>
                        </a:rPr>
                        <a:t>product_vertical_CameraTripod,Other,Sponsorship</a:t>
                      </a:r>
                      <a:r>
                        <a:rPr lang="en-IN" sz="1400" kern="1200" dirty="0">
                          <a:solidFill>
                            <a:schemeClr val="tx2">
                              <a:lumMod val="75000"/>
                            </a:schemeClr>
                          </a:solidFill>
                          <a:latin typeface="Tenorite" pitchFamily="2" charset="0"/>
                          <a:ea typeface="+mn-ea"/>
                          <a:cs typeface="+mn-cs"/>
                        </a:rPr>
                        <a:t>,</a:t>
                      </a:r>
                    </a:p>
                    <a:p>
                      <a:pPr marL="0" algn="l" defTabSz="914400" rtl="0" eaLnBrk="1" latinLnBrk="0" hangingPunct="1"/>
                      <a:r>
                        <a:rPr lang="en-IN" sz="1400" kern="1200" dirty="0">
                          <a:solidFill>
                            <a:schemeClr val="tx2">
                              <a:lumMod val="75000"/>
                            </a:schemeClr>
                          </a:solidFill>
                          <a:latin typeface="Tenorite" pitchFamily="2" charset="0"/>
                          <a:ea typeface="+mn-ea"/>
                          <a:cs typeface="+mn-cs"/>
                        </a:rPr>
                        <a:t>Max Temp, </a:t>
                      </a:r>
                      <a:r>
                        <a:rPr lang="en-IN" sz="1400" kern="1200" dirty="0" err="1">
                          <a:solidFill>
                            <a:schemeClr val="tx2">
                              <a:lumMod val="75000"/>
                            </a:schemeClr>
                          </a:solidFill>
                          <a:latin typeface="Tenorite" pitchFamily="2" charset="0"/>
                          <a:ea typeface="+mn-ea"/>
                          <a:cs typeface="+mn-cs"/>
                        </a:rPr>
                        <a:t>product_vertical_Prepaid,Other</a:t>
                      </a:r>
                      <a:endParaRPr lang="en-IN" sz="1400" kern="1200" dirty="0">
                        <a:solidFill>
                          <a:schemeClr val="tx2">
                            <a:lumMod val="75000"/>
                          </a:schemeClr>
                        </a:solidFill>
                        <a:latin typeface="Tenorite" pitchFamily="2" charset="0"/>
                        <a:ea typeface="+mn-ea"/>
                        <a:cs typeface="+mn-cs"/>
                      </a:endParaRP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0.960</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0.947</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0.00377</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3936132"/>
                  </a:ext>
                </a:extLst>
              </a:tr>
              <a:tr h="732186">
                <a:tc>
                  <a:txBody>
                    <a:bodyPr/>
                    <a:lstStyle/>
                    <a:p>
                      <a:pPr marL="0" algn="l" defTabSz="914400" rtl="0" eaLnBrk="1" latinLnBrk="0" hangingPunct="1"/>
                      <a:r>
                        <a:rPr lang="en-IN" sz="1400" kern="1200">
                          <a:solidFill>
                            <a:schemeClr val="tx2">
                              <a:lumMod val="75000"/>
                            </a:schemeClr>
                          </a:solidFill>
                          <a:latin typeface="Tenorite" pitchFamily="2" charset="0"/>
                          <a:ea typeface="+mn-ea"/>
                          <a:cs typeface="+mn-cs"/>
                        </a:rPr>
                        <a:t>KOYCK MODEL</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IN" sz="1400" kern="1200" dirty="0" err="1">
                          <a:solidFill>
                            <a:schemeClr val="tx2">
                              <a:lumMod val="75000"/>
                            </a:schemeClr>
                          </a:solidFill>
                          <a:latin typeface="Tenorite" pitchFamily="2" charset="0"/>
                          <a:ea typeface="+mn-ea"/>
                          <a:cs typeface="+mn-cs"/>
                        </a:rPr>
                        <a:t>Product_vertical_CameraBattery</a:t>
                      </a:r>
                      <a:r>
                        <a:rPr lang="en-IN" sz="1400" kern="1200" dirty="0">
                          <a:solidFill>
                            <a:schemeClr val="tx2">
                              <a:lumMod val="75000"/>
                            </a:schemeClr>
                          </a:solidFill>
                          <a:latin typeface="Tenorite" pitchFamily="2" charset="0"/>
                          <a:ea typeface="+mn-ea"/>
                          <a:cs typeface="+mn-cs"/>
                        </a:rPr>
                        <a:t>, </a:t>
                      </a:r>
                      <a:r>
                        <a:rPr lang="en-IN" sz="1400" kern="1200" dirty="0" err="1">
                          <a:solidFill>
                            <a:schemeClr val="tx2">
                              <a:lumMod val="75000"/>
                            </a:schemeClr>
                          </a:solidFill>
                          <a:latin typeface="Tenorite" pitchFamily="2" charset="0"/>
                          <a:ea typeface="+mn-ea"/>
                          <a:cs typeface="+mn-cs"/>
                        </a:rPr>
                        <a:t>Product_vertical_Telescope</a:t>
                      </a:r>
                      <a:r>
                        <a:rPr lang="en-IN" sz="1400" kern="1200" dirty="0">
                          <a:solidFill>
                            <a:schemeClr val="tx2">
                              <a:lumMod val="75000"/>
                            </a:schemeClr>
                          </a:solidFill>
                          <a:latin typeface="Tenorite" pitchFamily="2" charset="0"/>
                          <a:ea typeface="+mn-ea"/>
                          <a:cs typeface="+mn-cs"/>
                        </a:rPr>
                        <a:t>, </a:t>
                      </a:r>
                      <a:r>
                        <a:rPr lang="en-IN" sz="1400" kern="1200" dirty="0" err="1">
                          <a:solidFill>
                            <a:schemeClr val="tx2">
                              <a:lumMod val="75000"/>
                            </a:schemeClr>
                          </a:solidFill>
                          <a:latin typeface="Tenorite" pitchFamily="2" charset="0"/>
                          <a:ea typeface="+mn-ea"/>
                          <a:cs typeface="+mn-cs"/>
                        </a:rPr>
                        <a:t>Product_vertical_CameraMicrophone</a:t>
                      </a:r>
                      <a:r>
                        <a:rPr lang="en-IN" sz="1400" kern="1200" dirty="0">
                          <a:solidFill>
                            <a:schemeClr val="tx2">
                              <a:lumMod val="75000"/>
                            </a:schemeClr>
                          </a:solidFill>
                          <a:latin typeface="Tenorite" pitchFamily="2" charset="0"/>
                          <a:ea typeface="+mn-ea"/>
                          <a:cs typeface="+mn-cs"/>
                        </a:rPr>
                        <a:t>, </a:t>
                      </a:r>
                      <a:r>
                        <a:rPr lang="en-IN" sz="1400" kern="1200" dirty="0" err="1">
                          <a:solidFill>
                            <a:schemeClr val="tx2">
                              <a:lumMod val="75000"/>
                            </a:schemeClr>
                          </a:solidFill>
                          <a:latin typeface="Tenorite" pitchFamily="2" charset="0"/>
                          <a:ea typeface="+mn-ea"/>
                          <a:cs typeface="+mn-cs"/>
                        </a:rPr>
                        <a:t>Product_vertical_Softbox</a:t>
                      </a:r>
                      <a:r>
                        <a:rPr lang="en-IN" sz="1400" kern="1200" dirty="0">
                          <a:solidFill>
                            <a:schemeClr val="tx2">
                              <a:lumMod val="75000"/>
                            </a:schemeClr>
                          </a:solidFill>
                          <a:latin typeface="Tenorite" pitchFamily="2" charset="0"/>
                          <a:ea typeface="+mn-ea"/>
                          <a:cs typeface="+mn-cs"/>
                        </a:rPr>
                        <a:t>, </a:t>
                      </a:r>
                      <a:r>
                        <a:rPr lang="en-IN" sz="1400" kern="1200" dirty="0" err="1">
                          <a:solidFill>
                            <a:schemeClr val="tx2">
                              <a:lumMod val="75000"/>
                            </a:schemeClr>
                          </a:solidFill>
                          <a:latin typeface="Tenorite" pitchFamily="2" charset="0"/>
                          <a:ea typeface="+mn-ea"/>
                          <a:cs typeface="+mn-cs"/>
                        </a:rPr>
                        <a:t>Product_vertical_CameraTripod</a:t>
                      </a:r>
                      <a:r>
                        <a:rPr lang="en-IN" sz="1400" kern="1200" dirty="0">
                          <a:solidFill>
                            <a:schemeClr val="tx2">
                              <a:lumMod val="75000"/>
                            </a:schemeClr>
                          </a:solidFill>
                          <a:latin typeface="Tenorite" pitchFamily="2" charset="0"/>
                          <a:ea typeface="+mn-ea"/>
                          <a:cs typeface="+mn-cs"/>
                        </a:rPr>
                        <a:t>, Online marketing</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0.859</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0.827</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0.01071</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488125">
                <a:tc>
                  <a:txBody>
                    <a:bodyPr/>
                    <a:lstStyle/>
                    <a:p>
                      <a:pPr marL="0" algn="l" defTabSz="914400" rtl="0" eaLnBrk="1" latinLnBrk="0" hangingPunct="1"/>
                      <a:r>
                        <a:rPr lang="en-IN" sz="1400" kern="1200">
                          <a:solidFill>
                            <a:schemeClr val="tx2">
                              <a:lumMod val="75000"/>
                            </a:schemeClr>
                          </a:solidFill>
                          <a:latin typeface="Tenorite" pitchFamily="2" charset="0"/>
                          <a:ea typeface="+mn-ea"/>
                          <a:cs typeface="+mn-cs"/>
                        </a:rPr>
                        <a:t>MULTIPLICATIVE MODEL</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IN" sz="1400" kern="1200" dirty="0" err="1">
                          <a:solidFill>
                            <a:schemeClr val="tx2">
                              <a:lumMod val="75000"/>
                            </a:schemeClr>
                          </a:solidFill>
                          <a:latin typeface="Tenorite" pitchFamily="2" charset="0"/>
                          <a:ea typeface="+mn-ea"/>
                          <a:cs typeface="+mn-cs"/>
                        </a:rPr>
                        <a:t>Product_vertical_lens</a:t>
                      </a:r>
                      <a:r>
                        <a:rPr lang="en-IN" sz="1400" kern="1200" dirty="0">
                          <a:solidFill>
                            <a:schemeClr val="tx2">
                              <a:lumMod val="75000"/>
                            </a:schemeClr>
                          </a:solidFill>
                          <a:latin typeface="Tenorite" pitchFamily="2" charset="0"/>
                          <a:ea typeface="+mn-ea"/>
                          <a:cs typeface="+mn-cs"/>
                        </a:rPr>
                        <a:t>, Discount %,Affiliates_SMA_5</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0.944</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0.932</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0.00646</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1306456">
                <a:tc>
                  <a:txBody>
                    <a:bodyPr/>
                    <a:lstStyle/>
                    <a:p>
                      <a:pPr marL="0" algn="l" defTabSz="914400" rtl="0" eaLnBrk="1" latinLnBrk="0" hangingPunct="1"/>
                      <a:r>
                        <a:rPr lang="en-IN" sz="1400" kern="1200">
                          <a:solidFill>
                            <a:schemeClr val="tx2">
                              <a:lumMod val="75000"/>
                            </a:schemeClr>
                          </a:solidFill>
                          <a:latin typeface="Tenorite" pitchFamily="2" charset="0"/>
                          <a:ea typeface="+mn-ea"/>
                          <a:cs typeface="+mn-cs"/>
                        </a:rPr>
                        <a:t>DISTRIBUTED LAG</a:t>
                      </a:r>
                    </a:p>
                    <a:p>
                      <a:pPr marL="0" algn="l" defTabSz="914400" rtl="0" eaLnBrk="1" latinLnBrk="0" hangingPunct="1"/>
                      <a:r>
                        <a:rPr lang="en-IN" sz="1400" kern="1200">
                          <a:solidFill>
                            <a:schemeClr val="tx2">
                              <a:lumMod val="75000"/>
                            </a:schemeClr>
                          </a:solidFill>
                          <a:latin typeface="Tenorite" pitchFamily="2" charset="0"/>
                          <a:ea typeface="+mn-ea"/>
                          <a:cs typeface="+mn-cs"/>
                        </a:rPr>
                        <a:t>ADDITIVE</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IN" sz="1400" kern="1200" dirty="0" err="1">
                          <a:solidFill>
                            <a:schemeClr val="tx2">
                              <a:lumMod val="75000"/>
                            </a:schemeClr>
                          </a:solidFill>
                          <a:latin typeface="Tenorite" pitchFamily="2" charset="0"/>
                          <a:ea typeface="+mn-ea"/>
                          <a:cs typeface="+mn-cs"/>
                        </a:rPr>
                        <a:t>Product_vertical_flash</a:t>
                      </a:r>
                      <a:r>
                        <a:rPr lang="en-IN" sz="1400" kern="1200" dirty="0">
                          <a:solidFill>
                            <a:schemeClr val="tx2">
                              <a:lumMod val="75000"/>
                            </a:schemeClr>
                          </a:solidFill>
                          <a:latin typeface="Tenorite" pitchFamily="2" charset="0"/>
                          <a:ea typeface="+mn-ea"/>
                          <a:cs typeface="+mn-cs"/>
                        </a:rPr>
                        <a:t>, </a:t>
                      </a:r>
                      <a:r>
                        <a:rPr lang="en-IN" sz="1400" kern="1200" dirty="0" err="1">
                          <a:solidFill>
                            <a:schemeClr val="tx2">
                              <a:lumMod val="75000"/>
                            </a:schemeClr>
                          </a:solidFill>
                          <a:latin typeface="Tenorite" pitchFamily="2" charset="0"/>
                          <a:ea typeface="+mn-ea"/>
                          <a:cs typeface="+mn-cs"/>
                        </a:rPr>
                        <a:t>Product_vertical_strap</a:t>
                      </a:r>
                      <a:r>
                        <a:rPr lang="en-IN" sz="1400" kern="1200" dirty="0">
                          <a:solidFill>
                            <a:schemeClr val="tx2">
                              <a:lumMod val="75000"/>
                            </a:schemeClr>
                          </a:solidFill>
                          <a:latin typeface="Tenorite" pitchFamily="2" charset="0"/>
                          <a:ea typeface="+mn-ea"/>
                          <a:cs typeface="+mn-cs"/>
                        </a:rPr>
                        <a:t>,</a:t>
                      </a:r>
                    </a:p>
                    <a:p>
                      <a:pPr marL="0" algn="l" defTabSz="914400" rtl="0" eaLnBrk="1" latinLnBrk="0" hangingPunct="1"/>
                      <a:r>
                        <a:rPr lang="en-IN" sz="1400" kern="1200" dirty="0">
                          <a:solidFill>
                            <a:schemeClr val="tx2">
                              <a:lumMod val="75000"/>
                            </a:schemeClr>
                          </a:solidFill>
                          <a:latin typeface="Tenorite" pitchFamily="2" charset="0"/>
                          <a:ea typeface="+mn-ea"/>
                          <a:cs typeface="+mn-cs"/>
                        </a:rPr>
                        <a:t>Product_vertical_ExtensionTube_lag2, </a:t>
                      </a:r>
                      <a:r>
                        <a:rPr lang="en-IN" sz="1400" kern="1200" dirty="0" err="1">
                          <a:solidFill>
                            <a:schemeClr val="tx2">
                              <a:lumMod val="75000"/>
                            </a:schemeClr>
                          </a:solidFill>
                          <a:latin typeface="Tenorite" pitchFamily="2" charset="0"/>
                          <a:ea typeface="+mn-ea"/>
                          <a:cs typeface="+mn-cs"/>
                        </a:rPr>
                        <a:t>Product_vertical</a:t>
                      </a:r>
                      <a:r>
                        <a:rPr lang="en-IN" sz="1400" kern="1200" dirty="0">
                          <a:solidFill>
                            <a:schemeClr val="tx2">
                              <a:lumMod val="75000"/>
                            </a:schemeClr>
                          </a:solidFill>
                          <a:latin typeface="Tenorite" pitchFamily="2" charset="0"/>
                          <a:ea typeface="+mn-ea"/>
                          <a:cs typeface="+mn-cs"/>
                        </a:rPr>
                        <a:t>_ ExtensionTube_lag1, Product_vertical_CameraBatteryGrip,special_sales_lag3,</a:t>
                      </a:r>
                    </a:p>
                    <a:p>
                      <a:pPr marL="0" algn="l" defTabSz="914400" rtl="0" eaLnBrk="1" latinLnBrk="0" hangingPunct="1"/>
                      <a:r>
                        <a:rPr lang="en-IN" sz="1400" kern="1200" dirty="0">
                          <a:solidFill>
                            <a:schemeClr val="tx2">
                              <a:lumMod val="75000"/>
                            </a:schemeClr>
                          </a:solidFill>
                          <a:latin typeface="Tenorite" pitchFamily="2" charset="0"/>
                          <a:ea typeface="+mn-ea"/>
                          <a:cs typeface="+mn-cs"/>
                        </a:rPr>
                        <a:t>Max Temp_lag1,NPS_SMA_3_lag3</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0.944</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0.926</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0.00286</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r h="488125">
                <a:tc>
                  <a:txBody>
                    <a:bodyPr/>
                    <a:lstStyle/>
                    <a:p>
                      <a:pPr marL="0" algn="l" defTabSz="914400" rtl="0" eaLnBrk="1" latinLnBrk="0" hangingPunct="1"/>
                      <a:r>
                        <a:rPr lang="en-IN" sz="1400" kern="1200">
                          <a:solidFill>
                            <a:schemeClr val="tx2">
                              <a:lumMod val="75000"/>
                            </a:schemeClr>
                          </a:solidFill>
                          <a:latin typeface="Tenorite" pitchFamily="2" charset="0"/>
                          <a:ea typeface="+mn-ea"/>
                          <a:cs typeface="+mn-cs"/>
                        </a:rPr>
                        <a:t>DISTRIBUTED LAG</a:t>
                      </a:r>
                    </a:p>
                    <a:p>
                      <a:pPr marL="0" algn="l" defTabSz="914400" rtl="0" eaLnBrk="1" latinLnBrk="0" hangingPunct="1"/>
                      <a:r>
                        <a:rPr lang="en-IN" sz="1400" kern="1200">
                          <a:solidFill>
                            <a:schemeClr val="tx2">
                              <a:lumMod val="75000"/>
                            </a:schemeClr>
                          </a:solidFill>
                          <a:latin typeface="Tenorite" pitchFamily="2" charset="0"/>
                          <a:ea typeface="+mn-ea"/>
                          <a:cs typeface="+mn-cs"/>
                        </a:rPr>
                        <a:t>MULTIPLICATIVE</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IN" sz="1400" kern="1200">
                          <a:solidFill>
                            <a:schemeClr val="tx2">
                              <a:lumMod val="75000"/>
                            </a:schemeClr>
                          </a:solidFill>
                          <a:latin typeface="Tenorite" pitchFamily="2" charset="0"/>
                          <a:ea typeface="+mn-ea"/>
                          <a:cs typeface="+mn-cs"/>
                        </a:rPr>
                        <a:t> Discount %, Online marketing</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a:solidFill>
                            <a:schemeClr val="tx2">
                              <a:lumMod val="75000"/>
                            </a:schemeClr>
                          </a:solidFill>
                          <a:latin typeface="Tenorite" pitchFamily="2" charset="0"/>
                          <a:ea typeface="+mn-ea"/>
                          <a:cs typeface="+mn-cs"/>
                        </a:rPr>
                        <a:t>0.887</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0.880</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0.0140</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6892932"/>
                  </a:ext>
                </a:extLst>
              </a:tr>
            </a:tbl>
          </a:graphicData>
        </a:graphic>
      </p:graphicFrame>
    </p:spTree>
    <p:extLst>
      <p:ext uri="{BB962C8B-B14F-4D97-AF65-F5344CB8AC3E}">
        <p14:creationId xmlns:p14="http://schemas.microsoft.com/office/powerpoint/2010/main" val="3128420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Key Outcome - </a:t>
            </a:r>
            <a:r>
              <a:rPr lang="en-US" sz="3600" dirty="0"/>
              <a:t>CAMERA ACCESSORY</a:t>
            </a:r>
            <a:endParaRPr lang="en-US" dirty="0"/>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pPr>
              <a:lnSpc>
                <a:spcPct val="120000"/>
              </a:lnSpc>
            </a:pPr>
            <a:r>
              <a:rPr lang="en-US" b="1" dirty="0">
                <a:solidFill>
                  <a:schemeClr val="tx1"/>
                </a:solidFill>
              </a:rPr>
              <a:t>Simple Linear Model </a:t>
            </a:r>
            <a:r>
              <a:rPr lang="en-US" dirty="0"/>
              <a:t>is selected as the best model based on the highest Adjusted R- square and low MSE values. Also, contains the features that the company can act upon.</a:t>
            </a:r>
          </a:p>
          <a:p>
            <a:pPr marL="342900" indent="-342900">
              <a:lnSpc>
                <a:spcPct val="120000"/>
              </a:lnSpc>
              <a:buFont typeface="Arial" panose="020B0604020202020204" pitchFamily="34" charset="0"/>
              <a:buChar char="•"/>
            </a:pPr>
            <a:r>
              <a:rPr lang="en-US" dirty="0"/>
              <a:t>From the graph, we can see that, the sales of </a:t>
            </a:r>
            <a:r>
              <a:rPr lang="en-US" dirty="0" err="1">
                <a:solidFill>
                  <a:schemeClr val="tx1"/>
                </a:solidFill>
              </a:rPr>
              <a:t>CameraBag</a:t>
            </a:r>
            <a:r>
              <a:rPr lang="en-US" dirty="0">
                <a:solidFill>
                  <a:schemeClr val="tx1"/>
                </a:solidFill>
              </a:rPr>
              <a:t>, </a:t>
            </a:r>
            <a:r>
              <a:rPr lang="en-US" dirty="0" err="1">
                <a:solidFill>
                  <a:schemeClr val="tx1"/>
                </a:solidFill>
              </a:rPr>
              <a:t>CameraBattery</a:t>
            </a:r>
            <a:r>
              <a:rPr lang="en-US" dirty="0">
                <a:solidFill>
                  <a:schemeClr val="tx1"/>
                </a:solidFill>
              </a:rPr>
              <a:t>, </a:t>
            </a:r>
            <a:r>
              <a:rPr lang="en-US" dirty="0" err="1">
                <a:solidFill>
                  <a:schemeClr val="tx1"/>
                </a:solidFill>
              </a:rPr>
              <a:t>CameraTripod</a:t>
            </a:r>
            <a:r>
              <a:rPr lang="en-US" dirty="0"/>
              <a:t> by order payment type Prepaid through Online marketing have positive impact on the GMV value. </a:t>
            </a:r>
          </a:p>
          <a:p>
            <a:pPr marL="342900" indent="-342900">
              <a:lnSpc>
                <a:spcPct val="120000"/>
              </a:lnSpc>
              <a:buFont typeface="Arial" panose="020B0604020202020204" pitchFamily="34" charset="0"/>
              <a:buChar char="•"/>
            </a:pPr>
            <a:r>
              <a:rPr lang="en-US" dirty="0"/>
              <a:t>Budget shall be </a:t>
            </a:r>
            <a:r>
              <a:rPr lang="en-US" dirty="0" err="1"/>
              <a:t>focussed</a:t>
            </a:r>
            <a:r>
              <a:rPr lang="en-US" dirty="0"/>
              <a:t> on increasing spent on </a:t>
            </a:r>
            <a:r>
              <a:rPr lang="en-US" dirty="0">
                <a:solidFill>
                  <a:schemeClr val="tx1"/>
                </a:solidFill>
              </a:rPr>
              <a:t>online marketing</a:t>
            </a:r>
            <a:r>
              <a:rPr lang="en-US" dirty="0"/>
              <a:t> and </a:t>
            </a:r>
            <a:r>
              <a:rPr lang="en-US" dirty="0">
                <a:solidFill>
                  <a:schemeClr val="tx1"/>
                </a:solidFill>
              </a:rPr>
              <a:t>discount</a:t>
            </a:r>
            <a:r>
              <a:rPr lang="en-US" dirty="0"/>
              <a:t>.</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3/14/2023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4056439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3/14/2023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
        <p:nvSpPr>
          <p:cNvPr id="11" name="Title 1">
            <a:extLst>
              <a:ext uri="{FF2B5EF4-FFF2-40B4-BE49-F238E27FC236}">
                <a16:creationId xmlns:a16="http://schemas.microsoft.com/office/drawing/2014/main" id="{5C1EB0AB-D69E-2E93-5781-A549BFFA6D80}"/>
              </a:ext>
            </a:extLst>
          </p:cNvPr>
          <p:cNvSpPr>
            <a:spLocks noGrp="1"/>
          </p:cNvSpPr>
          <p:nvPr>
            <p:ph type="title"/>
          </p:nvPr>
        </p:nvSpPr>
        <p:spPr>
          <a:xfrm>
            <a:off x="1167492" y="381000"/>
            <a:ext cx="9779183" cy="1325563"/>
          </a:xfrm>
        </p:spPr>
        <p:txBody>
          <a:bodyPr anchor="t"/>
          <a:lstStyle/>
          <a:p>
            <a:pPr>
              <a:lnSpc>
                <a:spcPct val="100000"/>
              </a:lnSpc>
            </a:pPr>
            <a:r>
              <a:rPr lang="en-US" dirty="0"/>
              <a:t>Model Evaluation- </a:t>
            </a:r>
            <a:r>
              <a:rPr lang="en-US" sz="3600" dirty="0"/>
              <a:t>HOME AUDIO </a:t>
            </a:r>
            <a:endParaRPr lang="en-US" dirty="0"/>
          </a:p>
        </p:txBody>
      </p:sp>
      <p:graphicFrame>
        <p:nvGraphicFramePr>
          <p:cNvPr id="12" name="Table 4">
            <a:extLst>
              <a:ext uri="{FF2B5EF4-FFF2-40B4-BE49-F238E27FC236}">
                <a16:creationId xmlns:a16="http://schemas.microsoft.com/office/drawing/2014/main" id="{5014108E-69A8-B960-584D-4B1ACD29F2F2}"/>
              </a:ext>
            </a:extLst>
          </p:cNvPr>
          <p:cNvGraphicFramePr>
            <a:graphicFrameLocks/>
          </p:cNvGraphicFramePr>
          <p:nvPr>
            <p:extLst>
              <p:ext uri="{D42A27DB-BD31-4B8C-83A1-F6EECF244321}">
                <p14:modId xmlns:p14="http://schemas.microsoft.com/office/powerpoint/2010/main" val="1303859236"/>
              </p:ext>
            </p:extLst>
          </p:nvPr>
        </p:nvGraphicFramePr>
        <p:xfrm>
          <a:off x="1288023" y="1309190"/>
          <a:ext cx="9538120" cy="4239620"/>
        </p:xfrm>
        <a:graphic>
          <a:graphicData uri="http://schemas.openxmlformats.org/drawingml/2006/table">
            <a:tbl>
              <a:tblPr firstRow="1" bandRow="1">
                <a:tableStyleId>{5C22544A-7EE6-4342-B048-85BDC9FD1C3A}</a:tableStyleId>
              </a:tblPr>
              <a:tblGrid>
                <a:gridCol w="1907624">
                  <a:extLst>
                    <a:ext uri="{9D8B030D-6E8A-4147-A177-3AD203B41FA5}">
                      <a16:colId xmlns:a16="http://schemas.microsoft.com/office/drawing/2014/main" val="765949958"/>
                    </a:ext>
                  </a:extLst>
                </a:gridCol>
                <a:gridCol w="4542740">
                  <a:extLst>
                    <a:ext uri="{9D8B030D-6E8A-4147-A177-3AD203B41FA5}">
                      <a16:colId xmlns:a16="http://schemas.microsoft.com/office/drawing/2014/main" val="3767987206"/>
                    </a:ext>
                  </a:extLst>
                </a:gridCol>
                <a:gridCol w="1020417">
                  <a:extLst>
                    <a:ext uri="{9D8B030D-6E8A-4147-A177-3AD203B41FA5}">
                      <a16:colId xmlns:a16="http://schemas.microsoft.com/office/drawing/2014/main" val="3931792971"/>
                    </a:ext>
                  </a:extLst>
                </a:gridCol>
                <a:gridCol w="1126435">
                  <a:extLst>
                    <a:ext uri="{9D8B030D-6E8A-4147-A177-3AD203B41FA5}">
                      <a16:colId xmlns:a16="http://schemas.microsoft.com/office/drawing/2014/main" val="307421216"/>
                    </a:ext>
                  </a:extLst>
                </a:gridCol>
                <a:gridCol w="940904">
                  <a:extLst>
                    <a:ext uri="{9D8B030D-6E8A-4147-A177-3AD203B41FA5}">
                      <a16:colId xmlns:a16="http://schemas.microsoft.com/office/drawing/2014/main" val="2660631934"/>
                    </a:ext>
                  </a:extLst>
                </a:gridCol>
              </a:tblGrid>
              <a:tr h="248479">
                <a:tc>
                  <a:txBody>
                    <a:bodyPr/>
                    <a:lstStyle/>
                    <a:p>
                      <a:pPr marL="0" algn="ctr" defTabSz="914400" rtl="0" eaLnBrk="1" latinLnBrk="0" hangingPunct="1"/>
                      <a:r>
                        <a:rPr lang="en-IN" sz="1200" b="0" i="0" u="none" strike="noStrike" kern="1200" baseline="0" dirty="0">
                          <a:solidFill>
                            <a:schemeClr val="lt1"/>
                          </a:solidFill>
                          <a:latin typeface="+mn-lt"/>
                          <a:ea typeface="+mn-ea"/>
                          <a:cs typeface="+mn-cs"/>
                        </a:rPr>
                        <a:t>model</a:t>
                      </a:r>
                    </a:p>
                  </a:txBody>
                  <a:tcPr marL="68580" marR="68580" marT="0" marB="0">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IN" sz="1200" b="0" i="0" u="none" strike="noStrike" kern="1200" baseline="0" dirty="0">
                          <a:solidFill>
                            <a:schemeClr val="lt1"/>
                          </a:solidFill>
                          <a:latin typeface="+mn-lt"/>
                          <a:ea typeface="+mn-ea"/>
                          <a:cs typeface="+mn-cs"/>
                        </a:rPr>
                        <a:t>Top KPI</a:t>
                      </a:r>
                    </a:p>
                  </a:txBody>
                  <a:tcPr marL="68580" marR="68580" marT="0" marB="0">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IN" sz="1200" b="0" i="0" u="none" strike="noStrike" kern="1200" baseline="0" dirty="0">
                          <a:solidFill>
                            <a:schemeClr val="lt1"/>
                          </a:solidFill>
                          <a:latin typeface="+mn-lt"/>
                          <a:ea typeface="+mn-ea"/>
                          <a:cs typeface="+mn-cs"/>
                        </a:rPr>
                        <a:t>R SQUARE</a:t>
                      </a:r>
                    </a:p>
                  </a:txBody>
                  <a:tcPr marL="68580" marR="68580" marT="0" marB="0">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IN" sz="1200" b="0" i="0" u="none" strike="noStrike" kern="1200" baseline="0" dirty="0">
                          <a:solidFill>
                            <a:schemeClr val="lt1"/>
                          </a:solidFill>
                          <a:latin typeface="+mn-lt"/>
                          <a:ea typeface="+mn-ea"/>
                          <a:cs typeface="+mn-cs"/>
                        </a:rPr>
                        <a:t>ADJ R SQAURE</a:t>
                      </a:r>
                    </a:p>
                  </a:txBody>
                  <a:tcPr marL="68580" marR="68580" marT="0" marB="0">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IN" sz="1200" b="0" i="0" u="none" strike="noStrike" kern="1200" baseline="0" dirty="0">
                          <a:solidFill>
                            <a:schemeClr val="lt1"/>
                          </a:solidFill>
                          <a:latin typeface="+mn-lt"/>
                          <a:ea typeface="+mn-ea"/>
                          <a:cs typeface="+mn-cs"/>
                        </a:rPr>
                        <a:t>MSE</a:t>
                      </a:r>
                    </a:p>
                  </a:txBody>
                  <a:tcPr marL="68580" marR="68580" marT="0" marB="0">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976249">
                <a:tc>
                  <a:txBody>
                    <a:bodyPr/>
                    <a:lstStyle/>
                    <a:p>
                      <a:pPr algn="l"/>
                      <a:r>
                        <a:rPr lang="en-IN" sz="1400" kern="1200" dirty="0">
                          <a:solidFill>
                            <a:schemeClr val="tx2">
                              <a:lumMod val="75000"/>
                            </a:schemeClr>
                          </a:solidFill>
                          <a:latin typeface="Tenorite" pitchFamily="2" charset="0"/>
                          <a:ea typeface="+mn-ea"/>
                          <a:cs typeface="+mn-cs"/>
                        </a:rPr>
                        <a:t>SIMPLE LINEAR MODEL</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IN" sz="1400" kern="1200" dirty="0" err="1">
                          <a:solidFill>
                            <a:schemeClr val="tx2">
                              <a:lumMod val="75000"/>
                            </a:schemeClr>
                          </a:solidFill>
                          <a:latin typeface="Tenorite" pitchFamily="2" charset="0"/>
                          <a:ea typeface="+mn-ea"/>
                          <a:cs typeface="+mn-cs"/>
                        </a:rPr>
                        <a:t>Product_vertical_VoiceRecorder</a:t>
                      </a:r>
                      <a:r>
                        <a:rPr lang="en-IN" sz="1400" kern="1200" dirty="0">
                          <a:solidFill>
                            <a:schemeClr val="tx2">
                              <a:lumMod val="75000"/>
                            </a:schemeClr>
                          </a:solidFill>
                          <a:latin typeface="Tenorite" pitchFamily="2" charset="0"/>
                          <a:ea typeface="+mn-ea"/>
                          <a:cs typeface="+mn-cs"/>
                        </a:rPr>
                        <a:t> , Radio_EMA_8,TV_SMA_5,Content Marketing_SMA_5,sponsorship,</a:t>
                      </a:r>
                    </a:p>
                    <a:p>
                      <a:pPr algn="l"/>
                      <a:r>
                        <a:rPr lang="en-IN" sz="1400" kern="1200" dirty="0" err="1">
                          <a:solidFill>
                            <a:schemeClr val="tx2">
                              <a:lumMod val="75000"/>
                            </a:schemeClr>
                          </a:solidFill>
                          <a:latin typeface="Tenorite" pitchFamily="2" charset="0"/>
                          <a:ea typeface="+mn-ea"/>
                          <a:cs typeface="+mn-cs"/>
                        </a:rPr>
                        <a:t>product_vertical_HomeAudiospeaker</a:t>
                      </a:r>
                      <a:endParaRPr lang="en-IN" sz="1400" kern="1200" dirty="0">
                        <a:solidFill>
                          <a:schemeClr val="tx2">
                            <a:lumMod val="75000"/>
                          </a:schemeClr>
                        </a:solidFill>
                        <a:latin typeface="Tenorite" pitchFamily="2" charset="0"/>
                        <a:ea typeface="+mn-ea"/>
                        <a:cs typeface="+mn-cs"/>
                      </a:endParaRP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kern="1200" dirty="0">
                          <a:solidFill>
                            <a:schemeClr val="tx2">
                              <a:lumMod val="75000"/>
                            </a:schemeClr>
                          </a:solidFill>
                          <a:latin typeface="Tenorite" pitchFamily="2" charset="0"/>
                          <a:ea typeface="+mn-ea"/>
                          <a:cs typeface="+mn-cs"/>
                        </a:rPr>
                        <a:t>0.956</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kern="1200" dirty="0">
                          <a:solidFill>
                            <a:schemeClr val="tx2">
                              <a:lumMod val="75000"/>
                            </a:schemeClr>
                          </a:solidFill>
                          <a:latin typeface="Tenorite" pitchFamily="2" charset="0"/>
                          <a:ea typeface="+mn-ea"/>
                          <a:cs typeface="+mn-cs"/>
                        </a:rPr>
                        <a:t>0.944</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kern="1200" dirty="0">
                          <a:solidFill>
                            <a:schemeClr val="tx2">
                              <a:lumMod val="75000"/>
                            </a:schemeClr>
                          </a:solidFill>
                          <a:latin typeface="Tenorite" pitchFamily="2" charset="0"/>
                          <a:ea typeface="+mn-ea"/>
                          <a:cs typeface="+mn-cs"/>
                        </a:rPr>
                        <a:t>0.00487</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732186">
                <a:tc>
                  <a:txBody>
                    <a:bodyPr/>
                    <a:lstStyle/>
                    <a:p>
                      <a:pPr algn="l"/>
                      <a:r>
                        <a:rPr lang="en-IN" sz="1400" kern="1200">
                          <a:solidFill>
                            <a:schemeClr val="tx2">
                              <a:lumMod val="75000"/>
                            </a:schemeClr>
                          </a:solidFill>
                          <a:latin typeface="Tenorite" pitchFamily="2" charset="0"/>
                          <a:ea typeface="+mn-ea"/>
                          <a:cs typeface="+mn-cs"/>
                        </a:rPr>
                        <a:t>KOYCK MODEL</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IN" sz="1400" kern="1200" dirty="0" err="1">
                          <a:solidFill>
                            <a:schemeClr val="tx2">
                              <a:lumMod val="75000"/>
                            </a:schemeClr>
                          </a:solidFill>
                          <a:latin typeface="Tenorite" pitchFamily="2" charset="0"/>
                          <a:ea typeface="+mn-ea"/>
                          <a:cs typeface="+mn-cs"/>
                        </a:rPr>
                        <a:t>Product_vertical_FM</a:t>
                      </a:r>
                      <a:r>
                        <a:rPr lang="en-IN" sz="1400" kern="1200" dirty="0">
                          <a:solidFill>
                            <a:schemeClr val="tx2">
                              <a:lumMod val="75000"/>
                            </a:schemeClr>
                          </a:solidFill>
                          <a:latin typeface="Tenorite" pitchFamily="2" charset="0"/>
                          <a:ea typeface="+mn-ea"/>
                          <a:cs typeface="+mn-cs"/>
                        </a:rPr>
                        <a:t> Radio, </a:t>
                      </a:r>
                      <a:r>
                        <a:rPr lang="en-IN" sz="1400" kern="1200" dirty="0" err="1">
                          <a:solidFill>
                            <a:schemeClr val="tx2">
                              <a:lumMod val="75000"/>
                            </a:schemeClr>
                          </a:solidFill>
                          <a:latin typeface="Tenorite" pitchFamily="2" charset="0"/>
                          <a:ea typeface="+mn-ea"/>
                          <a:cs typeface="+mn-cs"/>
                        </a:rPr>
                        <a:t>Product_vertical_HomeAudioSpeaker</a:t>
                      </a:r>
                      <a:r>
                        <a:rPr lang="en-IN" sz="1400" kern="1200" dirty="0">
                          <a:solidFill>
                            <a:schemeClr val="tx2">
                              <a:lumMod val="75000"/>
                            </a:schemeClr>
                          </a:solidFill>
                          <a:latin typeface="Tenorite" pitchFamily="2" charset="0"/>
                          <a:ea typeface="+mn-ea"/>
                          <a:cs typeface="+mn-cs"/>
                        </a:rPr>
                        <a:t>, </a:t>
                      </a:r>
                      <a:r>
                        <a:rPr lang="en-IN" sz="1400" kern="1200" dirty="0" err="1">
                          <a:solidFill>
                            <a:schemeClr val="tx2">
                              <a:lumMod val="75000"/>
                            </a:schemeClr>
                          </a:solidFill>
                          <a:latin typeface="Tenorite" pitchFamily="2" charset="0"/>
                          <a:ea typeface="+mn-ea"/>
                          <a:cs typeface="+mn-cs"/>
                        </a:rPr>
                        <a:t>Product_vertical_VoiceRecorder</a:t>
                      </a:r>
                      <a:r>
                        <a:rPr lang="en-IN" sz="1400" kern="1200" dirty="0">
                          <a:solidFill>
                            <a:schemeClr val="tx2">
                              <a:lumMod val="75000"/>
                            </a:schemeClr>
                          </a:solidFill>
                          <a:latin typeface="Tenorite" pitchFamily="2" charset="0"/>
                          <a:ea typeface="+mn-ea"/>
                          <a:cs typeface="+mn-cs"/>
                        </a:rPr>
                        <a:t>, Digital</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kern="1200" dirty="0">
                          <a:solidFill>
                            <a:schemeClr val="tx2">
                              <a:lumMod val="75000"/>
                            </a:schemeClr>
                          </a:solidFill>
                          <a:latin typeface="Tenorite" pitchFamily="2" charset="0"/>
                          <a:ea typeface="+mn-ea"/>
                          <a:cs typeface="+mn-cs"/>
                        </a:rPr>
                        <a:t>0.978</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kern="1200" dirty="0">
                          <a:solidFill>
                            <a:schemeClr val="tx2">
                              <a:lumMod val="75000"/>
                            </a:schemeClr>
                          </a:solidFill>
                          <a:latin typeface="Tenorite" pitchFamily="2" charset="0"/>
                          <a:ea typeface="+mn-ea"/>
                          <a:cs typeface="+mn-cs"/>
                        </a:rPr>
                        <a:t>0.975</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kern="1200" dirty="0">
                          <a:solidFill>
                            <a:schemeClr val="tx2">
                              <a:lumMod val="75000"/>
                            </a:schemeClr>
                          </a:solidFill>
                          <a:latin typeface="Tenorite" pitchFamily="2" charset="0"/>
                          <a:ea typeface="+mn-ea"/>
                          <a:cs typeface="+mn-cs"/>
                        </a:rPr>
                        <a:t>0.00111</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488125">
                <a:tc>
                  <a:txBody>
                    <a:bodyPr/>
                    <a:lstStyle/>
                    <a:p>
                      <a:pPr algn="l"/>
                      <a:r>
                        <a:rPr lang="en-IN" sz="1400" kern="1200">
                          <a:solidFill>
                            <a:schemeClr val="tx2">
                              <a:lumMod val="75000"/>
                            </a:schemeClr>
                          </a:solidFill>
                          <a:latin typeface="Tenorite" pitchFamily="2" charset="0"/>
                          <a:ea typeface="+mn-ea"/>
                          <a:cs typeface="+mn-cs"/>
                        </a:rPr>
                        <a:t>MULTIPLICATIVE MODEL</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IN" sz="1400" kern="1200" dirty="0" err="1">
                          <a:solidFill>
                            <a:schemeClr val="tx2">
                              <a:lumMod val="75000"/>
                            </a:schemeClr>
                          </a:solidFill>
                          <a:latin typeface="Tenorite" pitchFamily="2" charset="0"/>
                          <a:ea typeface="+mn-ea"/>
                          <a:cs typeface="+mn-cs"/>
                        </a:rPr>
                        <a:t>Product_mrp</a:t>
                      </a:r>
                      <a:r>
                        <a:rPr lang="en-IN" sz="1400" kern="1200" dirty="0">
                          <a:solidFill>
                            <a:schemeClr val="tx2">
                              <a:lumMod val="75000"/>
                            </a:schemeClr>
                          </a:solidFill>
                          <a:latin typeface="Tenorite" pitchFamily="2" charset="0"/>
                          <a:ea typeface="+mn-ea"/>
                          <a:cs typeface="+mn-cs"/>
                        </a:rPr>
                        <a:t>, </a:t>
                      </a:r>
                      <a:r>
                        <a:rPr lang="en-IN" sz="1400" kern="1200" dirty="0" err="1">
                          <a:solidFill>
                            <a:schemeClr val="tx2">
                              <a:lumMod val="75000"/>
                            </a:schemeClr>
                          </a:solidFill>
                          <a:latin typeface="Tenorite" pitchFamily="2" charset="0"/>
                          <a:ea typeface="+mn-ea"/>
                          <a:cs typeface="+mn-cs"/>
                        </a:rPr>
                        <a:t>Product_vertical</a:t>
                      </a:r>
                      <a:r>
                        <a:rPr lang="en-IN" sz="1400" kern="1200" dirty="0">
                          <a:solidFill>
                            <a:schemeClr val="tx2">
                              <a:lumMod val="75000"/>
                            </a:schemeClr>
                          </a:solidFill>
                          <a:latin typeface="Tenorite" pitchFamily="2" charset="0"/>
                          <a:ea typeface="+mn-ea"/>
                          <a:cs typeface="+mn-cs"/>
                        </a:rPr>
                        <a:t>_ </a:t>
                      </a:r>
                      <a:r>
                        <a:rPr lang="en-IN" sz="1400" kern="1200" dirty="0" err="1">
                          <a:solidFill>
                            <a:schemeClr val="tx2">
                              <a:lumMod val="75000"/>
                            </a:schemeClr>
                          </a:solidFill>
                          <a:latin typeface="Tenorite" pitchFamily="2" charset="0"/>
                          <a:ea typeface="+mn-ea"/>
                          <a:cs typeface="+mn-cs"/>
                        </a:rPr>
                        <a:t>HomeAudiospeaker</a:t>
                      </a:r>
                      <a:r>
                        <a:rPr lang="en-IN" sz="1400" kern="1200" dirty="0">
                          <a:solidFill>
                            <a:schemeClr val="tx2">
                              <a:lumMod val="75000"/>
                            </a:schemeClr>
                          </a:solidFill>
                          <a:latin typeface="Tenorite" pitchFamily="2" charset="0"/>
                          <a:ea typeface="+mn-ea"/>
                          <a:cs typeface="+mn-cs"/>
                        </a:rPr>
                        <a:t>, sla</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kern="1200">
                          <a:solidFill>
                            <a:schemeClr val="tx2">
                              <a:lumMod val="75000"/>
                            </a:schemeClr>
                          </a:solidFill>
                          <a:latin typeface="Tenorite" pitchFamily="2" charset="0"/>
                          <a:ea typeface="+mn-ea"/>
                          <a:cs typeface="+mn-cs"/>
                        </a:rPr>
                        <a:t>0.993</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kern="1200" dirty="0">
                          <a:solidFill>
                            <a:schemeClr val="tx2">
                              <a:lumMod val="75000"/>
                            </a:schemeClr>
                          </a:solidFill>
                          <a:latin typeface="Tenorite" pitchFamily="2" charset="0"/>
                          <a:ea typeface="+mn-ea"/>
                          <a:cs typeface="+mn-cs"/>
                        </a:rPr>
                        <a:t>0.992</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kern="1200" dirty="0">
                          <a:solidFill>
                            <a:schemeClr val="tx2">
                              <a:lumMod val="75000"/>
                            </a:schemeClr>
                          </a:solidFill>
                          <a:latin typeface="Tenorite" pitchFamily="2" charset="0"/>
                          <a:ea typeface="+mn-ea"/>
                          <a:cs typeface="+mn-cs"/>
                        </a:rPr>
                        <a:t>0.00253</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1306456">
                <a:tc>
                  <a:txBody>
                    <a:bodyPr/>
                    <a:lstStyle/>
                    <a:p>
                      <a:pPr algn="l"/>
                      <a:r>
                        <a:rPr lang="en-IN" sz="1400" kern="1200">
                          <a:solidFill>
                            <a:schemeClr val="tx2">
                              <a:lumMod val="75000"/>
                            </a:schemeClr>
                          </a:solidFill>
                          <a:latin typeface="Tenorite" pitchFamily="2" charset="0"/>
                          <a:ea typeface="+mn-ea"/>
                          <a:cs typeface="+mn-cs"/>
                        </a:rPr>
                        <a:t>DISTRIBUTED LAG</a:t>
                      </a:r>
                    </a:p>
                    <a:p>
                      <a:pPr algn="l"/>
                      <a:r>
                        <a:rPr lang="en-IN" sz="1400" kern="1200">
                          <a:solidFill>
                            <a:schemeClr val="tx2">
                              <a:lumMod val="75000"/>
                            </a:schemeClr>
                          </a:solidFill>
                          <a:latin typeface="Tenorite" pitchFamily="2" charset="0"/>
                          <a:ea typeface="+mn-ea"/>
                          <a:cs typeface="+mn-cs"/>
                        </a:rPr>
                        <a:t>ADDITIVE</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IN" sz="1400" kern="1200" dirty="0" err="1">
                          <a:solidFill>
                            <a:schemeClr val="tx2">
                              <a:lumMod val="75000"/>
                            </a:schemeClr>
                          </a:solidFill>
                          <a:latin typeface="Tenorite" pitchFamily="2" charset="0"/>
                          <a:ea typeface="+mn-ea"/>
                          <a:cs typeface="+mn-cs"/>
                        </a:rPr>
                        <a:t>Product_vertical</a:t>
                      </a:r>
                      <a:r>
                        <a:rPr lang="en-IN" sz="1400" kern="1200" dirty="0">
                          <a:solidFill>
                            <a:schemeClr val="tx2">
                              <a:lumMod val="75000"/>
                            </a:schemeClr>
                          </a:solidFill>
                          <a:latin typeface="Tenorite" pitchFamily="2" charset="0"/>
                          <a:ea typeface="+mn-ea"/>
                          <a:cs typeface="+mn-cs"/>
                        </a:rPr>
                        <a:t>_ </a:t>
                      </a:r>
                      <a:r>
                        <a:rPr lang="en-IN" sz="1400" kern="1200" dirty="0" err="1">
                          <a:solidFill>
                            <a:schemeClr val="tx2">
                              <a:lumMod val="75000"/>
                            </a:schemeClr>
                          </a:solidFill>
                          <a:latin typeface="Tenorite" pitchFamily="2" charset="0"/>
                          <a:ea typeface="+mn-ea"/>
                          <a:cs typeface="+mn-cs"/>
                        </a:rPr>
                        <a:t>HomeAudiospeaker</a:t>
                      </a:r>
                      <a:r>
                        <a:rPr lang="en-IN" sz="1400" kern="1200" dirty="0">
                          <a:solidFill>
                            <a:schemeClr val="tx2">
                              <a:lumMod val="75000"/>
                            </a:schemeClr>
                          </a:solidFill>
                          <a:latin typeface="Tenorite" pitchFamily="2" charset="0"/>
                          <a:ea typeface="+mn-ea"/>
                          <a:cs typeface="+mn-cs"/>
                        </a:rPr>
                        <a:t>, </a:t>
                      </a:r>
                      <a:r>
                        <a:rPr lang="en-IN" sz="1400" kern="1200" dirty="0" err="1">
                          <a:solidFill>
                            <a:schemeClr val="tx2">
                              <a:lumMod val="75000"/>
                            </a:schemeClr>
                          </a:solidFill>
                          <a:latin typeface="Tenorite" pitchFamily="2" charset="0"/>
                          <a:ea typeface="+mn-ea"/>
                          <a:cs typeface="+mn-cs"/>
                        </a:rPr>
                        <a:t>Product_vertical_FM</a:t>
                      </a:r>
                      <a:r>
                        <a:rPr lang="en-IN" sz="1400" kern="1200" dirty="0">
                          <a:solidFill>
                            <a:schemeClr val="tx2">
                              <a:lumMod val="75000"/>
                            </a:schemeClr>
                          </a:solidFill>
                          <a:latin typeface="Tenorite" pitchFamily="2" charset="0"/>
                          <a:ea typeface="+mn-ea"/>
                          <a:cs typeface="+mn-cs"/>
                        </a:rPr>
                        <a:t> Radio, </a:t>
                      </a:r>
                      <a:r>
                        <a:rPr lang="en-IN" sz="1400" kern="1200" dirty="0" err="1">
                          <a:solidFill>
                            <a:schemeClr val="tx2">
                              <a:lumMod val="75000"/>
                            </a:schemeClr>
                          </a:solidFill>
                          <a:latin typeface="Tenorite" pitchFamily="2" charset="0"/>
                          <a:ea typeface="+mn-ea"/>
                          <a:cs typeface="+mn-cs"/>
                        </a:rPr>
                        <a:t>Product_vertical_VoiceRecorder</a:t>
                      </a:r>
                      <a:r>
                        <a:rPr lang="en-IN" sz="1400" kern="1200" dirty="0">
                          <a:solidFill>
                            <a:schemeClr val="tx2">
                              <a:lumMod val="75000"/>
                            </a:schemeClr>
                          </a:solidFill>
                          <a:latin typeface="Tenorite" pitchFamily="2" charset="0"/>
                          <a:ea typeface="+mn-ea"/>
                          <a:cs typeface="+mn-cs"/>
                        </a:rPr>
                        <a:t>,</a:t>
                      </a:r>
                    </a:p>
                    <a:p>
                      <a:pPr algn="l"/>
                      <a:r>
                        <a:rPr lang="en-IN" sz="1400" kern="1200" dirty="0">
                          <a:solidFill>
                            <a:schemeClr val="tx2">
                              <a:lumMod val="75000"/>
                            </a:schemeClr>
                          </a:solidFill>
                          <a:latin typeface="Tenorite" pitchFamily="2" charset="0"/>
                          <a:ea typeface="+mn-ea"/>
                          <a:cs typeface="+mn-cs"/>
                        </a:rPr>
                        <a:t>order_payment_type_prepaid,Affiliates_SMA_5_lag3,</a:t>
                      </a:r>
                    </a:p>
                    <a:p>
                      <a:pPr algn="l"/>
                      <a:r>
                        <a:rPr lang="en-IN" sz="1400" kern="1200" dirty="0">
                          <a:solidFill>
                            <a:schemeClr val="tx2">
                              <a:lumMod val="75000"/>
                            </a:schemeClr>
                          </a:solidFill>
                          <a:latin typeface="Tenorite" pitchFamily="2" charset="0"/>
                          <a:ea typeface="+mn-ea"/>
                          <a:cs typeface="+mn-cs"/>
                        </a:rPr>
                        <a:t>Snow on </a:t>
                      </a:r>
                      <a:r>
                        <a:rPr lang="en-IN" sz="1400" kern="1200" dirty="0" err="1">
                          <a:solidFill>
                            <a:schemeClr val="tx2">
                              <a:lumMod val="75000"/>
                            </a:schemeClr>
                          </a:solidFill>
                          <a:latin typeface="Tenorite" pitchFamily="2" charset="0"/>
                          <a:ea typeface="+mn-ea"/>
                          <a:cs typeface="+mn-cs"/>
                        </a:rPr>
                        <a:t>Grnd</a:t>
                      </a:r>
                      <a:r>
                        <a:rPr lang="en-IN" sz="1400" kern="1200" dirty="0">
                          <a:solidFill>
                            <a:schemeClr val="tx2">
                              <a:lumMod val="75000"/>
                            </a:schemeClr>
                          </a:solidFill>
                          <a:latin typeface="Tenorite" pitchFamily="2" charset="0"/>
                          <a:ea typeface="+mn-ea"/>
                          <a:cs typeface="+mn-cs"/>
                        </a:rPr>
                        <a:t> (cm)_lag2, product_mrp_lag3</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kern="1200" dirty="0">
                          <a:solidFill>
                            <a:schemeClr val="tx2">
                              <a:lumMod val="75000"/>
                            </a:schemeClr>
                          </a:solidFill>
                          <a:latin typeface="Tenorite" pitchFamily="2" charset="0"/>
                          <a:ea typeface="+mn-ea"/>
                          <a:cs typeface="+mn-cs"/>
                        </a:rPr>
                        <a:t>0.987</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kern="1200" dirty="0">
                          <a:solidFill>
                            <a:schemeClr val="tx2">
                              <a:lumMod val="75000"/>
                            </a:schemeClr>
                          </a:solidFill>
                          <a:latin typeface="Tenorite" pitchFamily="2" charset="0"/>
                          <a:ea typeface="+mn-ea"/>
                          <a:cs typeface="+mn-cs"/>
                        </a:rPr>
                        <a:t>0.983</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kern="1200" dirty="0">
                          <a:solidFill>
                            <a:schemeClr val="tx2">
                              <a:lumMod val="75000"/>
                            </a:schemeClr>
                          </a:solidFill>
                          <a:latin typeface="Tenorite" pitchFamily="2" charset="0"/>
                          <a:ea typeface="+mn-ea"/>
                          <a:cs typeface="+mn-cs"/>
                        </a:rPr>
                        <a:t>0.00106</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r h="488125">
                <a:tc>
                  <a:txBody>
                    <a:bodyPr/>
                    <a:lstStyle/>
                    <a:p>
                      <a:pPr algn="l"/>
                      <a:r>
                        <a:rPr lang="en-IN" sz="1400" kern="1200">
                          <a:solidFill>
                            <a:schemeClr val="tx2">
                              <a:lumMod val="75000"/>
                            </a:schemeClr>
                          </a:solidFill>
                          <a:latin typeface="Tenorite" pitchFamily="2" charset="0"/>
                          <a:ea typeface="+mn-ea"/>
                          <a:cs typeface="+mn-cs"/>
                        </a:rPr>
                        <a:t>DISTRIBUTED LAG</a:t>
                      </a:r>
                    </a:p>
                    <a:p>
                      <a:pPr algn="l"/>
                      <a:r>
                        <a:rPr lang="en-IN" sz="1400" kern="1200">
                          <a:solidFill>
                            <a:schemeClr val="tx2">
                              <a:lumMod val="75000"/>
                            </a:schemeClr>
                          </a:solidFill>
                          <a:latin typeface="Tenorite" pitchFamily="2" charset="0"/>
                          <a:ea typeface="+mn-ea"/>
                          <a:cs typeface="+mn-cs"/>
                        </a:rPr>
                        <a:t>MULTIPLICATIVE</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IN" sz="1400" kern="1200">
                          <a:solidFill>
                            <a:schemeClr val="tx2">
                              <a:lumMod val="75000"/>
                            </a:schemeClr>
                          </a:solidFill>
                          <a:latin typeface="Tenorite" pitchFamily="2" charset="0"/>
                          <a:ea typeface="+mn-ea"/>
                          <a:cs typeface="+mn-cs"/>
                        </a:rPr>
                        <a:t>order_payment_type_prepaid, Product_vertical_ HomeAudiospeaker,Radio_lag3</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kern="1200">
                          <a:solidFill>
                            <a:schemeClr val="tx2">
                              <a:lumMod val="75000"/>
                            </a:schemeClr>
                          </a:solidFill>
                          <a:latin typeface="Tenorite" pitchFamily="2" charset="0"/>
                          <a:ea typeface="+mn-ea"/>
                          <a:cs typeface="+mn-cs"/>
                        </a:rPr>
                        <a:t>0.994</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kern="1200">
                          <a:solidFill>
                            <a:schemeClr val="tx2">
                              <a:lumMod val="75000"/>
                            </a:schemeClr>
                          </a:solidFill>
                          <a:latin typeface="Tenorite" pitchFamily="2" charset="0"/>
                          <a:ea typeface="+mn-ea"/>
                          <a:cs typeface="+mn-cs"/>
                        </a:rPr>
                        <a:t>0.993</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400" kern="1200" dirty="0">
                          <a:solidFill>
                            <a:schemeClr val="tx2">
                              <a:lumMod val="75000"/>
                            </a:schemeClr>
                          </a:solidFill>
                          <a:latin typeface="Tenorite" pitchFamily="2" charset="0"/>
                          <a:ea typeface="+mn-ea"/>
                          <a:cs typeface="+mn-cs"/>
                        </a:rPr>
                        <a:t>0.00207</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6892932"/>
                  </a:ext>
                </a:extLst>
              </a:tr>
            </a:tbl>
          </a:graphicData>
        </a:graphic>
      </p:graphicFrame>
    </p:spTree>
    <p:extLst>
      <p:ext uri="{BB962C8B-B14F-4D97-AF65-F5344CB8AC3E}">
        <p14:creationId xmlns:p14="http://schemas.microsoft.com/office/powerpoint/2010/main" val="1700543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Key Outcome - </a:t>
            </a:r>
            <a:r>
              <a:rPr lang="en-US" sz="3600" dirty="0"/>
              <a:t>HOME AUDIO </a:t>
            </a:r>
            <a:endParaRPr lang="en-US" dirty="0"/>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lnSpc>
                <a:spcPct val="120000"/>
              </a:lnSpc>
            </a:pPr>
            <a:r>
              <a:rPr lang="en-US" sz="2000" b="1" dirty="0">
                <a:solidFill>
                  <a:schemeClr val="tx1"/>
                </a:solidFill>
              </a:rPr>
              <a:t>Distributed Lag Model(Additive) </a:t>
            </a:r>
            <a:r>
              <a:rPr lang="en-US" sz="2000" dirty="0"/>
              <a:t>is selected as the best model based highest R- square and low MSE values so that the company has one less feature to  o focus upon &amp; grow almost equivalently.</a:t>
            </a:r>
          </a:p>
          <a:p>
            <a:pPr marL="342900" indent="-342900">
              <a:lnSpc>
                <a:spcPct val="120000"/>
              </a:lnSpc>
              <a:buFont typeface="Arial" panose="020B0604020202020204" pitchFamily="34" charset="0"/>
              <a:buChar char="•"/>
            </a:pPr>
            <a:r>
              <a:rPr lang="en-US" sz="2000" dirty="0"/>
              <a:t>From the graph, we can see that the sales for </a:t>
            </a:r>
            <a:r>
              <a:rPr lang="en-US" sz="2000" dirty="0">
                <a:solidFill>
                  <a:schemeClr val="tx1"/>
                </a:solidFill>
              </a:rPr>
              <a:t>HomeAudioSpeaker</a:t>
            </a:r>
            <a:r>
              <a:rPr lang="en-US" sz="2000" b="1" dirty="0"/>
              <a:t> and </a:t>
            </a:r>
            <a:r>
              <a:rPr lang="en-US" sz="2000" dirty="0">
                <a:solidFill>
                  <a:schemeClr val="tx1"/>
                </a:solidFill>
              </a:rPr>
              <a:t>FMRadio</a:t>
            </a:r>
            <a:r>
              <a:rPr lang="en-US" sz="2000" dirty="0"/>
              <a:t> has positive impact on the GMV value. </a:t>
            </a:r>
          </a:p>
          <a:p>
            <a:pPr marL="342900" indent="-342900">
              <a:lnSpc>
                <a:spcPct val="120000"/>
              </a:lnSpc>
              <a:buFont typeface="Arial" panose="020B0604020202020204" pitchFamily="34" charset="0"/>
              <a:buChar char="•"/>
            </a:pPr>
            <a:r>
              <a:rPr lang="en-US" sz="2000" dirty="0"/>
              <a:t>Budget shall be focused on increasing spent on </a:t>
            </a:r>
            <a:r>
              <a:rPr lang="en-US" sz="2000" dirty="0">
                <a:solidFill>
                  <a:schemeClr val="tx1"/>
                </a:solidFill>
              </a:rPr>
              <a:t>TV Advertisement and Sponsorship</a:t>
            </a:r>
            <a:r>
              <a:rPr lang="en-US" sz="2000" dirty="0"/>
              <a:t>.</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3/14/2023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410722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3/14/2023</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
        <p:nvSpPr>
          <p:cNvPr id="9" name="Title 1">
            <a:extLst>
              <a:ext uri="{FF2B5EF4-FFF2-40B4-BE49-F238E27FC236}">
                <a16:creationId xmlns:a16="http://schemas.microsoft.com/office/drawing/2014/main" id="{384696F6-AAAB-D15F-2F54-E741C089E8FD}"/>
              </a:ext>
            </a:extLst>
          </p:cNvPr>
          <p:cNvSpPr>
            <a:spLocks noGrp="1"/>
          </p:cNvSpPr>
          <p:nvPr>
            <p:ph type="title"/>
          </p:nvPr>
        </p:nvSpPr>
        <p:spPr>
          <a:xfrm>
            <a:off x="1167492" y="381000"/>
            <a:ext cx="9779183" cy="1325563"/>
          </a:xfrm>
        </p:spPr>
        <p:txBody>
          <a:bodyPr anchor="t"/>
          <a:lstStyle/>
          <a:p>
            <a:pPr>
              <a:lnSpc>
                <a:spcPct val="100000"/>
              </a:lnSpc>
            </a:pPr>
            <a:r>
              <a:rPr lang="en-US" dirty="0"/>
              <a:t>Model Evaluation- </a:t>
            </a:r>
            <a:r>
              <a:rPr lang="en-US" sz="3600" dirty="0"/>
              <a:t>GAMING ACCESSORY</a:t>
            </a:r>
            <a:endParaRPr lang="en-US" dirty="0"/>
          </a:p>
        </p:txBody>
      </p:sp>
      <p:graphicFrame>
        <p:nvGraphicFramePr>
          <p:cNvPr id="10" name="Table 4">
            <a:extLst>
              <a:ext uri="{FF2B5EF4-FFF2-40B4-BE49-F238E27FC236}">
                <a16:creationId xmlns:a16="http://schemas.microsoft.com/office/drawing/2014/main" id="{AAC86448-3355-928B-20A7-ED8126881AF4}"/>
              </a:ext>
            </a:extLst>
          </p:cNvPr>
          <p:cNvGraphicFramePr>
            <a:graphicFrameLocks noGrp="1"/>
          </p:cNvGraphicFramePr>
          <p:nvPr>
            <p:ph idx="1"/>
            <p:extLst>
              <p:ext uri="{D42A27DB-BD31-4B8C-83A1-F6EECF244321}">
                <p14:modId xmlns:p14="http://schemas.microsoft.com/office/powerpoint/2010/main" val="1622120916"/>
              </p:ext>
            </p:extLst>
          </p:nvPr>
        </p:nvGraphicFramePr>
        <p:xfrm>
          <a:off x="1288023" y="1328531"/>
          <a:ext cx="9538120" cy="4109072"/>
        </p:xfrm>
        <a:graphic>
          <a:graphicData uri="http://schemas.openxmlformats.org/drawingml/2006/table">
            <a:tbl>
              <a:tblPr firstRow="1" bandRow="1">
                <a:tableStyleId>{5C22544A-7EE6-4342-B048-85BDC9FD1C3A}</a:tableStyleId>
              </a:tblPr>
              <a:tblGrid>
                <a:gridCol w="1907624">
                  <a:extLst>
                    <a:ext uri="{9D8B030D-6E8A-4147-A177-3AD203B41FA5}">
                      <a16:colId xmlns:a16="http://schemas.microsoft.com/office/drawing/2014/main" val="765949958"/>
                    </a:ext>
                  </a:extLst>
                </a:gridCol>
                <a:gridCol w="4542740">
                  <a:extLst>
                    <a:ext uri="{9D8B030D-6E8A-4147-A177-3AD203B41FA5}">
                      <a16:colId xmlns:a16="http://schemas.microsoft.com/office/drawing/2014/main" val="3767987206"/>
                    </a:ext>
                  </a:extLst>
                </a:gridCol>
                <a:gridCol w="1020417">
                  <a:extLst>
                    <a:ext uri="{9D8B030D-6E8A-4147-A177-3AD203B41FA5}">
                      <a16:colId xmlns:a16="http://schemas.microsoft.com/office/drawing/2014/main" val="3931792971"/>
                    </a:ext>
                  </a:extLst>
                </a:gridCol>
                <a:gridCol w="1126435">
                  <a:extLst>
                    <a:ext uri="{9D8B030D-6E8A-4147-A177-3AD203B41FA5}">
                      <a16:colId xmlns:a16="http://schemas.microsoft.com/office/drawing/2014/main" val="307421216"/>
                    </a:ext>
                  </a:extLst>
                </a:gridCol>
                <a:gridCol w="940904">
                  <a:extLst>
                    <a:ext uri="{9D8B030D-6E8A-4147-A177-3AD203B41FA5}">
                      <a16:colId xmlns:a16="http://schemas.microsoft.com/office/drawing/2014/main" val="2660631934"/>
                    </a:ext>
                  </a:extLst>
                </a:gridCol>
              </a:tblGrid>
              <a:tr h="221975">
                <a:tc>
                  <a:txBody>
                    <a:bodyPr/>
                    <a:lstStyle/>
                    <a:p>
                      <a:pPr marL="0" algn="ctr" defTabSz="914400" rtl="0" eaLnBrk="1" latinLnBrk="0" hangingPunct="1"/>
                      <a:r>
                        <a:rPr lang="en-IN" sz="1200" b="0" i="0" u="none" strike="noStrike" kern="1200" baseline="0" dirty="0">
                          <a:solidFill>
                            <a:schemeClr val="lt1"/>
                          </a:solidFill>
                          <a:latin typeface="+mn-lt"/>
                          <a:ea typeface="+mn-ea"/>
                          <a:cs typeface="+mn-cs"/>
                        </a:rPr>
                        <a:t>model</a:t>
                      </a:r>
                    </a:p>
                  </a:txBody>
                  <a:tcPr marL="68580" marR="68580" marT="0" marB="0">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IN" sz="1200" b="0" i="0" u="none" strike="noStrike" kern="1200" baseline="0" dirty="0">
                          <a:solidFill>
                            <a:schemeClr val="lt1"/>
                          </a:solidFill>
                          <a:latin typeface="+mn-lt"/>
                          <a:ea typeface="+mn-ea"/>
                          <a:cs typeface="+mn-cs"/>
                        </a:rPr>
                        <a:t>Top KPI</a:t>
                      </a:r>
                    </a:p>
                  </a:txBody>
                  <a:tcPr marL="68580" marR="68580" marT="0" marB="0">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IN" sz="1200" b="0" i="0" u="none" strike="noStrike" kern="1200" baseline="0" dirty="0">
                          <a:solidFill>
                            <a:schemeClr val="lt1"/>
                          </a:solidFill>
                          <a:latin typeface="+mn-lt"/>
                          <a:ea typeface="+mn-ea"/>
                          <a:cs typeface="+mn-cs"/>
                        </a:rPr>
                        <a:t>R SQUARE</a:t>
                      </a:r>
                    </a:p>
                  </a:txBody>
                  <a:tcPr marL="68580" marR="68580" marT="0" marB="0">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IN" sz="1200" b="0" i="0" u="none" strike="noStrike" kern="1200" baseline="0" dirty="0">
                          <a:solidFill>
                            <a:schemeClr val="lt1"/>
                          </a:solidFill>
                          <a:latin typeface="+mn-lt"/>
                          <a:ea typeface="+mn-ea"/>
                          <a:cs typeface="+mn-cs"/>
                        </a:rPr>
                        <a:t>ADJ R SQAURE</a:t>
                      </a:r>
                    </a:p>
                  </a:txBody>
                  <a:tcPr marL="68580" marR="68580" marT="0" marB="0">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IN" sz="1200" b="0" i="0" u="none" strike="noStrike" kern="1200" baseline="0" dirty="0">
                          <a:solidFill>
                            <a:schemeClr val="lt1"/>
                          </a:solidFill>
                          <a:latin typeface="+mn-lt"/>
                          <a:ea typeface="+mn-ea"/>
                          <a:cs typeface="+mn-cs"/>
                        </a:rPr>
                        <a:t>MSE</a:t>
                      </a:r>
                    </a:p>
                  </a:txBody>
                  <a:tcPr marL="68580" marR="68580" marT="0" marB="0">
                    <a:lnL w="12700" cmpd="sng">
                      <a:noFill/>
                    </a:lnL>
                    <a:lnR w="12700" cmpd="sng">
                      <a:noFill/>
                    </a:lnR>
                    <a:lnT w="12700" cmpd="sng">
                      <a:noFill/>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683084">
                <a:tc>
                  <a:txBody>
                    <a:bodyPr/>
                    <a:lstStyle/>
                    <a:p>
                      <a:pPr marL="0" algn="l" defTabSz="914400" rtl="0" eaLnBrk="1" latinLnBrk="0" hangingPunct="1"/>
                      <a:r>
                        <a:rPr lang="en-IN" sz="1400" kern="1200" dirty="0">
                          <a:solidFill>
                            <a:schemeClr val="tx2">
                              <a:lumMod val="75000"/>
                            </a:schemeClr>
                          </a:solidFill>
                          <a:latin typeface="Tenorite" pitchFamily="2" charset="0"/>
                          <a:ea typeface="+mn-ea"/>
                          <a:cs typeface="+mn-cs"/>
                        </a:rPr>
                        <a:t>SIMPLE LINEAR MODEL</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IN" sz="1400" kern="1200" dirty="0" err="1">
                          <a:solidFill>
                            <a:schemeClr val="tx2">
                              <a:lumMod val="75000"/>
                            </a:schemeClr>
                          </a:solidFill>
                          <a:latin typeface="Tenorite" pitchFamily="2" charset="0"/>
                          <a:ea typeface="+mn-ea"/>
                          <a:cs typeface="+mn-cs"/>
                        </a:rPr>
                        <a:t>Special_sales,product_vertical_GamingKeyboard</a:t>
                      </a:r>
                      <a:r>
                        <a:rPr lang="en-IN" sz="1400" kern="1200" dirty="0">
                          <a:solidFill>
                            <a:schemeClr val="tx2">
                              <a:lumMod val="75000"/>
                            </a:schemeClr>
                          </a:solidFill>
                          <a:latin typeface="Tenorite" pitchFamily="2" charset="0"/>
                          <a:ea typeface="+mn-ea"/>
                          <a:cs typeface="+mn-cs"/>
                        </a:rPr>
                        <a:t>,</a:t>
                      </a:r>
                    </a:p>
                    <a:p>
                      <a:pPr marL="0" algn="l" defTabSz="914400" rtl="0" eaLnBrk="1" latinLnBrk="0" hangingPunct="1"/>
                      <a:r>
                        <a:rPr lang="en-IN" sz="1400" kern="1200" dirty="0" err="1">
                          <a:solidFill>
                            <a:schemeClr val="tx2">
                              <a:lumMod val="75000"/>
                            </a:schemeClr>
                          </a:solidFill>
                          <a:latin typeface="Tenorite" pitchFamily="2" charset="0"/>
                          <a:ea typeface="+mn-ea"/>
                          <a:cs typeface="+mn-cs"/>
                        </a:rPr>
                        <a:t>product_vertical_GameControlMount</a:t>
                      </a:r>
                      <a:r>
                        <a:rPr lang="en-IN" sz="1400" kern="1200" dirty="0">
                          <a:solidFill>
                            <a:schemeClr val="tx2">
                              <a:lumMod val="75000"/>
                            </a:schemeClr>
                          </a:solidFill>
                          <a:latin typeface="Tenorite" pitchFamily="2" charset="0"/>
                          <a:ea typeface="+mn-ea"/>
                          <a:cs typeface="+mn-cs"/>
                        </a:rPr>
                        <a:t>,</a:t>
                      </a:r>
                    </a:p>
                    <a:p>
                      <a:pPr marL="0" algn="l" defTabSz="914400" rtl="0" eaLnBrk="1" latinLnBrk="0" hangingPunct="1"/>
                      <a:r>
                        <a:rPr lang="en-IN" sz="1400" kern="1200" dirty="0">
                          <a:solidFill>
                            <a:schemeClr val="tx2">
                              <a:lumMod val="75000"/>
                            </a:schemeClr>
                          </a:solidFill>
                          <a:latin typeface="Tenorite" pitchFamily="2" charset="0"/>
                          <a:ea typeface="+mn-ea"/>
                          <a:cs typeface="+mn-cs"/>
                        </a:rPr>
                        <a:t>Affiliates_SMA_5,Content Marketing_SMA_5,</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0.773</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0.734</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a:solidFill>
                            <a:schemeClr val="tx2">
                              <a:lumMod val="75000"/>
                            </a:schemeClr>
                          </a:solidFill>
                          <a:latin typeface="Tenorite" pitchFamily="2" charset="0"/>
                          <a:ea typeface="+mn-ea"/>
                          <a:cs typeface="+mn-cs"/>
                        </a:rPr>
                        <a:t>0.01670</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60208656"/>
                  </a:ext>
                </a:extLst>
              </a:tr>
              <a:tr h="910778">
                <a:tc>
                  <a:txBody>
                    <a:bodyPr/>
                    <a:lstStyle/>
                    <a:p>
                      <a:pPr marL="0" algn="l" defTabSz="914400" rtl="0" eaLnBrk="1" latinLnBrk="0" hangingPunct="1"/>
                      <a:r>
                        <a:rPr lang="en-IN" sz="1400" kern="1200" dirty="0">
                          <a:solidFill>
                            <a:schemeClr val="tx2">
                              <a:lumMod val="75000"/>
                            </a:schemeClr>
                          </a:solidFill>
                          <a:latin typeface="Tenorite" pitchFamily="2" charset="0"/>
                          <a:ea typeface="+mn-ea"/>
                          <a:cs typeface="+mn-cs"/>
                        </a:rPr>
                        <a:t>KOYCK MODEL</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IN" sz="1400" kern="1200" dirty="0">
                          <a:solidFill>
                            <a:schemeClr val="tx2">
                              <a:lumMod val="75000"/>
                            </a:schemeClr>
                          </a:solidFill>
                          <a:latin typeface="Tenorite" pitchFamily="2" charset="0"/>
                          <a:ea typeface="+mn-ea"/>
                          <a:cs typeface="+mn-cs"/>
                        </a:rPr>
                        <a:t>TV_SMA_5,Content Marketing_SMA_5,product_mrp,special_sales,</a:t>
                      </a:r>
                    </a:p>
                    <a:p>
                      <a:pPr marL="0" algn="l" defTabSz="914400" rtl="0" eaLnBrk="1" latinLnBrk="0" hangingPunct="1"/>
                      <a:r>
                        <a:rPr lang="en-IN" sz="1400" kern="1200" dirty="0">
                          <a:solidFill>
                            <a:schemeClr val="tx2">
                              <a:lumMod val="75000"/>
                            </a:schemeClr>
                          </a:solidFill>
                          <a:latin typeface="Tenorite" pitchFamily="2" charset="0"/>
                          <a:ea typeface="+mn-ea"/>
                          <a:cs typeface="+mn-cs"/>
                        </a:rPr>
                        <a:t>Other_SMA_3, Total Snow(cm),</a:t>
                      </a:r>
                    </a:p>
                    <a:p>
                      <a:pPr marL="0" algn="l" defTabSz="914400" rtl="0" eaLnBrk="1" latinLnBrk="0" hangingPunct="1"/>
                      <a:r>
                        <a:rPr lang="en-IN" sz="1400" kern="1200" dirty="0" err="1">
                          <a:solidFill>
                            <a:schemeClr val="tx2">
                              <a:lumMod val="75000"/>
                            </a:schemeClr>
                          </a:solidFill>
                          <a:latin typeface="Tenorite" pitchFamily="2" charset="0"/>
                          <a:ea typeface="+mn-ea"/>
                          <a:cs typeface="+mn-cs"/>
                        </a:rPr>
                        <a:t>product_vertical_GameControlMount</a:t>
                      </a:r>
                      <a:endParaRPr lang="en-IN" sz="1400" kern="1200" dirty="0">
                        <a:solidFill>
                          <a:schemeClr val="tx2">
                            <a:lumMod val="75000"/>
                          </a:schemeClr>
                        </a:solidFill>
                        <a:latin typeface="Tenorite" pitchFamily="2" charset="0"/>
                        <a:ea typeface="+mn-ea"/>
                        <a:cs typeface="+mn-cs"/>
                      </a:endParaRP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a:solidFill>
                            <a:schemeClr val="tx2">
                              <a:lumMod val="75000"/>
                            </a:schemeClr>
                          </a:solidFill>
                          <a:latin typeface="Tenorite" pitchFamily="2" charset="0"/>
                          <a:ea typeface="+mn-ea"/>
                          <a:cs typeface="+mn-cs"/>
                        </a:rPr>
                        <a:t>0.706</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0.630</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a:solidFill>
                            <a:schemeClr val="tx2">
                              <a:lumMod val="75000"/>
                            </a:schemeClr>
                          </a:solidFill>
                          <a:latin typeface="Tenorite" pitchFamily="2" charset="0"/>
                          <a:ea typeface="+mn-ea"/>
                          <a:cs typeface="+mn-cs"/>
                        </a:rPr>
                        <a:t>0.02252</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34243071"/>
                  </a:ext>
                </a:extLst>
              </a:tr>
              <a:tr h="520920">
                <a:tc>
                  <a:txBody>
                    <a:bodyPr/>
                    <a:lstStyle/>
                    <a:p>
                      <a:pPr marL="0" algn="l" defTabSz="914400" rtl="0" eaLnBrk="1" latinLnBrk="0" hangingPunct="1"/>
                      <a:r>
                        <a:rPr lang="en-IN" sz="1400" kern="1200" dirty="0">
                          <a:solidFill>
                            <a:schemeClr val="tx2">
                              <a:lumMod val="75000"/>
                            </a:schemeClr>
                          </a:solidFill>
                          <a:latin typeface="Tenorite" pitchFamily="2" charset="0"/>
                          <a:ea typeface="+mn-ea"/>
                          <a:cs typeface="+mn-cs"/>
                        </a:rPr>
                        <a:t>MULTIPLICATIVE MODEL</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IN" sz="1400" kern="1200" dirty="0">
                          <a:solidFill>
                            <a:schemeClr val="tx2">
                              <a:lumMod val="75000"/>
                            </a:schemeClr>
                          </a:solidFill>
                          <a:latin typeface="Tenorite" pitchFamily="2" charset="0"/>
                          <a:ea typeface="+mn-ea"/>
                          <a:cs typeface="+mn-cs"/>
                        </a:rPr>
                        <a:t>Online marketing_SMA_3,</a:t>
                      </a:r>
                    </a:p>
                    <a:p>
                      <a:pPr marL="0" algn="l" defTabSz="914400" rtl="0" eaLnBrk="1" latinLnBrk="0" hangingPunct="1"/>
                      <a:r>
                        <a:rPr lang="en-IN" sz="1400" kern="1200" dirty="0" err="1">
                          <a:solidFill>
                            <a:schemeClr val="tx2">
                              <a:lumMod val="75000"/>
                            </a:schemeClr>
                          </a:solidFill>
                          <a:latin typeface="Tenorite" pitchFamily="2" charset="0"/>
                          <a:ea typeface="+mn-ea"/>
                          <a:cs typeface="+mn-cs"/>
                        </a:rPr>
                        <a:t>product_mrp</a:t>
                      </a:r>
                      <a:r>
                        <a:rPr lang="en-IN" sz="1400" kern="1200" dirty="0">
                          <a:solidFill>
                            <a:schemeClr val="tx2">
                              <a:lumMod val="75000"/>
                            </a:schemeClr>
                          </a:solidFill>
                          <a:latin typeface="Tenorite" pitchFamily="2" charset="0"/>
                          <a:ea typeface="+mn-ea"/>
                          <a:cs typeface="+mn-cs"/>
                        </a:rPr>
                        <a:t>, </a:t>
                      </a:r>
                      <a:r>
                        <a:rPr lang="en-IN" sz="1400" kern="1200" dirty="0" err="1">
                          <a:solidFill>
                            <a:schemeClr val="tx2">
                              <a:lumMod val="75000"/>
                            </a:schemeClr>
                          </a:solidFill>
                          <a:latin typeface="Tenorite" pitchFamily="2" charset="0"/>
                          <a:ea typeface="+mn-ea"/>
                          <a:cs typeface="+mn-cs"/>
                        </a:rPr>
                        <a:t>product_vertical_TVOutCableAccessory</a:t>
                      </a:r>
                      <a:endParaRPr lang="en-IN" sz="1400" kern="1200" dirty="0">
                        <a:solidFill>
                          <a:schemeClr val="tx2">
                            <a:lumMod val="75000"/>
                          </a:schemeClr>
                        </a:solidFill>
                        <a:latin typeface="Tenorite" pitchFamily="2" charset="0"/>
                        <a:ea typeface="+mn-ea"/>
                        <a:cs typeface="+mn-cs"/>
                      </a:endParaRP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0.958</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0.954</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0.00248</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808797"/>
                  </a:ext>
                </a:extLst>
              </a:tr>
              <a:tr h="1089231">
                <a:tc>
                  <a:txBody>
                    <a:bodyPr/>
                    <a:lstStyle/>
                    <a:p>
                      <a:pPr marL="0" algn="l" defTabSz="914400" rtl="0" eaLnBrk="1" latinLnBrk="0" hangingPunct="1"/>
                      <a:r>
                        <a:rPr lang="en-IN" sz="1400" kern="1200" dirty="0">
                          <a:solidFill>
                            <a:schemeClr val="tx2">
                              <a:lumMod val="75000"/>
                            </a:schemeClr>
                          </a:solidFill>
                          <a:latin typeface="Tenorite" pitchFamily="2" charset="0"/>
                          <a:ea typeface="+mn-ea"/>
                          <a:cs typeface="+mn-cs"/>
                        </a:rPr>
                        <a:t>DISTRIBUTED LAG</a:t>
                      </a:r>
                    </a:p>
                    <a:p>
                      <a:pPr marL="0" algn="l" defTabSz="914400" rtl="0" eaLnBrk="1" latinLnBrk="0" hangingPunct="1"/>
                      <a:r>
                        <a:rPr lang="en-IN" sz="1400" kern="1200" dirty="0">
                          <a:solidFill>
                            <a:schemeClr val="tx2">
                              <a:lumMod val="75000"/>
                            </a:schemeClr>
                          </a:solidFill>
                          <a:latin typeface="Tenorite" pitchFamily="2" charset="0"/>
                          <a:ea typeface="+mn-ea"/>
                          <a:cs typeface="+mn-cs"/>
                        </a:rPr>
                        <a:t>ADDITIVE</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IN" sz="1400" kern="1200" dirty="0" err="1">
                          <a:solidFill>
                            <a:schemeClr val="tx2">
                              <a:lumMod val="75000"/>
                            </a:schemeClr>
                          </a:solidFill>
                          <a:latin typeface="Tenorite" pitchFamily="2" charset="0"/>
                          <a:ea typeface="+mn-ea"/>
                          <a:cs typeface="+mn-cs"/>
                        </a:rPr>
                        <a:t>Is_mass_market</a:t>
                      </a:r>
                      <a:r>
                        <a:rPr lang="en-IN" sz="1400" kern="1200" dirty="0">
                          <a:solidFill>
                            <a:schemeClr val="tx2">
                              <a:lumMod val="75000"/>
                            </a:schemeClr>
                          </a:solidFill>
                          <a:latin typeface="Tenorite" pitchFamily="2" charset="0"/>
                          <a:ea typeface="+mn-ea"/>
                          <a:cs typeface="+mn-cs"/>
                        </a:rPr>
                        <a:t>, </a:t>
                      </a:r>
                      <a:r>
                        <a:rPr lang="en-IN" sz="1400" kern="1200" dirty="0" err="1">
                          <a:solidFill>
                            <a:schemeClr val="tx2">
                              <a:lumMod val="75000"/>
                            </a:schemeClr>
                          </a:solidFill>
                          <a:latin typeface="Tenorite" pitchFamily="2" charset="0"/>
                          <a:ea typeface="+mn-ea"/>
                          <a:cs typeface="+mn-cs"/>
                        </a:rPr>
                        <a:t>product_vertical_GamingAccessoryKit</a:t>
                      </a:r>
                      <a:r>
                        <a:rPr lang="en-IN" sz="1400" kern="1200" dirty="0">
                          <a:solidFill>
                            <a:schemeClr val="tx2">
                              <a:lumMod val="75000"/>
                            </a:schemeClr>
                          </a:solidFill>
                          <a:latin typeface="Tenorite" pitchFamily="2" charset="0"/>
                          <a:ea typeface="+mn-ea"/>
                          <a:cs typeface="+mn-cs"/>
                        </a:rPr>
                        <a:t>, </a:t>
                      </a:r>
                      <a:r>
                        <a:rPr lang="en-IN" sz="1400" kern="1200" dirty="0" err="1">
                          <a:solidFill>
                            <a:schemeClr val="tx2">
                              <a:lumMod val="75000"/>
                            </a:schemeClr>
                          </a:solidFill>
                          <a:latin typeface="Tenorite" pitchFamily="2" charset="0"/>
                          <a:ea typeface="+mn-ea"/>
                          <a:cs typeface="+mn-cs"/>
                        </a:rPr>
                        <a:t>product_vertical_JoystickGamingWheel</a:t>
                      </a:r>
                      <a:r>
                        <a:rPr lang="en-IN" sz="1400" kern="1200" dirty="0">
                          <a:solidFill>
                            <a:schemeClr val="tx2">
                              <a:lumMod val="75000"/>
                            </a:schemeClr>
                          </a:solidFill>
                          <a:latin typeface="Tenorite" pitchFamily="2" charset="0"/>
                          <a:ea typeface="+mn-ea"/>
                          <a:cs typeface="+mn-cs"/>
                        </a:rPr>
                        <a:t>,</a:t>
                      </a:r>
                    </a:p>
                    <a:p>
                      <a:pPr marL="0" algn="l" defTabSz="914400" rtl="0" eaLnBrk="1" latinLnBrk="0" hangingPunct="1"/>
                      <a:r>
                        <a:rPr lang="en-IN" sz="1400" kern="1200" dirty="0">
                          <a:solidFill>
                            <a:schemeClr val="tx2">
                              <a:lumMod val="75000"/>
                            </a:schemeClr>
                          </a:solidFill>
                          <a:latin typeface="Tenorite" pitchFamily="2" charset="0"/>
                          <a:ea typeface="+mn-ea"/>
                          <a:cs typeface="+mn-cs"/>
                        </a:rPr>
                        <a:t>product_vertical_GamingHeadset_lag3,</a:t>
                      </a:r>
                    </a:p>
                    <a:p>
                      <a:pPr marL="0" algn="l" defTabSz="914400" rtl="0" eaLnBrk="1" latinLnBrk="0" hangingPunct="1"/>
                      <a:r>
                        <a:rPr lang="en-IN" sz="1400" kern="1200" dirty="0" err="1">
                          <a:solidFill>
                            <a:schemeClr val="tx2">
                              <a:lumMod val="75000"/>
                            </a:schemeClr>
                          </a:solidFill>
                          <a:latin typeface="Tenorite" pitchFamily="2" charset="0"/>
                          <a:ea typeface="+mn-ea"/>
                          <a:cs typeface="+mn-cs"/>
                        </a:rPr>
                        <a:t>order_payment_type_Prepaid</a:t>
                      </a:r>
                      <a:endParaRPr lang="en-IN" sz="1400" kern="1200" dirty="0">
                        <a:solidFill>
                          <a:schemeClr val="tx2">
                            <a:lumMod val="75000"/>
                          </a:schemeClr>
                        </a:solidFill>
                        <a:latin typeface="Tenorite" pitchFamily="2" charset="0"/>
                        <a:ea typeface="+mn-ea"/>
                        <a:cs typeface="+mn-cs"/>
                      </a:endParaRP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a:solidFill>
                            <a:schemeClr val="tx2">
                              <a:lumMod val="75000"/>
                            </a:schemeClr>
                          </a:solidFill>
                          <a:latin typeface="Tenorite" pitchFamily="2" charset="0"/>
                          <a:ea typeface="+mn-ea"/>
                          <a:cs typeface="+mn-cs"/>
                        </a:rPr>
                        <a:t>0.991</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0.989</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0.00063</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950325"/>
                  </a:ext>
                </a:extLst>
              </a:tr>
              <a:tr h="683084">
                <a:tc>
                  <a:txBody>
                    <a:bodyPr/>
                    <a:lstStyle/>
                    <a:p>
                      <a:pPr marL="0" algn="l" defTabSz="914400" rtl="0" eaLnBrk="1" latinLnBrk="0" hangingPunct="1"/>
                      <a:r>
                        <a:rPr lang="en-IN" sz="1400" kern="1200" dirty="0">
                          <a:solidFill>
                            <a:schemeClr val="tx2">
                              <a:lumMod val="75000"/>
                            </a:schemeClr>
                          </a:solidFill>
                          <a:latin typeface="Tenorite" pitchFamily="2" charset="0"/>
                          <a:ea typeface="+mn-ea"/>
                          <a:cs typeface="+mn-cs"/>
                        </a:rPr>
                        <a:t>DISTRIBUTED LAG</a:t>
                      </a:r>
                    </a:p>
                    <a:p>
                      <a:pPr marL="0" algn="l" defTabSz="914400" rtl="0" eaLnBrk="1" latinLnBrk="0" hangingPunct="1"/>
                      <a:r>
                        <a:rPr lang="en-IN" sz="1400" kern="1200" dirty="0">
                          <a:solidFill>
                            <a:schemeClr val="tx2">
                              <a:lumMod val="75000"/>
                            </a:schemeClr>
                          </a:solidFill>
                          <a:latin typeface="Tenorite" pitchFamily="2" charset="0"/>
                          <a:ea typeface="+mn-ea"/>
                          <a:cs typeface="+mn-cs"/>
                        </a:rPr>
                        <a:t>MULTIPLICATIVE</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IN" sz="1400" kern="1200" dirty="0">
                          <a:solidFill>
                            <a:schemeClr val="tx2">
                              <a:lumMod val="75000"/>
                            </a:schemeClr>
                          </a:solidFill>
                          <a:latin typeface="Tenorite" pitchFamily="2" charset="0"/>
                          <a:ea typeface="+mn-ea"/>
                          <a:cs typeface="+mn-cs"/>
                        </a:rPr>
                        <a:t> </a:t>
                      </a:r>
                      <a:r>
                        <a:rPr lang="en-IN" sz="1400" kern="1200" dirty="0" err="1">
                          <a:solidFill>
                            <a:schemeClr val="tx2">
                              <a:lumMod val="75000"/>
                            </a:schemeClr>
                          </a:solidFill>
                          <a:latin typeface="Tenorite" pitchFamily="2" charset="0"/>
                          <a:ea typeface="+mn-ea"/>
                          <a:cs typeface="+mn-cs"/>
                        </a:rPr>
                        <a:t>product_vertical_TVOutCableAccessory</a:t>
                      </a:r>
                      <a:r>
                        <a:rPr lang="en-IN" sz="1400" kern="1200" dirty="0">
                          <a:solidFill>
                            <a:schemeClr val="tx2">
                              <a:lumMod val="75000"/>
                            </a:schemeClr>
                          </a:solidFill>
                          <a:latin typeface="Tenorite" pitchFamily="2" charset="0"/>
                          <a:ea typeface="+mn-ea"/>
                          <a:cs typeface="+mn-cs"/>
                        </a:rPr>
                        <a:t>,</a:t>
                      </a:r>
                    </a:p>
                    <a:p>
                      <a:pPr marL="0" algn="l" defTabSz="914400" rtl="0" eaLnBrk="1" latinLnBrk="0" hangingPunct="1"/>
                      <a:r>
                        <a:rPr lang="en-IN" sz="1400" kern="1200" dirty="0" err="1">
                          <a:solidFill>
                            <a:schemeClr val="tx2">
                              <a:lumMod val="75000"/>
                            </a:schemeClr>
                          </a:solidFill>
                          <a:latin typeface="Tenorite" pitchFamily="2" charset="0"/>
                          <a:ea typeface="+mn-ea"/>
                          <a:cs typeface="+mn-cs"/>
                        </a:rPr>
                        <a:t>product_vertical</a:t>
                      </a:r>
                      <a:r>
                        <a:rPr lang="en-IN" sz="1400" kern="1200" dirty="0">
                          <a:solidFill>
                            <a:schemeClr val="tx2">
                              <a:lumMod val="75000"/>
                            </a:schemeClr>
                          </a:solidFill>
                          <a:latin typeface="Tenorite" pitchFamily="2" charset="0"/>
                          <a:ea typeface="+mn-ea"/>
                          <a:cs typeface="+mn-cs"/>
                        </a:rPr>
                        <a:t>_ TVOutCableAccessory_lag1,</a:t>
                      </a:r>
                    </a:p>
                    <a:p>
                      <a:pPr marL="0" algn="l" defTabSz="914400" rtl="0" eaLnBrk="1" latinLnBrk="0" hangingPunct="1"/>
                      <a:r>
                        <a:rPr lang="en-IN" sz="1400" kern="1200" dirty="0">
                          <a:solidFill>
                            <a:schemeClr val="tx2">
                              <a:lumMod val="75000"/>
                            </a:schemeClr>
                          </a:solidFill>
                          <a:latin typeface="Tenorite" pitchFamily="2" charset="0"/>
                          <a:ea typeface="+mn-ea"/>
                          <a:cs typeface="+mn-cs"/>
                        </a:rPr>
                        <a:t>product_procurement_sla_lag1</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a:solidFill>
                            <a:schemeClr val="tx2">
                              <a:lumMod val="75000"/>
                            </a:schemeClr>
                          </a:solidFill>
                          <a:latin typeface="Tenorite" pitchFamily="2" charset="0"/>
                          <a:ea typeface="+mn-ea"/>
                          <a:cs typeface="+mn-cs"/>
                        </a:rPr>
                        <a:t>0.942</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a:solidFill>
                            <a:schemeClr val="tx2">
                              <a:lumMod val="75000"/>
                            </a:schemeClr>
                          </a:solidFill>
                          <a:latin typeface="Tenorite" pitchFamily="2" charset="0"/>
                          <a:ea typeface="+mn-ea"/>
                          <a:cs typeface="+mn-cs"/>
                        </a:rPr>
                        <a:t>0.937</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IN" sz="1400" kern="1200" dirty="0">
                          <a:solidFill>
                            <a:schemeClr val="tx2">
                              <a:lumMod val="75000"/>
                            </a:schemeClr>
                          </a:solidFill>
                          <a:latin typeface="Tenorite" pitchFamily="2" charset="0"/>
                          <a:ea typeface="+mn-ea"/>
                          <a:cs typeface="+mn-cs"/>
                        </a:rPr>
                        <a:t>0.00473</a:t>
                      </a:r>
                    </a:p>
                  </a:txBody>
                  <a:tcPr marL="68580" marR="68580" marT="0" marB="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6892932"/>
                  </a:ext>
                </a:extLst>
              </a:tr>
            </a:tbl>
          </a:graphicData>
        </a:graphic>
      </p:graphicFrame>
    </p:spTree>
    <p:extLst>
      <p:ext uri="{BB962C8B-B14F-4D97-AF65-F5344CB8AC3E}">
        <p14:creationId xmlns:p14="http://schemas.microsoft.com/office/powerpoint/2010/main" val="1026886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Key Outcome - </a:t>
            </a:r>
            <a:r>
              <a:rPr lang="en-US" sz="3600" dirty="0"/>
              <a:t>GAMING ACCESSORY</a:t>
            </a:r>
            <a:endParaRPr lang="en-US" dirty="0"/>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lnSpc>
                <a:spcPct val="120000"/>
              </a:lnSpc>
            </a:pPr>
            <a:r>
              <a:rPr lang="en-US" sz="2000" b="1" dirty="0">
                <a:solidFill>
                  <a:schemeClr val="tx1"/>
                </a:solidFill>
              </a:rPr>
              <a:t>DISTRIBUTED LAG ADDITIVE </a:t>
            </a:r>
            <a:r>
              <a:rPr lang="en-US" sz="2000" dirty="0"/>
              <a:t>Model is selected as the best model based on high R-square and low MSE values&amp; the features which the company can act upon.</a:t>
            </a:r>
          </a:p>
          <a:p>
            <a:pPr>
              <a:lnSpc>
                <a:spcPct val="120000"/>
              </a:lnSpc>
            </a:pPr>
            <a:endParaRPr lang="en-US" sz="2000" dirty="0"/>
          </a:p>
          <a:p>
            <a:pPr marL="342900" indent="-342900">
              <a:lnSpc>
                <a:spcPct val="120000"/>
              </a:lnSpc>
              <a:buFont typeface="Arial" panose="020B0604020202020204" pitchFamily="34" charset="0"/>
              <a:buChar char="•"/>
            </a:pPr>
            <a:r>
              <a:rPr lang="en-US" sz="2000" dirty="0"/>
              <a:t>From the graph, we can see that the sale of </a:t>
            </a:r>
            <a:r>
              <a:rPr lang="en-US" sz="2000" dirty="0">
                <a:solidFill>
                  <a:schemeClr val="tx1"/>
                </a:solidFill>
              </a:rPr>
              <a:t>GamingAccessoryKit</a:t>
            </a:r>
            <a:r>
              <a:rPr lang="en-US" sz="2000" dirty="0"/>
              <a:t>  and by order payment type </a:t>
            </a:r>
            <a:r>
              <a:rPr lang="en-US" sz="2000" dirty="0">
                <a:solidFill>
                  <a:schemeClr val="tx1"/>
                </a:solidFill>
              </a:rPr>
              <a:t>Prepaid in mass market </a:t>
            </a:r>
            <a:r>
              <a:rPr lang="en-US" sz="2000" dirty="0"/>
              <a:t>, has positive impact on the GMV value </a:t>
            </a:r>
          </a:p>
          <a:p>
            <a:pPr marL="342900" indent="-342900">
              <a:lnSpc>
                <a:spcPct val="120000"/>
              </a:lnSpc>
              <a:buFont typeface="Arial" panose="020B0604020202020204" pitchFamily="34" charset="0"/>
              <a:buChar char="•"/>
            </a:pPr>
            <a:r>
              <a:rPr lang="en-US" sz="2000" dirty="0"/>
              <a:t>Budget shall be focused on increasing spent on </a:t>
            </a:r>
            <a:r>
              <a:rPr lang="en-US" sz="2000" dirty="0">
                <a:solidFill>
                  <a:schemeClr val="tx1"/>
                </a:solidFill>
              </a:rPr>
              <a:t>Online Marketing </a:t>
            </a:r>
            <a:r>
              <a:rPr lang="en-US" sz="2000" dirty="0"/>
              <a:t>and </a:t>
            </a:r>
            <a:r>
              <a:rPr lang="en-US" sz="2000" dirty="0">
                <a:solidFill>
                  <a:schemeClr val="tx1"/>
                </a:solidFill>
              </a:rPr>
              <a:t>Sponsorship</a:t>
            </a:r>
            <a:r>
              <a:rPr lang="en-US" sz="2000" dirty="0"/>
              <a:t>.</a:t>
            </a:r>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3/14/2023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1570758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273510" y="3509963"/>
            <a:ext cx="6220277" cy="2247219"/>
          </a:xfrm>
        </p:spPr>
        <p:txBody>
          <a:bodyPr>
            <a:normAutofit/>
          </a:bodyPr>
          <a:lstStyle/>
          <a:p>
            <a:endParaRPr lang="en-IN" sz="2800" dirty="0"/>
          </a:p>
          <a:p>
            <a:r>
              <a:rPr lang="en-US" sz="1800" dirty="0"/>
              <a:t>Submitted By:</a:t>
            </a:r>
          </a:p>
          <a:p>
            <a:r>
              <a:rPr lang="en-IN" sz="1800" dirty="0"/>
              <a:t>Aravind Girish</a:t>
            </a:r>
          </a:p>
          <a:p>
            <a:r>
              <a:rPr lang="en-US" sz="1800" dirty="0"/>
              <a:t>Divya Saurabh</a:t>
            </a:r>
          </a:p>
          <a:p>
            <a:r>
              <a:rPr lang="en-US" sz="1800" dirty="0"/>
              <a:t>Thera Bhuvana Chandra</a:t>
            </a:r>
            <a:endParaRPr lang="en-US" sz="2000" dirty="0"/>
          </a:p>
          <a:p>
            <a:endParaRPr lang="en-US" sz="3200" dirty="0"/>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9D65-B709-EA45-9E72-89E5A8227DBA}"/>
              </a:ext>
            </a:extLst>
          </p:cNvPr>
          <p:cNvSpPr>
            <a:spLocks noGrp="1"/>
          </p:cNvSpPr>
          <p:nvPr>
            <p:ph type="title"/>
          </p:nvPr>
        </p:nvSpPr>
        <p:spPr>
          <a:xfrm>
            <a:off x="381000" y="191814"/>
            <a:ext cx="9779182" cy="804589"/>
          </a:xfrm>
        </p:spPr>
        <p:txBody>
          <a:bodyPr/>
          <a:lstStyle/>
          <a:p>
            <a:r>
              <a:rPr lang="en-US" dirty="0"/>
              <a:t>BUSINESS OBJECTIVE</a:t>
            </a:r>
          </a:p>
        </p:txBody>
      </p:sp>
      <p:sp>
        <p:nvSpPr>
          <p:cNvPr id="3" name="Content Placeholder 2">
            <a:extLst>
              <a:ext uri="{FF2B5EF4-FFF2-40B4-BE49-F238E27FC236}">
                <a16:creationId xmlns:a16="http://schemas.microsoft.com/office/drawing/2014/main" id="{3FB6890A-325F-9847-B069-E9C90F04325B}"/>
              </a:ext>
            </a:extLst>
          </p:cNvPr>
          <p:cNvSpPr>
            <a:spLocks noGrp="1"/>
          </p:cNvSpPr>
          <p:nvPr>
            <p:ph idx="1"/>
          </p:nvPr>
        </p:nvSpPr>
        <p:spPr>
          <a:xfrm>
            <a:off x="493986" y="1303283"/>
            <a:ext cx="10773103" cy="5053067"/>
          </a:xfrm>
        </p:spPr>
        <p:txBody>
          <a:bodyPr/>
          <a:lstStyle/>
          <a:p>
            <a:pPr marL="457200" indent="-457200">
              <a:buFont typeface="Arial" panose="020B0604020202020204" pitchFamily="34" charset="0"/>
              <a:buChar char="•"/>
            </a:pPr>
            <a:r>
              <a:rPr lang="en-IN" sz="2000" dirty="0"/>
              <a:t>We are required to create market mix models for three different product sub-categories:</a:t>
            </a:r>
          </a:p>
          <a:p>
            <a:r>
              <a:rPr lang="en-IN" sz="2000" dirty="0"/>
              <a:t>          a)camera accessory</a:t>
            </a:r>
            <a:br>
              <a:rPr lang="en-IN" sz="2000" dirty="0"/>
            </a:br>
            <a:r>
              <a:rPr lang="en-IN" sz="2000" dirty="0"/>
              <a:t>          b) home audio</a:t>
            </a:r>
            <a:br>
              <a:rPr lang="en-IN" sz="2000" dirty="0"/>
            </a:br>
            <a:r>
              <a:rPr lang="en-IN" sz="2000" dirty="0"/>
              <a:t>          c) gaming accessories </a:t>
            </a:r>
          </a:p>
          <a:p>
            <a:pPr marL="457200" indent="-457200">
              <a:buFont typeface="Arial" panose="020B0604020202020204" pitchFamily="34" charset="0"/>
              <a:buChar char="•"/>
            </a:pPr>
            <a:r>
              <a:rPr lang="en-IN" sz="2000" dirty="0"/>
              <a:t>To ensure that the budget is used effectively, we must monitor the actual effects of various marketing variables for the year (2015–2016) and make recommendations for the best budget allocation for the various marketing levers for the next year.</a:t>
            </a:r>
          </a:p>
          <a:p>
            <a:r>
              <a:rPr lang="en-IN" sz="2000" dirty="0"/>
              <a:t>The steps we are taking to accomplish this goal are listed below: </a:t>
            </a:r>
          </a:p>
          <a:p>
            <a:pPr>
              <a:lnSpc>
                <a:spcPct val="100000"/>
              </a:lnSpc>
              <a:spcBef>
                <a:spcPts val="400"/>
              </a:spcBef>
            </a:pPr>
            <a:r>
              <a:rPr lang="en-IN" sz="2000" dirty="0"/>
              <a:t>         1.Business Understanding and Data Cleaning</a:t>
            </a:r>
            <a:br>
              <a:rPr lang="en-IN" sz="2000" dirty="0"/>
            </a:br>
            <a:r>
              <a:rPr lang="en-IN" sz="2000" dirty="0"/>
              <a:t>         2.Exploratory Data Analysis</a:t>
            </a:r>
            <a:br>
              <a:rPr lang="en-IN" sz="2000" dirty="0"/>
            </a:br>
            <a:r>
              <a:rPr lang="en-IN" sz="2000" dirty="0"/>
              <a:t>         3.Feature Engineering </a:t>
            </a:r>
          </a:p>
          <a:p>
            <a:pPr>
              <a:lnSpc>
                <a:spcPct val="100000"/>
              </a:lnSpc>
              <a:spcBef>
                <a:spcPts val="400"/>
              </a:spcBef>
            </a:pPr>
            <a:r>
              <a:rPr lang="en-IN" sz="2000" dirty="0"/>
              <a:t>         4.Model Building</a:t>
            </a:r>
            <a:br>
              <a:rPr lang="en-IN" sz="2000" dirty="0"/>
            </a:br>
            <a:r>
              <a:rPr lang="en-IN" sz="2000" dirty="0"/>
              <a:t>         5.Deriving insights based on the results </a:t>
            </a:r>
          </a:p>
          <a:p>
            <a:pPr>
              <a:lnSpc>
                <a:spcPct val="100000"/>
              </a:lnSpc>
              <a:spcBef>
                <a:spcPts val="400"/>
              </a:spcBef>
            </a:pPr>
            <a:r>
              <a:rPr lang="en-IN" sz="2000" dirty="0"/>
              <a:t>         6.Recommendations to the business </a:t>
            </a:r>
          </a:p>
          <a:p>
            <a:pPr marL="457200" indent="-457200">
              <a:buFont typeface="Arial" panose="020B0604020202020204" pitchFamily="34" charset="0"/>
              <a:buChar char="•"/>
            </a:pPr>
            <a:endParaRPr lang="en-IN" sz="2000" dirty="0"/>
          </a:p>
          <a:p>
            <a:endParaRPr lang="en-IN" sz="2000" dirty="0"/>
          </a:p>
          <a:p>
            <a:endParaRPr lang="en-US" sz="2000" dirty="0"/>
          </a:p>
        </p:txBody>
      </p:sp>
      <p:sp>
        <p:nvSpPr>
          <p:cNvPr id="6" name="Slide Number Placeholder 5">
            <a:extLst>
              <a:ext uri="{FF2B5EF4-FFF2-40B4-BE49-F238E27FC236}">
                <a16:creationId xmlns:a16="http://schemas.microsoft.com/office/drawing/2014/main" id="{4EA5BB5D-D7BE-7649-80CF-778F34CB643D}"/>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7" name="Footer Placeholder 4">
            <a:extLst>
              <a:ext uri="{FF2B5EF4-FFF2-40B4-BE49-F238E27FC236}">
                <a16:creationId xmlns:a16="http://schemas.microsoft.com/office/drawing/2014/main" id="{6467B940-81F8-EED2-8E0C-836E8838903E}"/>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t>CAPSTONE PROJECT ECOMMERCE -ELECKART</a:t>
            </a:r>
          </a:p>
        </p:txBody>
      </p:sp>
      <p:sp>
        <p:nvSpPr>
          <p:cNvPr id="8" name="Date Placeholder 3">
            <a:extLst>
              <a:ext uri="{FF2B5EF4-FFF2-40B4-BE49-F238E27FC236}">
                <a16:creationId xmlns:a16="http://schemas.microsoft.com/office/drawing/2014/main" id="{A405E20C-B7EB-01C5-4E25-C6403663C715}"/>
              </a:ext>
            </a:extLst>
          </p:cNvPr>
          <p:cNvSpPr>
            <a:spLocks noGrp="1"/>
          </p:cNvSpPr>
          <p:nvPr>
            <p:ph type="dt" sz="half" idx="2"/>
          </p:nvPr>
        </p:nvSpPr>
        <p:spPr>
          <a:xfrm>
            <a:off x="381000" y="6356350"/>
            <a:ext cx="1701018" cy="365125"/>
          </a:xfrm>
        </p:spPr>
        <p:txBody>
          <a:bodyPr/>
          <a:lstStyle/>
          <a:p>
            <a:fld id="{8CE9AC2A-20AD-8C48-B5EB-B5322BDBCDEE}" type="datetime1">
              <a:rPr lang="en-US" smtClean="0"/>
              <a:pPr/>
              <a:t>3/14/2023</a:t>
            </a:fld>
            <a:endParaRPr lang="en-US" dirty="0"/>
          </a:p>
        </p:txBody>
      </p:sp>
    </p:spTree>
    <p:extLst>
      <p:ext uri="{BB962C8B-B14F-4D97-AF65-F5344CB8AC3E}">
        <p14:creationId xmlns:p14="http://schemas.microsoft.com/office/powerpoint/2010/main" val="2190664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D6241-DEE6-B34A-8181-4ABDA03F2657}"/>
              </a:ext>
            </a:extLst>
          </p:cNvPr>
          <p:cNvSpPr>
            <a:spLocks noGrp="1"/>
          </p:cNvSpPr>
          <p:nvPr>
            <p:ph type="title"/>
          </p:nvPr>
        </p:nvSpPr>
        <p:spPr>
          <a:xfrm>
            <a:off x="493986" y="0"/>
            <a:ext cx="10452689" cy="1572337"/>
          </a:xfrm>
        </p:spPr>
        <p:txBody>
          <a:bodyPr/>
          <a:lstStyle/>
          <a:p>
            <a:r>
              <a:rPr lang="en-US" dirty="0"/>
              <a:t>A SUMMARY OF BUSINESS UNDERSTANDING</a:t>
            </a:r>
          </a:p>
        </p:txBody>
      </p:sp>
      <p:sp>
        <p:nvSpPr>
          <p:cNvPr id="3" name="Content Placeholder 2">
            <a:extLst>
              <a:ext uri="{FF2B5EF4-FFF2-40B4-BE49-F238E27FC236}">
                <a16:creationId xmlns:a16="http://schemas.microsoft.com/office/drawing/2014/main" id="{33667D2C-7556-714A-BBCF-0106D11F82A6}"/>
              </a:ext>
            </a:extLst>
          </p:cNvPr>
          <p:cNvSpPr>
            <a:spLocks noGrp="1"/>
          </p:cNvSpPr>
          <p:nvPr>
            <p:ph idx="1"/>
          </p:nvPr>
        </p:nvSpPr>
        <p:spPr>
          <a:xfrm>
            <a:off x="493986" y="1706563"/>
            <a:ext cx="10452689" cy="4515561"/>
          </a:xfrm>
        </p:spPr>
        <p:txBody>
          <a:bodyPr/>
          <a:lstStyle/>
          <a:p>
            <a:pPr marL="457200" indent="-457200">
              <a:buFont typeface="Arial" panose="020B0604020202020204" pitchFamily="34" charset="0"/>
              <a:buChar char="•"/>
            </a:pPr>
            <a:r>
              <a:rPr lang="en-US" sz="2000" dirty="0"/>
              <a:t>We are given consumer data, which includes information about each purchase made within the designated time period as well as user-specific information like the user's zip code and order ID.</a:t>
            </a:r>
          </a:p>
          <a:p>
            <a:pPr marL="457200" indent="-457200">
              <a:buFont typeface="Arial" panose="020B0604020202020204" pitchFamily="34" charset="0"/>
              <a:buChar char="•"/>
            </a:pPr>
            <a:r>
              <a:rPr lang="en-US" sz="2000" dirty="0"/>
              <a:t>Information on media investments that offers us a good indication of how much money has been spent on each channel, such as TV, radio, etc.</a:t>
            </a:r>
          </a:p>
          <a:p>
            <a:pPr marL="457200" indent="-457200">
              <a:buFont typeface="Arial" panose="020B0604020202020204" pitchFamily="34" charset="0"/>
              <a:buChar char="•"/>
            </a:pPr>
            <a:r>
              <a:rPr lang="en-IN" sz="2000" dirty="0"/>
              <a:t>Climate data in the Ontario region for the years 2015 and 2016 </a:t>
            </a:r>
          </a:p>
          <a:p>
            <a:pPr marL="457200" indent="-457200">
              <a:buFont typeface="Arial" panose="020B0604020202020204" pitchFamily="34" charset="0"/>
              <a:buChar char="•"/>
            </a:pPr>
            <a:r>
              <a:rPr lang="en-US" sz="2000" dirty="0"/>
              <a:t>Data from the NPS score that provides us with a sense of customer happiness, which in turn affects stock market price.</a:t>
            </a:r>
          </a:p>
          <a:p>
            <a:pPr marL="457200" indent="-457200">
              <a:buFont typeface="Arial" panose="020B0604020202020204" pitchFamily="34" charset="0"/>
              <a:buChar char="•"/>
            </a:pPr>
            <a:r>
              <a:rPr lang="en-US" sz="2000" dirty="0"/>
              <a:t>Also, we are provided with a list of the local holidays, and we are informed that the first and fifteenth of each month are pay dates.</a:t>
            </a:r>
          </a:p>
        </p:txBody>
      </p:sp>
      <p:sp>
        <p:nvSpPr>
          <p:cNvPr id="4" name="Date Placeholder 3">
            <a:extLst>
              <a:ext uri="{FF2B5EF4-FFF2-40B4-BE49-F238E27FC236}">
                <a16:creationId xmlns:a16="http://schemas.microsoft.com/office/drawing/2014/main" id="{8EC269DF-50B7-1440-ACA4-E9F86BD491B7}"/>
              </a:ext>
            </a:extLst>
          </p:cNvPr>
          <p:cNvSpPr>
            <a:spLocks noGrp="1"/>
          </p:cNvSpPr>
          <p:nvPr>
            <p:ph type="dt" sz="half" idx="2"/>
          </p:nvPr>
        </p:nvSpPr>
        <p:spPr/>
        <p:txBody>
          <a:bodyPr/>
          <a:lstStyle/>
          <a:p>
            <a:fld id="{8CE9AC2A-20AD-8C48-B5EB-B5322BDBCDEE}" type="datetime1">
              <a:rPr lang="en-US" smtClean="0"/>
              <a:pPr/>
              <a:t>3/14/2023</a:t>
            </a:fld>
            <a:endParaRPr lang="en-US" dirty="0"/>
          </a:p>
        </p:txBody>
      </p:sp>
      <p:sp>
        <p:nvSpPr>
          <p:cNvPr id="5" name="Footer Placeholder 4">
            <a:extLst>
              <a:ext uri="{FF2B5EF4-FFF2-40B4-BE49-F238E27FC236}">
                <a16:creationId xmlns:a16="http://schemas.microsoft.com/office/drawing/2014/main" id="{F002293B-A42D-4C43-972E-A060E6E9B731}"/>
              </a:ext>
            </a:extLst>
          </p:cNvPr>
          <p:cNvSpPr>
            <a:spLocks noGrp="1"/>
          </p:cNvSpPr>
          <p:nvPr>
            <p:ph type="ftr" sz="quarter" idx="3"/>
          </p:nvPr>
        </p:nvSpPr>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930F45B1-4966-B44A-9FFB-F6C33A62522E}"/>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2316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AACC-CAD3-7849-B7E1-9E704948E866}"/>
              </a:ext>
            </a:extLst>
          </p:cNvPr>
          <p:cNvSpPr>
            <a:spLocks noGrp="1"/>
          </p:cNvSpPr>
          <p:nvPr>
            <p:ph type="title"/>
          </p:nvPr>
        </p:nvSpPr>
        <p:spPr>
          <a:xfrm>
            <a:off x="840828" y="136634"/>
            <a:ext cx="10105848" cy="935421"/>
          </a:xfrm>
        </p:spPr>
        <p:txBody>
          <a:bodyPr/>
          <a:lstStyle/>
          <a:p>
            <a:r>
              <a:rPr lang="en-US" dirty="0"/>
              <a:t>DATA CLEANING STEPS</a:t>
            </a:r>
          </a:p>
        </p:txBody>
      </p:sp>
      <p:sp>
        <p:nvSpPr>
          <p:cNvPr id="3" name="Content Placeholder 2">
            <a:extLst>
              <a:ext uri="{FF2B5EF4-FFF2-40B4-BE49-F238E27FC236}">
                <a16:creationId xmlns:a16="http://schemas.microsoft.com/office/drawing/2014/main" id="{2AADFCD4-C4BC-2746-83DB-7DE086D19C54}"/>
              </a:ext>
            </a:extLst>
          </p:cNvPr>
          <p:cNvSpPr>
            <a:spLocks noGrp="1"/>
          </p:cNvSpPr>
          <p:nvPr>
            <p:ph idx="1"/>
          </p:nvPr>
        </p:nvSpPr>
        <p:spPr>
          <a:xfrm>
            <a:off x="381000" y="1324303"/>
            <a:ext cx="11338034" cy="5160580"/>
          </a:xfrm>
        </p:spPr>
        <p:txBody>
          <a:bodyPr/>
          <a:lstStyle/>
          <a:p>
            <a:pPr>
              <a:lnSpc>
                <a:spcPct val="100000"/>
              </a:lnSpc>
              <a:spcBef>
                <a:spcPts val="400"/>
              </a:spcBef>
            </a:pPr>
            <a:r>
              <a:rPr lang="en-IN" sz="2000" dirty="0"/>
              <a:t>The sole purpose of data understanding and data cleaning is to deal with inconsistencies in the dataset such as missing values, exponential values present in certain fields etc. We also convert the various datatypes to a common datatype which will help us in analysis. </a:t>
            </a:r>
          </a:p>
          <a:p>
            <a:pPr marL="457200" indent="-457200">
              <a:lnSpc>
                <a:spcPct val="100000"/>
              </a:lnSpc>
              <a:spcBef>
                <a:spcPts val="400"/>
              </a:spcBef>
              <a:buFont typeface="Arial" panose="020B0604020202020204" pitchFamily="34" charset="0"/>
              <a:buChar char="•"/>
            </a:pPr>
            <a:r>
              <a:rPr lang="en-IN" sz="2000" dirty="0"/>
              <a:t>We convert the relevant fields to the datetime datatype. </a:t>
            </a:r>
          </a:p>
          <a:p>
            <a:pPr marL="457200" indent="-457200">
              <a:lnSpc>
                <a:spcPct val="100000"/>
              </a:lnSpc>
              <a:spcBef>
                <a:spcPts val="400"/>
              </a:spcBef>
              <a:buFont typeface="Arial" panose="020B0604020202020204" pitchFamily="34" charset="0"/>
              <a:buChar char="•"/>
            </a:pPr>
            <a:r>
              <a:rPr lang="en-IN" sz="2000" dirty="0"/>
              <a:t>Since they are of least importance, columns like </a:t>
            </a:r>
            <a:r>
              <a:rPr lang="en-IN" sz="2000" dirty="0" err="1"/>
              <a:t>deliverybdays</a:t>
            </a:r>
            <a:r>
              <a:rPr lang="en-IN" sz="2000" dirty="0"/>
              <a:t> and </a:t>
            </a:r>
            <a:r>
              <a:rPr lang="en-IN" sz="2000" dirty="0" err="1"/>
              <a:t>deliverycdays</a:t>
            </a:r>
            <a:r>
              <a:rPr lang="en-IN" sz="2000" dirty="0"/>
              <a:t> that have more than 80% missing values will be removed.</a:t>
            </a:r>
          </a:p>
          <a:p>
            <a:pPr marL="457200" indent="-457200">
              <a:lnSpc>
                <a:spcPct val="100000"/>
              </a:lnSpc>
              <a:spcBef>
                <a:spcPts val="400"/>
              </a:spcBef>
              <a:buFont typeface="Arial" panose="020B0604020202020204" pitchFamily="34" charset="0"/>
              <a:buChar char="•"/>
            </a:pPr>
            <a:r>
              <a:rPr lang="en-IN" sz="2000" dirty="0"/>
              <a:t>On the dataset, we perform some initial analysis and calculations.</a:t>
            </a:r>
          </a:p>
          <a:p>
            <a:pPr marL="457200" indent="-457200">
              <a:lnSpc>
                <a:spcPct val="100000"/>
              </a:lnSpc>
              <a:spcBef>
                <a:spcPts val="400"/>
              </a:spcBef>
              <a:buFont typeface="Arial" panose="020B0604020202020204" pitchFamily="34" charset="0"/>
              <a:buChar char="•"/>
            </a:pPr>
            <a:r>
              <a:rPr lang="en-IN" sz="2000" dirty="0"/>
              <a:t> We substitute suitable values for all the missing variables in the various datasets.</a:t>
            </a:r>
          </a:p>
          <a:p>
            <a:pPr marL="457200" indent="-457200">
              <a:lnSpc>
                <a:spcPct val="100000"/>
              </a:lnSpc>
              <a:spcBef>
                <a:spcPts val="400"/>
              </a:spcBef>
              <a:buFont typeface="Arial" panose="020B0604020202020204" pitchFamily="34" charset="0"/>
              <a:buChar char="•"/>
            </a:pPr>
            <a:r>
              <a:rPr lang="en-IN" sz="2000" dirty="0"/>
              <a:t>Use </a:t>
            </a:r>
            <a:r>
              <a:rPr lang="en-IN" sz="2000" dirty="0" err="1"/>
              <a:t>gmv</a:t>
            </a:r>
            <a:r>
              <a:rPr lang="en-IN" sz="2000" dirty="0"/>
              <a:t>/units to impute the incorrect </a:t>
            </a:r>
            <a:r>
              <a:rPr lang="en-IN" sz="2000" dirty="0" err="1"/>
              <a:t>mrp</a:t>
            </a:r>
            <a:r>
              <a:rPr lang="en-IN" sz="2000" dirty="0"/>
              <a:t> values.</a:t>
            </a:r>
          </a:p>
          <a:p>
            <a:pPr marL="457200" indent="-457200">
              <a:lnSpc>
                <a:spcPct val="100000"/>
              </a:lnSpc>
              <a:spcBef>
                <a:spcPts val="400"/>
              </a:spcBef>
              <a:buFont typeface="Arial" panose="020B0604020202020204" pitchFamily="34" charset="0"/>
              <a:buChar char="•"/>
            </a:pPr>
            <a:r>
              <a:rPr lang="en-IN" sz="2000" dirty="0"/>
              <a:t>removing columns such as </a:t>
            </a:r>
            <a:r>
              <a:rPr lang="en-IN" sz="2000" dirty="0" err="1"/>
              <a:t>pincode</a:t>
            </a:r>
            <a:r>
              <a:rPr lang="en-IN" sz="2000" dirty="0"/>
              <a:t>, </a:t>
            </a:r>
            <a:r>
              <a:rPr lang="en-IN" sz="2000" dirty="0" err="1"/>
              <a:t>cust_id</a:t>
            </a:r>
            <a:r>
              <a:rPr lang="en-IN" sz="2000" dirty="0"/>
              <a:t>, and </a:t>
            </a:r>
            <a:r>
              <a:rPr lang="en-IN" sz="2000" dirty="0" err="1"/>
              <a:t>fsn_id</a:t>
            </a:r>
            <a:r>
              <a:rPr lang="en-IN" sz="2000" dirty="0"/>
              <a:t> because they don't add anything to the analysis.</a:t>
            </a:r>
          </a:p>
          <a:p>
            <a:pPr marL="457200" indent="-457200">
              <a:lnSpc>
                <a:spcPct val="100000"/>
              </a:lnSpc>
              <a:spcBef>
                <a:spcPts val="400"/>
              </a:spcBef>
              <a:buFont typeface="Arial" panose="020B0604020202020204" pitchFamily="34" charset="0"/>
              <a:buChar char="•"/>
            </a:pPr>
            <a:r>
              <a:rPr lang="en-IN" sz="2000" dirty="0"/>
              <a:t>Elimination of Duplicates in the Data Frame and the Column </a:t>
            </a:r>
            <a:r>
              <a:rPr lang="en-IN" sz="2000" dirty="0" err="1"/>
              <a:t>order_item_id</a:t>
            </a:r>
            <a:r>
              <a:rPr lang="en-IN" sz="2000" dirty="0"/>
              <a:t>.</a:t>
            </a:r>
          </a:p>
          <a:p>
            <a:pPr marL="457200" indent="-457200">
              <a:lnSpc>
                <a:spcPct val="100000"/>
              </a:lnSpc>
              <a:spcBef>
                <a:spcPts val="400"/>
              </a:spcBef>
              <a:buFont typeface="Arial" panose="020B0604020202020204" pitchFamily="34" charset="0"/>
              <a:buChar char="•"/>
            </a:pPr>
            <a:r>
              <a:rPr lang="en-IN" sz="2000" dirty="0"/>
              <a:t>Filtering the data for the 3 categories with Camera Accessory, Gaming Accessory, Home Audio.</a:t>
            </a:r>
          </a:p>
          <a:p>
            <a:pPr marL="457200" indent="-457200">
              <a:lnSpc>
                <a:spcPct val="100000"/>
              </a:lnSpc>
              <a:spcBef>
                <a:spcPts val="400"/>
              </a:spcBef>
              <a:buFont typeface="Arial" panose="020B0604020202020204" pitchFamily="34" charset="0"/>
              <a:buChar char="•"/>
            </a:pPr>
            <a:r>
              <a:rPr lang="en-IN" sz="2000" dirty="0"/>
              <a:t>Generate Week Column</a:t>
            </a:r>
          </a:p>
          <a:p>
            <a:pPr marL="457200" indent="-457200">
              <a:lnSpc>
                <a:spcPct val="100000"/>
              </a:lnSpc>
              <a:spcBef>
                <a:spcPts val="400"/>
              </a:spcBef>
              <a:buFont typeface="Arial" panose="020B0604020202020204" pitchFamily="34" charset="0"/>
              <a:buChar char="•"/>
            </a:pPr>
            <a:endParaRPr lang="en-IN" sz="2000" dirty="0"/>
          </a:p>
          <a:p>
            <a:endParaRPr lang="en-US" sz="2000" dirty="0"/>
          </a:p>
        </p:txBody>
      </p:sp>
      <p:sp>
        <p:nvSpPr>
          <p:cNvPr id="4" name="Date Placeholder 3">
            <a:extLst>
              <a:ext uri="{FF2B5EF4-FFF2-40B4-BE49-F238E27FC236}">
                <a16:creationId xmlns:a16="http://schemas.microsoft.com/office/drawing/2014/main" id="{BC693113-946C-234F-A561-B2B7ED3C2B73}"/>
              </a:ext>
            </a:extLst>
          </p:cNvPr>
          <p:cNvSpPr>
            <a:spLocks noGrp="1"/>
          </p:cNvSpPr>
          <p:nvPr>
            <p:ph type="dt" sz="half" idx="2"/>
          </p:nvPr>
        </p:nvSpPr>
        <p:spPr/>
        <p:txBody>
          <a:bodyPr/>
          <a:lstStyle/>
          <a:p>
            <a:fld id="{DD9C8446-696E-6942-B6C8-CC9CAD0B34E0}" type="datetime1">
              <a:rPr lang="en-US" smtClean="0"/>
              <a:pPr/>
              <a:t>3/14/2023</a:t>
            </a:fld>
            <a:endParaRPr lang="en-US" dirty="0"/>
          </a:p>
        </p:txBody>
      </p:sp>
      <p:sp>
        <p:nvSpPr>
          <p:cNvPr id="5" name="Footer Placeholder 4">
            <a:extLst>
              <a:ext uri="{FF2B5EF4-FFF2-40B4-BE49-F238E27FC236}">
                <a16:creationId xmlns:a16="http://schemas.microsoft.com/office/drawing/2014/main" id="{921AF3EB-5A8D-CC4B-AF34-6FCCF21B05C4}"/>
              </a:ext>
            </a:extLst>
          </p:cNvPr>
          <p:cNvSpPr>
            <a:spLocks noGrp="1"/>
          </p:cNvSpPr>
          <p:nvPr>
            <p:ph type="ftr" sz="quarter" idx="3"/>
          </p:nvPr>
        </p:nvSpPr>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76499431-45F4-794B-B933-01F9F1203CFF}"/>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1038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DD18-B3AE-8645-B868-AEC5DD2659A5}"/>
              </a:ext>
            </a:extLst>
          </p:cNvPr>
          <p:cNvSpPr>
            <a:spLocks noGrp="1"/>
          </p:cNvSpPr>
          <p:nvPr>
            <p:ph type="title"/>
          </p:nvPr>
        </p:nvSpPr>
        <p:spPr/>
        <p:txBody>
          <a:bodyPr anchor="t"/>
          <a:lstStyle/>
          <a:p>
            <a:r>
              <a:rPr lang="en-IN" dirty="0"/>
              <a:t>KPIs AND EXPECTED RESULTS </a:t>
            </a:r>
            <a:endParaRPr lang="en-IN" dirty="0">
              <a:effectLst/>
            </a:endParaRPr>
          </a:p>
        </p:txBody>
      </p:sp>
      <p:sp>
        <p:nvSpPr>
          <p:cNvPr id="3" name="Content Placeholder 2">
            <a:extLst>
              <a:ext uri="{FF2B5EF4-FFF2-40B4-BE49-F238E27FC236}">
                <a16:creationId xmlns:a16="http://schemas.microsoft.com/office/drawing/2014/main" id="{E22E8A9D-FB37-B144-9C99-58E23978F182}"/>
              </a:ext>
            </a:extLst>
          </p:cNvPr>
          <p:cNvSpPr>
            <a:spLocks noGrp="1"/>
          </p:cNvSpPr>
          <p:nvPr>
            <p:ph idx="1"/>
          </p:nvPr>
        </p:nvSpPr>
        <p:spPr>
          <a:xfrm>
            <a:off x="720035" y="1104106"/>
            <a:ext cx="10133875" cy="4649787"/>
          </a:xfrm>
        </p:spPr>
        <p:txBody>
          <a:bodyPr/>
          <a:lstStyle/>
          <a:p>
            <a:pPr marL="457200" indent="-457200">
              <a:buFont typeface="Arial" panose="020B0604020202020204" pitchFamily="34" charset="0"/>
              <a:buChar char="•"/>
            </a:pPr>
            <a:r>
              <a:rPr lang="en-US" sz="2000" dirty="0"/>
              <a:t>Gross Merchandise Value (GMV), commonly known as revenue, is the target variable (an independent variable), and we must identify the characteristics that would lead to an increase in revenue.</a:t>
            </a:r>
          </a:p>
          <a:p>
            <a:pPr marL="457200" indent="-457200">
              <a:buFont typeface="Arial" panose="020B0604020202020204" pitchFamily="34" charset="0"/>
              <a:buChar char="•"/>
            </a:pPr>
            <a:r>
              <a:rPr lang="en-US" sz="2000" dirty="0"/>
              <a:t>The dependent variables are those that will directly affect the GMV, such as the amount and percentage of discounts offered on a product, the NPS rating, etc.</a:t>
            </a:r>
          </a:p>
          <a:p>
            <a:pPr marL="457200" indent="-457200">
              <a:buFont typeface="Arial" panose="020B0604020202020204" pitchFamily="34" charset="0"/>
              <a:buChar char="•"/>
            </a:pPr>
            <a:r>
              <a:rPr lang="en-US" sz="2000" dirty="0"/>
              <a:t>According to our codes, the NPS score, holidays, and </a:t>
            </a:r>
            <a:r>
              <a:rPr lang="en-US" sz="2000" dirty="0" err="1"/>
              <a:t>paydates</a:t>
            </a:r>
            <a:r>
              <a:rPr lang="en-US" sz="2000" dirty="0"/>
              <a:t> (the first and fifteenth of each month) all have a beneficial impact on sales.</a:t>
            </a:r>
          </a:p>
          <a:p>
            <a:pPr marL="457200" indent="-457200">
              <a:buFont typeface="Arial" panose="020B0604020202020204" pitchFamily="34" charset="0"/>
              <a:buChar char="•"/>
            </a:pPr>
            <a:r>
              <a:rPr lang="en-US" sz="2000" dirty="0"/>
              <a:t>We must determine which of the three subcategories—gaming, audio, and camera—the company needs to spend in to increase its revenue in the coming financial year.</a:t>
            </a:r>
          </a:p>
        </p:txBody>
      </p:sp>
      <p:sp>
        <p:nvSpPr>
          <p:cNvPr id="4" name="Date Placeholder 3">
            <a:extLst>
              <a:ext uri="{FF2B5EF4-FFF2-40B4-BE49-F238E27FC236}">
                <a16:creationId xmlns:a16="http://schemas.microsoft.com/office/drawing/2014/main" id="{FAC3DF84-B930-4A42-AD40-CBF807AD6479}"/>
              </a:ext>
            </a:extLst>
          </p:cNvPr>
          <p:cNvSpPr>
            <a:spLocks noGrp="1"/>
          </p:cNvSpPr>
          <p:nvPr>
            <p:ph type="dt" sz="half" idx="2"/>
          </p:nvPr>
        </p:nvSpPr>
        <p:spPr/>
        <p:txBody>
          <a:bodyPr/>
          <a:lstStyle/>
          <a:p>
            <a:fld id="{DD9C8446-696E-6942-B6C8-CC9CAD0B34E0}" type="datetime1">
              <a:rPr lang="en-US" smtClean="0"/>
              <a:pPr/>
              <a:t>3/14/2023</a:t>
            </a:fld>
            <a:endParaRPr lang="en-US" dirty="0"/>
          </a:p>
        </p:txBody>
      </p:sp>
      <p:sp>
        <p:nvSpPr>
          <p:cNvPr id="5" name="Footer Placeholder 4">
            <a:extLst>
              <a:ext uri="{FF2B5EF4-FFF2-40B4-BE49-F238E27FC236}">
                <a16:creationId xmlns:a16="http://schemas.microsoft.com/office/drawing/2014/main" id="{49DED6C2-59C7-9C4E-BC48-4FDB08B8E326}"/>
              </a:ext>
            </a:extLst>
          </p:cNvPr>
          <p:cNvSpPr>
            <a:spLocks noGrp="1"/>
          </p:cNvSpPr>
          <p:nvPr>
            <p:ph type="ftr" sz="quarter" idx="3"/>
          </p:nvPr>
        </p:nvSpPr>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7C455A2C-B22D-3D4F-AADE-20AA6AD3F8AD}"/>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526655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B3A7-BCCE-F548-BC91-37AB8A81F01A}"/>
              </a:ext>
            </a:extLst>
          </p:cNvPr>
          <p:cNvSpPr>
            <a:spLocks noGrp="1"/>
          </p:cNvSpPr>
          <p:nvPr>
            <p:ph type="title"/>
          </p:nvPr>
        </p:nvSpPr>
        <p:spPr>
          <a:xfrm>
            <a:off x="2019299" y="228601"/>
            <a:ext cx="6819901" cy="1346199"/>
          </a:xfrm>
        </p:spPr>
        <p:txBody>
          <a:bodyPr/>
          <a:lstStyle/>
          <a:p>
            <a:r>
              <a:rPr lang="en-IN" dirty="0"/>
              <a:t>FEATURE ENGINEERING </a:t>
            </a:r>
            <a:br>
              <a:rPr lang="en-IN" dirty="0"/>
            </a:br>
            <a:endParaRPr lang="en-US" dirty="0"/>
          </a:p>
        </p:txBody>
      </p:sp>
      <p:sp>
        <p:nvSpPr>
          <p:cNvPr id="3" name="Content Placeholder 2">
            <a:extLst>
              <a:ext uri="{FF2B5EF4-FFF2-40B4-BE49-F238E27FC236}">
                <a16:creationId xmlns:a16="http://schemas.microsoft.com/office/drawing/2014/main" id="{C1C3FB25-35BA-FE48-9303-F4FD7014F0DF}"/>
              </a:ext>
            </a:extLst>
          </p:cNvPr>
          <p:cNvSpPr>
            <a:spLocks noGrp="1"/>
          </p:cNvSpPr>
          <p:nvPr>
            <p:ph idx="1"/>
          </p:nvPr>
        </p:nvSpPr>
        <p:spPr>
          <a:xfrm>
            <a:off x="381000" y="965200"/>
            <a:ext cx="10541001" cy="5391149"/>
          </a:xfrm>
        </p:spPr>
        <p:txBody>
          <a:bodyPr/>
          <a:lstStyle/>
          <a:p>
            <a:r>
              <a:rPr lang="en-US" sz="2000" dirty="0"/>
              <a:t>Feature engineering is the process by which we create new features from the data already present in order to increase relevance and raise the standard of data analysis. We do the following feature engineering tasks in this study:</a:t>
            </a:r>
          </a:p>
          <a:p>
            <a:pPr marL="457200" indent="-457200">
              <a:buFont typeface="Arial" panose="020B0604020202020204" pitchFamily="34" charset="0"/>
              <a:buChar char="•"/>
            </a:pPr>
            <a:r>
              <a:rPr lang="en-US" sz="2000" dirty="0"/>
              <a:t>Make a Week Column.</a:t>
            </a:r>
          </a:p>
          <a:p>
            <a:pPr marL="457200" indent="-457200">
              <a:buFont typeface="Arial" panose="020B0604020202020204" pitchFamily="34" charset="0"/>
              <a:buChar char="•"/>
            </a:pPr>
            <a:r>
              <a:rPr lang="en-US" sz="2000" dirty="0"/>
              <a:t>Updating the year for the week 53 to 2015, despite it being 2016 according to the other data sets.</a:t>
            </a:r>
          </a:p>
          <a:p>
            <a:pPr marL="457200" indent="-457200">
              <a:buFont typeface="Arial" panose="020B0604020202020204" pitchFamily="34" charset="0"/>
              <a:buChar char="•"/>
            </a:pPr>
            <a:r>
              <a:rPr lang="en-IN" sz="2000" dirty="0"/>
              <a:t>Dropping Columns with Single Value or all Different Values </a:t>
            </a:r>
          </a:p>
          <a:p>
            <a:pPr marL="457200" indent="-457200">
              <a:buFont typeface="Arial" panose="020B0604020202020204" pitchFamily="34" charset="0"/>
              <a:buChar char="•"/>
            </a:pPr>
            <a:r>
              <a:rPr lang="en-US" sz="2000" dirty="0"/>
              <a:t>Creation of an additional feature GMV divided by units to get the list price.</a:t>
            </a:r>
          </a:p>
          <a:p>
            <a:pPr marL="457200" indent="-457200">
              <a:buFont typeface="Arial" panose="020B0604020202020204" pitchFamily="34" charset="0"/>
              <a:buChar char="•"/>
            </a:pPr>
            <a:r>
              <a:rPr lang="en-IN" sz="2000" dirty="0"/>
              <a:t>Creating Payday column, If it is nearer to the salary day(1st and 15th of every month), we flag the column value as 1, else as 0 </a:t>
            </a:r>
          </a:p>
          <a:p>
            <a:pPr marL="457200" indent="-457200">
              <a:buFont typeface="Arial" panose="020B0604020202020204" pitchFamily="34" charset="0"/>
              <a:buChar char="•"/>
            </a:pPr>
            <a:r>
              <a:rPr lang="en-IN" sz="2000" dirty="0"/>
              <a:t>Creating </a:t>
            </a:r>
            <a:r>
              <a:rPr lang="en-IN" sz="2000" dirty="0" err="1"/>
              <a:t>holiday_flag</a:t>
            </a:r>
            <a:r>
              <a:rPr lang="en-IN" sz="2000" dirty="0"/>
              <a:t> if there is holiday or </a:t>
            </a:r>
            <a:r>
              <a:rPr lang="en-IN" sz="2000" dirty="0" err="1"/>
              <a:t>occassion</a:t>
            </a:r>
            <a:r>
              <a:rPr lang="en-IN" sz="2000" dirty="0"/>
              <a:t> in Ontario, we're flagging the line as 1 else 0</a:t>
            </a:r>
          </a:p>
          <a:p>
            <a:pPr marL="457200" indent="-457200">
              <a:buFont typeface="Arial" panose="020B0604020202020204" pitchFamily="34" charset="0"/>
              <a:buChar char="•"/>
            </a:pPr>
            <a:r>
              <a:rPr lang="en-IN" sz="2000" dirty="0"/>
              <a:t>Creating a new column Product Type, If GMV value &gt; 80 % then considering it as </a:t>
            </a:r>
            <a:r>
              <a:rPr lang="en-IN" sz="2000" dirty="0" err="1"/>
              <a:t>Premium_product</a:t>
            </a:r>
            <a:r>
              <a:rPr lang="en-IN" sz="2000" dirty="0"/>
              <a:t>, else </a:t>
            </a:r>
            <a:r>
              <a:rPr lang="en-IN" sz="2000" dirty="0" err="1"/>
              <a:t>mass_market</a:t>
            </a:r>
            <a:endParaRPr lang="en-IN" sz="2000" dirty="0"/>
          </a:p>
          <a:p>
            <a:br>
              <a:rPr lang="en-IN" sz="2000" dirty="0"/>
            </a:br>
            <a:endParaRPr lang="en-IN" sz="2000" dirty="0"/>
          </a:p>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E6FDDCC6-44F3-0743-A87A-C024D2CF6A46}"/>
              </a:ext>
            </a:extLst>
          </p:cNvPr>
          <p:cNvSpPr>
            <a:spLocks noGrp="1"/>
          </p:cNvSpPr>
          <p:nvPr>
            <p:ph type="dt" sz="half" idx="2"/>
          </p:nvPr>
        </p:nvSpPr>
        <p:spPr>
          <a:xfrm>
            <a:off x="63499" y="6362699"/>
            <a:ext cx="2743200" cy="365125"/>
          </a:xfrm>
        </p:spPr>
        <p:txBody>
          <a:bodyPr/>
          <a:lstStyle/>
          <a:p>
            <a:endParaRPr lang="en-US" dirty="0"/>
          </a:p>
        </p:txBody>
      </p:sp>
      <p:sp>
        <p:nvSpPr>
          <p:cNvPr id="5" name="Footer Placeholder 4">
            <a:extLst>
              <a:ext uri="{FF2B5EF4-FFF2-40B4-BE49-F238E27FC236}">
                <a16:creationId xmlns:a16="http://schemas.microsoft.com/office/drawing/2014/main" id="{9C8729AA-B292-E945-988E-F3101B4BABF1}"/>
              </a:ext>
            </a:extLst>
          </p:cNvPr>
          <p:cNvSpPr>
            <a:spLocks noGrp="1"/>
          </p:cNvSpPr>
          <p:nvPr>
            <p:ph type="ftr" sz="quarter" idx="3"/>
          </p:nvPr>
        </p:nvSpPr>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2742CEDE-6261-5941-BB21-29DD25956495}"/>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700077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C463F-A09F-1045-B9AD-06DAD8014F8B}"/>
              </a:ext>
            </a:extLst>
          </p:cNvPr>
          <p:cNvSpPr>
            <a:spLocks noGrp="1"/>
          </p:cNvSpPr>
          <p:nvPr>
            <p:ph type="title"/>
          </p:nvPr>
        </p:nvSpPr>
        <p:spPr/>
        <p:txBody>
          <a:bodyPr/>
          <a:lstStyle/>
          <a:p>
            <a:r>
              <a:rPr lang="en-IN" dirty="0"/>
              <a:t>FEATURE ENGINEERING </a:t>
            </a:r>
            <a:br>
              <a:rPr lang="en-IN" dirty="0"/>
            </a:br>
            <a:endParaRPr lang="en-US" dirty="0"/>
          </a:p>
        </p:txBody>
      </p:sp>
      <p:sp>
        <p:nvSpPr>
          <p:cNvPr id="3" name="Content Placeholder 2">
            <a:extLst>
              <a:ext uri="{FF2B5EF4-FFF2-40B4-BE49-F238E27FC236}">
                <a16:creationId xmlns:a16="http://schemas.microsoft.com/office/drawing/2014/main" id="{13A521C7-8375-B442-80DF-55CCA943C3AB}"/>
              </a:ext>
            </a:extLst>
          </p:cNvPr>
          <p:cNvSpPr>
            <a:spLocks noGrp="1"/>
          </p:cNvSpPr>
          <p:nvPr>
            <p:ph idx="1"/>
          </p:nvPr>
        </p:nvSpPr>
        <p:spPr>
          <a:xfrm>
            <a:off x="381000" y="1092200"/>
            <a:ext cx="10668000" cy="5105399"/>
          </a:xfrm>
        </p:spPr>
        <p:txBody>
          <a:bodyPr/>
          <a:lstStyle/>
          <a:p>
            <a:pPr marL="457200" indent="-457200">
              <a:buFont typeface="Arial" panose="020B0604020202020204" pitchFamily="34" charset="0"/>
              <a:buChar char="•"/>
            </a:pPr>
            <a:r>
              <a:rPr lang="en-IN" sz="2000" dirty="0"/>
              <a:t>Creating dummy variables for order_payment_typeFiltering data from July 2015 to June 2016.</a:t>
            </a:r>
          </a:p>
          <a:p>
            <a:pPr marL="457200" indent="-457200">
              <a:buFont typeface="Arial" panose="020B0604020202020204" pitchFamily="34" charset="0"/>
              <a:buChar char="•"/>
            </a:pPr>
            <a:r>
              <a:rPr lang="en-US" sz="2000" dirty="0"/>
              <a:t>calculating the marketing spend by calculating GMV%.</a:t>
            </a:r>
          </a:p>
          <a:p>
            <a:pPr marL="457200" indent="-457200">
              <a:buFont typeface="Arial" panose="020B0604020202020204" pitchFamily="34" charset="0"/>
              <a:buChar char="•"/>
            </a:pPr>
            <a:r>
              <a:rPr lang="en-IN" sz="2000" dirty="0"/>
              <a:t>Reading product list using the file “Media data and other information” </a:t>
            </a:r>
          </a:p>
          <a:p>
            <a:pPr marL="457200" indent="-457200">
              <a:buFont typeface="Arial" panose="020B0604020202020204" pitchFamily="34" charset="0"/>
              <a:buChar char="•"/>
            </a:pPr>
            <a:r>
              <a:rPr lang="en-US" sz="2000" dirty="0"/>
              <a:t>Creating special sales with a value of 0 for Nulls and a value of 1 for event dates.</a:t>
            </a:r>
          </a:p>
          <a:p>
            <a:pPr marL="457200" indent="-457200">
              <a:buFont typeface="Arial" panose="020B0604020202020204" pitchFamily="34" charset="0"/>
              <a:buChar char="•"/>
            </a:pPr>
            <a:r>
              <a:rPr lang="en-IN" sz="2000" dirty="0"/>
              <a:t>Mapping months to a month's number of weeks and getting a count of 52 weeks </a:t>
            </a:r>
          </a:p>
          <a:p>
            <a:pPr marL="457200" indent="-457200">
              <a:buFont typeface="Arial" panose="020B0604020202020204" pitchFamily="34" charset="0"/>
              <a:buChar char="•"/>
            </a:pPr>
            <a:r>
              <a:rPr lang="en-IN" sz="2000" dirty="0"/>
              <a:t>Calculate 8-weeks Exponential Moving Average for all Advertising media channels.</a:t>
            </a:r>
          </a:p>
          <a:p>
            <a:pPr marL="457200" indent="-457200">
              <a:buFont typeface="Arial" panose="020B0604020202020204" pitchFamily="34" charset="0"/>
              <a:buChar char="•"/>
            </a:pPr>
            <a:r>
              <a:rPr lang="en-IN" sz="2000" dirty="0"/>
              <a:t>Calculate 5-weeks and 3-weeks Simple Moving Average for advertising media channels, NPS and Stock_Index.</a:t>
            </a:r>
          </a:p>
          <a:p>
            <a:pPr marL="457200" indent="-457200">
              <a:buFont typeface="Arial" panose="020B0604020202020204" pitchFamily="34" charset="0"/>
              <a:buChar char="•"/>
            </a:pPr>
            <a:r>
              <a:rPr lang="en-IN" sz="2000" dirty="0"/>
              <a:t>Creating (Net Promoter score)NPS - works as a proxy to ‘voice of the customer’ and Stock Index.</a:t>
            </a:r>
          </a:p>
          <a:p>
            <a:pPr marL="457200" indent="-457200">
              <a:buFont typeface="Arial" panose="020B0604020202020204" pitchFamily="34" charset="0"/>
              <a:buChar char="•"/>
            </a:pPr>
            <a:endParaRPr lang="en-US" sz="2400" dirty="0"/>
          </a:p>
        </p:txBody>
      </p:sp>
      <p:sp>
        <p:nvSpPr>
          <p:cNvPr id="4" name="Date Placeholder 3">
            <a:extLst>
              <a:ext uri="{FF2B5EF4-FFF2-40B4-BE49-F238E27FC236}">
                <a16:creationId xmlns:a16="http://schemas.microsoft.com/office/drawing/2014/main" id="{9F26B363-0598-1C4F-B2F7-3349AB1A23A8}"/>
              </a:ext>
            </a:extLst>
          </p:cNvPr>
          <p:cNvSpPr>
            <a:spLocks noGrp="1"/>
          </p:cNvSpPr>
          <p:nvPr>
            <p:ph type="dt" sz="half" idx="2"/>
          </p:nvPr>
        </p:nvSpPr>
        <p:spPr/>
        <p:txBody>
          <a:bodyPr/>
          <a:lstStyle/>
          <a:p>
            <a:fld id="{DD9C8446-696E-6942-B6C8-CC9CAD0B34E0}" type="datetime1">
              <a:rPr lang="en-US" smtClean="0"/>
              <a:pPr/>
              <a:t>3/14/2023</a:t>
            </a:fld>
            <a:endParaRPr lang="en-US" dirty="0"/>
          </a:p>
        </p:txBody>
      </p:sp>
      <p:sp>
        <p:nvSpPr>
          <p:cNvPr id="5" name="Footer Placeholder 4">
            <a:extLst>
              <a:ext uri="{FF2B5EF4-FFF2-40B4-BE49-F238E27FC236}">
                <a16:creationId xmlns:a16="http://schemas.microsoft.com/office/drawing/2014/main" id="{4CD20797-DB2A-5440-B4C0-F302CD962EFE}"/>
              </a:ext>
            </a:extLst>
          </p:cNvPr>
          <p:cNvSpPr>
            <a:spLocks noGrp="1"/>
          </p:cNvSpPr>
          <p:nvPr>
            <p:ph type="ftr" sz="quarter" idx="3"/>
          </p:nvPr>
        </p:nvSpPr>
        <p:spPr/>
        <p:txBody>
          <a:bodyPr/>
          <a:lstStyle/>
          <a:p>
            <a:r>
              <a:rPr lang="en-US" dirty="0"/>
              <a:t>CAPSTONE PROJECT ECOMMERCE -ELECKART</a:t>
            </a:r>
          </a:p>
        </p:txBody>
      </p:sp>
      <p:sp>
        <p:nvSpPr>
          <p:cNvPr id="6" name="Slide Number Placeholder 5">
            <a:extLst>
              <a:ext uri="{FF2B5EF4-FFF2-40B4-BE49-F238E27FC236}">
                <a16:creationId xmlns:a16="http://schemas.microsoft.com/office/drawing/2014/main" id="{86FDD56D-F4C4-EF46-9056-C04CE3FB544E}"/>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57832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74729" y="1549730"/>
            <a:ext cx="6245912" cy="2387600"/>
          </a:xfrm>
        </p:spPr>
        <p:txBody>
          <a:bodyPr/>
          <a:lstStyle/>
          <a:p>
            <a:r>
              <a:rPr lang="en-US" sz="4800" dirty="0"/>
              <a:t>Steps &amp; Visualization </a:t>
            </a:r>
          </a:p>
        </p:txBody>
      </p:sp>
    </p:spTree>
    <p:extLst>
      <p:ext uri="{BB962C8B-B14F-4D97-AF65-F5344CB8AC3E}">
        <p14:creationId xmlns:p14="http://schemas.microsoft.com/office/powerpoint/2010/main" val="429066333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purl.org/dc/terms/"/>
    <ds:schemaRef ds:uri="16c05727-aa75-4e4a-9b5f-8a80a1165891"/>
    <ds:schemaRef ds:uri="http://purl.org/dc/dcmitype/"/>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230e9df3-be65-4c73-a93b-d1236ebd677e"/>
    <ds:schemaRef ds:uri="http://schemas.microsoft.com/sharepoint/v3"/>
    <ds:schemaRef ds:uri="71af3243-3dd4-4a8d-8c0d-dd76da1f02a5"/>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{9224848E-97A4-475A-9586-288093F80670}tf45331398_win32</Template>
  <TotalTime>1569</TotalTime>
  <Words>2524</Words>
  <Application>Microsoft Office PowerPoint</Application>
  <PresentationFormat>Widescreen</PresentationFormat>
  <Paragraphs>338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Tenorite</vt:lpstr>
      <vt:lpstr>Office Theme</vt:lpstr>
      <vt:lpstr>CAPSTONE PROJECT ECOMMERCE -ELECKART</vt:lpstr>
      <vt:lpstr>Problem Statement</vt:lpstr>
      <vt:lpstr>BUSINESS OBJECTIVE</vt:lpstr>
      <vt:lpstr>A SUMMARY OF BUSINESS UNDERSTANDING</vt:lpstr>
      <vt:lpstr>DATA CLEANING STEPS</vt:lpstr>
      <vt:lpstr>KPIs AND EXPECTED RESULTS </vt:lpstr>
      <vt:lpstr>FEATURE ENGINEERING  </vt:lpstr>
      <vt:lpstr>FEATURE ENGINEERING  </vt:lpstr>
      <vt:lpstr>Steps &amp; Visualization </vt:lpstr>
      <vt:lpstr>DATA UNDERSTANDING -I July 2015 to June 2016</vt:lpstr>
      <vt:lpstr>EXPLORATORY DATA ANALYSIS   </vt:lpstr>
      <vt:lpstr>EXPLORATORY DATA ANALYSIS   </vt:lpstr>
      <vt:lpstr>EXPLORATORY DATA ANALYSIS   </vt:lpstr>
      <vt:lpstr>EXPLORATORY DATA ANALYSIS   </vt:lpstr>
      <vt:lpstr>EXPLORATORY DATA ANALYSIS   </vt:lpstr>
      <vt:lpstr>   </vt:lpstr>
      <vt:lpstr>EXPLORATORY DATA ANALYSIS   </vt:lpstr>
      <vt:lpstr>EXPLORATORY DATA ANALYSIS   </vt:lpstr>
      <vt:lpstr>   </vt:lpstr>
      <vt:lpstr>Model Evaluation- CAMERA ACCESSORY</vt:lpstr>
      <vt:lpstr>Key Outcome - CAMERA ACCESSORY</vt:lpstr>
      <vt:lpstr>Model Evaluation- HOME AUDIO </vt:lpstr>
      <vt:lpstr>Key Outcome - HOME AUDIO </vt:lpstr>
      <vt:lpstr>Model Evaluation- GAMING ACCESSORY</vt:lpstr>
      <vt:lpstr>Key Outcome - GAMING ACCESSORY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ECOMMERCE -ELECKART</dc:title>
  <dc:creator>Divya Saurabh</dc:creator>
  <cp:lastModifiedBy>Divya Saurabh</cp:lastModifiedBy>
  <cp:revision>40</cp:revision>
  <dcterms:created xsi:type="dcterms:W3CDTF">2023-03-11T10:49:47Z</dcterms:created>
  <dcterms:modified xsi:type="dcterms:W3CDTF">2023-03-14T09:17:12Z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