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A4B3-C02D-495A-8647-F4E36070F0A9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B9F8-5783-4302-BB98-23767F0656B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7B9F8-5783-4302-BB98-23767F0656B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42ADC0C-5505-4C70-A54D-B9CFDD7DE18C}" type="datetimeFigureOut">
              <a:rPr lang="en-IN" smtClean="0"/>
            </a:fld>
            <a:endParaRPr lang="en-IN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0BD5C3F6-6C50-44FB-802D-A236BA2732B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/>
          <p:nvPr/>
        </p:nvSpPr>
        <p:spPr>
          <a:xfrm>
            <a:off x="-38100" y="1908810"/>
            <a:ext cx="12230100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54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FFFF"/>
                </a:highlight>
                <a:latin typeface="Agency FB" panose="020B0503020202020204" charset="0"/>
                <a:cs typeface="Agency FB" panose="020B0503020202020204" charset="0"/>
                <a:sym typeface="+mn-ea"/>
              </a:rPr>
              <a:t>DataSpark</a:t>
            </a:r>
            <a:r>
              <a:rPr lang="en-US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FFFF"/>
                </a:highlight>
                <a:latin typeface="Agency FB" panose="020B0503020202020204" charset="0"/>
                <a:cs typeface="Agency FB" panose="020B0503020202020204" charset="0"/>
                <a:sym typeface="+mn-ea"/>
              </a:rPr>
              <a:t> - Illuminating Insights for Global Electronics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highlight>
                <a:srgbClr val="FFFFFF"/>
              </a:highlight>
              <a:latin typeface="Agency FB" panose="020B0503020202020204" charset="0"/>
              <a:ea typeface="Microsoft YaHei" panose="020B0503020204020204" charset="-122"/>
              <a:cs typeface="Agency FB" panose="020B0503020202020204" charset="0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62200" y="4861614"/>
            <a:ext cx="7545957" cy="0"/>
          </a:xfrm>
          <a:prstGeom prst="line">
            <a:avLst/>
          </a:prstGeom>
          <a:ln>
            <a:solidFill>
              <a:srgbClr val="7BB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p>
            <a:r>
              <a:rPr lang="en-IN" sz="35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Capstone Project – 2</a:t>
            </a:r>
            <a:endParaRPr lang="en-IN" sz="3500" dirty="0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  <a:p>
            <a:r>
              <a:rPr lang="en-IN" sz="35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By:</a:t>
            </a:r>
            <a:endParaRPr lang="en-IN" sz="3500" dirty="0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  <a:p>
            <a:r>
              <a:rPr lang="en-IN" sz="3500" dirty="0" err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Bhuvaneswaran</a:t>
            </a:r>
            <a:r>
              <a:rPr lang="en-IN" sz="3500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 R</a:t>
            </a:r>
            <a:endParaRPr lang="en-IN" sz="3500" dirty="0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2415540"/>
            <a:ext cx="10972800" cy="1913255"/>
          </a:xfrm>
        </p:spPr>
        <p:txBody>
          <a:bodyPr anchor="ctr" anchorCtr="0"/>
          <a:p>
            <a:pPr algn="ctr"/>
            <a:r>
              <a:rPr lang="en-IN" sz="8000" b="1" dirty="0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  <a:sym typeface="+mn-ea"/>
              </a:rPr>
              <a:t>Thank You!!</a:t>
            </a:r>
            <a:endParaRPr lang="en-IN" altLang="en-US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965" y="-5307330"/>
            <a:ext cx="1576705" cy="121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597" y="1804004"/>
            <a:ext cx="5593651" cy="186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590">
              <a:spcAft>
                <a:spcPts val="600"/>
              </a:spcAft>
            </a:pPr>
            <a:r>
              <a:rPr lang="en-IN" sz="211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 Analysis:</a:t>
            </a:r>
            <a:endParaRPr lang="en-IN" sz="211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We can see the male customers are dominating in number when compared to female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Female targeted advertisements can help us fight this imbalance and grow overall sales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596" y="4334127"/>
            <a:ext cx="5593651" cy="186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590">
              <a:spcAft>
                <a:spcPts val="600"/>
              </a:spcAft>
            </a:pPr>
            <a:r>
              <a:rPr lang="en-IN" sz="211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Analysis:</a:t>
            </a:r>
            <a:endParaRPr lang="en-IN" sz="211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The customers are bucketed based on their age and then visualised using the bar chart.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We can see that the people above 65 years are higher in counts than others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84415" y="1859280"/>
            <a:ext cx="4320540" cy="214122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5050" y="4283075"/>
            <a:ext cx="4319905" cy="217932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5" y="0"/>
            <a:ext cx="12192000" cy="1576705"/>
          </a:xfrm>
          <a:blipFill rotWithShape="1"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/>
          <a:p>
            <a:pPr algn="l"/>
            <a:r>
              <a:rPr lang="en-IN" sz="4000" b="1" dirty="0">
                <a:solidFill>
                  <a:srgbClr val="FFFFFF"/>
                </a:solidFill>
              </a:rPr>
              <a:t>Customer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0" y="0"/>
            <a:ext cx="12192000" cy="157670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anchor="ctr" anchorCtr="0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Customer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223" y="2064899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locations wise analysis was represented using the world map.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size of the bubble says about the intensity of sales from that area.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country wise analysis suggests that the North America is having Highest sales.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620" y="2065020"/>
            <a:ext cx="505206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597" y="1804004"/>
            <a:ext cx="5593651" cy="284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590">
              <a:spcAft>
                <a:spcPts val="600"/>
              </a:spcAft>
            </a:pPr>
            <a:r>
              <a:rPr lang="en-IN" sz="211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 sales:</a:t>
            </a:r>
            <a:endParaRPr lang="en-IN" sz="211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We can see the highest sales are ther</a:t>
            </a:r>
            <a:r>
              <a:rPr lang="en-IN" sz="2110" dirty="0">
                <a:latin typeface="Times New Roman" panose="02020603050405020304" charset="0"/>
                <a:cs typeface="Times New Roman" panose="02020603050405020304" charset="0"/>
              </a:rPr>
              <a:t>e in Jan, Feb and Dec for which the inventory should be ready to face the hike in demand.</a:t>
            </a:r>
            <a:endParaRPr lang="en-IN" sz="21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The April and march month has recorded the lowest sales which can be overcome by doing proper marketing and maintaining good product portfolio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596" y="4855752"/>
            <a:ext cx="5593651" cy="179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590">
              <a:spcAft>
                <a:spcPts val="600"/>
              </a:spcAft>
            </a:pPr>
            <a:r>
              <a:rPr lang="en-IN" sz="211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Performers:</a:t>
            </a:r>
            <a:endParaRPr lang="en-IN" sz="211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We can see that the computers are the top performers maintaining good SKU based on colours is important as we can see god proportion in each </a:t>
            </a:r>
            <a:r>
              <a:rPr lang="en-IN" sz="2110" kern="1200" dirty="0" err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color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59090" y="1804035"/>
            <a:ext cx="3558540" cy="22174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59090" y="4403725"/>
            <a:ext cx="3559175" cy="217932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74625" y="0"/>
            <a:ext cx="5390515" cy="1576705"/>
          </a:xfrm>
        </p:spPr>
        <p:txBody>
          <a:bodyPr anchor="ctr">
            <a:normAutofit/>
          </a:bodyPr>
          <a:lstStyle/>
          <a:p>
            <a:pPr algn="l"/>
            <a:r>
              <a:rPr lang="en-IN" sz="4000" b="1" dirty="0">
                <a:solidFill>
                  <a:srgbClr val="FFFFFF"/>
                </a:solidFill>
              </a:rPr>
              <a:t>Sales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635" y="0"/>
            <a:ext cx="12192000" cy="15767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 anchorCtr="0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Sales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940050"/>
            <a:ext cx="10515600" cy="21221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74625" y="0"/>
            <a:ext cx="5390515" cy="157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Sales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35" y="0"/>
            <a:ext cx="12192000" cy="157670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 anchorCtr="0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Sales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Product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05" y="1863745"/>
            <a:ext cx="9414390" cy="146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590">
              <a:spcAft>
                <a:spcPts val="600"/>
              </a:spcAft>
            </a:pPr>
            <a:r>
              <a:rPr lang="en-IN" sz="211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Profit Margin by Top Products:</a:t>
            </a:r>
            <a:endParaRPr lang="en-IN" sz="211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dirty="0">
                <a:latin typeface="Times New Roman" panose="02020603050405020304" charset="0"/>
                <a:cs typeface="Times New Roman" panose="02020603050405020304" charset="0"/>
              </a:rPr>
              <a:t>From the Donut chat that has been shown for the top 10 products </a:t>
            </a:r>
            <a:r>
              <a:rPr lang="en-IN" sz="2110" dirty="0" err="1"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IN" sz="2110" dirty="0">
                <a:latin typeface="Times New Roman" panose="02020603050405020304" charset="0"/>
                <a:cs typeface="Times New Roman" panose="02020603050405020304" charset="0"/>
              </a:rPr>
              <a:t> has been understood that the 10 tier products are not non uniformly distributed, they are properly distributed suggesting good signs.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08170" y="3845560"/>
            <a:ext cx="7443470" cy="217932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815" y="3845560"/>
            <a:ext cx="3398520" cy="21793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174625" y="0"/>
            <a:ext cx="5390515" cy="157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Product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635" y="0"/>
            <a:ext cx="12192000" cy="15767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 anchorCtr="0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Product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Sales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597" y="1804004"/>
            <a:ext cx="5593651" cy="21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590">
              <a:spcAft>
                <a:spcPts val="600"/>
              </a:spcAft>
            </a:pPr>
            <a:r>
              <a:rPr lang="en-IN" sz="211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10 Frequency Products:</a:t>
            </a:r>
            <a:endParaRPr lang="en-IN" sz="211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We </a:t>
            </a: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can see that the larger proportion of the least 10 products are from home appliances, camera segment.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Making the competitor analysis will help us understand the gaps in our current products.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597" y="4312765"/>
            <a:ext cx="5593651" cy="186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590">
              <a:spcAft>
                <a:spcPts val="600"/>
              </a:spcAft>
            </a:pPr>
            <a:r>
              <a:rPr lang="en-IN" sz="211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Frequency Products:</a:t>
            </a:r>
            <a:endParaRPr lang="en-IN" sz="211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The top selling products are from the Desktop and computer segment.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It’s recommended to maintain sufficient </a:t>
            </a:r>
            <a:r>
              <a:rPr lang="en-IN" sz="2110" dirty="0">
                <a:latin typeface="Times New Roman" panose="02020603050405020304" charset="0"/>
                <a:cs typeface="Times New Roman" panose="02020603050405020304" charset="0"/>
              </a:rPr>
              <a:t>inventory to meet the customer demand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28635" y="1757680"/>
            <a:ext cx="3520440" cy="21488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8635" y="4163060"/>
            <a:ext cx="3520440" cy="21717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/>
        </p:nvSpPr>
        <p:spPr>
          <a:xfrm>
            <a:off x="174625" y="0"/>
            <a:ext cx="5390515" cy="157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Sales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635" y="0"/>
            <a:ext cx="12192000" cy="15767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 anchorCtr="0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Sales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Store Analysis</a:t>
            </a: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103" y="2405894"/>
            <a:ext cx="4768645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Overall Analysis:</a:t>
            </a:r>
            <a:endParaRPr lang="en-US" sz="2000" b="1" dirty="0"/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After seeing the total revenue, it has been understood that the sales from north American stores are the highest.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There are very less number of stores in Australia which can cost us the opportunity.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Spreading the company across the Australia can help the company grow its sales well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935" y="1753870"/>
            <a:ext cx="5652135" cy="48044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74625" y="0"/>
            <a:ext cx="5390515" cy="157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Store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35" y="0"/>
            <a:ext cx="12192000" cy="157670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 anchorCtr="0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Store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Store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597" y="1804004"/>
            <a:ext cx="5593651" cy="21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590">
              <a:spcAft>
                <a:spcPts val="600"/>
              </a:spcAft>
            </a:pPr>
            <a:r>
              <a:rPr lang="en-IN" sz="211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Size analysis:</a:t>
            </a:r>
            <a:endParaRPr lang="en-IN" sz="211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We can see that the stores with the area between 1750 to 2000 are contributing to </a:t>
            </a:r>
            <a:r>
              <a:rPr lang="en-IN" sz="2110" kern="1200" dirty="0" err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morethan</a:t>
            </a:r>
            <a:r>
              <a:rPr lang="en-IN" sz="2110" kern="12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50% of the entire sales.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dirty="0">
                <a:latin typeface="Times New Roman" panose="02020603050405020304" charset="0"/>
                <a:cs typeface="Times New Roman" panose="02020603050405020304" charset="0"/>
              </a:rPr>
              <a:t>We can see the stores with the highest area are not the highest selling.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597" y="4312765"/>
            <a:ext cx="5593651" cy="146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2590">
              <a:spcAft>
                <a:spcPts val="600"/>
              </a:spcAft>
            </a:pPr>
            <a:r>
              <a:rPr lang="en-IN" sz="211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Age analysis:</a:t>
            </a:r>
            <a:endParaRPr lang="en-IN" sz="211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algn="just" defTabSz="40259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110" dirty="0">
                <a:latin typeface="Times New Roman" panose="02020603050405020304" charset="0"/>
                <a:cs typeface="Times New Roman" panose="02020603050405020304" charset="0"/>
              </a:rPr>
              <a:t>If the age of the store is between 10-15 then they are contributing to the highest amount of sales.</a:t>
            </a:r>
            <a:endParaRPr lang="en-IN" sz="2110" kern="12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29145" y="1750060"/>
            <a:ext cx="4739640" cy="22936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9145" y="4217035"/>
            <a:ext cx="4739640" cy="229362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74625" y="0"/>
            <a:ext cx="5390515" cy="157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Store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635" y="0"/>
            <a:ext cx="12192000" cy="157670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 anchorCtr="0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FF"/>
                </a:solidFill>
              </a:rPr>
              <a:t>Store Analysis</a:t>
            </a:r>
            <a:endParaRPr lang="en-IN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2640</Words>
  <Application>WPS Presentation</Application>
  <PresentationFormat>Widescreen</PresentationFormat>
  <Paragraphs>90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Agency FB</vt:lpstr>
      <vt:lpstr>Baguet Script</vt:lpstr>
      <vt:lpstr>SquareFont</vt:lpstr>
      <vt:lpstr>Calibri</vt:lpstr>
      <vt:lpstr>Microsoft YaHei</vt:lpstr>
      <vt:lpstr>Arial Unicode MS</vt:lpstr>
      <vt:lpstr>Calibri Light</vt:lpstr>
      <vt:lpstr>Aptos</vt:lpstr>
      <vt:lpstr>BAMINI-Tamil87</vt:lpstr>
      <vt:lpstr>Times New Roman</vt:lpstr>
      <vt:lpstr>Trebuchet MS</vt:lpstr>
      <vt:lpstr>Tw Cen MT Condensed Extra Bold</vt:lpstr>
      <vt:lpstr>Verdana</vt:lpstr>
      <vt:lpstr>Default Design</vt:lpstr>
      <vt:lpstr>DataSpark - Illuminating Insights for Global Electronics</vt:lpstr>
      <vt:lpstr>Customer Analysis</vt:lpstr>
      <vt:lpstr>Customer Analysis</vt:lpstr>
      <vt:lpstr>Customer Analysis</vt:lpstr>
      <vt:lpstr>Customer Analysis</vt:lpstr>
      <vt:lpstr>Customer Analysis</vt:lpstr>
      <vt:lpstr>Customer Analysis</vt:lpstr>
      <vt:lpstr>Customer Analysis</vt:lpstr>
      <vt:lpstr>Customer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Jinka Lakshmi Narayana</dc:creator>
  <cp:lastModifiedBy>anbub</cp:lastModifiedBy>
  <cp:revision>62</cp:revision>
  <dcterms:created xsi:type="dcterms:W3CDTF">2024-08-05T16:31:00Z</dcterms:created>
  <dcterms:modified xsi:type="dcterms:W3CDTF">2024-09-08T08:11:04Z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1d1394-37a0-4505-8d21-da79f28efe6c_Enabled">
    <vt:lpwstr>true</vt:lpwstr>
  </property>
  <property fmtid="{D5CDD505-2E9C-101B-9397-08002B2CF9AE}" pid="3" name="MSIP_Label_171d1394-37a0-4505-8d21-da79f28efe6c_SetDate">
    <vt:lpwstr>2024-08-05T16:51:27Z</vt:lpwstr>
  </property>
  <property fmtid="{D5CDD505-2E9C-101B-9397-08002B2CF9AE}" pid="4" name="MSIP_Label_171d1394-37a0-4505-8d21-da79f28efe6c_Method">
    <vt:lpwstr>Standard</vt:lpwstr>
  </property>
  <property fmtid="{D5CDD505-2E9C-101B-9397-08002B2CF9AE}" pid="5" name="MSIP_Label_171d1394-37a0-4505-8d21-da79f28efe6c_Name">
    <vt:lpwstr>defa4170-0d19-0005-0004-bc88714345d2</vt:lpwstr>
  </property>
  <property fmtid="{D5CDD505-2E9C-101B-9397-08002B2CF9AE}" pid="6" name="MSIP_Label_171d1394-37a0-4505-8d21-da79f28efe6c_SiteId">
    <vt:lpwstr>297d2b28-efc2-4659-ab8e-97e0f0d00304</vt:lpwstr>
  </property>
  <property fmtid="{D5CDD505-2E9C-101B-9397-08002B2CF9AE}" pid="7" name="MSIP_Label_171d1394-37a0-4505-8d21-da79f28efe6c_ActionId">
    <vt:lpwstr>a34a51bf-0462-4429-9aca-9403ce7fb34d</vt:lpwstr>
  </property>
  <property fmtid="{D5CDD505-2E9C-101B-9397-08002B2CF9AE}" pid="8" name="MSIP_Label_171d1394-37a0-4505-8d21-da79f28efe6c_ContentBits">
    <vt:lpwstr>0</vt:lpwstr>
  </property>
  <property fmtid="{D5CDD505-2E9C-101B-9397-08002B2CF9AE}" pid="9" name="ICV">
    <vt:lpwstr>CDAE32F86FBE495AB2133106B00300AB_12</vt:lpwstr>
  </property>
  <property fmtid="{D5CDD505-2E9C-101B-9397-08002B2CF9AE}" pid="10" name="KSOProductBuildVer">
    <vt:lpwstr>1033-12.2.0.13472</vt:lpwstr>
  </property>
</Properties>
</file>