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1" r:id="rId3"/>
    <p:sldId id="264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5646C-88CC-49E8-A3F0-1DE6465D7CD1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74D6E-79D5-4EBE-BA63-F5745537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4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show you how this works. </a:t>
            </a:r>
          </a:p>
          <a:p>
            <a:endParaRPr lang="en-US" dirty="0"/>
          </a:p>
          <a:p>
            <a:pPr defTabSz="932649">
              <a:defRPr/>
            </a:pPr>
            <a:endParaRPr lang="en-US" sz="900" dirty="0">
              <a:solidFill>
                <a:srgbClr val="353535"/>
              </a:solidFill>
              <a:latin typeface="Segoe UI Light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AA446-E61B-4D43-A3B1-7749AA6DC13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8/23/2019 1:47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969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D90-785C-4C33-9F3E-444CB18DA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B932-5FCC-4B0D-9325-C7C0BBCB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C9BF-1BE9-4ABF-BE2E-B6CD057A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295A-AF12-4B8E-B576-9341A3FA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27E1-6927-4F8B-870F-CDCD416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5E38-F57B-40ED-B57E-396D3562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D3F41-65FD-4460-BADD-9785A649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75A4-CDFE-4165-AAE8-9AEF0003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E54E-4EC0-4A5E-B2AD-76D038A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A534-5592-4AB3-B054-33D8C725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632B9-E82F-45F1-9D47-7DCD6E7CC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F6DF-B5C4-4773-BCEA-3314B02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2FBE-FDA8-4BE4-AFB5-AD73696F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716D-FA8C-407D-AA1B-CEB75F66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F120-CAB6-4579-A8B6-D76C325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4126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A59D-E56C-45F1-AE8D-FBD944B2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BF05-2857-4A98-BB31-6EF6BA21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1E40-51C3-45A9-A363-02BAC27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645E-A5A9-4F78-BDC6-79CC6C2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6A97-0EC8-42FE-8579-B6ED67E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EDDD-B0CF-4DA1-8B5C-FD19AA4B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9AA7E-08DA-46F2-8175-F157E20A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B6F4-0938-4953-9B58-53FD38A3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E9AD-96AB-4234-B496-B2A8CBA9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EC3D-6287-4640-9A92-3B8F1C11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F6A0-493C-4AB7-8B7F-D5140B97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F0E0-93C5-42CA-A35E-4FFFC4F4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5A84E-7373-438E-88E9-6E0C5F1D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683F4-5961-4E8B-B071-091C4FC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BAD9-981B-41EB-8F83-E8AA89A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07FAA-717F-48E7-947B-9BC0A0B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03F3-C464-46CE-9018-695F110F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2405-C9B0-4535-BDDB-6A08A673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4F67-140D-4997-BD20-1ED432B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136A4-0045-4374-A38B-4CE403CF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EFED-B277-4E86-951D-A19DC237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43703-9411-482B-8222-2C2F396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36E59-CBA8-4995-B5E6-D1F978B8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E2C64-1FAF-44E2-92A9-ACE8831E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B9E8-F8F4-4035-8879-6D226B3D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3391B-F261-4661-AABE-D7A20D8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CBE2D-9221-4E1E-A54F-A6CC795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A04A-8D30-42FC-AC13-B518626E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B81C3-A4A1-4305-912C-6A42E46A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AD3A7-33E7-423A-9DC1-FAB3BC48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AB154-C854-4EC1-B06D-E469C0F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F11E-676A-40CC-89A3-38D4B108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DD2A-59CD-4C1B-9775-E5A78CB3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4118F-04EE-4249-B891-B71A7AB6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E9CC-47EB-4EE0-8399-79263EFB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51D3-6925-4523-BF73-509DD73E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9C869-2085-42FB-BF69-74D74D12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D882-5D7F-4EDB-BB02-F3DD1238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B2B68-D255-48B8-8114-A78E4E14F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003-E1E0-4ADB-BEBD-24B9EBBF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8915-8377-4EAD-B0F2-6DC95528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70FE-F48F-4AFA-B3F4-B5AB7A28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2357-AA3D-4AC1-AAB0-B49A0E72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79165-3F4D-4792-8941-37305B08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17B1-7272-4602-8AAD-82827C9D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F5FAD-1836-4873-8E50-DA95B692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155D-682E-4F71-B125-C4AA587A2A7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B9DB-0177-4ADC-9708-A21DF7FD6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97EB-5CAA-4ED7-97DA-29F89DD4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569E-897F-416D-95D3-510AAD84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84377"/>
            <a:ext cx="11728225" cy="2139688"/>
          </a:xfrm>
        </p:spPr>
        <p:txBody>
          <a:bodyPr/>
          <a:lstStyle/>
          <a:p>
            <a:r>
              <a:rPr lang="en-US" dirty="0"/>
              <a:t>Demo: Deploying Infrastructure using Terraform</a:t>
            </a:r>
          </a:p>
        </p:txBody>
      </p:sp>
    </p:spTree>
    <p:extLst>
      <p:ext uri="{BB962C8B-B14F-4D97-AF65-F5344CB8AC3E}">
        <p14:creationId xmlns:p14="http://schemas.microsoft.com/office/powerpoint/2010/main" val="20751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AB022B-4A42-4885-A5F8-7264D19F0286}"/>
              </a:ext>
            </a:extLst>
          </p:cNvPr>
          <p:cNvSpPr txBox="1">
            <a:spLocks/>
          </p:cNvSpPr>
          <p:nvPr/>
        </p:nvSpPr>
        <p:spPr>
          <a:xfrm>
            <a:off x="274639" y="295273"/>
            <a:ext cx="11889564" cy="263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Terraform is an open-source infrastructure as code software tool created by </a:t>
            </a:r>
            <a:r>
              <a:rPr lang="en-US" sz="3200" dirty="0" err="1"/>
              <a:t>HashiCorp</a:t>
            </a:r>
            <a:r>
              <a:rPr lang="en-US" sz="3200" dirty="0"/>
              <a:t>. It enables users to define and provision a datacenter infrastructure using a high-level configuration language known as </a:t>
            </a:r>
            <a:r>
              <a:rPr lang="en-US" sz="3200" dirty="0" err="1"/>
              <a:t>Hashicorp</a:t>
            </a:r>
            <a:r>
              <a:rPr lang="en-US" sz="3200" dirty="0"/>
              <a:t> Configuration Language or optionally JSON.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spc="-80" dirty="0"/>
              <a:t>Terraform</a:t>
            </a:r>
            <a:r>
              <a:rPr lang="en-US" sz="3200" spc="-245" dirty="0"/>
              <a:t> </a:t>
            </a:r>
            <a:r>
              <a:rPr lang="en-US" sz="3200" spc="-80" dirty="0" err="1"/>
              <a:t>WorkFlow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E282D-BA62-43F5-AE3C-02A336DE0FC9}"/>
              </a:ext>
            </a:extLst>
          </p:cNvPr>
          <p:cNvSpPr/>
          <p:nvPr/>
        </p:nvSpPr>
        <p:spPr bwMode="auto">
          <a:xfrm flipV="1">
            <a:off x="8014783" y="4496380"/>
            <a:ext cx="111971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4BF1D-26A9-49FE-AFA5-518928E650C0}"/>
              </a:ext>
            </a:extLst>
          </p:cNvPr>
          <p:cNvSpPr/>
          <p:nvPr/>
        </p:nvSpPr>
        <p:spPr bwMode="auto">
          <a:xfrm flipV="1">
            <a:off x="6319822" y="4537856"/>
            <a:ext cx="136736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25E1C-09AA-449C-BB46-38180C865133}"/>
              </a:ext>
            </a:extLst>
          </p:cNvPr>
          <p:cNvSpPr/>
          <p:nvPr/>
        </p:nvSpPr>
        <p:spPr bwMode="auto">
          <a:xfrm flipV="1">
            <a:off x="4625476" y="4551930"/>
            <a:ext cx="1341966" cy="85025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CE34D-67B7-4F29-864A-342DA7DF57C7}"/>
              </a:ext>
            </a:extLst>
          </p:cNvPr>
          <p:cNvSpPr/>
          <p:nvPr/>
        </p:nvSpPr>
        <p:spPr bwMode="auto">
          <a:xfrm flipV="1">
            <a:off x="3109607" y="4553992"/>
            <a:ext cx="1176866" cy="85024"/>
          </a:xfrm>
          <a:prstGeom prst="rect">
            <a:avLst/>
          </a:prstGeom>
          <a:solidFill>
            <a:srgbClr val="3D85C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881907-7DB9-4ED7-828F-2CE4C3DEB72D}"/>
              </a:ext>
            </a:extLst>
          </p:cNvPr>
          <p:cNvGrpSpPr/>
          <p:nvPr/>
        </p:nvGrpSpPr>
        <p:grpSpPr>
          <a:xfrm>
            <a:off x="8689360" y="2833528"/>
            <a:ext cx="2976852" cy="1746840"/>
            <a:chOff x="4435080" y="2674264"/>
            <a:chExt cx="2976852" cy="17468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DD1EE3-BA7A-4432-BDF7-E7EDF0CFF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849" y="3621264"/>
              <a:ext cx="1293456" cy="799840"/>
            </a:xfrm>
            <a:prstGeom prst="rect">
              <a:avLst/>
            </a:prstGeom>
          </p:spPr>
        </p:pic>
        <p:sp>
          <p:nvSpPr>
            <p:cNvPr id="16" name="Freeform 95">
              <a:extLst>
                <a:ext uri="{FF2B5EF4-FFF2-40B4-BE49-F238E27FC236}">
                  <a16:creationId xmlns:a16="http://schemas.microsoft.com/office/drawing/2014/main" id="{E916DDC7-FD94-412F-B2CF-03A6352284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35080" y="2674264"/>
              <a:ext cx="1426107" cy="926144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0070C0">
                <a:alpha val="27000"/>
              </a:srgbClr>
            </a:solidFill>
            <a:ln>
              <a:noFill/>
            </a:ln>
            <a:extLst/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>
                <a:defRPr/>
              </a:pPr>
              <a:endParaRPr lang="en-US" sz="2800" kern="0">
                <a:solidFill>
                  <a:srgbClr val="000000"/>
                </a:solidFill>
              </a:endParaRPr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B1E4D8E4-2297-4A5C-AF80-BF01DC0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5827" y="2849686"/>
              <a:ext cx="1549654" cy="1006377"/>
            </a:xfrm>
            <a:custGeom>
              <a:avLst/>
              <a:gdLst>
                <a:gd name="T0" fmla="*/ 618 w 736"/>
                <a:gd name="T1" fmla="*/ 213 h 484"/>
                <a:gd name="T2" fmla="*/ 618 w 736"/>
                <a:gd name="T3" fmla="*/ 203 h 484"/>
                <a:gd name="T4" fmla="*/ 415 w 736"/>
                <a:gd name="T5" fmla="*/ 0 h 484"/>
                <a:gd name="T6" fmla="*/ 246 w 736"/>
                <a:gd name="T7" fmla="*/ 91 h 484"/>
                <a:gd name="T8" fmla="*/ 191 w 736"/>
                <a:gd name="T9" fmla="*/ 76 h 484"/>
                <a:gd name="T10" fmla="*/ 125 w 736"/>
                <a:gd name="T11" fmla="*/ 96 h 484"/>
                <a:gd name="T12" fmla="*/ 73 w 736"/>
                <a:gd name="T13" fmla="*/ 191 h 484"/>
                <a:gd name="T14" fmla="*/ 0 w 736"/>
                <a:gd name="T15" fmla="*/ 325 h 484"/>
                <a:gd name="T16" fmla="*/ 142 w 736"/>
                <a:gd name="T17" fmla="*/ 484 h 484"/>
                <a:gd name="T18" fmla="*/ 160 w 736"/>
                <a:gd name="T19" fmla="*/ 484 h 484"/>
                <a:gd name="T20" fmla="*/ 176 w 736"/>
                <a:gd name="T21" fmla="*/ 484 h 484"/>
                <a:gd name="T22" fmla="*/ 507 w 736"/>
                <a:gd name="T23" fmla="*/ 484 h 484"/>
                <a:gd name="T24" fmla="*/ 514 w 736"/>
                <a:gd name="T25" fmla="*/ 484 h 484"/>
                <a:gd name="T26" fmla="*/ 522 w 736"/>
                <a:gd name="T27" fmla="*/ 484 h 484"/>
                <a:gd name="T28" fmla="*/ 546 w 736"/>
                <a:gd name="T29" fmla="*/ 484 h 484"/>
                <a:gd name="T30" fmla="*/ 599 w 736"/>
                <a:gd name="T31" fmla="*/ 484 h 484"/>
                <a:gd name="T32" fmla="*/ 736 w 736"/>
                <a:gd name="T33" fmla="*/ 348 h 484"/>
                <a:gd name="T34" fmla="*/ 618 w 736"/>
                <a:gd name="T35" fmla="*/ 21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484">
                  <a:moveTo>
                    <a:pt x="618" y="213"/>
                  </a:moveTo>
                  <a:cubicBezTo>
                    <a:pt x="618" y="210"/>
                    <a:pt x="618" y="206"/>
                    <a:pt x="618" y="203"/>
                  </a:cubicBezTo>
                  <a:cubicBezTo>
                    <a:pt x="618" y="91"/>
                    <a:pt x="527" y="0"/>
                    <a:pt x="415" y="0"/>
                  </a:cubicBezTo>
                  <a:cubicBezTo>
                    <a:pt x="345" y="0"/>
                    <a:pt x="283" y="37"/>
                    <a:pt x="246" y="91"/>
                  </a:cubicBezTo>
                  <a:cubicBezTo>
                    <a:pt x="230" y="82"/>
                    <a:pt x="211" y="76"/>
                    <a:pt x="191" y="76"/>
                  </a:cubicBezTo>
                  <a:cubicBezTo>
                    <a:pt x="167" y="76"/>
                    <a:pt x="144" y="83"/>
                    <a:pt x="125" y="96"/>
                  </a:cubicBezTo>
                  <a:cubicBezTo>
                    <a:pt x="94" y="116"/>
                    <a:pt x="74" y="151"/>
                    <a:pt x="73" y="191"/>
                  </a:cubicBezTo>
                  <a:cubicBezTo>
                    <a:pt x="30" y="219"/>
                    <a:pt x="0" y="269"/>
                    <a:pt x="0" y="325"/>
                  </a:cubicBezTo>
                  <a:cubicBezTo>
                    <a:pt x="0" y="407"/>
                    <a:pt x="62" y="475"/>
                    <a:pt x="142" y="484"/>
                  </a:cubicBezTo>
                  <a:cubicBezTo>
                    <a:pt x="148" y="484"/>
                    <a:pt x="154" y="484"/>
                    <a:pt x="160" y="484"/>
                  </a:cubicBezTo>
                  <a:cubicBezTo>
                    <a:pt x="165" y="484"/>
                    <a:pt x="171" y="484"/>
                    <a:pt x="176" y="484"/>
                  </a:cubicBezTo>
                  <a:cubicBezTo>
                    <a:pt x="250" y="484"/>
                    <a:pt x="425" y="484"/>
                    <a:pt x="507" y="484"/>
                  </a:cubicBezTo>
                  <a:cubicBezTo>
                    <a:pt x="510" y="484"/>
                    <a:pt x="512" y="484"/>
                    <a:pt x="514" y="484"/>
                  </a:cubicBezTo>
                  <a:cubicBezTo>
                    <a:pt x="522" y="484"/>
                    <a:pt x="522" y="484"/>
                    <a:pt x="522" y="484"/>
                  </a:cubicBezTo>
                  <a:cubicBezTo>
                    <a:pt x="526" y="484"/>
                    <a:pt x="538" y="484"/>
                    <a:pt x="546" y="484"/>
                  </a:cubicBezTo>
                  <a:cubicBezTo>
                    <a:pt x="599" y="484"/>
                    <a:pt x="599" y="484"/>
                    <a:pt x="599" y="484"/>
                  </a:cubicBezTo>
                  <a:cubicBezTo>
                    <a:pt x="675" y="483"/>
                    <a:pt x="736" y="422"/>
                    <a:pt x="736" y="348"/>
                  </a:cubicBezTo>
                  <a:cubicBezTo>
                    <a:pt x="736" y="279"/>
                    <a:pt x="684" y="222"/>
                    <a:pt x="618" y="213"/>
                  </a:cubicBezTo>
                  <a:close/>
                </a:path>
              </a:pathLst>
            </a:custGeom>
            <a:solidFill>
              <a:srgbClr val="23BDEF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defTabSz="932418">
                <a:defRPr/>
              </a:pPr>
              <a:endParaRPr lang="en-US" sz="2800" kern="0">
                <a:solidFill>
                  <a:srgbClr val="50505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CBB075-3600-4363-80F8-4138784AF6EF}"/>
                </a:ext>
              </a:extLst>
            </p:cNvPr>
            <p:cNvSpPr txBox="1"/>
            <p:nvPr/>
          </p:nvSpPr>
          <p:spPr>
            <a:xfrm>
              <a:off x="6105351" y="3261854"/>
              <a:ext cx="130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sz="1600" kern="0" dirty="0">
                <a:solidFill>
                  <a:srgbClr val="FFFFFF"/>
                </a:solidFill>
                <a:latin typeface="Segoe UI Light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252761-FDC8-4514-A02F-DA2FD8EF23F7}"/>
              </a:ext>
            </a:extLst>
          </p:cNvPr>
          <p:cNvGrpSpPr/>
          <p:nvPr/>
        </p:nvGrpSpPr>
        <p:grpSpPr>
          <a:xfrm>
            <a:off x="5189120" y="3187691"/>
            <a:ext cx="1868892" cy="1579589"/>
            <a:chOff x="3840480" y="3131456"/>
            <a:chExt cx="1868892" cy="15795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8A8C73-FAD0-4922-977C-148C6435E8C8}"/>
                </a:ext>
              </a:extLst>
            </p:cNvPr>
            <p:cNvSpPr txBox="1"/>
            <p:nvPr/>
          </p:nvSpPr>
          <p:spPr>
            <a:xfrm>
              <a:off x="3840480" y="3131456"/>
              <a:ext cx="1868892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Plan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64A14E-CD61-45CD-B046-A8AC50383FD7}"/>
                </a:ext>
              </a:extLst>
            </p:cNvPr>
            <p:cNvCxnSpPr/>
            <p:nvPr/>
          </p:nvCxnSpPr>
          <p:spPr>
            <a:xfrm flipV="1">
              <a:off x="4774926" y="3726229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053C73-D32F-4515-8002-B04CD2398A12}"/>
                </a:ext>
              </a:extLst>
            </p:cNvPr>
            <p:cNvSpPr/>
            <p:nvPr/>
          </p:nvSpPr>
          <p:spPr bwMode="auto">
            <a:xfrm>
              <a:off x="4592048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F53690-1380-45B8-AE28-5C262B32BF7E}"/>
              </a:ext>
            </a:extLst>
          </p:cNvPr>
          <p:cNvGrpSpPr/>
          <p:nvPr/>
        </p:nvGrpSpPr>
        <p:grpSpPr>
          <a:xfrm>
            <a:off x="3341535" y="4410315"/>
            <a:ext cx="2202126" cy="1628029"/>
            <a:chOff x="2339395" y="4345288"/>
            <a:chExt cx="2202126" cy="16280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3F82D3-9455-4F9D-8AAB-7A7B7D56B9E0}"/>
                </a:ext>
              </a:extLst>
            </p:cNvPr>
            <p:cNvSpPr txBox="1"/>
            <p:nvPr/>
          </p:nvSpPr>
          <p:spPr>
            <a:xfrm>
              <a:off x="2339395" y="5634763"/>
              <a:ext cx="2202126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Write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5FD1A-5AEA-4D3B-9305-FD036EC485A8}"/>
                </a:ext>
              </a:extLst>
            </p:cNvPr>
            <p:cNvCxnSpPr/>
            <p:nvPr/>
          </p:nvCxnSpPr>
          <p:spPr>
            <a:xfrm>
              <a:off x="3440458" y="4700300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F22981-891C-4E4A-AEF2-651C9D03E2DD}"/>
                </a:ext>
              </a:extLst>
            </p:cNvPr>
            <p:cNvSpPr/>
            <p:nvPr/>
          </p:nvSpPr>
          <p:spPr bwMode="auto">
            <a:xfrm>
              <a:off x="3257580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C902AD8D-E111-4786-8C22-2423CC88C650}"/>
              </a:ext>
            </a:extLst>
          </p:cNvPr>
          <p:cNvSpPr/>
          <p:nvPr/>
        </p:nvSpPr>
        <p:spPr bwMode="auto">
          <a:xfrm>
            <a:off x="2707883" y="4405033"/>
            <a:ext cx="394343" cy="394343"/>
          </a:xfrm>
          <a:prstGeom prst="ellipse">
            <a:avLst/>
          </a:prstGeom>
          <a:solidFill>
            <a:srgbClr val="3D85CD"/>
          </a:solidFill>
          <a:ln w="76200">
            <a:solidFill>
              <a:srgbClr val="3D85C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8000" tIns="146304" rIns="18288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8BAD6-BC3A-4097-9018-DB9EAC6745BC}"/>
              </a:ext>
            </a:extLst>
          </p:cNvPr>
          <p:cNvGrpSpPr/>
          <p:nvPr/>
        </p:nvGrpSpPr>
        <p:grpSpPr>
          <a:xfrm>
            <a:off x="7077527" y="4400550"/>
            <a:ext cx="1611833" cy="1587641"/>
            <a:chOff x="5882639" y="4345288"/>
            <a:chExt cx="1611833" cy="15876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667E40-D2E1-4AF3-BF23-9FC1440DE248}"/>
                </a:ext>
              </a:extLst>
            </p:cNvPr>
            <p:cNvCxnSpPr/>
            <p:nvPr/>
          </p:nvCxnSpPr>
          <p:spPr>
            <a:xfrm>
              <a:off x="6688555" y="4700300"/>
              <a:ext cx="0" cy="695750"/>
            </a:xfrm>
            <a:prstGeom prst="line">
              <a:avLst/>
            </a:prstGeom>
            <a:ln w="38100" cap="rnd">
              <a:solidFill>
                <a:srgbClr val="3D85CD"/>
              </a:soli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2F060E-C25F-4357-8440-AFAFDDAEB7B0}"/>
                </a:ext>
              </a:extLst>
            </p:cNvPr>
            <p:cNvSpPr txBox="1"/>
            <p:nvPr/>
          </p:nvSpPr>
          <p:spPr>
            <a:xfrm>
              <a:off x="5882639" y="5594375"/>
              <a:ext cx="1611833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1"/>
                      </a:gs>
                    </a:gsLst>
                  </a:gradFill>
                  <a:cs typeface="Arial" pitchFamily="34" charset="0"/>
                </a:rPr>
                <a:t>Apply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90327E-3F0E-47C3-A69A-7164F80486B9}"/>
                </a:ext>
              </a:extLst>
            </p:cNvPr>
            <p:cNvSpPr/>
            <p:nvPr/>
          </p:nvSpPr>
          <p:spPr bwMode="auto">
            <a:xfrm>
              <a:off x="6505677" y="4345288"/>
              <a:ext cx="365757" cy="36575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3D85CD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9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4EF7-680A-4CDE-A735-4B0DB23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commands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52BD-3EB2-4800-9C57-BBB34655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4831740"/>
          </a:xfrm>
        </p:spPr>
        <p:txBody>
          <a:bodyPr/>
          <a:lstStyle/>
          <a:p>
            <a:pPr fontAlgn="base"/>
            <a:r>
              <a:rPr lang="en-US" dirty="0"/>
              <a:t>Terraform </a:t>
            </a:r>
            <a:r>
              <a:rPr lang="en-US" dirty="0" err="1"/>
              <a:t>init</a:t>
            </a:r>
            <a:r>
              <a:rPr lang="en-US" dirty="0"/>
              <a:t>: initialize the required plugin to run the terraform code ​</a:t>
            </a:r>
          </a:p>
          <a:p>
            <a:pPr fontAlgn="base"/>
            <a:r>
              <a:rPr lang="en-US" dirty="0"/>
              <a:t>Terraform plan: Used to create an execution plan.​</a:t>
            </a:r>
          </a:p>
          <a:p>
            <a:pPr fontAlgn="base"/>
            <a:r>
              <a:rPr lang="en-US" dirty="0"/>
              <a:t>+     indicates resources creation ​</a:t>
            </a:r>
            <a:br>
              <a:rPr lang="en-US" dirty="0"/>
            </a:br>
            <a:r>
              <a:rPr lang="en-US" dirty="0"/>
              <a:t>-      indicates resources destroyed​</a:t>
            </a:r>
            <a:br>
              <a:rPr lang="en-US" dirty="0"/>
            </a:br>
            <a:r>
              <a:rPr lang="en-US" dirty="0"/>
              <a:t>~    indicates resources will be updated in plan​</a:t>
            </a:r>
            <a:br>
              <a:rPr lang="en-US" dirty="0"/>
            </a:br>
            <a:r>
              <a:rPr lang="en-US" dirty="0"/>
              <a:t>-/+ indicates resources destroyed and re-created​</a:t>
            </a:r>
          </a:p>
          <a:p>
            <a:pPr fontAlgn="base"/>
            <a:r>
              <a:rPr lang="en-US" dirty="0"/>
              <a:t>Terraform apply: command is used to apply the changes required to reach the desired state of the configuration​</a:t>
            </a:r>
          </a:p>
          <a:p>
            <a:pPr fontAlgn="base"/>
            <a:r>
              <a:rPr lang="en-US" dirty="0"/>
              <a:t>Terraform destroy: command used to destroy all running infrastructure which are created by terraform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ED0D-54AD-4845-9478-B6FF1EC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terraform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2CE9D-1A31-412A-BCD8-DB387F10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>
            <a:normAutofit lnSpcReduction="10000"/>
          </a:bodyPr>
          <a:lstStyle/>
          <a:p>
            <a:pPr marL="469900" indent="-457200">
              <a:lnSpc>
                <a:spcPct val="100000"/>
              </a:lnSpc>
              <a:spcBef>
                <a:spcPts val="1055"/>
              </a:spcBef>
              <a:tabLst>
                <a:tab pos="342900" algn="l"/>
                <a:tab pos="343535" algn="l"/>
              </a:tabLst>
            </a:pPr>
            <a:r>
              <a:rPr lang="en-US" spc="-35" dirty="0">
                <a:solidFill>
                  <a:srgbClr val="424242"/>
                </a:solidFill>
                <a:cs typeface="Trebuchet MS"/>
              </a:rPr>
              <a:t>Providers: </a:t>
            </a:r>
            <a:r>
              <a:rPr lang="en-US" spc="-30" dirty="0">
                <a:solidFill>
                  <a:srgbClr val="424242"/>
                </a:solidFill>
                <a:cs typeface="Arial"/>
              </a:rPr>
              <a:t>A </a:t>
            </a:r>
            <a:r>
              <a:rPr lang="en-US" dirty="0">
                <a:solidFill>
                  <a:srgbClr val="424242"/>
                </a:solidFill>
                <a:cs typeface="Arial"/>
              </a:rPr>
              <a:t>source </a:t>
            </a:r>
            <a:r>
              <a:rPr lang="en-US" spc="60" dirty="0">
                <a:solidFill>
                  <a:srgbClr val="424242"/>
                </a:solidFill>
                <a:cs typeface="Arial"/>
              </a:rPr>
              <a:t>of </a:t>
            </a:r>
            <a:r>
              <a:rPr lang="en-US" spc="-5" dirty="0">
                <a:solidFill>
                  <a:srgbClr val="424242"/>
                </a:solidFill>
                <a:cs typeface="Arial"/>
              </a:rPr>
              <a:t>resources. </a:t>
            </a:r>
            <a:r>
              <a:rPr lang="en-US" spc="-10" dirty="0">
                <a:solidFill>
                  <a:srgbClr val="424242"/>
                </a:solidFill>
                <a:cs typeface="Arial"/>
              </a:rPr>
              <a:t>[With </a:t>
            </a:r>
            <a:r>
              <a:rPr lang="en-US" spc="-20" dirty="0">
                <a:solidFill>
                  <a:srgbClr val="424242"/>
                </a:solidFill>
                <a:cs typeface="Arial"/>
              </a:rPr>
              <a:t>an </a:t>
            </a:r>
            <a:r>
              <a:rPr lang="en-US" spc="-40" dirty="0">
                <a:solidFill>
                  <a:srgbClr val="424242"/>
                </a:solidFill>
                <a:cs typeface="Arial"/>
              </a:rPr>
              <a:t>API 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endpoint 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and </a:t>
            </a:r>
            <a:r>
              <a:rPr lang="en-US" spc="10" dirty="0">
                <a:solidFill>
                  <a:srgbClr val="424242"/>
                </a:solidFill>
                <a:cs typeface="Arial"/>
              </a:rPr>
              <a:t>authentication. </a:t>
            </a:r>
            <a:r>
              <a:rPr lang="en-US" spc="-65" dirty="0" err="1">
                <a:solidFill>
                  <a:srgbClr val="424242"/>
                </a:solidFill>
                <a:cs typeface="Arial"/>
              </a:rPr>
              <a:t>E.g</a:t>
            </a:r>
            <a:r>
              <a:rPr lang="en-US" spc="-18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-70" dirty="0">
                <a:solidFill>
                  <a:srgbClr val="424242"/>
                </a:solidFill>
                <a:cs typeface="Arial"/>
              </a:rPr>
              <a:t>AWS]</a:t>
            </a:r>
            <a:endParaRPr lang="en-US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r>
              <a:rPr lang="en-US" spc="-30" dirty="0">
                <a:solidFill>
                  <a:srgbClr val="424242"/>
                </a:solidFill>
                <a:cs typeface="Trebuchet MS"/>
              </a:rPr>
              <a:t>Resource: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Everything </a:t>
            </a:r>
            <a:r>
              <a:rPr lang="en-US" spc="25" dirty="0">
                <a:solidFill>
                  <a:srgbClr val="424242"/>
                </a:solidFill>
                <a:cs typeface="Arial"/>
              </a:rPr>
              <a:t>that </a:t>
            </a:r>
            <a:r>
              <a:rPr lang="en-US" spc="-10" dirty="0">
                <a:solidFill>
                  <a:srgbClr val="424242"/>
                </a:solidFill>
                <a:cs typeface="Arial"/>
              </a:rPr>
              <a:t>has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a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set </a:t>
            </a:r>
            <a:r>
              <a:rPr lang="en-US" spc="60" dirty="0">
                <a:solidFill>
                  <a:srgbClr val="424242"/>
                </a:solidFill>
                <a:cs typeface="Arial"/>
              </a:rPr>
              <a:t>of 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configurable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attributes 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and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a </a:t>
            </a:r>
            <a:r>
              <a:rPr lang="en-US" spc="10" dirty="0">
                <a:solidFill>
                  <a:srgbClr val="424242"/>
                </a:solidFill>
                <a:cs typeface="Arial"/>
              </a:rPr>
              <a:t>lifecycle such </a:t>
            </a:r>
            <a:r>
              <a:rPr lang="en-US" spc="-5" dirty="0">
                <a:solidFill>
                  <a:srgbClr val="424242"/>
                </a:solidFill>
                <a:cs typeface="Arial"/>
              </a:rPr>
              <a:t>as</a:t>
            </a:r>
            <a:r>
              <a:rPr lang="en-US" spc="-30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-25" dirty="0" err="1">
                <a:solidFill>
                  <a:srgbClr val="424242"/>
                </a:solidFill>
                <a:cs typeface="Arial"/>
              </a:rPr>
              <a:t>create,</a:t>
            </a:r>
            <a:r>
              <a:rPr lang="en-US" spc="-40" dirty="0" err="1">
                <a:solidFill>
                  <a:srgbClr val="424242"/>
                </a:solidFill>
                <a:cs typeface="Arial"/>
              </a:rPr>
              <a:t>read</a:t>
            </a:r>
            <a:r>
              <a:rPr lang="en-US" spc="-40" dirty="0">
                <a:solidFill>
                  <a:srgbClr val="424242"/>
                </a:solidFill>
                <a:cs typeface="Arial"/>
              </a:rPr>
              <a:t>,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update, 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delete. 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[</a:t>
            </a:r>
            <a:r>
              <a:rPr lang="en-US" spc="5" dirty="0" err="1">
                <a:solidFill>
                  <a:srgbClr val="424242"/>
                </a:solidFill>
                <a:cs typeface="Arial"/>
              </a:rPr>
              <a:t>aws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-5" dirty="0">
                <a:solidFill>
                  <a:srgbClr val="424242"/>
                </a:solidFill>
                <a:cs typeface="Arial"/>
              </a:rPr>
              <a:t>ec2 </a:t>
            </a:r>
            <a:r>
              <a:rPr lang="en-US" dirty="0">
                <a:solidFill>
                  <a:srgbClr val="424242"/>
                </a:solidFill>
                <a:cs typeface="Arial"/>
              </a:rPr>
              <a:t>instance] </a:t>
            </a:r>
            <a:r>
              <a:rPr lang="en-US" spc="-95" dirty="0">
                <a:solidFill>
                  <a:srgbClr val="424242"/>
                </a:solidFill>
                <a:cs typeface="Arial"/>
              </a:rPr>
              <a:t>-- </a:t>
            </a:r>
            <a:r>
              <a:rPr lang="en-US" spc="15" dirty="0" err="1">
                <a:solidFill>
                  <a:srgbClr val="424242"/>
                </a:solidFill>
                <a:cs typeface="Arial"/>
              </a:rPr>
              <a:t>impies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20" dirty="0">
                <a:solidFill>
                  <a:srgbClr val="424242"/>
                </a:solidFill>
                <a:cs typeface="Arial"/>
              </a:rPr>
              <a:t>id 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and</a:t>
            </a:r>
            <a:r>
              <a:rPr lang="en-US" spc="-10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state</a:t>
            </a:r>
            <a:endParaRPr lang="en-US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r>
              <a:rPr lang="en-US" spc="-25" dirty="0">
                <a:solidFill>
                  <a:srgbClr val="424242"/>
                </a:solidFill>
                <a:cs typeface="Trebuchet MS"/>
              </a:rPr>
              <a:t>Data </a:t>
            </a:r>
            <a:r>
              <a:rPr lang="en-US" spc="-140" dirty="0">
                <a:solidFill>
                  <a:srgbClr val="424242"/>
                </a:solidFill>
                <a:cs typeface="Trebuchet MS"/>
              </a:rPr>
              <a:t>: </a:t>
            </a:r>
            <a:r>
              <a:rPr lang="en-US" spc="25" dirty="0">
                <a:solidFill>
                  <a:srgbClr val="424242"/>
                </a:solidFill>
                <a:cs typeface="Arial"/>
              </a:rPr>
              <a:t>information </a:t>
            </a:r>
            <a:r>
              <a:rPr lang="en-US" spc="-20" dirty="0">
                <a:solidFill>
                  <a:srgbClr val="424242"/>
                </a:solidFill>
                <a:cs typeface="Arial"/>
              </a:rPr>
              <a:t>read </a:t>
            </a:r>
            <a:r>
              <a:rPr lang="en-US" spc="45" dirty="0">
                <a:solidFill>
                  <a:srgbClr val="424242"/>
                </a:solidFill>
                <a:cs typeface="Arial"/>
              </a:rPr>
              <a:t>from </a:t>
            </a:r>
            <a:r>
              <a:rPr lang="en-US" spc="-5" dirty="0">
                <a:solidFill>
                  <a:srgbClr val="424242"/>
                </a:solidFill>
                <a:cs typeface="Arial"/>
              </a:rPr>
              <a:t>providers. </a:t>
            </a:r>
            <a:r>
              <a:rPr lang="en-US" spc="-55" dirty="0">
                <a:solidFill>
                  <a:srgbClr val="424242"/>
                </a:solidFill>
                <a:cs typeface="Arial"/>
              </a:rPr>
              <a:t>E.g. </a:t>
            </a:r>
            <a:r>
              <a:rPr lang="en-US" spc="10" dirty="0">
                <a:solidFill>
                  <a:srgbClr val="424242"/>
                </a:solidFill>
                <a:cs typeface="Arial"/>
              </a:rPr>
              <a:t>lookup </a:t>
            </a:r>
            <a:r>
              <a:rPr lang="en-US" spc="45" dirty="0">
                <a:solidFill>
                  <a:srgbClr val="424242"/>
                </a:solidFill>
                <a:cs typeface="Arial"/>
              </a:rPr>
              <a:t>from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own </a:t>
            </a:r>
            <a:r>
              <a:rPr lang="en-US" spc="-85" dirty="0">
                <a:solidFill>
                  <a:srgbClr val="424242"/>
                </a:solidFill>
                <a:cs typeface="Arial"/>
              </a:rPr>
              <a:t>AWS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account </a:t>
            </a:r>
            <a:r>
              <a:rPr lang="en-US" spc="40" dirty="0">
                <a:solidFill>
                  <a:srgbClr val="424242"/>
                </a:solidFill>
                <a:cs typeface="Arial"/>
              </a:rPr>
              <a:t>for</a:t>
            </a:r>
            <a:r>
              <a:rPr lang="en-US" spc="-29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-15" dirty="0" err="1">
                <a:solidFill>
                  <a:srgbClr val="424242"/>
                </a:solidFill>
                <a:cs typeface="Arial"/>
              </a:rPr>
              <a:t>ami_id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or </a:t>
            </a:r>
            <a:r>
              <a:rPr lang="en-US" spc="-15" dirty="0">
                <a:solidFill>
                  <a:srgbClr val="424242"/>
                </a:solidFill>
                <a:cs typeface="Arial"/>
              </a:rPr>
              <a:t>keypairs.</a:t>
            </a:r>
            <a:endParaRPr lang="en-US" dirty="0"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r>
              <a:rPr lang="en-US" spc="-35" dirty="0" err="1">
                <a:solidFill>
                  <a:srgbClr val="424242"/>
                </a:solidFill>
                <a:cs typeface="Trebuchet MS"/>
              </a:rPr>
              <a:t>Provisioner</a:t>
            </a:r>
            <a:r>
              <a:rPr lang="en-US" spc="-35" dirty="0">
                <a:solidFill>
                  <a:srgbClr val="424242"/>
                </a:solidFill>
                <a:cs typeface="Trebuchet MS"/>
              </a:rPr>
              <a:t>: </a:t>
            </a:r>
            <a:r>
              <a:rPr lang="en-US" spc="10" dirty="0">
                <a:solidFill>
                  <a:srgbClr val="424242"/>
                </a:solidFill>
                <a:cs typeface="Arial"/>
              </a:rPr>
              <a:t>initialize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a </a:t>
            </a:r>
            <a:r>
              <a:rPr lang="en-US" spc="-5" dirty="0">
                <a:solidFill>
                  <a:srgbClr val="424242"/>
                </a:solidFill>
                <a:cs typeface="Arial"/>
              </a:rPr>
              <a:t>resource </a:t>
            </a:r>
            <a:r>
              <a:rPr lang="en-US" spc="45" dirty="0">
                <a:solidFill>
                  <a:srgbClr val="424242"/>
                </a:solidFill>
                <a:cs typeface="Arial"/>
              </a:rPr>
              <a:t>from </a:t>
            </a:r>
            <a:r>
              <a:rPr lang="en-US" spc="-25" dirty="0">
                <a:solidFill>
                  <a:srgbClr val="424242"/>
                </a:solidFill>
                <a:cs typeface="Arial"/>
              </a:rPr>
              <a:t>a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local </a:t>
            </a:r>
            <a:r>
              <a:rPr lang="en-US" spc="10" dirty="0">
                <a:solidFill>
                  <a:srgbClr val="424242"/>
                </a:solidFill>
                <a:cs typeface="Arial"/>
              </a:rPr>
              <a:t>or </a:t>
            </a:r>
            <a:r>
              <a:rPr lang="en-US" spc="5" dirty="0">
                <a:solidFill>
                  <a:srgbClr val="424242"/>
                </a:solidFill>
                <a:cs typeface="Arial"/>
              </a:rPr>
              <a:t>remote</a:t>
            </a:r>
            <a:r>
              <a:rPr lang="en-US" spc="-295" dirty="0">
                <a:solidFill>
                  <a:srgbClr val="424242"/>
                </a:solidFill>
                <a:cs typeface="Arial"/>
              </a:rPr>
              <a:t> </a:t>
            </a:r>
            <a:r>
              <a:rPr lang="en-US" spc="15" dirty="0">
                <a:solidFill>
                  <a:srgbClr val="424242"/>
                </a:solidFill>
                <a:cs typeface="Arial"/>
              </a:rPr>
              <a:t>script</a:t>
            </a:r>
            <a:r>
              <a:rPr lang="en-US" spc="1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r>
              <a:rPr lang="en-US" spc="15" dirty="0">
                <a:solidFill>
                  <a:srgbClr val="424242"/>
                </a:solidFill>
                <a:cs typeface="Arial"/>
              </a:rPr>
              <a:t>Output</a:t>
            </a:r>
            <a:r>
              <a:rPr lang="en-US" spc="15" dirty="0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lang="en-US" spc="-15" dirty="0">
                <a:solidFill>
                  <a:srgbClr val="424242"/>
                </a:solidFill>
                <a:latin typeface="Arial"/>
                <a:cs typeface="Arial"/>
              </a:rPr>
              <a:t>Shows values </a:t>
            </a:r>
            <a:r>
              <a:rPr lang="en-US" spc="25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lang="en-US" spc="-20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lang="en-US" dirty="0">
                <a:solidFill>
                  <a:srgbClr val="424242"/>
                </a:solidFill>
                <a:latin typeface="Arial"/>
                <a:cs typeface="Arial"/>
              </a:rPr>
              <a:t>highlighted </a:t>
            </a:r>
            <a:r>
              <a:rPr lang="en-US" spc="15" dirty="0">
                <a:solidFill>
                  <a:srgbClr val="424242"/>
                </a:solidFill>
                <a:latin typeface="Arial"/>
                <a:cs typeface="Arial"/>
              </a:rPr>
              <a:t>after terraform</a:t>
            </a:r>
            <a:r>
              <a:rPr lang="en-US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424242"/>
                </a:solidFill>
                <a:latin typeface="Arial"/>
                <a:cs typeface="Arial"/>
              </a:rPr>
              <a:t>applies. </a:t>
            </a:r>
            <a:r>
              <a:rPr lang="en-US" spc="-50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lang="en-US" spc="-25" dirty="0">
                <a:solidFill>
                  <a:srgbClr val="424242"/>
                </a:solidFill>
                <a:latin typeface="Arial"/>
                <a:cs typeface="Arial"/>
              </a:rPr>
              <a:t>be seen by </a:t>
            </a:r>
            <a:r>
              <a:rPr lang="en-US" spc="-5" dirty="0">
                <a:solidFill>
                  <a:srgbClr val="424242"/>
                </a:solidFill>
                <a:latin typeface="Arial"/>
                <a:cs typeface="Arial"/>
              </a:rPr>
              <a:t>running </a:t>
            </a:r>
            <a:r>
              <a:rPr lang="en-US" spc="10" dirty="0">
                <a:solidFill>
                  <a:srgbClr val="424242"/>
                </a:solidFill>
                <a:latin typeface="Arial"/>
                <a:cs typeface="Arial"/>
              </a:rPr>
              <a:t>command: </a:t>
            </a:r>
            <a:r>
              <a:rPr lang="en-US" spc="15" dirty="0">
                <a:solidFill>
                  <a:srgbClr val="424242"/>
                </a:solidFill>
                <a:latin typeface="Arial"/>
                <a:cs typeface="Arial"/>
              </a:rPr>
              <a:t>terraform</a:t>
            </a:r>
            <a:r>
              <a:rPr lang="en-US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endParaRPr lang="en-US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endParaRPr lang="en-US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tabLst>
                <a:tab pos="342900" algn="l"/>
                <a:tab pos="343535" algn="l"/>
              </a:tabLst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057-383C-416A-80EF-BEAE312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536331"/>
            <a:ext cx="10515600" cy="2110154"/>
          </a:xfrm>
        </p:spPr>
        <p:txBody>
          <a:bodyPr>
            <a:normAutofit/>
          </a:bodyPr>
          <a:lstStyle/>
          <a:p>
            <a:r>
              <a:rPr lang="en-US" dirty="0"/>
              <a:t>HCL VS JSON</a:t>
            </a:r>
            <a:br>
              <a:rPr lang="en-US" dirty="0"/>
            </a:br>
            <a:br>
              <a:rPr lang="en-US" dirty="0"/>
            </a:br>
            <a:r>
              <a:rPr lang="en-US" sz="1600" spc="5" dirty="0">
                <a:solidFill>
                  <a:srgbClr val="424242"/>
                </a:solidFill>
                <a:latin typeface="Arial"/>
                <a:cs typeface="Arial"/>
              </a:rPr>
              <a:t>Terraform </a:t>
            </a:r>
            <a:r>
              <a:rPr lang="en-US" sz="1600" spc="40" dirty="0">
                <a:solidFill>
                  <a:srgbClr val="424242"/>
                </a:solidFill>
                <a:latin typeface="Arial"/>
                <a:cs typeface="Arial"/>
              </a:rPr>
              <a:t>format </a:t>
            </a:r>
            <a:r>
              <a:rPr lang="en-US" sz="1600" spc="-10" dirty="0">
                <a:solidFill>
                  <a:srgbClr val="424242"/>
                </a:solidFill>
                <a:latin typeface="Arial"/>
                <a:cs typeface="Arial"/>
              </a:rPr>
              <a:t>ends </a:t>
            </a:r>
            <a:r>
              <a:rPr lang="en-US" sz="1600" spc="10" dirty="0">
                <a:solidFill>
                  <a:srgbClr val="424242"/>
                </a:solidFill>
                <a:latin typeface="Arial"/>
                <a:cs typeface="Arial"/>
              </a:rPr>
              <a:t>in : .</a:t>
            </a:r>
            <a:r>
              <a:rPr lang="en-US" sz="1600" spc="10" dirty="0" err="1">
                <a:solidFill>
                  <a:srgbClr val="424242"/>
                </a:solidFill>
                <a:latin typeface="Arial"/>
                <a:cs typeface="Arial"/>
              </a:rPr>
              <a:t>tf</a:t>
            </a:r>
            <a:r>
              <a:rPr lang="en-US" sz="1600" spc="10" dirty="0">
                <a:solidFill>
                  <a:srgbClr val="424242"/>
                </a:solidFill>
                <a:latin typeface="Arial"/>
                <a:cs typeface="Arial"/>
              </a:rPr>
              <a:t> and .</a:t>
            </a:r>
            <a:r>
              <a:rPr lang="en-US" sz="1600" spc="10" dirty="0" err="1">
                <a:solidFill>
                  <a:srgbClr val="424242"/>
                </a:solidFill>
                <a:latin typeface="Arial"/>
                <a:cs typeface="Arial"/>
              </a:rPr>
              <a:t>tf.json</a:t>
            </a:r>
            <a:br>
              <a:rPr lang="en-US" sz="1600" spc="10" dirty="0">
                <a:solidFill>
                  <a:srgbClr val="424242"/>
                </a:solidFill>
                <a:latin typeface="Arial"/>
                <a:cs typeface="Arial"/>
              </a:rPr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A52D0-BE05-41C7-9C1F-F9058E7D9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40978"/>
            <a:ext cx="10963275" cy="39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42F1-5EE1-415C-9950-595933A9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F6F4-8D39-4B73-8DE6-FE059AF8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323"/>
            <a:ext cx="10515600" cy="51746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set of files used to describe infrastructure in Terraform is simply known as a Terraform </a:t>
            </a:r>
            <a:r>
              <a:rPr lang="en-US" sz="1600" i="1" dirty="0"/>
              <a:t>configuration</a:t>
            </a:r>
            <a:r>
              <a:rPr lang="en-US" sz="1600" dirty="0"/>
              <a:t>. Here we have some templates.</a:t>
            </a:r>
          </a:p>
          <a:p>
            <a:pPr marL="0" indent="0">
              <a:buNone/>
            </a:pPr>
            <a:r>
              <a:rPr lang="en-US" sz="2400" dirty="0"/>
              <a:t>   provider.tf                       resources.tf                                        variable.tf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terraform.tfvars</a:t>
            </a:r>
            <a:r>
              <a:rPr lang="en-US" sz="2400" dirty="0"/>
              <a:t>                              outputs.tf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840E-9AE0-46EF-9A8A-1D89E99C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2033588"/>
            <a:ext cx="3933825" cy="144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0DCBD-533E-4FE8-8ABC-2DE753BD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2033588"/>
            <a:ext cx="2857500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F26FF-E7A4-4954-8C97-323329BC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62" y="2019300"/>
            <a:ext cx="2845777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FEAE4-2703-411D-8210-78FA776C0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901" y="4291012"/>
            <a:ext cx="341947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AB16E-372D-4E66-8CF2-30C134E5D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677" y="4310062"/>
            <a:ext cx="4181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220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Trebuchet MS</vt:lpstr>
      <vt:lpstr>Office Theme</vt:lpstr>
      <vt:lpstr>Demo: Deploying Infrastructure using Terraform</vt:lpstr>
      <vt:lpstr>PowerPoint Presentation</vt:lpstr>
      <vt:lpstr>Basic commands </vt:lpstr>
      <vt:lpstr>Key Concepts in terraform </vt:lpstr>
      <vt:lpstr>HCL VS JSON  Terraform format ends in : .tf and .tf.json </vt:lpstr>
      <vt:lpstr>Configuration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Vinoth Ramamoorthy</dc:creator>
  <cp:lastModifiedBy>Vinoth Ramamoorthy</cp:lastModifiedBy>
  <cp:revision>91</cp:revision>
  <dcterms:created xsi:type="dcterms:W3CDTF">2019-08-21T10:42:24Z</dcterms:created>
  <dcterms:modified xsi:type="dcterms:W3CDTF">2019-08-23T08:26:01Z</dcterms:modified>
</cp:coreProperties>
</file>