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9" r:id="rId21"/>
    <p:sldId id="267" r:id="rId22"/>
    <p:sldId id="281" r:id="rId23"/>
    <p:sldId id="278" r:id="rId2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" d="100"/>
          <a:sy n="24" d="100"/>
        </p:scale>
        <p:origin x="972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104862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104862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2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104862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1048614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5" name="Holder 4"/>
          <p:cNvSpPr>
            <a:spLocks noGrp="1"/>
          </p:cNvSpPr>
          <p:nvPr>
            <p:ph sz="half" idx="3"/>
          </p:nvPr>
        </p:nvSpPr>
        <p:spPr>
          <a:xfrm>
            <a:off x="9618695" y="3179487"/>
            <a:ext cx="7381875" cy="6077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1048616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7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1048618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6" name="bg object 1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4" y="2023511"/>
            <a:ext cx="180975" cy="180974"/>
          </a:xfrm>
          <a:prstGeom prst="rect">
            <a:avLst/>
          </a:prstGeom>
        </p:spPr>
      </p:pic>
      <p:sp>
        <p:nvSpPr>
          <p:cNvPr id="1048637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8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1048639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1016148" y="916084"/>
            <a:ext cx="16255702" cy="268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1073542" y="1920041"/>
            <a:ext cx="15908655" cy="676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 txBox="1">
            <a:spLocks noGrp="1"/>
          </p:cNvSpPr>
          <p:nvPr>
            <p:ph type="title"/>
          </p:nvPr>
        </p:nvSpPr>
        <p:spPr>
          <a:xfrm>
            <a:off x="2986120" y="916084"/>
            <a:ext cx="12315825" cy="19545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664" marR="106045" algn="ctr">
              <a:lnSpc>
                <a:spcPct val="116199"/>
              </a:lnSpc>
              <a:spcBef>
                <a:spcPts val="95"/>
              </a:spcBef>
            </a:pPr>
            <a:r>
              <a:rPr sz="3750" spc="-395" dirty="0"/>
              <a:t>LAWYER</a:t>
            </a:r>
            <a:r>
              <a:rPr sz="3750" spc="-370" dirty="0"/>
              <a:t> </a:t>
            </a:r>
            <a:r>
              <a:rPr sz="3750" spc="-325" dirty="0"/>
              <a:t>BOT:</a:t>
            </a:r>
            <a:r>
              <a:rPr sz="3750" spc="-355" dirty="0"/>
              <a:t> </a:t>
            </a:r>
            <a:r>
              <a:rPr sz="3750" spc="-275" dirty="0"/>
              <a:t>AN</a:t>
            </a:r>
            <a:r>
              <a:rPr sz="3750" spc="-355" dirty="0"/>
              <a:t> </a:t>
            </a:r>
            <a:r>
              <a:rPr sz="3750" spc="-135" dirty="0"/>
              <a:t>AI-</a:t>
            </a:r>
            <a:r>
              <a:rPr sz="3750" spc="-310" dirty="0"/>
              <a:t>POWERED</a:t>
            </a:r>
            <a:r>
              <a:rPr sz="3750" spc="-355" dirty="0"/>
              <a:t> </a:t>
            </a:r>
            <a:r>
              <a:rPr sz="3750" spc="-370" dirty="0"/>
              <a:t>VIRTUAL</a:t>
            </a:r>
            <a:r>
              <a:rPr sz="3750" spc="-350" dirty="0"/>
              <a:t> </a:t>
            </a:r>
            <a:r>
              <a:rPr sz="3750" spc="-400" dirty="0"/>
              <a:t>ASSISTANT </a:t>
            </a:r>
            <a:r>
              <a:rPr sz="3750" spc="-340" dirty="0"/>
              <a:t>FOR</a:t>
            </a:r>
            <a:r>
              <a:rPr sz="3750" spc="-370" dirty="0"/>
              <a:t> </a:t>
            </a:r>
            <a:r>
              <a:rPr sz="3750" spc="-360" dirty="0"/>
              <a:t>ACCESSIBLE</a:t>
            </a:r>
            <a:r>
              <a:rPr sz="3750" spc="-365" dirty="0"/>
              <a:t> </a:t>
            </a:r>
            <a:r>
              <a:rPr sz="3750" spc="-375" dirty="0"/>
              <a:t>LEGAL</a:t>
            </a:r>
            <a:endParaRPr sz="3750"/>
          </a:p>
          <a:p>
            <a:pPr marL="12700" marR="5080" algn="ctr">
              <a:lnSpc>
                <a:spcPts val="5230"/>
              </a:lnSpc>
              <a:spcBef>
                <a:spcPts val="95"/>
              </a:spcBef>
            </a:pPr>
            <a:r>
              <a:rPr sz="3750" spc="-285" dirty="0"/>
              <a:t>GUIDANCE</a:t>
            </a:r>
            <a:r>
              <a:rPr sz="3750" spc="-355" dirty="0"/>
              <a:t> </a:t>
            </a:r>
            <a:r>
              <a:rPr sz="3750" spc="-210" dirty="0"/>
              <a:t>AND</a:t>
            </a:r>
            <a:r>
              <a:rPr sz="3750" spc="-355" dirty="0"/>
              <a:t> </a:t>
            </a:r>
            <a:r>
              <a:rPr sz="3750" spc="-280" dirty="0"/>
              <a:t>PROMOTION</a:t>
            </a:r>
            <a:r>
              <a:rPr sz="3750" spc="-355" dirty="0"/>
              <a:t> </a:t>
            </a:r>
            <a:r>
              <a:rPr sz="3750" spc="-290" dirty="0"/>
              <a:t>OF</a:t>
            </a:r>
            <a:r>
              <a:rPr sz="3750" spc="-350" dirty="0"/>
              <a:t> </a:t>
            </a:r>
            <a:r>
              <a:rPr sz="3750" spc="-365" dirty="0"/>
              <a:t>LEGAL</a:t>
            </a:r>
            <a:r>
              <a:rPr sz="3750" spc="-350" dirty="0"/>
              <a:t> </a:t>
            </a:r>
            <a:r>
              <a:rPr sz="3750" spc="-395" dirty="0"/>
              <a:t>LITERACY</a:t>
            </a:r>
            <a:r>
              <a:rPr sz="3750" spc="-360" dirty="0"/>
              <a:t> </a:t>
            </a:r>
            <a:r>
              <a:rPr sz="3750" spc="-25" dirty="0"/>
              <a:t>IN INDIA</a:t>
            </a:r>
            <a:endParaRPr sz="3750"/>
          </a:p>
        </p:txBody>
      </p:sp>
      <p:sp>
        <p:nvSpPr>
          <p:cNvPr id="1048587" name="object 3"/>
          <p:cNvSpPr txBox="1"/>
          <p:nvPr/>
        </p:nvSpPr>
        <p:spPr>
          <a:xfrm>
            <a:off x="1996470" y="4905945"/>
            <a:ext cx="7531734" cy="3422524"/>
          </a:xfrm>
          <a:prstGeom prst="rect">
            <a:avLst/>
          </a:prstGeom>
        </p:spPr>
        <p:txBody>
          <a:bodyPr vert="horz" wrap="square" lIns="0" tIns="27241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2145"/>
              </a:spcBef>
            </a:pPr>
            <a:r>
              <a:rPr sz="2850" spc="-235" dirty="0">
                <a:latin typeface="Arial Black"/>
                <a:cs typeface="Arial Black"/>
              </a:rPr>
              <a:t>SUBMITTED </a:t>
            </a:r>
            <a:r>
              <a:rPr sz="2850" spc="-280" dirty="0">
                <a:latin typeface="Arial Black"/>
                <a:cs typeface="Arial Black"/>
              </a:rPr>
              <a:t>BY:</a:t>
            </a:r>
            <a:endParaRPr sz="2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145"/>
              </a:spcBef>
            </a:pPr>
            <a:r>
              <a:rPr sz="3050" spc="-160" dirty="0">
                <a:latin typeface="Arial Black"/>
                <a:cs typeface="Arial Black"/>
              </a:rPr>
              <a:t>ANITHA</a:t>
            </a:r>
            <a:r>
              <a:rPr sz="3050" spc="-35" dirty="0">
                <a:latin typeface="Arial Black"/>
                <a:cs typeface="Arial Black"/>
              </a:rPr>
              <a:t> </a:t>
            </a:r>
            <a:r>
              <a:rPr sz="3050" spc="-180" dirty="0">
                <a:latin typeface="Arial Black"/>
                <a:cs typeface="Arial Black"/>
              </a:rPr>
              <a:t>.</a:t>
            </a:r>
            <a:r>
              <a:rPr sz="3050" spc="-305" dirty="0">
                <a:latin typeface="Arial Black"/>
                <a:cs typeface="Arial Black"/>
              </a:rPr>
              <a:t> </a:t>
            </a:r>
            <a:r>
              <a:rPr sz="3050" spc="-310" dirty="0">
                <a:latin typeface="Arial Black"/>
                <a:cs typeface="Arial Black"/>
              </a:rPr>
              <a:t>V</a:t>
            </a:r>
            <a:r>
              <a:rPr sz="3050" spc="-300" dirty="0">
                <a:latin typeface="Arial Black"/>
                <a:cs typeface="Arial Black"/>
              </a:rPr>
              <a:t> </a:t>
            </a:r>
            <a:r>
              <a:rPr sz="3050" spc="160" dirty="0">
                <a:latin typeface="Arial Black"/>
                <a:cs typeface="Arial Black"/>
              </a:rPr>
              <a:t>-</a:t>
            </a:r>
            <a:r>
              <a:rPr sz="3050" spc="-300" dirty="0">
                <a:latin typeface="Arial Black"/>
                <a:cs typeface="Arial Black"/>
              </a:rPr>
              <a:t> </a:t>
            </a:r>
            <a:r>
              <a:rPr sz="3050" spc="-114" dirty="0">
                <a:latin typeface="Arial Black"/>
                <a:cs typeface="Arial Black"/>
              </a:rPr>
              <a:t>821220104001</a:t>
            </a:r>
            <a:endParaRPr sz="3050">
              <a:latin typeface="Arial Black"/>
              <a:cs typeface="Arial Black"/>
            </a:endParaRPr>
          </a:p>
          <a:p>
            <a:pPr marL="58419">
              <a:lnSpc>
                <a:spcPct val="100000"/>
              </a:lnSpc>
              <a:spcBef>
                <a:spcPts val="1445"/>
              </a:spcBef>
            </a:pPr>
            <a:r>
              <a:rPr sz="3050" spc="-245" dirty="0">
                <a:latin typeface="Arial Black"/>
                <a:cs typeface="Arial Black"/>
              </a:rPr>
              <a:t>BHARANI</a:t>
            </a:r>
            <a:r>
              <a:rPr sz="3050" spc="-280" dirty="0">
                <a:latin typeface="Arial Black"/>
                <a:cs typeface="Arial Black"/>
              </a:rPr>
              <a:t> </a:t>
            </a:r>
            <a:r>
              <a:rPr sz="3050" spc="-229" dirty="0">
                <a:latin typeface="Arial Black"/>
                <a:cs typeface="Arial Black"/>
              </a:rPr>
              <a:t>MATHAN</a:t>
            </a:r>
            <a:r>
              <a:rPr sz="3050" spc="-275" dirty="0">
                <a:latin typeface="Arial Black"/>
                <a:cs typeface="Arial Black"/>
              </a:rPr>
              <a:t> </a:t>
            </a:r>
            <a:r>
              <a:rPr sz="3050" spc="-180" dirty="0">
                <a:latin typeface="Arial Black"/>
                <a:cs typeface="Arial Black"/>
              </a:rPr>
              <a:t>.</a:t>
            </a:r>
            <a:r>
              <a:rPr sz="3050" spc="-275" dirty="0">
                <a:latin typeface="Arial Black"/>
                <a:cs typeface="Arial Black"/>
              </a:rPr>
              <a:t> </a:t>
            </a:r>
            <a:r>
              <a:rPr sz="3050" spc="-95" dirty="0">
                <a:latin typeface="Arial Black"/>
                <a:cs typeface="Arial Black"/>
              </a:rPr>
              <a:t>M</a:t>
            </a:r>
            <a:r>
              <a:rPr sz="3050" spc="-275" dirty="0">
                <a:latin typeface="Arial Black"/>
                <a:cs typeface="Arial Black"/>
              </a:rPr>
              <a:t> </a:t>
            </a:r>
            <a:r>
              <a:rPr sz="3050" spc="160" dirty="0">
                <a:latin typeface="Arial Black"/>
                <a:cs typeface="Arial Black"/>
              </a:rPr>
              <a:t>-</a:t>
            </a:r>
            <a:r>
              <a:rPr sz="3050" spc="-280" dirty="0">
                <a:latin typeface="Arial Black"/>
                <a:cs typeface="Arial Black"/>
              </a:rPr>
              <a:t> </a:t>
            </a:r>
            <a:r>
              <a:rPr sz="3050" spc="-150" dirty="0">
                <a:latin typeface="Arial Black"/>
                <a:cs typeface="Arial Black"/>
              </a:rPr>
              <a:t>821220104004</a:t>
            </a:r>
            <a:endParaRPr sz="3050">
              <a:latin typeface="Arial Black"/>
              <a:cs typeface="Arial Black"/>
            </a:endParaRPr>
          </a:p>
          <a:p>
            <a:pPr marL="58419">
              <a:lnSpc>
                <a:spcPct val="100000"/>
              </a:lnSpc>
              <a:spcBef>
                <a:spcPts val="1839"/>
              </a:spcBef>
            </a:pPr>
            <a:r>
              <a:rPr sz="3050" spc="-320" dirty="0">
                <a:latin typeface="Arial Black"/>
                <a:cs typeface="Arial Black"/>
              </a:rPr>
              <a:t>SELVA</a:t>
            </a:r>
            <a:r>
              <a:rPr sz="3050" spc="-295" dirty="0">
                <a:latin typeface="Arial Black"/>
                <a:cs typeface="Arial Black"/>
              </a:rPr>
              <a:t> </a:t>
            </a:r>
            <a:r>
              <a:rPr sz="3050" spc="-300" dirty="0">
                <a:latin typeface="Arial Black"/>
                <a:cs typeface="Arial Black"/>
              </a:rPr>
              <a:t>PRAVEEN</a:t>
            </a:r>
            <a:r>
              <a:rPr sz="3050" spc="-295" dirty="0">
                <a:latin typeface="Arial Black"/>
                <a:cs typeface="Arial Black"/>
              </a:rPr>
              <a:t> </a:t>
            </a:r>
            <a:r>
              <a:rPr sz="3050" spc="-180" dirty="0">
                <a:latin typeface="Arial Black"/>
                <a:cs typeface="Arial Black"/>
              </a:rPr>
              <a:t>.</a:t>
            </a:r>
            <a:r>
              <a:rPr sz="3050" spc="-290" dirty="0">
                <a:latin typeface="Arial Black"/>
                <a:cs typeface="Arial Black"/>
              </a:rPr>
              <a:t> </a:t>
            </a:r>
            <a:r>
              <a:rPr sz="3050" spc="-220" dirty="0">
                <a:latin typeface="Arial Black"/>
                <a:cs typeface="Arial Black"/>
              </a:rPr>
              <a:t>P</a:t>
            </a:r>
            <a:r>
              <a:rPr sz="3050" spc="-295" dirty="0">
                <a:latin typeface="Arial Black"/>
                <a:cs typeface="Arial Black"/>
              </a:rPr>
              <a:t> </a:t>
            </a:r>
            <a:r>
              <a:rPr sz="3050" spc="150" dirty="0">
                <a:latin typeface="Arial Black"/>
                <a:cs typeface="Arial Black"/>
              </a:rPr>
              <a:t>-</a:t>
            </a:r>
            <a:r>
              <a:rPr sz="3050" spc="-290" dirty="0">
                <a:latin typeface="Arial Black"/>
                <a:cs typeface="Arial Black"/>
              </a:rPr>
              <a:t> </a:t>
            </a:r>
            <a:r>
              <a:rPr sz="3050" spc="-120" dirty="0">
                <a:latin typeface="Arial Black"/>
                <a:cs typeface="Arial Black"/>
              </a:rPr>
              <a:t>821220104023</a:t>
            </a:r>
            <a:endParaRPr sz="3050">
              <a:latin typeface="Arial Black"/>
              <a:cs typeface="Arial Black"/>
            </a:endParaRPr>
          </a:p>
          <a:p>
            <a:pPr marL="57785">
              <a:lnSpc>
                <a:spcPct val="100000"/>
              </a:lnSpc>
              <a:spcBef>
                <a:spcPts val="2175"/>
              </a:spcBef>
            </a:pPr>
            <a:r>
              <a:rPr sz="2950" spc="-245" dirty="0">
                <a:latin typeface="Arial Black"/>
                <a:cs typeface="Arial Black"/>
              </a:rPr>
              <a:t>HARI</a:t>
            </a:r>
            <a:r>
              <a:rPr sz="2950" spc="-295" dirty="0">
                <a:latin typeface="Arial Black"/>
                <a:cs typeface="Arial Black"/>
              </a:rPr>
              <a:t> </a:t>
            </a:r>
            <a:r>
              <a:rPr sz="2950" spc="-270" dirty="0">
                <a:latin typeface="Arial Black"/>
                <a:cs typeface="Arial Black"/>
              </a:rPr>
              <a:t>KRISHNAN</a:t>
            </a:r>
            <a:r>
              <a:rPr sz="2950" spc="-280" dirty="0">
                <a:latin typeface="Arial Black"/>
                <a:cs typeface="Arial Black"/>
              </a:rPr>
              <a:t> </a:t>
            </a:r>
            <a:r>
              <a:rPr sz="2950" spc="-185" dirty="0">
                <a:latin typeface="Arial Black"/>
                <a:cs typeface="Arial Black"/>
              </a:rPr>
              <a:t>.</a:t>
            </a:r>
            <a:r>
              <a:rPr sz="2950" spc="-285" dirty="0">
                <a:latin typeface="Arial Black"/>
                <a:cs typeface="Arial Black"/>
              </a:rPr>
              <a:t> </a:t>
            </a:r>
            <a:r>
              <a:rPr sz="2950" spc="-320" dirty="0">
                <a:latin typeface="Arial Black"/>
                <a:cs typeface="Arial Black"/>
              </a:rPr>
              <a:t>S</a:t>
            </a:r>
            <a:r>
              <a:rPr sz="2950" spc="-280" dirty="0">
                <a:latin typeface="Arial Black"/>
                <a:cs typeface="Arial Black"/>
              </a:rPr>
              <a:t> </a:t>
            </a:r>
            <a:r>
              <a:rPr sz="2950" spc="145" dirty="0">
                <a:latin typeface="Arial Black"/>
                <a:cs typeface="Arial Black"/>
              </a:rPr>
              <a:t>-</a:t>
            </a:r>
            <a:r>
              <a:rPr sz="2950" spc="425" dirty="0">
                <a:latin typeface="Arial Black"/>
                <a:cs typeface="Arial Black"/>
              </a:rPr>
              <a:t> </a:t>
            </a:r>
            <a:r>
              <a:rPr sz="2950" spc="-65" dirty="0">
                <a:latin typeface="Arial Black"/>
                <a:cs typeface="Arial Black"/>
              </a:rPr>
              <a:t>821220104009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1048588" name="object 4"/>
          <p:cNvSpPr txBox="1"/>
          <p:nvPr/>
        </p:nvSpPr>
        <p:spPr>
          <a:xfrm>
            <a:off x="12877800" y="5155442"/>
            <a:ext cx="3261360" cy="1141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850" spc="-175" dirty="0">
                <a:latin typeface="Arial Black"/>
                <a:cs typeface="Arial Black"/>
              </a:rPr>
              <a:t>GUIDED</a:t>
            </a:r>
            <a:r>
              <a:rPr sz="2850" spc="-225" dirty="0">
                <a:latin typeface="Arial Black"/>
                <a:cs typeface="Arial Black"/>
              </a:rPr>
              <a:t> </a:t>
            </a:r>
            <a:r>
              <a:rPr sz="2850" spc="-280" dirty="0">
                <a:latin typeface="Arial Black"/>
                <a:cs typeface="Arial Black"/>
              </a:rPr>
              <a:t>BY:</a:t>
            </a:r>
            <a:endParaRPr sz="2850">
              <a:latin typeface="Arial Black"/>
              <a:cs typeface="Arial Black"/>
            </a:endParaRPr>
          </a:p>
          <a:p>
            <a:pPr marL="100965">
              <a:lnSpc>
                <a:spcPct val="100000"/>
              </a:lnSpc>
              <a:spcBef>
                <a:spcPts val="2165"/>
              </a:spcBef>
            </a:pPr>
            <a:r>
              <a:rPr sz="2950" spc="-165" dirty="0">
                <a:latin typeface="Arial Black"/>
                <a:cs typeface="Arial Black"/>
              </a:rPr>
              <a:t>Mrs</a:t>
            </a:r>
            <a:r>
              <a:rPr sz="2950" spc="-270" dirty="0">
                <a:latin typeface="Arial Black"/>
                <a:cs typeface="Arial Black"/>
              </a:rPr>
              <a:t> </a:t>
            </a:r>
            <a:r>
              <a:rPr sz="2950" spc="-185" dirty="0">
                <a:latin typeface="Arial Black"/>
                <a:cs typeface="Arial Black"/>
              </a:rPr>
              <a:t>.</a:t>
            </a:r>
            <a:r>
              <a:rPr sz="2950" spc="-270" dirty="0">
                <a:latin typeface="Arial Black"/>
                <a:cs typeface="Arial Black"/>
              </a:rPr>
              <a:t> </a:t>
            </a:r>
            <a:r>
              <a:rPr sz="2950" spc="-265" dirty="0">
                <a:latin typeface="Arial Black"/>
                <a:cs typeface="Arial Black"/>
              </a:rPr>
              <a:t>MENAKA</a:t>
            </a:r>
            <a:r>
              <a:rPr sz="2950" spc="-270" dirty="0">
                <a:latin typeface="Arial Black"/>
                <a:cs typeface="Arial Black"/>
              </a:rPr>
              <a:t> </a:t>
            </a:r>
            <a:r>
              <a:rPr sz="2950" spc="-185" dirty="0">
                <a:latin typeface="Arial Black"/>
                <a:cs typeface="Arial Black"/>
              </a:rPr>
              <a:t>.</a:t>
            </a:r>
            <a:r>
              <a:rPr sz="2950" spc="-265" dirty="0">
                <a:latin typeface="Arial Black"/>
                <a:cs typeface="Arial Black"/>
              </a:rPr>
              <a:t> </a:t>
            </a:r>
            <a:r>
              <a:rPr sz="2950" spc="-60" dirty="0">
                <a:latin typeface="Arial Black"/>
                <a:cs typeface="Arial Black"/>
              </a:rPr>
              <a:t>P</a:t>
            </a:r>
            <a:endParaRPr sz="2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 txBox="1">
            <a:spLocks noGrp="1"/>
          </p:cNvSpPr>
          <p:nvPr>
            <p:ph type="title"/>
          </p:nvPr>
        </p:nvSpPr>
        <p:spPr>
          <a:xfrm>
            <a:off x="1016148" y="916084"/>
            <a:ext cx="16255702" cy="1930891"/>
          </a:xfrm>
          <a:prstGeom prst="rect">
            <a:avLst/>
          </a:prstGeom>
        </p:spPr>
        <p:txBody>
          <a:bodyPr vert="horz" wrap="square" lIns="0" tIns="571991" rIns="0" bIns="0" rtlCol="0">
            <a:spAutoFit/>
          </a:bodyPr>
          <a:lstStyle/>
          <a:p>
            <a:pPr marL="1149985">
              <a:lnSpc>
                <a:spcPct val="100000"/>
              </a:lnSpc>
              <a:spcBef>
                <a:spcPts val="100"/>
              </a:spcBef>
            </a:pPr>
            <a:r>
              <a:rPr sz="9200" spc="-1005" dirty="0"/>
              <a:t>SYSTEM</a:t>
            </a:r>
            <a:r>
              <a:rPr sz="9200" spc="-880" dirty="0"/>
              <a:t> </a:t>
            </a:r>
            <a:r>
              <a:rPr sz="9200" spc="-919" dirty="0"/>
              <a:t>ARCHITECTURE</a:t>
            </a:r>
            <a:endParaRPr sz="9200"/>
          </a:p>
        </p:txBody>
      </p:sp>
      <p:pic>
        <p:nvPicPr>
          <p:cNvPr id="2097164" name="Content Placeholder 4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817042"/>
            <a:ext cx="8686800" cy="72032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xfrm>
            <a:off x="990600" y="266700"/>
            <a:ext cx="14782800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1005" dirty="0"/>
              <a:t>SYSTEM</a:t>
            </a:r>
            <a:r>
              <a:rPr sz="9200" spc="-900" dirty="0"/>
              <a:t> </a:t>
            </a:r>
            <a:r>
              <a:rPr lang="en-US" sz="9200" spc="-780" dirty="0"/>
              <a:t>REQUIREMENTS</a:t>
            </a:r>
            <a:endParaRPr sz="9200" dirty="0"/>
          </a:p>
        </p:txBody>
      </p:sp>
      <p:pic>
        <p:nvPicPr>
          <p:cNvPr id="2097165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1326" y="4364437"/>
            <a:ext cx="142874" cy="142874"/>
          </a:xfrm>
          <a:prstGeom prst="rect">
            <a:avLst/>
          </a:prstGeom>
        </p:spPr>
      </p:pic>
      <p:pic>
        <p:nvPicPr>
          <p:cNvPr id="2097166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1326" y="5988058"/>
            <a:ext cx="142874" cy="142874"/>
          </a:xfrm>
          <a:prstGeom prst="rect">
            <a:avLst/>
          </a:prstGeom>
        </p:spPr>
      </p:pic>
      <p:pic>
        <p:nvPicPr>
          <p:cNvPr id="2097167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5231" y="6948422"/>
            <a:ext cx="142874" cy="142874"/>
          </a:xfrm>
          <a:prstGeom prst="rect">
            <a:avLst/>
          </a:prstGeom>
        </p:spPr>
      </p:pic>
      <p:sp>
        <p:nvSpPr>
          <p:cNvPr id="1048620" name="object 6"/>
          <p:cNvSpPr txBox="1"/>
          <p:nvPr/>
        </p:nvSpPr>
        <p:spPr>
          <a:xfrm>
            <a:off x="1349156" y="3179487"/>
            <a:ext cx="6998334" cy="41224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00" spc="-310" dirty="0">
                <a:latin typeface="Arial Black"/>
                <a:cs typeface="Arial Black"/>
              </a:rPr>
              <a:t>Hardware</a:t>
            </a:r>
            <a:r>
              <a:rPr sz="4100" spc="-375" dirty="0">
                <a:latin typeface="Arial Black"/>
                <a:cs typeface="Arial Black"/>
              </a:rPr>
              <a:t> </a:t>
            </a:r>
            <a:r>
              <a:rPr sz="4100" spc="-280" dirty="0">
                <a:latin typeface="Arial Black"/>
                <a:cs typeface="Arial Black"/>
              </a:rPr>
              <a:t>Requirements</a:t>
            </a:r>
            <a:endParaRPr sz="4100" dirty="0">
              <a:latin typeface="Arial Black"/>
              <a:cs typeface="Arial Black"/>
            </a:endParaRPr>
          </a:p>
          <a:p>
            <a:pPr marL="1023619" marR="857885" indent="-233045">
              <a:lnSpc>
                <a:spcPct val="115100"/>
              </a:lnSpc>
              <a:spcBef>
                <a:spcPts val="2245"/>
              </a:spcBef>
            </a:pPr>
            <a:r>
              <a:rPr sz="3150" spc="-254" dirty="0">
                <a:latin typeface="Arial Black"/>
                <a:cs typeface="Arial Black"/>
              </a:rPr>
              <a:t>Processors</a:t>
            </a:r>
            <a:r>
              <a:rPr sz="3150" spc="-275" dirty="0">
                <a:latin typeface="Arial Black"/>
                <a:cs typeface="Arial Black"/>
              </a:rPr>
              <a:t> </a:t>
            </a:r>
            <a:r>
              <a:rPr sz="3150" spc="-195" dirty="0">
                <a:latin typeface="Arial Black"/>
                <a:cs typeface="Arial Black"/>
              </a:rPr>
              <a:t>:</a:t>
            </a:r>
            <a:r>
              <a:rPr sz="3150" spc="-270" dirty="0">
                <a:latin typeface="Arial Black"/>
                <a:cs typeface="Arial Black"/>
              </a:rPr>
              <a:t> </a:t>
            </a:r>
            <a:r>
              <a:rPr sz="3150" spc="-320" dirty="0">
                <a:latin typeface="Arial Black"/>
                <a:cs typeface="Arial Black"/>
              </a:rPr>
              <a:t>Intel®</a:t>
            </a:r>
            <a:r>
              <a:rPr sz="3150" spc="-275" dirty="0">
                <a:latin typeface="Arial Black"/>
                <a:cs typeface="Arial Black"/>
              </a:rPr>
              <a:t> </a:t>
            </a:r>
            <a:r>
              <a:rPr sz="3150" spc="-250" dirty="0">
                <a:latin typeface="Arial Black"/>
                <a:cs typeface="Arial Black"/>
              </a:rPr>
              <a:t>Core™</a:t>
            </a:r>
            <a:r>
              <a:rPr sz="3150" spc="-275" dirty="0">
                <a:latin typeface="Arial Black"/>
                <a:cs typeface="Arial Black"/>
              </a:rPr>
              <a:t> </a:t>
            </a:r>
            <a:r>
              <a:rPr sz="3150" spc="-35" dirty="0">
                <a:latin typeface="Arial Black"/>
                <a:cs typeface="Arial Black"/>
              </a:rPr>
              <a:t>i5 </a:t>
            </a:r>
            <a:r>
              <a:rPr sz="3150" spc="-220" dirty="0">
                <a:latin typeface="Arial Black"/>
                <a:cs typeface="Arial Black"/>
              </a:rPr>
              <a:t>processor,</a:t>
            </a:r>
            <a:r>
              <a:rPr sz="3150" spc="-290" dirty="0">
                <a:latin typeface="Arial Black"/>
                <a:cs typeface="Arial Black"/>
              </a:rPr>
              <a:t> </a:t>
            </a:r>
            <a:r>
              <a:rPr sz="3150" spc="-195" dirty="0">
                <a:latin typeface="Arial Black"/>
                <a:cs typeface="Arial Black"/>
              </a:rPr>
              <a:t>8</a:t>
            </a:r>
            <a:r>
              <a:rPr sz="3150" spc="-285" dirty="0">
                <a:latin typeface="Arial Black"/>
                <a:cs typeface="Arial Black"/>
              </a:rPr>
              <a:t> GB </a:t>
            </a:r>
            <a:r>
              <a:rPr sz="3150" spc="-90" dirty="0">
                <a:latin typeface="Arial Black"/>
                <a:cs typeface="Arial Black"/>
              </a:rPr>
              <a:t>of</a:t>
            </a:r>
            <a:r>
              <a:rPr sz="3150" spc="-285" dirty="0">
                <a:latin typeface="Arial Black"/>
                <a:cs typeface="Arial Black"/>
              </a:rPr>
              <a:t> </a:t>
            </a:r>
            <a:r>
              <a:rPr sz="3150" spc="-20" dirty="0">
                <a:latin typeface="Arial Black"/>
                <a:cs typeface="Arial Black"/>
              </a:rPr>
              <a:t>DRAM</a:t>
            </a:r>
            <a:endParaRPr sz="3150" dirty="0">
              <a:latin typeface="Arial Black"/>
              <a:cs typeface="Arial Black"/>
            </a:endParaRPr>
          </a:p>
          <a:p>
            <a:pPr marL="688340" marR="5080" indent="-34290">
              <a:lnSpc>
                <a:spcPct val="203300"/>
              </a:lnSpc>
              <a:spcBef>
                <a:spcPts val="860"/>
              </a:spcBef>
            </a:pPr>
            <a:r>
              <a:rPr sz="3100" spc="-229" dirty="0">
                <a:latin typeface="Arial Black"/>
                <a:cs typeface="Arial Black"/>
              </a:rPr>
              <a:t>Disk</a:t>
            </a:r>
            <a:r>
              <a:rPr sz="3100" spc="-285" dirty="0">
                <a:latin typeface="Arial Black"/>
                <a:cs typeface="Arial Black"/>
              </a:rPr>
              <a:t> </a:t>
            </a:r>
            <a:r>
              <a:rPr sz="3100" spc="-260" dirty="0">
                <a:latin typeface="Arial Black"/>
                <a:cs typeface="Arial Black"/>
              </a:rPr>
              <a:t>space</a:t>
            </a:r>
            <a:r>
              <a:rPr sz="3100" spc="-280" dirty="0">
                <a:latin typeface="Arial Black"/>
                <a:cs typeface="Arial Black"/>
              </a:rPr>
              <a:t> </a:t>
            </a:r>
            <a:r>
              <a:rPr sz="3100" spc="-185" dirty="0">
                <a:latin typeface="Arial Black"/>
                <a:cs typeface="Arial Black"/>
              </a:rPr>
              <a:t>:</a:t>
            </a:r>
            <a:r>
              <a:rPr sz="3100" spc="-285" dirty="0">
                <a:latin typeface="Arial Black"/>
                <a:cs typeface="Arial Black"/>
              </a:rPr>
              <a:t> </a:t>
            </a:r>
            <a:r>
              <a:rPr sz="3100" spc="-160" dirty="0">
                <a:latin typeface="Arial Black"/>
                <a:cs typeface="Arial Black"/>
              </a:rPr>
              <a:t>320</a:t>
            </a:r>
            <a:r>
              <a:rPr sz="3100" spc="-280" dirty="0">
                <a:latin typeface="Arial Black"/>
                <a:cs typeface="Arial Black"/>
              </a:rPr>
              <a:t> </a:t>
            </a:r>
            <a:r>
              <a:rPr sz="3100" spc="-20" dirty="0">
                <a:latin typeface="Arial Black"/>
                <a:cs typeface="Arial Black"/>
              </a:rPr>
              <a:t>GB</a:t>
            </a:r>
            <a:endParaRPr lang="en-IN" sz="3100" spc="-20" dirty="0">
              <a:latin typeface="Arial Black"/>
              <a:cs typeface="Arial Black"/>
            </a:endParaRPr>
          </a:p>
          <a:p>
            <a:pPr marL="688340" marR="5080" indent="-34290">
              <a:lnSpc>
                <a:spcPct val="203300"/>
              </a:lnSpc>
              <a:spcBef>
                <a:spcPts val="860"/>
              </a:spcBef>
            </a:pPr>
            <a:r>
              <a:rPr sz="3100" spc="-20" dirty="0">
                <a:latin typeface="Arial Black"/>
                <a:cs typeface="Arial Black"/>
              </a:rPr>
              <a:t> </a:t>
            </a:r>
            <a:r>
              <a:rPr sz="3100" spc="-170" dirty="0">
                <a:latin typeface="Arial Black"/>
                <a:cs typeface="Arial Black"/>
              </a:rPr>
              <a:t>Operating</a:t>
            </a:r>
            <a:r>
              <a:rPr sz="3100" spc="-260" dirty="0">
                <a:latin typeface="Arial Black"/>
                <a:cs typeface="Arial Black"/>
              </a:rPr>
              <a:t> </a:t>
            </a:r>
            <a:r>
              <a:rPr sz="3100" spc="-225" dirty="0">
                <a:latin typeface="Arial Black"/>
                <a:cs typeface="Arial Black"/>
              </a:rPr>
              <a:t>System</a:t>
            </a:r>
            <a:r>
              <a:rPr sz="3100" spc="-254" dirty="0">
                <a:latin typeface="Arial Black"/>
                <a:cs typeface="Arial Black"/>
              </a:rPr>
              <a:t> </a:t>
            </a:r>
            <a:r>
              <a:rPr sz="3100" spc="-185" dirty="0">
                <a:latin typeface="Arial Black"/>
                <a:cs typeface="Arial Black"/>
              </a:rPr>
              <a:t>:</a:t>
            </a:r>
            <a:r>
              <a:rPr sz="3100" spc="-260" dirty="0">
                <a:latin typeface="Arial Black"/>
                <a:cs typeface="Arial Black"/>
              </a:rPr>
              <a:t> </a:t>
            </a:r>
            <a:r>
              <a:rPr sz="3100" spc="-210" dirty="0">
                <a:latin typeface="Arial Black"/>
                <a:cs typeface="Arial Black"/>
              </a:rPr>
              <a:t>Windows</a:t>
            </a:r>
            <a:r>
              <a:rPr sz="3100" spc="-484" dirty="0">
                <a:latin typeface="Arial Black"/>
                <a:cs typeface="Arial Black"/>
              </a:rPr>
              <a:t>10®</a:t>
            </a:r>
            <a:endParaRPr sz="3100" dirty="0">
              <a:latin typeface="Arial Black"/>
              <a:cs typeface="Arial Black"/>
            </a:endParaRP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64770" y="4364437"/>
            <a:ext cx="142874" cy="142874"/>
          </a:xfrm>
          <a:prstGeom prst="rect">
            <a:avLst/>
          </a:prstGeom>
        </p:spPr>
      </p:pic>
      <p:pic>
        <p:nvPicPr>
          <p:cNvPr id="2097169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64770" y="5751593"/>
            <a:ext cx="142874" cy="142874"/>
          </a:xfrm>
          <a:prstGeom prst="rect">
            <a:avLst/>
          </a:prstGeom>
        </p:spPr>
      </p:pic>
      <p:pic>
        <p:nvPicPr>
          <p:cNvPr id="2097170" name="object 9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64770" y="6586472"/>
            <a:ext cx="142874" cy="142874"/>
          </a:xfrm>
          <a:prstGeom prst="rect">
            <a:avLst/>
          </a:prstGeom>
        </p:spPr>
      </p:pic>
      <p:pic>
        <p:nvPicPr>
          <p:cNvPr id="2097171" name="object 10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64770" y="7421352"/>
            <a:ext cx="142874" cy="142874"/>
          </a:xfrm>
          <a:prstGeom prst="rect">
            <a:avLst/>
          </a:prstGeom>
        </p:spPr>
      </p:pic>
      <p:pic>
        <p:nvPicPr>
          <p:cNvPr id="2097172" name="object 1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64770" y="8256231"/>
            <a:ext cx="142874" cy="142874"/>
          </a:xfrm>
          <a:prstGeom prst="rect">
            <a:avLst/>
          </a:prstGeom>
        </p:spPr>
      </p:pic>
      <p:pic>
        <p:nvPicPr>
          <p:cNvPr id="2097173" name="object 1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64770" y="8955158"/>
            <a:ext cx="142874" cy="142874"/>
          </a:xfrm>
          <a:prstGeom prst="rect">
            <a:avLst/>
          </a:prstGeom>
        </p:spPr>
      </p:pic>
      <p:sp>
        <p:nvSpPr>
          <p:cNvPr id="1048621" name="object 13"/>
          <p:cNvSpPr txBox="1">
            <a:spLocks noGrp="1"/>
          </p:cNvSpPr>
          <p:nvPr>
            <p:ph sz="half" idx="3"/>
          </p:nvPr>
        </p:nvSpPr>
        <p:spPr>
          <a:xfrm>
            <a:off x="9618695" y="3179487"/>
            <a:ext cx="7381875" cy="6176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310" dirty="0"/>
              <a:t>Software</a:t>
            </a:r>
            <a:r>
              <a:rPr spc="-375" dirty="0"/>
              <a:t> </a:t>
            </a:r>
            <a:r>
              <a:rPr spc="-280" dirty="0"/>
              <a:t>Requirements</a:t>
            </a:r>
            <a:endParaRPr lang="zh-CN" altLang="en-US"/>
          </a:p>
          <a:p>
            <a:pPr marL="690880" marR="2248535">
              <a:lnSpc>
                <a:spcPct val="115100"/>
              </a:lnSpc>
              <a:spcBef>
                <a:spcPts val="2245"/>
              </a:spcBef>
            </a:pPr>
            <a:r>
              <a:rPr sz="3150" spc="-210" dirty="0"/>
              <a:t>Server</a:t>
            </a:r>
            <a:r>
              <a:rPr sz="3150" spc="-285" dirty="0"/>
              <a:t> </a:t>
            </a:r>
            <a:r>
              <a:rPr sz="3150" spc="-229" dirty="0"/>
              <a:t>Side</a:t>
            </a:r>
            <a:r>
              <a:rPr sz="3150" spc="-280" dirty="0"/>
              <a:t> </a:t>
            </a:r>
            <a:r>
              <a:rPr sz="3150" spc="-195" dirty="0"/>
              <a:t>:</a:t>
            </a:r>
            <a:r>
              <a:rPr sz="3150" spc="-285" dirty="0"/>
              <a:t> </a:t>
            </a:r>
            <a:r>
              <a:rPr sz="3150" spc="-10" dirty="0"/>
              <a:t>Python </a:t>
            </a:r>
            <a:r>
              <a:rPr sz="3150" spc="-175" dirty="0"/>
              <a:t>3.7.4(64-</a:t>
            </a:r>
            <a:r>
              <a:rPr sz="3150" spc="-120" dirty="0"/>
              <a:t>bit)</a:t>
            </a:r>
            <a:r>
              <a:rPr sz="3150" spc="-240" dirty="0"/>
              <a:t> </a:t>
            </a:r>
            <a:r>
              <a:rPr sz="3150" spc="-125" dirty="0"/>
              <a:t>or</a:t>
            </a:r>
            <a:r>
              <a:rPr sz="3150" spc="-240" dirty="0"/>
              <a:t> </a:t>
            </a:r>
            <a:r>
              <a:rPr sz="3150" spc="-155" dirty="0"/>
              <a:t>(32-</a:t>
            </a:r>
            <a:r>
              <a:rPr sz="3150" spc="-60" dirty="0"/>
              <a:t>bit)</a:t>
            </a:r>
            <a:endParaRPr sz="3150"/>
          </a:p>
          <a:p>
            <a:pPr marL="688340" marR="5080">
              <a:lnSpc>
                <a:spcPts val="6570"/>
              </a:lnSpc>
              <a:spcBef>
                <a:spcPts val="685"/>
              </a:spcBef>
            </a:pPr>
            <a:r>
              <a:rPr sz="3100" spc="-155" dirty="0"/>
              <a:t>Client</a:t>
            </a:r>
            <a:r>
              <a:rPr sz="3100" spc="-275" dirty="0"/>
              <a:t> </a:t>
            </a:r>
            <a:r>
              <a:rPr sz="3100" spc="-204" dirty="0"/>
              <a:t>Side</a:t>
            </a:r>
            <a:r>
              <a:rPr sz="3100" spc="-275" dirty="0"/>
              <a:t> </a:t>
            </a:r>
            <a:r>
              <a:rPr sz="3100" spc="-185" dirty="0"/>
              <a:t>:</a:t>
            </a:r>
            <a:r>
              <a:rPr sz="3100" spc="-275" dirty="0"/>
              <a:t> </a:t>
            </a:r>
            <a:r>
              <a:rPr sz="3100" spc="-220" dirty="0"/>
              <a:t>HTML,</a:t>
            </a:r>
            <a:r>
              <a:rPr sz="3100" spc="-270" dirty="0"/>
              <a:t> </a:t>
            </a:r>
            <a:r>
              <a:rPr sz="3100" spc="-280" dirty="0"/>
              <a:t>CSS,</a:t>
            </a:r>
            <a:r>
              <a:rPr sz="3100" spc="-275" dirty="0"/>
              <a:t> </a:t>
            </a:r>
            <a:r>
              <a:rPr sz="3100" spc="-114" dirty="0"/>
              <a:t>Bootstrap </a:t>
            </a:r>
            <a:r>
              <a:rPr sz="3100" spc="-25" dirty="0"/>
              <a:t>IDE</a:t>
            </a:r>
            <a:r>
              <a:rPr sz="3100" spc="-30" dirty="0"/>
              <a:t> </a:t>
            </a:r>
            <a:r>
              <a:rPr sz="3100" spc="-185" dirty="0"/>
              <a:t>:</a:t>
            </a:r>
            <a:r>
              <a:rPr sz="3100" spc="-300" dirty="0"/>
              <a:t> </a:t>
            </a:r>
            <a:r>
              <a:rPr sz="3100" spc="-275" dirty="0"/>
              <a:t>Flask</a:t>
            </a:r>
            <a:r>
              <a:rPr sz="3100" spc="-300" dirty="0"/>
              <a:t> </a:t>
            </a:r>
            <a:r>
              <a:rPr sz="3100" spc="-355" dirty="0"/>
              <a:t>1.1.1</a:t>
            </a:r>
            <a:endParaRPr sz="3100"/>
          </a:p>
          <a:p>
            <a:pPr marL="688340">
              <a:lnSpc>
                <a:spcPct val="100000"/>
              </a:lnSpc>
              <a:spcBef>
                <a:spcPts val="2165"/>
              </a:spcBef>
            </a:pPr>
            <a:r>
              <a:rPr sz="3100" spc="-315" dirty="0"/>
              <a:t>Back</a:t>
            </a:r>
            <a:r>
              <a:rPr sz="3100" spc="-280" dirty="0"/>
              <a:t> </a:t>
            </a:r>
            <a:r>
              <a:rPr sz="3100" spc="-150" dirty="0"/>
              <a:t>end</a:t>
            </a:r>
            <a:r>
              <a:rPr sz="3100" spc="-275" dirty="0"/>
              <a:t> </a:t>
            </a:r>
            <a:r>
              <a:rPr sz="3100" spc="-185" dirty="0"/>
              <a:t>:</a:t>
            </a:r>
            <a:r>
              <a:rPr sz="3100" spc="-280" dirty="0"/>
              <a:t> </a:t>
            </a:r>
            <a:r>
              <a:rPr sz="3100" spc="-195" dirty="0"/>
              <a:t>MySQL</a:t>
            </a:r>
            <a:r>
              <a:rPr sz="3100" spc="-275" dirty="0"/>
              <a:t> </a:t>
            </a:r>
            <a:r>
              <a:rPr sz="3100" spc="-25" dirty="0"/>
              <a:t>5.</a:t>
            </a:r>
            <a:endParaRPr sz="3100"/>
          </a:p>
          <a:p>
            <a:pPr marL="781685" marR="2228850" indent="-93980">
              <a:lnSpc>
                <a:spcPct val="147900"/>
              </a:lnSpc>
              <a:spcBef>
                <a:spcPts val="1070"/>
              </a:spcBef>
            </a:pPr>
            <a:r>
              <a:rPr sz="3100" spc="-180" dirty="0"/>
              <a:t>Server</a:t>
            </a:r>
            <a:r>
              <a:rPr sz="3100" spc="-265" dirty="0"/>
              <a:t> </a:t>
            </a:r>
            <a:r>
              <a:rPr sz="3100" spc="-185" dirty="0"/>
              <a:t>:</a:t>
            </a:r>
            <a:r>
              <a:rPr sz="3100" spc="-265" dirty="0"/>
              <a:t> </a:t>
            </a:r>
            <a:r>
              <a:rPr sz="3100" spc="-185" dirty="0"/>
              <a:t>Wampserver</a:t>
            </a:r>
            <a:r>
              <a:rPr sz="3100" spc="-265" dirty="0"/>
              <a:t> </a:t>
            </a:r>
            <a:r>
              <a:rPr sz="3100" spc="-135" dirty="0"/>
              <a:t>2i </a:t>
            </a:r>
            <a:endParaRPr sz="3100"/>
          </a:p>
          <a:p>
            <a:pPr marL="781685" marR="2228850" indent="-93980">
              <a:lnSpc>
                <a:spcPct val="147900"/>
              </a:lnSpc>
              <a:spcBef>
                <a:spcPts val="1070"/>
              </a:spcBef>
            </a:pPr>
            <a:r>
              <a:rPr sz="3100" spc="-220" dirty="0"/>
              <a:t>NLP</a:t>
            </a:r>
            <a:r>
              <a:rPr sz="3100" spc="-275" dirty="0"/>
              <a:t> </a:t>
            </a:r>
            <a:r>
              <a:rPr sz="3100" spc="-315" dirty="0"/>
              <a:t>Packages</a:t>
            </a:r>
            <a:endParaRPr sz="3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4"/>
          <p:cNvSpPr>
            <a:spLocks noGrp="1"/>
          </p:cNvSpPr>
          <p:nvPr>
            <p:ph type="ctrTitle"/>
          </p:nvPr>
        </p:nvSpPr>
        <p:spPr>
          <a:xfrm>
            <a:off x="1371600" y="1439250"/>
            <a:ext cx="15544800" cy="723275"/>
          </a:xfrm>
        </p:spPr>
        <p:txBody>
          <a:bodyPr/>
          <a:lstStyle/>
          <a:p>
            <a:pPr algn="ctr"/>
            <a:r>
              <a:rPr lang="en-IN" dirty="0"/>
              <a:t>MODULE DESCRIPTION</a:t>
            </a:r>
          </a:p>
        </p:txBody>
      </p:sp>
      <p:sp>
        <p:nvSpPr>
          <p:cNvPr id="1048628" name="Subtitle 5"/>
          <p:cNvSpPr>
            <a:spLocks noGrp="1"/>
          </p:cNvSpPr>
          <p:nvPr>
            <p:ph type="subTitle" idx="4"/>
          </p:nvPr>
        </p:nvSpPr>
        <p:spPr>
          <a:xfrm>
            <a:off x="2667000" y="3467100"/>
            <a:ext cx="12801600" cy="34163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IN" sz="3150" dirty="0"/>
              <a:t>Lawyer Bot Web App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150" dirty="0"/>
              <a:t>Lawyer Bot – Model Training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150" dirty="0"/>
              <a:t>Lawyer Bot Chat Window</a:t>
            </a:r>
          </a:p>
          <a:p>
            <a:pPr marL="742950" indent="-742950">
              <a:buFont typeface="+mj-lt"/>
              <a:buAutoNum type="arabicPeriod"/>
            </a:pPr>
            <a:r>
              <a:rPr lang="en-IN" sz="3150" dirty="0"/>
              <a:t>End User</a:t>
            </a:r>
          </a:p>
          <a:p>
            <a:r>
              <a:rPr lang="en-IN" sz="3150" dirty="0"/>
              <a:t>	4.1 Citizen</a:t>
            </a:r>
          </a:p>
          <a:p>
            <a:r>
              <a:rPr lang="en-IN" sz="3150" dirty="0"/>
              <a:t>	4.2 Bot Trainer</a:t>
            </a:r>
          </a:p>
          <a:p>
            <a:r>
              <a:rPr lang="en-IN" sz="4000" dirty="0"/>
              <a:t>5. </a:t>
            </a:r>
            <a:r>
              <a:rPr lang="en-IN" sz="3150" dirty="0"/>
              <a:t>Notification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 txBox="1">
            <a:spLocks noGrp="1"/>
          </p:cNvSpPr>
          <p:nvPr>
            <p:ph type="title"/>
          </p:nvPr>
        </p:nvSpPr>
        <p:spPr>
          <a:xfrm>
            <a:off x="1718096" y="997648"/>
            <a:ext cx="14852015" cy="1371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675" dirty="0"/>
              <a:t>MODULES</a:t>
            </a:r>
            <a:r>
              <a:rPr sz="9200" spc="-900" dirty="0"/>
              <a:t> </a:t>
            </a:r>
            <a:r>
              <a:rPr sz="9200" spc="-790" dirty="0"/>
              <a:t>DESCRIPTIONS</a:t>
            </a:r>
            <a:endParaRPr sz="9200"/>
          </a:p>
        </p:txBody>
      </p:sp>
      <p:pic>
        <p:nvPicPr>
          <p:cNvPr id="2097174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3401" y="4343637"/>
            <a:ext cx="178573" cy="178573"/>
          </a:xfrm>
          <a:prstGeom prst="rect">
            <a:avLst/>
          </a:prstGeom>
        </p:spPr>
      </p:pic>
      <p:pic>
        <p:nvPicPr>
          <p:cNvPr id="2097175" name="object 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71492" y="7119103"/>
            <a:ext cx="177846" cy="177846"/>
          </a:xfrm>
          <a:prstGeom prst="rect">
            <a:avLst/>
          </a:prstGeom>
        </p:spPr>
      </p:pic>
      <p:sp>
        <p:nvSpPr>
          <p:cNvPr id="1048630" name="object 5"/>
          <p:cNvSpPr txBox="1"/>
          <p:nvPr/>
        </p:nvSpPr>
        <p:spPr>
          <a:xfrm>
            <a:off x="1860078" y="2644464"/>
            <a:ext cx="14605635" cy="61334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700" spc="-465" dirty="0">
                <a:latin typeface="Arial Black"/>
                <a:cs typeface="Arial Black"/>
              </a:rPr>
              <a:t>1.</a:t>
            </a:r>
            <a:r>
              <a:rPr sz="4700" spc="-445" dirty="0">
                <a:latin typeface="Arial Black"/>
                <a:cs typeface="Arial Black"/>
              </a:rPr>
              <a:t> </a:t>
            </a:r>
            <a:r>
              <a:rPr sz="4700" spc="-335" dirty="0">
                <a:latin typeface="Arial Black"/>
                <a:cs typeface="Arial Black"/>
              </a:rPr>
              <a:t>LawyerBot</a:t>
            </a:r>
            <a:r>
              <a:rPr sz="4700" spc="690" dirty="0">
                <a:latin typeface="Arial Black"/>
                <a:cs typeface="Arial Black"/>
              </a:rPr>
              <a:t> </a:t>
            </a:r>
            <a:r>
              <a:rPr sz="4700" spc="-254" dirty="0">
                <a:latin typeface="Arial Black"/>
                <a:cs typeface="Arial Black"/>
              </a:rPr>
              <a:t>Web</a:t>
            </a:r>
            <a:r>
              <a:rPr sz="4700" spc="-440" dirty="0">
                <a:latin typeface="Arial Black"/>
                <a:cs typeface="Arial Black"/>
              </a:rPr>
              <a:t> </a:t>
            </a:r>
            <a:r>
              <a:rPr sz="4700" spc="-195" dirty="0">
                <a:latin typeface="Arial Black"/>
                <a:cs typeface="Arial Black"/>
              </a:rPr>
              <a:t>App</a:t>
            </a:r>
            <a:r>
              <a:rPr sz="4700" spc="-445" dirty="0">
                <a:latin typeface="Arial Black"/>
                <a:cs typeface="Arial Black"/>
              </a:rPr>
              <a:t> </a:t>
            </a:r>
            <a:r>
              <a:rPr sz="4700" spc="-320" dirty="0">
                <a:latin typeface="Arial Black"/>
                <a:cs typeface="Arial Black"/>
              </a:rPr>
              <a:t>:</a:t>
            </a:r>
            <a:endParaRPr sz="4700">
              <a:latin typeface="Arial Black"/>
              <a:cs typeface="Arial Black"/>
            </a:endParaRPr>
          </a:p>
          <a:p>
            <a:pPr marL="321310" marR="1149985">
              <a:lnSpc>
                <a:spcPct val="116900"/>
              </a:lnSpc>
              <a:spcBef>
                <a:spcPts val="4845"/>
              </a:spcBef>
            </a:pPr>
            <a:r>
              <a:rPr sz="4050" spc="-345" dirty="0">
                <a:latin typeface="Arial Black"/>
                <a:cs typeface="Arial Black"/>
              </a:rPr>
              <a:t>The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280" dirty="0">
                <a:latin typeface="Arial Black"/>
                <a:cs typeface="Arial Black"/>
              </a:rPr>
              <a:t>design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25" dirty="0">
                <a:latin typeface="Arial Black"/>
                <a:cs typeface="Arial Black"/>
              </a:rPr>
              <a:t>and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00" dirty="0">
                <a:latin typeface="Arial Black"/>
                <a:cs typeface="Arial Black"/>
              </a:rPr>
              <a:t>development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90" dirty="0">
                <a:latin typeface="Arial Black"/>
                <a:cs typeface="Arial Black"/>
              </a:rPr>
              <a:t>of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04" dirty="0">
                <a:latin typeface="Arial Black"/>
                <a:cs typeface="Arial Black"/>
              </a:rPr>
              <a:t>the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95" dirty="0">
                <a:latin typeface="Arial Black"/>
                <a:cs typeface="Arial Black"/>
              </a:rPr>
              <a:t>LawyerBot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385" dirty="0">
                <a:latin typeface="Arial Black"/>
                <a:cs typeface="Arial Black"/>
              </a:rPr>
              <a:t>web </a:t>
            </a:r>
            <a:r>
              <a:rPr sz="4050" spc="-200" dirty="0">
                <a:latin typeface="Arial Black"/>
                <a:cs typeface="Arial Black"/>
              </a:rPr>
              <a:t>app</a:t>
            </a:r>
            <a:r>
              <a:rPr sz="4050" spc="-345" dirty="0">
                <a:latin typeface="Arial Black"/>
                <a:cs typeface="Arial Black"/>
              </a:rPr>
              <a:t> </a:t>
            </a:r>
            <a:r>
              <a:rPr sz="4050" spc="-175" dirty="0">
                <a:latin typeface="Arial Black"/>
                <a:cs typeface="Arial Black"/>
              </a:rPr>
              <a:t>involve</a:t>
            </a:r>
            <a:r>
              <a:rPr sz="4050" spc="-340" dirty="0">
                <a:latin typeface="Arial Black"/>
                <a:cs typeface="Arial Black"/>
              </a:rPr>
              <a:t> </a:t>
            </a:r>
            <a:r>
              <a:rPr sz="4050" spc="-245" dirty="0">
                <a:latin typeface="Arial Black"/>
                <a:cs typeface="Arial Black"/>
              </a:rPr>
              <a:t>integrating</a:t>
            </a:r>
            <a:r>
              <a:rPr sz="4050" spc="-340" dirty="0">
                <a:latin typeface="Arial Black"/>
                <a:cs typeface="Arial Black"/>
              </a:rPr>
              <a:t> </a:t>
            </a:r>
            <a:r>
              <a:rPr sz="4050" spc="-150" dirty="0">
                <a:latin typeface="Arial Black"/>
                <a:cs typeface="Arial Black"/>
              </a:rPr>
              <a:t>different</a:t>
            </a:r>
            <a:r>
              <a:rPr sz="4050" spc="-340" dirty="0">
                <a:latin typeface="Arial Black"/>
                <a:cs typeface="Arial Black"/>
              </a:rPr>
              <a:t> </a:t>
            </a:r>
            <a:r>
              <a:rPr sz="4050" spc="-260" dirty="0">
                <a:latin typeface="Arial Black"/>
                <a:cs typeface="Arial Black"/>
              </a:rPr>
              <a:t>technologies</a:t>
            </a:r>
            <a:r>
              <a:rPr sz="4050" spc="-345" dirty="0">
                <a:latin typeface="Arial Black"/>
                <a:cs typeface="Arial Black"/>
              </a:rPr>
              <a:t> </a:t>
            </a:r>
            <a:r>
              <a:rPr sz="4050" spc="-25" dirty="0">
                <a:latin typeface="Arial Black"/>
                <a:cs typeface="Arial Black"/>
              </a:rPr>
              <a:t>and </a:t>
            </a:r>
            <a:r>
              <a:rPr sz="4050" spc="-210" dirty="0">
                <a:latin typeface="Arial Black"/>
                <a:cs typeface="Arial Black"/>
              </a:rPr>
              <a:t>tools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135" dirty="0">
                <a:latin typeface="Arial Black"/>
                <a:cs typeface="Arial Black"/>
              </a:rPr>
              <a:t>to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290" dirty="0">
                <a:latin typeface="Arial Black"/>
                <a:cs typeface="Arial Black"/>
              </a:rPr>
              <a:t>create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405" dirty="0">
                <a:latin typeface="Arial Black"/>
                <a:cs typeface="Arial Black"/>
              </a:rPr>
              <a:t>a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360" dirty="0">
                <a:latin typeface="Arial Black"/>
                <a:cs typeface="Arial Black"/>
              </a:rPr>
              <a:t>seamless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275" dirty="0">
                <a:latin typeface="Arial Black"/>
                <a:cs typeface="Arial Black"/>
              </a:rPr>
              <a:t>user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295" dirty="0">
                <a:latin typeface="Arial Black"/>
                <a:cs typeface="Arial Black"/>
              </a:rPr>
              <a:t>experience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95" dirty="0">
                <a:latin typeface="Arial Black"/>
                <a:cs typeface="Arial Black"/>
              </a:rPr>
              <a:t>for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310" dirty="0">
                <a:latin typeface="Arial Black"/>
                <a:cs typeface="Arial Black"/>
              </a:rPr>
              <a:t>users.</a:t>
            </a:r>
            <a:endParaRPr sz="4050">
              <a:latin typeface="Arial Black"/>
              <a:cs typeface="Arial Black"/>
            </a:endParaRPr>
          </a:p>
          <a:p>
            <a:pPr marL="317500" marR="5080">
              <a:lnSpc>
                <a:spcPct val="116500"/>
              </a:lnSpc>
              <a:spcBef>
                <a:spcPts val="4820"/>
              </a:spcBef>
            </a:pPr>
            <a:r>
              <a:rPr sz="4050" spc="-360" dirty="0">
                <a:latin typeface="Arial Black"/>
                <a:cs typeface="Arial Black"/>
              </a:rPr>
              <a:t>The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125" dirty="0">
                <a:latin typeface="Arial Black"/>
                <a:cs typeface="Arial Black"/>
              </a:rPr>
              <a:t>front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225" dirty="0">
                <a:latin typeface="Arial Black"/>
                <a:cs typeface="Arial Black"/>
              </a:rPr>
              <a:t>end,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385" dirty="0">
                <a:latin typeface="Arial Black"/>
                <a:cs typeface="Arial Black"/>
              </a:rPr>
              <a:t>back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225" dirty="0">
                <a:latin typeface="Arial Black"/>
                <a:cs typeface="Arial Black"/>
              </a:rPr>
              <a:t>end,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235" dirty="0">
                <a:latin typeface="Arial Black"/>
                <a:cs typeface="Arial Black"/>
              </a:rPr>
              <a:t>and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300" dirty="0">
                <a:latin typeface="Arial Black"/>
                <a:cs typeface="Arial Black"/>
              </a:rPr>
              <a:t>database</a:t>
            </a:r>
            <a:r>
              <a:rPr sz="4050" spc="-375" dirty="0">
                <a:latin typeface="Arial Black"/>
                <a:cs typeface="Arial Black"/>
              </a:rPr>
              <a:t> work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240" dirty="0">
                <a:latin typeface="Arial Black"/>
                <a:cs typeface="Arial Black"/>
              </a:rPr>
              <a:t>together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25" dirty="0">
                <a:latin typeface="Arial Black"/>
                <a:cs typeface="Arial Black"/>
              </a:rPr>
              <a:t>to </a:t>
            </a:r>
            <a:r>
              <a:rPr sz="4050" spc="-180" dirty="0">
                <a:latin typeface="Arial Black"/>
                <a:cs typeface="Arial Black"/>
              </a:rPr>
              <a:t>provide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90" dirty="0">
                <a:latin typeface="Arial Black"/>
                <a:cs typeface="Arial Black"/>
              </a:rPr>
              <a:t>an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15" dirty="0">
                <a:latin typeface="Arial Black"/>
                <a:cs typeface="Arial Black"/>
              </a:rPr>
              <a:t>efficient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35" dirty="0">
                <a:latin typeface="Arial Black"/>
                <a:cs typeface="Arial Black"/>
              </a:rPr>
              <a:t>and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25" dirty="0">
                <a:latin typeface="Arial Black"/>
                <a:cs typeface="Arial Black"/>
              </a:rPr>
              <a:t>reliable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175" dirty="0">
                <a:latin typeface="Arial Black"/>
                <a:cs typeface="Arial Black"/>
              </a:rPr>
              <a:t>platform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114" dirty="0">
                <a:latin typeface="Arial Black"/>
                <a:cs typeface="Arial Black"/>
              </a:rPr>
              <a:t>for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325" dirty="0">
                <a:latin typeface="Arial Black"/>
                <a:cs typeface="Arial Black"/>
              </a:rPr>
              <a:t>users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155" dirty="0">
                <a:latin typeface="Arial Black"/>
                <a:cs typeface="Arial Black"/>
              </a:rPr>
              <a:t>to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335" dirty="0">
                <a:latin typeface="Arial Black"/>
                <a:cs typeface="Arial Black"/>
              </a:rPr>
              <a:t>get </a:t>
            </a:r>
            <a:r>
              <a:rPr sz="4050" spc="-380" dirty="0">
                <a:latin typeface="Arial Black"/>
                <a:cs typeface="Arial Black"/>
              </a:rPr>
              <a:t>answers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155" dirty="0">
                <a:latin typeface="Arial Black"/>
                <a:cs typeface="Arial Black"/>
              </a:rPr>
              <a:t>to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195" dirty="0">
                <a:latin typeface="Arial Black"/>
                <a:cs typeface="Arial Black"/>
              </a:rPr>
              <a:t>their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260" dirty="0">
                <a:latin typeface="Arial Black"/>
                <a:cs typeface="Arial Black"/>
              </a:rPr>
              <a:t>queries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29" dirty="0">
                <a:latin typeface="Arial Black"/>
                <a:cs typeface="Arial Black"/>
              </a:rPr>
              <a:t>related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155" dirty="0">
                <a:latin typeface="Arial Black"/>
                <a:cs typeface="Arial Black"/>
              </a:rPr>
              <a:t>to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lang="en-US" sz="4050" spc="-225" dirty="0">
                <a:latin typeface="Arial Black"/>
                <a:cs typeface="Arial Black"/>
              </a:rPr>
              <a:t>law.</a:t>
            </a:r>
            <a:endParaRPr sz="4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 txBox="1">
            <a:spLocks noGrp="1"/>
          </p:cNvSpPr>
          <p:nvPr>
            <p:ph type="title"/>
          </p:nvPr>
        </p:nvSpPr>
        <p:spPr>
          <a:xfrm>
            <a:off x="1016148" y="916084"/>
            <a:ext cx="16255702" cy="2003593"/>
          </a:xfrm>
          <a:prstGeom prst="rect">
            <a:avLst/>
          </a:prstGeom>
        </p:spPr>
        <p:txBody>
          <a:bodyPr vert="horz" wrap="square" lIns="0" tIns="1305093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130"/>
              </a:spcBef>
            </a:pPr>
            <a:r>
              <a:rPr spc="-390" dirty="0"/>
              <a:t>2.</a:t>
            </a:r>
            <a:r>
              <a:rPr spc="-455" dirty="0"/>
              <a:t> </a:t>
            </a:r>
            <a:r>
              <a:rPr spc="-335" dirty="0"/>
              <a:t>LawyerBot</a:t>
            </a:r>
            <a:r>
              <a:rPr spc="685" dirty="0"/>
              <a:t> </a:t>
            </a:r>
            <a:r>
              <a:rPr spc="-254" dirty="0"/>
              <a:t>Web</a:t>
            </a:r>
            <a:r>
              <a:rPr spc="-445" dirty="0"/>
              <a:t> </a:t>
            </a:r>
            <a:r>
              <a:rPr spc="-285" dirty="0"/>
              <a:t>Window</a:t>
            </a:r>
            <a:r>
              <a:rPr spc="-440" dirty="0"/>
              <a:t> </a:t>
            </a:r>
            <a:r>
              <a:rPr spc="-320" dirty="0"/>
              <a:t>:</a:t>
            </a:r>
          </a:p>
        </p:txBody>
      </p:sp>
      <p:pic>
        <p:nvPicPr>
          <p:cNvPr id="2097176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7456" y="4018310"/>
            <a:ext cx="178573" cy="178573"/>
          </a:xfrm>
          <a:prstGeom prst="rect">
            <a:avLst/>
          </a:prstGeom>
        </p:spPr>
      </p:pic>
      <p:sp>
        <p:nvSpPr>
          <p:cNvPr id="1048632" name="object 4"/>
          <p:cNvSpPr txBox="1"/>
          <p:nvPr/>
        </p:nvSpPr>
        <p:spPr>
          <a:xfrm>
            <a:off x="1892941" y="3654905"/>
            <a:ext cx="14749780" cy="352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244">
              <a:lnSpc>
                <a:spcPct val="116900"/>
              </a:lnSpc>
              <a:spcBef>
                <a:spcPts val="100"/>
              </a:spcBef>
            </a:pPr>
            <a:r>
              <a:rPr sz="4050" spc="-345" dirty="0">
                <a:latin typeface="Arial Black"/>
                <a:cs typeface="Arial Black"/>
              </a:rPr>
              <a:t>The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290" dirty="0">
                <a:latin typeface="Arial Black"/>
                <a:cs typeface="Arial Black"/>
              </a:rPr>
              <a:t>chat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320" dirty="0">
                <a:latin typeface="Arial Black"/>
                <a:cs typeface="Arial Black"/>
              </a:rPr>
              <a:t>window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90" dirty="0">
                <a:latin typeface="Arial Black"/>
                <a:cs typeface="Arial Black"/>
              </a:rPr>
              <a:t>of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295" dirty="0">
                <a:latin typeface="Arial Black"/>
                <a:cs typeface="Arial Black"/>
              </a:rPr>
              <a:t>LawyerBot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325" dirty="0">
                <a:latin typeface="Arial Black"/>
                <a:cs typeface="Arial Black"/>
              </a:rPr>
              <a:t>is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204" dirty="0">
                <a:latin typeface="Arial Black"/>
                <a:cs typeface="Arial Black"/>
              </a:rPr>
              <a:t>the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260" dirty="0">
                <a:latin typeface="Arial Black"/>
                <a:cs typeface="Arial Black"/>
              </a:rPr>
              <a:t>main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235" dirty="0">
                <a:latin typeface="Arial Black"/>
                <a:cs typeface="Arial Black"/>
              </a:rPr>
              <a:t>interface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335" dirty="0">
                <a:latin typeface="Arial Black"/>
                <a:cs typeface="Arial Black"/>
              </a:rPr>
              <a:t>where </a:t>
            </a:r>
            <a:r>
              <a:rPr sz="4050" spc="-315" dirty="0">
                <a:latin typeface="Arial Black"/>
                <a:cs typeface="Arial Black"/>
              </a:rPr>
              <a:t>users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350" dirty="0">
                <a:latin typeface="Arial Black"/>
                <a:cs typeface="Arial Black"/>
              </a:rPr>
              <a:t>can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240" dirty="0">
                <a:latin typeface="Arial Black"/>
                <a:cs typeface="Arial Black"/>
              </a:rPr>
              <a:t>interact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80" dirty="0">
                <a:latin typeface="Arial Black"/>
                <a:cs typeface="Arial Black"/>
              </a:rPr>
              <a:t>with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204" dirty="0">
                <a:latin typeface="Arial Black"/>
                <a:cs typeface="Arial Black"/>
              </a:rPr>
              <a:t>the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65" dirty="0">
                <a:latin typeface="Arial Black"/>
                <a:cs typeface="Arial Black"/>
              </a:rPr>
              <a:t>chatbot.</a:t>
            </a:r>
            <a:endParaRPr sz="4050">
              <a:latin typeface="Arial Black"/>
              <a:cs typeface="Arial Black"/>
            </a:endParaRPr>
          </a:p>
          <a:p>
            <a:pPr marL="12700" marR="5080">
              <a:lnSpc>
                <a:spcPct val="116900"/>
              </a:lnSpc>
              <a:spcBef>
                <a:spcPts val="5680"/>
              </a:spcBef>
            </a:pPr>
            <a:r>
              <a:rPr sz="4050" spc="-180" dirty="0">
                <a:latin typeface="Arial Black"/>
                <a:cs typeface="Arial Black"/>
              </a:rPr>
              <a:t>It</a:t>
            </a:r>
            <a:r>
              <a:rPr sz="4050" spc="-395" dirty="0">
                <a:latin typeface="Arial Black"/>
                <a:cs typeface="Arial Black"/>
              </a:rPr>
              <a:t> </a:t>
            </a:r>
            <a:r>
              <a:rPr sz="4050" spc="-325" dirty="0">
                <a:latin typeface="Arial Black"/>
                <a:cs typeface="Arial Black"/>
              </a:rPr>
              <a:t>is</a:t>
            </a:r>
            <a:r>
              <a:rPr sz="4050" spc="-390" dirty="0">
                <a:latin typeface="Arial Black"/>
                <a:cs typeface="Arial Black"/>
              </a:rPr>
              <a:t> </a:t>
            </a:r>
            <a:r>
              <a:rPr sz="4050" spc="-260" dirty="0">
                <a:latin typeface="Arial Black"/>
                <a:cs typeface="Arial Black"/>
              </a:rPr>
              <a:t>designed</a:t>
            </a:r>
            <a:r>
              <a:rPr sz="4050" spc="-390" dirty="0">
                <a:latin typeface="Arial Black"/>
                <a:cs typeface="Arial Black"/>
              </a:rPr>
              <a:t> </a:t>
            </a:r>
            <a:r>
              <a:rPr sz="4050" spc="-290" dirty="0">
                <a:latin typeface="Arial Black"/>
                <a:cs typeface="Arial Black"/>
              </a:rPr>
              <a:t>using</a:t>
            </a:r>
            <a:r>
              <a:rPr sz="4050" spc="-390" dirty="0">
                <a:latin typeface="Arial Black"/>
                <a:cs typeface="Arial Black"/>
              </a:rPr>
              <a:t> </a:t>
            </a:r>
            <a:r>
              <a:rPr sz="4050" spc="-295" dirty="0">
                <a:latin typeface="Arial Black"/>
                <a:cs typeface="Arial Black"/>
              </a:rPr>
              <a:t>HTML,</a:t>
            </a:r>
            <a:r>
              <a:rPr sz="4050" spc="-390" dirty="0">
                <a:latin typeface="Arial Black"/>
                <a:cs typeface="Arial Black"/>
              </a:rPr>
              <a:t> </a:t>
            </a:r>
            <a:r>
              <a:rPr sz="4050" spc="-360" dirty="0">
                <a:latin typeface="Arial Black"/>
                <a:cs typeface="Arial Black"/>
              </a:rPr>
              <a:t>CSS,</a:t>
            </a:r>
            <a:r>
              <a:rPr sz="4050" spc="-390" dirty="0">
                <a:latin typeface="Arial Black"/>
                <a:cs typeface="Arial Black"/>
              </a:rPr>
              <a:t> </a:t>
            </a:r>
            <a:r>
              <a:rPr sz="4050" spc="-225" dirty="0">
                <a:latin typeface="Arial Black"/>
                <a:cs typeface="Arial Black"/>
              </a:rPr>
              <a:t>and</a:t>
            </a:r>
            <a:r>
              <a:rPr sz="4050" spc="-390" dirty="0">
                <a:latin typeface="Arial Black"/>
                <a:cs typeface="Arial Black"/>
              </a:rPr>
              <a:t> </a:t>
            </a:r>
            <a:r>
              <a:rPr sz="4050" spc="-270" dirty="0">
                <a:latin typeface="Arial Black"/>
                <a:cs typeface="Arial Black"/>
              </a:rPr>
              <a:t>JavaScript</a:t>
            </a:r>
            <a:r>
              <a:rPr sz="4050" spc="-390" dirty="0">
                <a:latin typeface="Arial Black"/>
                <a:cs typeface="Arial Black"/>
              </a:rPr>
              <a:t> </a:t>
            </a:r>
            <a:r>
              <a:rPr sz="4050" spc="-25" dirty="0">
                <a:latin typeface="Arial Black"/>
                <a:cs typeface="Arial Black"/>
              </a:rPr>
              <a:t>and </a:t>
            </a:r>
            <a:r>
              <a:rPr sz="4050" spc="-229" dirty="0">
                <a:latin typeface="Arial Black"/>
                <a:cs typeface="Arial Black"/>
              </a:rPr>
              <a:t>integrated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80" dirty="0">
                <a:latin typeface="Arial Black"/>
                <a:cs typeface="Arial Black"/>
              </a:rPr>
              <a:t>with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04" dirty="0">
                <a:latin typeface="Arial Black"/>
                <a:cs typeface="Arial Black"/>
              </a:rPr>
              <a:t>the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95" dirty="0">
                <a:latin typeface="Arial Black"/>
                <a:cs typeface="Arial Black"/>
              </a:rPr>
              <a:t>backend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190" dirty="0">
                <a:latin typeface="Arial Black"/>
                <a:cs typeface="Arial Black"/>
              </a:rPr>
              <a:t>developed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90" dirty="0">
                <a:latin typeface="Arial Black"/>
                <a:cs typeface="Arial Black"/>
              </a:rPr>
              <a:t>using</a:t>
            </a:r>
            <a:r>
              <a:rPr sz="4050" spc="-355" dirty="0">
                <a:latin typeface="Arial Black"/>
                <a:cs typeface="Arial Black"/>
              </a:rPr>
              <a:t> </a:t>
            </a:r>
            <a:r>
              <a:rPr sz="4050" spc="-185" dirty="0">
                <a:latin typeface="Arial Black"/>
                <a:cs typeface="Arial Black"/>
              </a:rPr>
              <a:t>Python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390" dirty="0">
                <a:latin typeface="Arial Black"/>
                <a:cs typeface="Arial Black"/>
              </a:rPr>
              <a:t>Flask </a:t>
            </a:r>
            <a:r>
              <a:rPr sz="4050" spc="-225" dirty="0">
                <a:latin typeface="Arial Black"/>
                <a:cs typeface="Arial Black"/>
              </a:rPr>
              <a:t>and</a:t>
            </a:r>
            <a:r>
              <a:rPr sz="4050" spc="-380" dirty="0">
                <a:latin typeface="Arial Black"/>
                <a:cs typeface="Arial Black"/>
              </a:rPr>
              <a:t> </a:t>
            </a:r>
            <a:r>
              <a:rPr sz="4050" spc="-270" dirty="0">
                <a:latin typeface="Arial Black"/>
                <a:cs typeface="Arial Black"/>
              </a:rPr>
              <a:t>MySQL..</a:t>
            </a:r>
            <a:endParaRPr sz="4050">
              <a:latin typeface="Arial Black"/>
              <a:cs typeface="Arial Black"/>
            </a:endParaRPr>
          </a:p>
        </p:txBody>
      </p:sp>
      <p:pic>
        <p:nvPicPr>
          <p:cNvPr id="2097177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7456" y="6183518"/>
            <a:ext cx="178573" cy="1785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4535" y="3252374"/>
            <a:ext cx="178573" cy="178573"/>
          </a:xfrm>
          <a:prstGeom prst="rect">
            <a:avLst/>
          </a:prstGeom>
        </p:spPr>
      </p:pic>
      <p:pic>
        <p:nvPicPr>
          <p:cNvPr id="2097179" name="object 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118" y="7149227"/>
            <a:ext cx="167278" cy="167278"/>
          </a:xfrm>
          <a:prstGeom prst="rect">
            <a:avLst/>
          </a:prstGeom>
        </p:spPr>
      </p:pic>
      <p:pic>
        <p:nvPicPr>
          <p:cNvPr id="2097180" name="object 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118" y="7825313"/>
            <a:ext cx="167278" cy="167278"/>
          </a:xfrm>
          <a:prstGeom prst="rect">
            <a:avLst/>
          </a:prstGeom>
        </p:spPr>
      </p:pic>
      <p:pic>
        <p:nvPicPr>
          <p:cNvPr id="2097181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81118" y="8501397"/>
            <a:ext cx="167278" cy="167278"/>
          </a:xfrm>
          <a:prstGeom prst="rect">
            <a:avLst/>
          </a:prstGeom>
        </p:spPr>
      </p:pic>
      <p:pic>
        <p:nvPicPr>
          <p:cNvPr id="2097182" name="object 6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81118" y="9177481"/>
            <a:ext cx="167278" cy="167278"/>
          </a:xfrm>
          <a:prstGeom prst="rect">
            <a:avLst/>
          </a:prstGeom>
        </p:spPr>
      </p:pic>
      <p:sp>
        <p:nvSpPr>
          <p:cNvPr id="1048633" name="object 7"/>
          <p:cNvSpPr txBox="1"/>
          <p:nvPr/>
        </p:nvSpPr>
        <p:spPr>
          <a:xfrm>
            <a:off x="1529312" y="2888970"/>
            <a:ext cx="14858365" cy="709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5080">
              <a:lnSpc>
                <a:spcPct val="116900"/>
              </a:lnSpc>
              <a:spcBef>
                <a:spcPts val="100"/>
              </a:spcBef>
            </a:pPr>
            <a:r>
              <a:rPr sz="4050" spc="-285" dirty="0">
                <a:latin typeface="Arial Black"/>
                <a:cs typeface="Arial Black"/>
              </a:rPr>
              <a:t>LawyerBot,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45" dirty="0">
                <a:latin typeface="Arial Black"/>
                <a:cs typeface="Arial Black"/>
              </a:rPr>
              <a:t>being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90" dirty="0">
                <a:latin typeface="Arial Black"/>
                <a:cs typeface="Arial Black"/>
              </a:rPr>
              <a:t>an</a:t>
            </a:r>
            <a:r>
              <a:rPr sz="4050" spc="-355" dirty="0">
                <a:latin typeface="Arial Black"/>
                <a:cs typeface="Arial Black"/>
              </a:rPr>
              <a:t> </a:t>
            </a:r>
            <a:r>
              <a:rPr sz="4050" spc="-140" dirty="0">
                <a:latin typeface="Arial Black"/>
                <a:cs typeface="Arial Black"/>
              </a:rPr>
              <a:t>AI-</a:t>
            </a:r>
            <a:r>
              <a:rPr sz="4050" spc="-280" dirty="0">
                <a:latin typeface="Arial Black"/>
                <a:cs typeface="Arial Black"/>
              </a:rPr>
              <a:t>based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25" dirty="0">
                <a:latin typeface="Arial Black"/>
                <a:cs typeface="Arial Black"/>
              </a:rPr>
              <a:t>chatbot,</a:t>
            </a:r>
            <a:r>
              <a:rPr sz="4050" spc="-355" dirty="0">
                <a:latin typeface="Arial Black"/>
                <a:cs typeface="Arial Black"/>
              </a:rPr>
              <a:t> </a:t>
            </a:r>
            <a:r>
              <a:rPr sz="4050" spc="-229" dirty="0">
                <a:latin typeface="Arial Black"/>
                <a:cs typeface="Arial Black"/>
              </a:rPr>
              <a:t>requires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310" dirty="0">
                <a:latin typeface="Arial Black"/>
                <a:cs typeface="Arial Black"/>
              </a:rPr>
              <a:t>extensive </a:t>
            </a:r>
            <a:r>
              <a:rPr sz="4050" spc="-225" dirty="0">
                <a:latin typeface="Arial Black"/>
                <a:cs typeface="Arial Black"/>
              </a:rPr>
              <a:t>training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175" dirty="0">
                <a:latin typeface="Arial Black"/>
                <a:cs typeface="Arial Black"/>
              </a:rPr>
              <a:t>in</a:t>
            </a:r>
            <a:r>
              <a:rPr sz="4050" spc="-355" dirty="0">
                <a:latin typeface="Arial Black"/>
                <a:cs typeface="Arial Black"/>
              </a:rPr>
              <a:t> </a:t>
            </a:r>
            <a:r>
              <a:rPr sz="4050" spc="-220" dirty="0">
                <a:latin typeface="Arial Black"/>
                <a:cs typeface="Arial Black"/>
              </a:rPr>
              <a:t>natural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310" dirty="0">
                <a:latin typeface="Arial Black"/>
                <a:cs typeface="Arial Black"/>
              </a:rPr>
              <a:t>language</a:t>
            </a:r>
            <a:r>
              <a:rPr sz="4050" spc="-355" dirty="0">
                <a:latin typeface="Arial Black"/>
                <a:cs typeface="Arial Black"/>
              </a:rPr>
              <a:t> </a:t>
            </a:r>
            <a:r>
              <a:rPr sz="4050" spc="-290" dirty="0">
                <a:latin typeface="Arial Black"/>
                <a:cs typeface="Arial Black"/>
              </a:rPr>
              <a:t>processing</a:t>
            </a:r>
            <a:r>
              <a:rPr sz="4050" spc="-355" dirty="0">
                <a:latin typeface="Arial Black"/>
                <a:cs typeface="Arial Black"/>
              </a:rPr>
              <a:t> </a:t>
            </a:r>
            <a:r>
              <a:rPr sz="4050" spc="-240" dirty="0">
                <a:latin typeface="Arial Black"/>
                <a:cs typeface="Arial Black"/>
              </a:rPr>
              <a:t>(NLP)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120" dirty="0">
                <a:latin typeface="Arial Black"/>
                <a:cs typeface="Arial Black"/>
              </a:rPr>
              <a:t>techniques.</a:t>
            </a:r>
            <a:endParaRPr sz="4050">
              <a:latin typeface="Arial Black"/>
              <a:cs typeface="Arial Black"/>
            </a:endParaRPr>
          </a:p>
          <a:p>
            <a:pPr marL="12700" marR="1180465">
              <a:lnSpc>
                <a:spcPct val="116700"/>
              </a:lnSpc>
              <a:spcBef>
                <a:spcPts val="3525"/>
              </a:spcBef>
            </a:pPr>
            <a:r>
              <a:rPr sz="3800" spc="-340" dirty="0">
                <a:latin typeface="Arial Black"/>
                <a:cs typeface="Arial Black"/>
              </a:rPr>
              <a:t>The </a:t>
            </a:r>
            <a:r>
              <a:rPr sz="3800" spc="-220" dirty="0">
                <a:latin typeface="Arial Black"/>
                <a:cs typeface="Arial Black"/>
              </a:rPr>
              <a:t>following</a:t>
            </a:r>
            <a:r>
              <a:rPr sz="3800" spc="-335" dirty="0">
                <a:latin typeface="Arial Black"/>
                <a:cs typeface="Arial Black"/>
              </a:rPr>
              <a:t> </a:t>
            </a:r>
            <a:r>
              <a:rPr sz="3800" spc="-270" dirty="0">
                <a:latin typeface="Arial Black"/>
                <a:cs typeface="Arial Black"/>
              </a:rPr>
              <a:t>are</a:t>
            </a:r>
            <a:r>
              <a:rPr sz="3800" spc="-340" dirty="0">
                <a:latin typeface="Arial Black"/>
                <a:cs typeface="Arial Black"/>
              </a:rPr>
              <a:t> </a:t>
            </a:r>
            <a:r>
              <a:rPr sz="3800" spc="-204" dirty="0">
                <a:latin typeface="Arial Black"/>
                <a:cs typeface="Arial Black"/>
              </a:rPr>
              <a:t>the</a:t>
            </a:r>
            <a:r>
              <a:rPr sz="3800" spc="-335" dirty="0">
                <a:latin typeface="Arial Black"/>
                <a:cs typeface="Arial Black"/>
              </a:rPr>
              <a:t> </a:t>
            </a:r>
            <a:r>
              <a:rPr sz="3800" spc="-250" dirty="0">
                <a:latin typeface="Arial Black"/>
                <a:cs typeface="Arial Black"/>
              </a:rPr>
              <a:t>sub</a:t>
            </a:r>
            <a:r>
              <a:rPr sz="3800" spc="-335" dirty="0">
                <a:latin typeface="Arial Black"/>
                <a:cs typeface="Arial Black"/>
              </a:rPr>
              <a:t> </a:t>
            </a:r>
            <a:r>
              <a:rPr sz="3800" spc="-235" dirty="0">
                <a:latin typeface="Arial Black"/>
                <a:cs typeface="Arial Black"/>
              </a:rPr>
              <a:t>modules</a:t>
            </a:r>
            <a:r>
              <a:rPr sz="3800" spc="-340" dirty="0">
                <a:latin typeface="Arial Black"/>
                <a:cs typeface="Arial Black"/>
              </a:rPr>
              <a:t> </a:t>
            </a:r>
            <a:r>
              <a:rPr sz="3800" spc="-170" dirty="0">
                <a:latin typeface="Arial Black"/>
                <a:cs typeface="Arial Black"/>
              </a:rPr>
              <a:t>involved</a:t>
            </a:r>
            <a:r>
              <a:rPr sz="3800" spc="-335" dirty="0">
                <a:latin typeface="Arial Black"/>
                <a:cs typeface="Arial Black"/>
              </a:rPr>
              <a:t> </a:t>
            </a:r>
            <a:r>
              <a:rPr sz="3800" spc="-165" dirty="0">
                <a:latin typeface="Arial Black"/>
                <a:cs typeface="Arial Black"/>
              </a:rPr>
              <a:t>in</a:t>
            </a:r>
            <a:r>
              <a:rPr sz="3800" spc="-335" dirty="0">
                <a:latin typeface="Arial Black"/>
                <a:cs typeface="Arial Black"/>
              </a:rPr>
              <a:t> </a:t>
            </a:r>
            <a:r>
              <a:rPr sz="3800" spc="-215" dirty="0">
                <a:latin typeface="Arial Black"/>
                <a:cs typeface="Arial Black"/>
              </a:rPr>
              <a:t>training</a:t>
            </a:r>
            <a:r>
              <a:rPr sz="3800" spc="-340" dirty="0">
                <a:latin typeface="Arial Black"/>
                <a:cs typeface="Arial Black"/>
              </a:rPr>
              <a:t> </a:t>
            </a:r>
            <a:r>
              <a:rPr sz="3800" spc="-25" dirty="0">
                <a:latin typeface="Arial Black"/>
                <a:cs typeface="Arial Black"/>
              </a:rPr>
              <a:t>the </a:t>
            </a:r>
            <a:r>
              <a:rPr sz="3800" spc="-280" dirty="0">
                <a:latin typeface="Arial Black"/>
                <a:cs typeface="Arial Black"/>
              </a:rPr>
              <a:t>LawyerBot</a:t>
            </a:r>
            <a:r>
              <a:rPr sz="3800" spc="-360" dirty="0">
                <a:latin typeface="Arial Black"/>
                <a:cs typeface="Arial Black"/>
              </a:rPr>
              <a:t> </a:t>
            </a:r>
            <a:r>
              <a:rPr sz="3800" spc="-75" dirty="0">
                <a:latin typeface="Arial Black"/>
                <a:cs typeface="Arial Black"/>
              </a:rPr>
              <a:t>chatbot.</a:t>
            </a:r>
            <a:endParaRPr sz="3800">
              <a:latin typeface="Arial Black"/>
              <a:cs typeface="Arial Black"/>
            </a:endParaRPr>
          </a:p>
          <a:p>
            <a:pPr marL="833755" marR="9630410">
              <a:lnSpc>
                <a:spcPct val="116700"/>
              </a:lnSpc>
              <a:spcBef>
                <a:spcPts val="5325"/>
              </a:spcBef>
            </a:pPr>
            <a:r>
              <a:rPr sz="3800" spc="-240" dirty="0">
                <a:latin typeface="Arial Black"/>
                <a:cs typeface="Arial Black"/>
              </a:rPr>
              <a:t>Data</a:t>
            </a:r>
            <a:r>
              <a:rPr sz="3800" spc="-345" dirty="0">
                <a:latin typeface="Arial Black"/>
                <a:cs typeface="Arial Black"/>
              </a:rPr>
              <a:t> </a:t>
            </a:r>
            <a:r>
              <a:rPr sz="3800" spc="-100" dirty="0">
                <a:latin typeface="Arial Black"/>
                <a:cs typeface="Arial Black"/>
              </a:rPr>
              <a:t>Collection </a:t>
            </a:r>
            <a:endParaRPr sz="3800">
              <a:latin typeface="Arial Black"/>
              <a:cs typeface="Arial Black"/>
            </a:endParaRPr>
          </a:p>
          <a:p>
            <a:pPr marL="833755">
              <a:lnSpc>
                <a:spcPct val="100000"/>
              </a:lnSpc>
              <a:spcBef>
                <a:spcPts val="760"/>
              </a:spcBef>
            </a:pPr>
            <a:r>
              <a:rPr lang="en-US" sz="3800">
                <a:latin typeface="Arial Black"/>
                <a:cs typeface="Arial Black"/>
              </a:rPr>
              <a:t>Pre-processing Feature Extraction</a:t>
            </a:r>
            <a:endParaRPr sz="3800">
              <a:latin typeface="Arial Black"/>
              <a:cs typeface="Arial Black"/>
            </a:endParaRPr>
          </a:p>
          <a:p>
            <a:pPr marL="833755">
              <a:lnSpc>
                <a:spcPct val="100000"/>
              </a:lnSpc>
              <a:spcBef>
                <a:spcPts val="760"/>
              </a:spcBef>
            </a:pPr>
            <a:endParaRPr sz="3800">
              <a:latin typeface="Arial Black"/>
              <a:cs typeface="Arial Black"/>
            </a:endParaRPr>
          </a:p>
          <a:p>
            <a:pPr marL="833755">
              <a:lnSpc>
                <a:spcPct val="100000"/>
              </a:lnSpc>
              <a:spcBef>
                <a:spcPts val="760"/>
              </a:spcBef>
            </a:pPr>
            <a:r>
              <a:rPr sz="3800" spc="-250" dirty="0">
                <a:latin typeface="Arial Black"/>
                <a:cs typeface="Arial Black"/>
              </a:rPr>
              <a:t>Classificatio</a:t>
            </a:r>
            <a:r>
              <a:rPr lang="en-US" sz="3800" spc="-250" dirty="0">
                <a:latin typeface="Arial Black"/>
                <a:cs typeface="Arial Black"/>
              </a:rPr>
              <a:t>n</a:t>
            </a:r>
            <a:r>
              <a:rPr sz="3800" spc="-325" dirty="0">
                <a:latin typeface="Arial Black"/>
                <a:cs typeface="Arial Black"/>
              </a:rPr>
              <a:t> </a:t>
            </a:r>
            <a:r>
              <a:rPr sz="3800" spc="-220" dirty="0">
                <a:latin typeface="Arial Black"/>
                <a:cs typeface="Arial Black"/>
              </a:rPr>
              <a:t>and</a:t>
            </a:r>
            <a:r>
              <a:rPr sz="3800" spc="-320" dirty="0">
                <a:latin typeface="Arial Black"/>
                <a:cs typeface="Arial Black"/>
              </a:rPr>
              <a:t> </a:t>
            </a:r>
            <a:endParaRPr sz="3800">
              <a:latin typeface="Arial Black"/>
              <a:cs typeface="Arial Black"/>
            </a:endParaRPr>
          </a:p>
          <a:p>
            <a:pPr marL="833755">
              <a:lnSpc>
                <a:spcPct val="100000"/>
              </a:lnSpc>
              <a:spcBef>
                <a:spcPts val="760"/>
              </a:spcBef>
            </a:pPr>
            <a:r>
              <a:rPr sz="3800" spc="-270" dirty="0">
                <a:latin typeface="Arial Black"/>
                <a:cs typeface="Arial Black"/>
              </a:rPr>
              <a:t>Training</a:t>
            </a:r>
            <a:endParaRPr sz="3800">
              <a:latin typeface="Arial Black"/>
              <a:cs typeface="Arial Black"/>
            </a:endParaRPr>
          </a:p>
        </p:txBody>
      </p:sp>
      <p:sp>
        <p:nvSpPr>
          <p:cNvPr id="1048634" name="object 8"/>
          <p:cNvSpPr txBox="1">
            <a:spLocks noGrp="1"/>
          </p:cNvSpPr>
          <p:nvPr>
            <p:ph type="title"/>
          </p:nvPr>
        </p:nvSpPr>
        <p:spPr>
          <a:xfrm>
            <a:off x="1154477" y="1720098"/>
            <a:ext cx="9102725" cy="715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10" dirty="0"/>
              <a:t>3.</a:t>
            </a:r>
            <a:r>
              <a:rPr spc="-434" dirty="0"/>
              <a:t> </a:t>
            </a:r>
            <a:r>
              <a:rPr spc="-335" dirty="0"/>
              <a:t>LawyerBot</a:t>
            </a:r>
            <a:r>
              <a:rPr spc="710" dirty="0"/>
              <a:t> </a:t>
            </a:r>
            <a:r>
              <a:rPr spc="250" dirty="0"/>
              <a:t>-</a:t>
            </a:r>
            <a:r>
              <a:rPr spc="-434" dirty="0"/>
              <a:t> </a:t>
            </a:r>
            <a:r>
              <a:rPr spc="-185" dirty="0"/>
              <a:t>Model</a:t>
            </a:r>
            <a:r>
              <a:rPr spc="-430" dirty="0"/>
              <a:t> </a:t>
            </a:r>
            <a:r>
              <a:rPr spc="-250" dirty="0"/>
              <a:t>training</a:t>
            </a:r>
            <a:r>
              <a:rPr spc="-434" dirty="0"/>
              <a:t> </a:t>
            </a:r>
            <a:r>
              <a:rPr spc="-320" dirty="0"/>
              <a:t>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 txBox="1">
            <a:spLocks noGrp="1"/>
          </p:cNvSpPr>
          <p:nvPr>
            <p:ph type="title"/>
          </p:nvPr>
        </p:nvSpPr>
        <p:spPr>
          <a:xfrm>
            <a:off x="1215524" y="993039"/>
            <a:ext cx="3792854" cy="715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54" dirty="0"/>
              <a:t>4.</a:t>
            </a:r>
            <a:r>
              <a:rPr spc="-450" dirty="0"/>
              <a:t> </a:t>
            </a:r>
            <a:r>
              <a:rPr spc="-260" dirty="0"/>
              <a:t>End</a:t>
            </a:r>
            <a:r>
              <a:rPr spc="-445" dirty="0"/>
              <a:t> </a:t>
            </a:r>
            <a:r>
              <a:rPr spc="-350" dirty="0"/>
              <a:t>User</a:t>
            </a:r>
            <a:r>
              <a:rPr spc="680" dirty="0"/>
              <a:t> </a:t>
            </a:r>
            <a:r>
              <a:rPr spc="-320" dirty="0"/>
              <a:t>:</a:t>
            </a:r>
          </a:p>
        </p:txBody>
      </p:sp>
      <p:pic>
        <p:nvPicPr>
          <p:cNvPr id="2097183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814" y="3053650"/>
            <a:ext cx="178573" cy="178573"/>
          </a:xfrm>
          <a:prstGeom prst="rect">
            <a:avLst/>
          </a:prstGeom>
        </p:spPr>
      </p:pic>
      <p:pic>
        <p:nvPicPr>
          <p:cNvPr id="2097184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7983" y="6831824"/>
            <a:ext cx="180975" cy="180974"/>
          </a:xfrm>
          <a:prstGeom prst="rect">
            <a:avLst/>
          </a:prstGeom>
        </p:spPr>
      </p:pic>
      <p:pic>
        <p:nvPicPr>
          <p:cNvPr id="2097185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72080" y="8298983"/>
            <a:ext cx="180975" cy="180974"/>
          </a:xfrm>
          <a:prstGeom prst="rect">
            <a:avLst/>
          </a:prstGeom>
        </p:spPr>
      </p:pic>
      <p:sp>
        <p:nvSpPr>
          <p:cNvPr id="1048636" name="object 6"/>
          <p:cNvSpPr txBox="1">
            <a:spLocks noGrp="1"/>
          </p:cNvSpPr>
          <p:nvPr>
            <p:ph type="body" idx="1"/>
          </p:nvPr>
        </p:nvSpPr>
        <p:spPr>
          <a:xfrm>
            <a:off x="1073542" y="1920041"/>
            <a:ext cx="15908655" cy="66408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850900">
              <a:lnSpc>
                <a:spcPct val="100000"/>
              </a:lnSpc>
              <a:spcBef>
                <a:spcPts val="775"/>
              </a:spcBef>
            </a:pPr>
            <a:r>
              <a:rPr sz="4700" spc="-360" dirty="0"/>
              <a:t>4.1.</a:t>
            </a:r>
            <a:r>
              <a:rPr sz="4700" spc="-445" dirty="0"/>
              <a:t> </a:t>
            </a:r>
            <a:r>
              <a:rPr sz="4700" spc="-350" dirty="0"/>
              <a:t>User</a:t>
            </a:r>
            <a:r>
              <a:rPr sz="4700" spc="-445" dirty="0"/>
              <a:t> </a:t>
            </a:r>
            <a:r>
              <a:rPr sz="4700" spc="-320" dirty="0"/>
              <a:t>:</a:t>
            </a:r>
            <a:endParaRPr sz="4700"/>
          </a:p>
          <a:p>
            <a:pPr marL="1397000" marR="962025">
              <a:lnSpc>
                <a:spcPts val="5680"/>
              </a:lnSpc>
              <a:spcBef>
                <a:spcPts val="75"/>
              </a:spcBef>
            </a:pPr>
            <a:r>
              <a:rPr spc="-345" dirty="0"/>
              <a:t>The</a:t>
            </a:r>
            <a:r>
              <a:rPr spc="-370" dirty="0"/>
              <a:t> </a:t>
            </a:r>
            <a:r>
              <a:rPr spc="-275" dirty="0"/>
              <a:t>user</a:t>
            </a:r>
            <a:r>
              <a:rPr spc="-370" dirty="0"/>
              <a:t> </a:t>
            </a:r>
            <a:r>
              <a:rPr spc="-235" dirty="0"/>
              <a:t>interface</a:t>
            </a:r>
            <a:r>
              <a:rPr spc="-370" dirty="0"/>
              <a:t> </a:t>
            </a:r>
            <a:r>
              <a:rPr spc="-315" dirty="0"/>
              <a:t>consists</a:t>
            </a:r>
            <a:r>
              <a:rPr spc="-370" dirty="0"/>
              <a:t> </a:t>
            </a:r>
            <a:r>
              <a:rPr spc="-90" dirty="0"/>
              <a:t>of</a:t>
            </a:r>
            <a:r>
              <a:rPr spc="-370" dirty="0"/>
              <a:t> </a:t>
            </a:r>
            <a:r>
              <a:rPr spc="-240" dirty="0"/>
              <a:t>modules</a:t>
            </a:r>
            <a:r>
              <a:rPr spc="-365" dirty="0"/>
              <a:t> </a:t>
            </a:r>
            <a:r>
              <a:rPr spc="-95" dirty="0"/>
              <a:t>for</a:t>
            </a:r>
            <a:r>
              <a:rPr spc="-370" dirty="0"/>
              <a:t> </a:t>
            </a:r>
            <a:r>
              <a:rPr spc="-265" dirty="0"/>
              <a:t>registering, </a:t>
            </a:r>
            <a:r>
              <a:rPr spc="-275" dirty="0"/>
              <a:t>logging</a:t>
            </a:r>
            <a:r>
              <a:rPr spc="-370" dirty="0"/>
              <a:t> </a:t>
            </a:r>
            <a:r>
              <a:rPr spc="-200" dirty="0"/>
              <a:t>in,</a:t>
            </a:r>
            <a:r>
              <a:rPr spc="-370" dirty="0"/>
              <a:t> </a:t>
            </a:r>
            <a:r>
              <a:rPr spc="-185" dirty="0"/>
              <a:t>inputting</a:t>
            </a:r>
            <a:r>
              <a:rPr spc="-370" dirty="0"/>
              <a:t> </a:t>
            </a:r>
            <a:r>
              <a:rPr spc="-245" dirty="0"/>
              <a:t>queries</a:t>
            </a:r>
            <a:r>
              <a:rPr spc="-370" dirty="0"/>
              <a:t> </a:t>
            </a:r>
            <a:r>
              <a:rPr spc="-175" dirty="0"/>
              <a:t>in</a:t>
            </a:r>
            <a:r>
              <a:rPr spc="-370" dirty="0"/>
              <a:t> </a:t>
            </a:r>
            <a:r>
              <a:rPr spc="-275" dirty="0"/>
              <a:t>English,</a:t>
            </a:r>
            <a:r>
              <a:rPr spc="-370" dirty="0"/>
              <a:t> </a:t>
            </a:r>
            <a:r>
              <a:rPr spc="-225" dirty="0"/>
              <a:t>and</a:t>
            </a:r>
            <a:r>
              <a:rPr spc="-370" dirty="0"/>
              <a:t> </a:t>
            </a:r>
            <a:r>
              <a:rPr spc="-265" dirty="0"/>
              <a:t>receiving </a:t>
            </a:r>
            <a:r>
              <a:rPr spc="-290" dirty="0"/>
              <a:t>responses</a:t>
            </a:r>
            <a:r>
              <a:rPr spc="-370" dirty="0"/>
              <a:t> </a:t>
            </a:r>
            <a:r>
              <a:rPr spc="-145" dirty="0"/>
              <a:t>from</a:t>
            </a:r>
            <a:r>
              <a:rPr spc="-370" dirty="0"/>
              <a:t> </a:t>
            </a:r>
            <a:r>
              <a:rPr spc="-204" dirty="0"/>
              <a:t>the</a:t>
            </a:r>
            <a:r>
              <a:rPr spc="-370" dirty="0"/>
              <a:t> </a:t>
            </a:r>
            <a:r>
              <a:rPr spc="-80" dirty="0"/>
              <a:t>chatbot.</a:t>
            </a:r>
          </a:p>
          <a:p>
            <a:pPr marL="12700">
              <a:lnSpc>
                <a:spcPct val="100000"/>
              </a:lnSpc>
              <a:spcBef>
                <a:spcPts val="4000"/>
              </a:spcBef>
            </a:pPr>
            <a:r>
              <a:rPr spc="-345" dirty="0"/>
              <a:t>The</a:t>
            </a:r>
            <a:r>
              <a:rPr spc="-370" dirty="0"/>
              <a:t> </a:t>
            </a:r>
            <a:r>
              <a:rPr spc="-315" dirty="0"/>
              <a:t>users</a:t>
            </a:r>
            <a:r>
              <a:rPr spc="-370" dirty="0"/>
              <a:t> </a:t>
            </a:r>
            <a:r>
              <a:rPr spc="-350" dirty="0"/>
              <a:t>can</a:t>
            </a:r>
            <a:r>
              <a:rPr spc="-365" dirty="0"/>
              <a:t> </a:t>
            </a:r>
            <a:r>
              <a:rPr spc="-155" dirty="0"/>
              <a:t>perform</a:t>
            </a:r>
            <a:r>
              <a:rPr spc="-370" dirty="0"/>
              <a:t> </a:t>
            </a:r>
            <a:r>
              <a:rPr spc="-204" dirty="0"/>
              <a:t>the</a:t>
            </a:r>
            <a:r>
              <a:rPr spc="-365" dirty="0"/>
              <a:t> </a:t>
            </a:r>
            <a:r>
              <a:rPr spc="-225" dirty="0"/>
              <a:t>following</a:t>
            </a:r>
            <a:r>
              <a:rPr spc="-370" dirty="0"/>
              <a:t> </a:t>
            </a:r>
            <a:r>
              <a:rPr spc="-400" dirty="0"/>
              <a:t>tasks</a:t>
            </a:r>
            <a:r>
              <a:rPr spc="-370" dirty="0"/>
              <a:t> </a:t>
            </a:r>
            <a:r>
              <a:rPr spc="-50" dirty="0"/>
              <a:t>:</a:t>
            </a:r>
          </a:p>
          <a:p>
            <a:pPr marL="1723389" marR="5080">
              <a:lnSpc>
                <a:spcPct val="115700"/>
              </a:lnSpc>
              <a:spcBef>
                <a:spcPts val="3570"/>
              </a:spcBef>
            </a:pPr>
            <a:r>
              <a:rPr spc="-300" dirty="0"/>
              <a:t>Register</a:t>
            </a:r>
            <a:r>
              <a:rPr spc="-370" dirty="0"/>
              <a:t> </a:t>
            </a:r>
            <a:r>
              <a:rPr spc="-280" dirty="0"/>
              <a:t>with</a:t>
            </a:r>
            <a:r>
              <a:rPr spc="-370" dirty="0"/>
              <a:t> </a:t>
            </a:r>
            <a:r>
              <a:rPr spc="-210" dirty="0"/>
              <a:t>the</a:t>
            </a:r>
            <a:r>
              <a:rPr spc="-370" dirty="0"/>
              <a:t> </a:t>
            </a:r>
            <a:r>
              <a:rPr spc="-225" dirty="0"/>
              <a:t>chatbot</a:t>
            </a:r>
            <a:r>
              <a:rPr spc="-370" dirty="0"/>
              <a:t> </a:t>
            </a:r>
            <a:r>
              <a:rPr spc="-125" dirty="0"/>
              <a:t>by</a:t>
            </a:r>
            <a:r>
              <a:rPr spc="-365" dirty="0"/>
              <a:t> </a:t>
            </a:r>
            <a:r>
              <a:rPr spc="-175" dirty="0"/>
              <a:t>providing</a:t>
            </a:r>
            <a:r>
              <a:rPr spc="-370" dirty="0"/>
              <a:t> </a:t>
            </a:r>
            <a:r>
              <a:rPr spc="-185" dirty="0"/>
              <a:t>their</a:t>
            </a:r>
            <a:r>
              <a:rPr spc="-370" dirty="0"/>
              <a:t> </a:t>
            </a:r>
            <a:r>
              <a:rPr spc="-285" dirty="0"/>
              <a:t>name,</a:t>
            </a:r>
            <a:r>
              <a:rPr spc="-370" dirty="0"/>
              <a:t> </a:t>
            </a:r>
            <a:r>
              <a:rPr spc="-285" dirty="0"/>
              <a:t>email </a:t>
            </a:r>
            <a:r>
              <a:rPr spc="-275" dirty="0"/>
              <a:t>address,</a:t>
            </a:r>
            <a:r>
              <a:rPr spc="-380" dirty="0"/>
              <a:t> </a:t>
            </a:r>
            <a:r>
              <a:rPr spc="-225" dirty="0"/>
              <a:t>and</a:t>
            </a:r>
            <a:r>
              <a:rPr spc="-380" dirty="0"/>
              <a:t> </a:t>
            </a:r>
            <a:r>
              <a:rPr spc="-310" dirty="0"/>
              <a:t>password.</a:t>
            </a:r>
          </a:p>
          <a:p>
            <a:pPr marL="1727200">
              <a:lnSpc>
                <a:spcPct val="100000"/>
              </a:lnSpc>
              <a:spcBef>
                <a:spcPts val="1070"/>
              </a:spcBef>
            </a:pPr>
            <a:r>
              <a:rPr spc="-330" dirty="0"/>
              <a:t>Log</a:t>
            </a:r>
            <a:r>
              <a:rPr spc="-375" dirty="0"/>
              <a:t> </a:t>
            </a:r>
            <a:r>
              <a:rPr spc="-180" dirty="0"/>
              <a:t>in</a:t>
            </a:r>
            <a:r>
              <a:rPr spc="-375" dirty="0"/>
              <a:t> </a:t>
            </a:r>
            <a:r>
              <a:rPr spc="-145" dirty="0"/>
              <a:t>to</a:t>
            </a:r>
            <a:r>
              <a:rPr spc="-375" dirty="0"/>
              <a:t> </a:t>
            </a:r>
            <a:r>
              <a:rPr spc="-185" dirty="0"/>
              <a:t>their</a:t>
            </a:r>
            <a:r>
              <a:rPr spc="-370" dirty="0"/>
              <a:t> </a:t>
            </a:r>
            <a:r>
              <a:rPr spc="-290" dirty="0"/>
              <a:t>account.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object 2"/>
          <p:cNvSpPr txBox="1"/>
          <p:nvPr/>
        </p:nvSpPr>
        <p:spPr>
          <a:xfrm>
            <a:off x="1892895" y="1761638"/>
            <a:ext cx="14447519" cy="54057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50" spc="-170" dirty="0">
                <a:latin typeface="Arial Black"/>
                <a:cs typeface="Arial Black"/>
              </a:rPr>
              <a:t>Input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50" dirty="0">
                <a:latin typeface="Arial Black"/>
                <a:cs typeface="Arial Black"/>
              </a:rPr>
              <a:t>queries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15" dirty="0">
                <a:latin typeface="Arial Black"/>
                <a:cs typeface="Arial Black"/>
              </a:rPr>
              <a:t>related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145" dirty="0">
                <a:latin typeface="Arial Black"/>
                <a:cs typeface="Arial Black"/>
              </a:rPr>
              <a:t>to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75" dirty="0">
                <a:latin typeface="Arial Black"/>
                <a:cs typeface="Arial Black"/>
              </a:rPr>
              <a:t>legal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180" dirty="0">
                <a:latin typeface="Arial Black"/>
                <a:cs typeface="Arial Black"/>
              </a:rPr>
              <a:t>in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85" dirty="0">
                <a:latin typeface="Arial Black"/>
                <a:cs typeface="Arial Black"/>
              </a:rPr>
              <a:t>English.</a:t>
            </a:r>
            <a:endParaRPr sz="4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4050">
              <a:latin typeface="Arial Black"/>
              <a:cs typeface="Arial Black"/>
            </a:endParaRPr>
          </a:p>
          <a:p>
            <a:pPr marL="12700" marR="518795">
              <a:lnSpc>
                <a:spcPct val="115700"/>
              </a:lnSpc>
            </a:pPr>
            <a:r>
              <a:rPr sz="4050" spc="-315" dirty="0">
                <a:latin typeface="Arial Black"/>
                <a:cs typeface="Arial Black"/>
              </a:rPr>
              <a:t>Receive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290" dirty="0">
                <a:latin typeface="Arial Black"/>
                <a:cs typeface="Arial Black"/>
              </a:rPr>
              <a:t>responses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145" dirty="0">
                <a:latin typeface="Arial Black"/>
                <a:cs typeface="Arial Black"/>
              </a:rPr>
              <a:t>from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210" dirty="0">
                <a:latin typeface="Arial Black"/>
                <a:cs typeface="Arial Black"/>
              </a:rPr>
              <a:t>the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225" dirty="0">
                <a:latin typeface="Arial Black"/>
                <a:cs typeface="Arial Black"/>
              </a:rPr>
              <a:t>chatbot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204" dirty="0">
                <a:latin typeface="Arial Black"/>
                <a:cs typeface="Arial Black"/>
              </a:rPr>
              <a:t>that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280" dirty="0">
                <a:latin typeface="Arial Black"/>
                <a:cs typeface="Arial Black"/>
              </a:rPr>
              <a:t>are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265" dirty="0">
                <a:latin typeface="Arial Black"/>
                <a:cs typeface="Arial Black"/>
              </a:rPr>
              <a:t>generated </a:t>
            </a:r>
            <a:r>
              <a:rPr sz="4050" spc="-290" dirty="0">
                <a:latin typeface="Arial Black"/>
                <a:cs typeface="Arial Black"/>
              </a:rPr>
              <a:t>using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220" dirty="0">
                <a:latin typeface="Arial Black"/>
                <a:cs typeface="Arial Black"/>
              </a:rPr>
              <a:t>natural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310" dirty="0">
                <a:latin typeface="Arial Black"/>
                <a:cs typeface="Arial Black"/>
              </a:rPr>
              <a:t>language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290" dirty="0">
                <a:latin typeface="Arial Black"/>
                <a:cs typeface="Arial Black"/>
              </a:rPr>
              <a:t>processing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130" dirty="0">
                <a:latin typeface="Arial Black"/>
                <a:cs typeface="Arial Black"/>
              </a:rPr>
              <a:t>techniques.</a:t>
            </a:r>
            <a:endParaRPr sz="4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4050">
              <a:latin typeface="Arial Black"/>
              <a:cs typeface="Arial Black"/>
            </a:endParaRPr>
          </a:p>
          <a:p>
            <a:pPr marL="12700" marR="5080">
              <a:lnSpc>
                <a:spcPct val="115700"/>
              </a:lnSpc>
            </a:pPr>
            <a:r>
              <a:rPr sz="4050" spc="-345" dirty="0">
                <a:latin typeface="Arial Black"/>
                <a:cs typeface="Arial Black"/>
              </a:rPr>
              <a:t>The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25" dirty="0">
                <a:latin typeface="Arial Black"/>
                <a:cs typeface="Arial Black"/>
              </a:rPr>
              <a:t>chatbot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40" dirty="0">
                <a:latin typeface="Arial Black"/>
                <a:cs typeface="Arial Black"/>
              </a:rPr>
              <a:t>responds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180" dirty="0">
                <a:latin typeface="Arial Black"/>
                <a:cs typeface="Arial Black"/>
              </a:rPr>
              <a:t>in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95" dirty="0">
                <a:latin typeface="Arial Black"/>
                <a:cs typeface="Arial Black"/>
              </a:rPr>
              <a:t>text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25" dirty="0">
                <a:latin typeface="Arial Black"/>
                <a:cs typeface="Arial Black"/>
              </a:rPr>
              <a:t>and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04" dirty="0">
                <a:latin typeface="Arial Black"/>
                <a:cs typeface="Arial Black"/>
              </a:rPr>
              <a:t>text-</a:t>
            </a:r>
            <a:r>
              <a:rPr sz="4050" spc="-35" dirty="0">
                <a:latin typeface="Arial Black"/>
                <a:cs typeface="Arial Black"/>
              </a:rPr>
              <a:t>to-</a:t>
            </a:r>
            <a:r>
              <a:rPr sz="4050" spc="-310" dirty="0">
                <a:latin typeface="Arial Black"/>
                <a:cs typeface="Arial Black"/>
              </a:rPr>
              <a:t>speech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145" dirty="0">
                <a:latin typeface="Arial Black"/>
                <a:cs typeface="Arial Black"/>
              </a:rPr>
              <a:t>formats, </a:t>
            </a:r>
            <a:r>
              <a:rPr sz="4050" spc="-335" dirty="0">
                <a:latin typeface="Arial Black"/>
                <a:cs typeface="Arial Black"/>
              </a:rPr>
              <a:t>making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150" dirty="0">
                <a:latin typeface="Arial Black"/>
                <a:cs typeface="Arial Black"/>
              </a:rPr>
              <a:t>it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335" dirty="0">
                <a:latin typeface="Arial Black"/>
                <a:cs typeface="Arial Black"/>
              </a:rPr>
              <a:t>accessible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145" dirty="0">
                <a:latin typeface="Arial Black"/>
                <a:cs typeface="Arial Black"/>
              </a:rPr>
              <a:t>to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315" dirty="0">
                <a:latin typeface="Arial Black"/>
                <a:cs typeface="Arial Black"/>
              </a:rPr>
              <a:t>users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330" dirty="0">
                <a:latin typeface="Arial Black"/>
                <a:cs typeface="Arial Black"/>
              </a:rPr>
              <a:t>who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280" dirty="0">
                <a:latin typeface="Arial Black"/>
                <a:cs typeface="Arial Black"/>
              </a:rPr>
              <a:t>are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155" dirty="0">
                <a:latin typeface="Arial Black"/>
                <a:cs typeface="Arial Black"/>
              </a:rPr>
              <a:t>not</a:t>
            </a:r>
            <a:r>
              <a:rPr sz="4050" spc="-375" dirty="0">
                <a:latin typeface="Arial Black"/>
                <a:cs typeface="Arial Black"/>
              </a:rPr>
              <a:t> </a:t>
            </a:r>
            <a:r>
              <a:rPr sz="4050" spc="-185" dirty="0">
                <a:latin typeface="Arial Black"/>
                <a:cs typeface="Arial Black"/>
              </a:rPr>
              <a:t>proficient</a:t>
            </a:r>
            <a:r>
              <a:rPr sz="4050" spc="-370" dirty="0">
                <a:latin typeface="Arial Black"/>
                <a:cs typeface="Arial Black"/>
              </a:rPr>
              <a:t> </a:t>
            </a:r>
            <a:r>
              <a:rPr sz="4050" spc="-25" dirty="0">
                <a:latin typeface="Arial Black"/>
                <a:cs typeface="Arial Black"/>
              </a:rPr>
              <a:t>in </a:t>
            </a:r>
            <a:r>
              <a:rPr sz="4050" spc="-250" dirty="0">
                <a:latin typeface="Arial Black"/>
                <a:cs typeface="Arial Black"/>
              </a:rPr>
              <a:t>reading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25" dirty="0">
                <a:latin typeface="Arial Black"/>
                <a:cs typeface="Arial Black"/>
              </a:rPr>
              <a:t>and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70" dirty="0">
                <a:latin typeface="Arial Black"/>
                <a:cs typeface="Arial Black"/>
              </a:rPr>
              <a:t>writing.</a:t>
            </a:r>
            <a:endParaRPr sz="4050">
              <a:latin typeface="Arial Black"/>
              <a:cs typeface="Arial Black"/>
            </a:endParaRPr>
          </a:p>
        </p:txBody>
      </p:sp>
      <p:pic>
        <p:nvPicPr>
          <p:cNvPr id="2097187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4" y="3549110"/>
            <a:ext cx="180975" cy="180974"/>
          </a:xfrm>
          <a:prstGeom prst="rect">
            <a:avLst/>
          </a:prstGeom>
        </p:spPr>
      </p:pic>
      <p:pic>
        <p:nvPicPr>
          <p:cNvPr id="2097188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4" y="5789085"/>
            <a:ext cx="180975" cy="1809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>
            <a:spLocks noGrp="1"/>
          </p:cNvSpPr>
          <p:nvPr>
            <p:ph type="title"/>
          </p:nvPr>
        </p:nvSpPr>
        <p:spPr>
          <a:xfrm>
            <a:off x="1349246" y="1145439"/>
            <a:ext cx="3546475" cy="715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20" dirty="0"/>
              <a:t>4.2.</a:t>
            </a:r>
            <a:r>
              <a:rPr spc="-445" dirty="0"/>
              <a:t> </a:t>
            </a:r>
            <a:r>
              <a:rPr spc="-305" dirty="0"/>
              <a:t>Citizens</a:t>
            </a:r>
          </a:p>
        </p:txBody>
      </p:sp>
      <p:pic>
        <p:nvPicPr>
          <p:cNvPr id="2097189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6374" y="2586813"/>
            <a:ext cx="180975" cy="180974"/>
          </a:xfrm>
          <a:prstGeom prst="rect">
            <a:avLst/>
          </a:prstGeom>
        </p:spPr>
      </p:pic>
      <p:pic>
        <p:nvPicPr>
          <p:cNvPr id="2097190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471" y="6446061"/>
            <a:ext cx="180975" cy="180974"/>
          </a:xfrm>
          <a:prstGeom prst="rect">
            <a:avLst/>
          </a:prstGeom>
        </p:spPr>
      </p:pic>
      <p:pic>
        <p:nvPicPr>
          <p:cNvPr id="2097191" name="object 5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471" y="7514459"/>
            <a:ext cx="180975" cy="180974"/>
          </a:xfrm>
          <a:prstGeom prst="rect">
            <a:avLst/>
          </a:prstGeom>
        </p:spPr>
      </p:pic>
      <p:sp>
        <p:nvSpPr>
          <p:cNvPr id="1048642" name="object 6"/>
          <p:cNvSpPr txBox="1">
            <a:spLocks noGrp="1"/>
          </p:cNvSpPr>
          <p:nvPr>
            <p:ph type="body" idx="1"/>
          </p:nvPr>
        </p:nvSpPr>
        <p:spPr>
          <a:xfrm>
            <a:off x="1073542" y="1920041"/>
            <a:ext cx="15908655" cy="6749741"/>
          </a:xfrm>
          <a:prstGeom prst="rect">
            <a:avLst/>
          </a:prstGeom>
        </p:spPr>
        <p:txBody>
          <a:bodyPr vert="horz" wrap="square" lIns="0" tIns="322271" rIns="0" bIns="0" rtlCol="0">
            <a:spAutoFit/>
          </a:bodyPr>
          <a:lstStyle/>
          <a:p>
            <a:pPr marL="831215" marR="5080">
              <a:lnSpc>
                <a:spcPct val="115700"/>
              </a:lnSpc>
              <a:spcBef>
                <a:spcPts val="100"/>
              </a:spcBef>
            </a:pPr>
            <a:r>
              <a:rPr spc="-345" dirty="0"/>
              <a:t>The</a:t>
            </a:r>
            <a:r>
              <a:rPr spc="-370" dirty="0"/>
              <a:t> </a:t>
            </a:r>
            <a:r>
              <a:rPr spc="-235" dirty="0"/>
              <a:t>admin</a:t>
            </a:r>
            <a:r>
              <a:rPr spc="-365" dirty="0"/>
              <a:t> </a:t>
            </a:r>
            <a:r>
              <a:rPr spc="-240" dirty="0"/>
              <a:t>interface</a:t>
            </a:r>
            <a:r>
              <a:rPr spc="-370" dirty="0"/>
              <a:t> </a:t>
            </a:r>
            <a:r>
              <a:rPr spc="-315" dirty="0"/>
              <a:t>consists</a:t>
            </a:r>
            <a:r>
              <a:rPr spc="-365" dirty="0"/>
              <a:t> </a:t>
            </a:r>
            <a:r>
              <a:rPr spc="-90" dirty="0"/>
              <a:t>of</a:t>
            </a:r>
            <a:r>
              <a:rPr spc="-370" dirty="0"/>
              <a:t> </a:t>
            </a:r>
            <a:r>
              <a:rPr spc="-240" dirty="0"/>
              <a:t>modules</a:t>
            </a:r>
            <a:r>
              <a:rPr spc="-365" dirty="0"/>
              <a:t> </a:t>
            </a:r>
            <a:r>
              <a:rPr spc="-95" dirty="0"/>
              <a:t>for</a:t>
            </a:r>
            <a:r>
              <a:rPr spc="-370" dirty="0"/>
              <a:t> </a:t>
            </a:r>
            <a:r>
              <a:rPr spc="-250" dirty="0"/>
              <a:t>collecting,</a:t>
            </a:r>
            <a:r>
              <a:rPr spc="-365" dirty="0"/>
              <a:t> </a:t>
            </a:r>
            <a:r>
              <a:rPr spc="-20" dirty="0"/>
              <a:t>pre- </a:t>
            </a:r>
            <a:r>
              <a:rPr spc="-285" dirty="0"/>
              <a:t>processing,</a:t>
            </a:r>
            <a:r>
              <a:rPr spc="-365" dirty="0"/>
              <a:t> </a:t>
            </a:r>
            <a:r>
              <a:rPr spc="-225" dirty="0"/>
              <a:t>and</a:t>
            </a:r>
            <a:r>
              <a:rPr spc="-365" dirty="0"/>
              <a:t> </a:t>
            </a:r>
            <a:r>
              <a:rPr spc="-225" dirty="0"/>
              <a:t>training</a:t>
            </a:r>
            <a:r>
              <a:rPr spc="-365" dirty="0"/>
              <a:t> </a:t>
            </a:r>
            <a:r>
              <a:rPr spc="-210" dirty="0"/>
              <a:t>the</a:t>
            </a:r>
            <a:r>
              <a:rPr spc="-360" dirty="0"/>
              <a:t> </a:t>
            </a:r>
            <a:r>
              <a:rPr spc="-225" dirty="0"/>
              <a:t>chatbot</a:t>
            </a:r>
            <a:r>
              <a:rPr spc="-365" dirty="0"/>
              <a:t> </a:t>
            </a:r>
            <a:r>
              <a:rPr spc="-280" dirty="0"/>
              <a:t>with</a:t>
            </a:r>
            <a:r>
              <a:rPr spc="-365" dirty="0"/>
              <a:t> </a:t>
            </a:r>
            <a:r>
              <a:rPr spc="-254" dirty="0"/>
              <a:t>data</a:t>
            </a:r>
            <a:r>
              <a:rPr spc="-365" dirty="0"/>
              <a:t> </a:t>
            </a:r>
            <a:r>
              <a:rPr spc="-215" dirty="0"/>
              <a:t>related</a:t>
            </a:r>
            <a:r>
              <a:rPr spc="-360" dirty="0"/>
              <a:t> </a:t>
            </a:r>
            <a:r>
              <a:rPr spc="-25" dirty="0"/>
              <a:t>to </a:t>
            </a:r>
            <a:r>
              <a:rPr spc="-335" dirty="0"/>
              <a:t>Legal</a:t>
            </a:r>
            <a:r>
              <a:rPr spc="-375" dirty="0"/>
              <a:t> </a:t>
            </a:r>
            <a:r>
              <a:rPr spc="-265" dirty="0"/>
              <a:t>activities.</a:t>
            </a:r>
          </a:p>
          <a:p>
            <a:pPr marL="2098675" marR="3241675" indent="-1355090">
              <a:lnSpc>
                <a:spcPct val="173100"/>
              </a:lnSpc>
              <a:spcBef>
                <a:spcPts val="2310"/>
              </a:spcBef>
            </a:pPr>
            <a:r>
              <a:rPr spc="-345" dirty="0"/>
              <a:t>The</a:t>
            </a:r>
            <a:r>
              <a:rPr spc="-360" dirty="0"/>
              <a:t> </a:t>
            </a:r>
            <a:r>
              <a:rPr spc="-235" dirty="0"/>
              <a:t>admin</a:t>
            </a:r>
            <a:r>
              <a:rPr spc="-360" dirty="0"/>
              <a:t> </a:t>
            </a:r>
            <a:r>
              <a:rPr spc="-350" dirty="0"/>
              <a:t>can</a:t>
            </a:r>
            <a:r>
              <a:rPr spc="-360" dirty="0"/>
              <a:t> </a:t>
            </a:r>
            <a:r>
              <a:rPr spc="-160" dirty="0"/>
              <a:t>perform</a:t>
            </a:r>
            <a:r>
              <a:rPr spc="-360" dirty="0"/>
              <a:t> </a:t>
            </a:r>
            <a:r>
              <a:rPr spc="-210" dirty="0"/>
              <a:t>the</a:t>
            </a:r>
            <a:r>
              <a:rPr spc="-360" dirty="0"/>
              <a:t> </a:t>
            </a:r>
            <a:r>
              <a:rPr spc="-225" dirty="0"/>
              <a:t>following</a:t>
            </a:r>
            <a:r>
              <a:rPr spc="-360" dirty="0"/>
              <a:t> </a:t>
            </a:r>
            <a:r>
              <a:rPr spc="-385" dirty="0"/>
              <a:t>tasks: </a:t>
            </a:r>
          </a:p>
          <a:p>
            <a:pPr marL="2098675" marR="3241675" indent="-1355090">
              <a:lnSpc>
                <a:spcPct val="173100"/>
              </a:lnSpc>
              <a:spcBef>
                <a:spcPts val="2310"/>
              </a:spcBef>
            </a:pPr>
            <a:r>
              <a:rPr lang="en-US" spc="-385" dirty="0"/>
              <a:t>             </a:t>
            </a:r>
            <a:r>
              <a:rPr spc="-235" dirty="0"/>
              <a:t>Collect</a:t>
            </a:r>
            <a:r>
              <a:rPr spc="-365" dirty="0"/>
              <a:t> </a:t>
            </a:r>
            <a:r>
              <a:rPr spc="-280" dirty="0"/>
              <a:t>dataset</a:t>
            </a:r>
            <a:r>
              <a:rPr spc="-365" dirty="0"/>
              <a:t> </a:t>
            </a:r>
            <a:r>
              <a:rPr spc="-215" dirty="0"/>
              <a:t>related</a:t>
            </a:r>
            <a:r>
              <a:rPr spc="-365" dirty="0"/>
              <a:t> </a:t>
            </a:r>
            <a:r>
              <a:rPr spc="-145" dirty="0"/>
              <a:t>to</a:t>
            </a:r>
            <a:r>
              <a:rPr spc="-365" dirty="0"/>
              <a:t> </a:t>
            </a:r>
            <a:r>
              <a:rPr spc="-310" dirty="0"/>
              <a:t>legals</a:t>
            </a:r>
            <a:r>
              <a:rPr spc="-365" dirty="0"/>
              <a:t> </a:t>
            </a:r>
            <a:r>
              <a:rPr spc="-225" dirty="0"/>
              <a:t>and</a:t>
            </a:r>
            <a:r>
              <a:rPr spc="-365" dirty="0"/>
              <a:t> </a:t>
            </a:r>
            <a:r>
              <a:rPr spc="-385" dirty="0"/>
              <a:t>laws.</a:t>
            </a:r>
            <a:endParaRPr lang="zh-CN" altLang="en-US"/>
          </a:p>
          <a:p>
            <a:pPr marL="2098675" marR="683895">
              <a:lnSpc>
                <a:spcPct val="115700"/>
              </a:lnSpc>
              <a:spcBef>
                <a:spcPts val="2790"/>
              </a:spcBef>
            </a:pPr>
            <a:r>
              <a:rPr spc="-280" dirty="0"/>
              <a:t>Train</a:t>
            </a:r>
            <a:r>
              <a:rPr spc="-370" dirty="0"/>
              <a:t> </a:t>
            </a:r>
            <a:r>
              <a:rPr spc="-210" dirty="0"/>
              <a:t>the</a:t>
            </a:r>
            <a:r>
              <a:rPr spc="-365" dirty="0"/>
              <a:t> </a:t>
            </a:r>
            <a:r>
              <a:rPr spc="-225" dirty="0"/>
              <a:t>chatbot</a:t>
            </a:r>
            <a:r>
              <a:rPr spc="-370" dirty="0"/>
              <a:t> </a:t>
            </a:r>
            <a:r>
              <a:rPr spc="-290" dirty="0"/>
              <a:t>using</a:t>
            </a:r>
            <a:r>
              <a:rPr spc="-365" dirty="0"/>
              <a:t> </a:t>
            </a:r>
            <a:r>
              <a:rPr spc="-220" dirty="0"/>
              <a:t>natural</a:t>
            </a:r>
            <a:r>
              <a:rPr spc="-370" dirty="0"/>
              <a:t> </a:t>
            </a:r>
            <a:r>
              <a:rPr spc="-310" dirty="0"/>
              <a:t>language</a:t>
            </a:r>
            <a:r>
              <a:rPr spc="-365" dirty="0"/>
              <a:t> </a:t>
            </a:r>
            <a:r>
              <a:rPr spc="-300" dirty="0"/>
              <a:t>processing </a:t>
            </a:r>
            <a:r>
              <a:rPr spc="-160" dirty="0"/>
              <a:t>techniques.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 txBox="1"/>
          <p:nvPr/>
        </p:nvSpPr>
        <p:spPr>
          <a:xfrm>
            <a:off x="1016000" y="340579"/>
            <a:ext cx="79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latin typeface="Arial"/>
                <a:cs typeface="Arial"/>
              </a:rPr>
              <a:t>•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8644" name="object 3"/>
          <p:cNvSpPr txBox="1">
            <a:spLocks noGrp="1"/>
          </p:cNvSpPr>
          <p:nvPr>
            <p:ph type="title"/>
          </p:nvPr>
        </p:nvSpPr>
        <p:spPr>
          <a:xfrm>
            <a:off x="1016148" y="1435002"/>
            <a:ext cx="4231005" cy="7150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95" dirty="0"/>
              <a:t>5.</a:t>
            </a:r>
            <a:r>
              <a:rPr spc="-450" dirty="0"/>
              <a:t> </a:t>
            </a:r>
            <a:r>
              <a:rPr spc="-204" dirty="0"/>
              <a:t>Notification</a:t>
            </a:r>
          </a:p>
        </p:txBody>
      </p:sp>
      <p:pic>
        <p:nvPicPr>
          <p:cNvPr id="2097192" name="object 4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2471" y="3261009"/>
            <a:ext cx="180975" cy="180974"/>
          </a:xfrm>
          <a:prstGeom prst="rect">
            <a:avLst/>
          </a:prstGeom>
        </p:spPr>
      </p:pic>
      <p:sp>
        <p:nvSpPr>
          <p:cNvPr id="1048645" name="object 5"/>
          <p:cNvSpPr txBox="1"/>
          <p:nvPr/>
        </p:nvSpPr>
        <p:spPr>
          <a:xfrm>
            <a:off x="2108992" y="2903809"/>
            <a:ext cx="14970760" cy="207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4050" spc="-345" dirty="0">
                <a:latin typeface="Arial Black"/>
                <a:cs typeface="Arial Black"/>
              </a:rPr>
              <a:t>The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00" dirty="0">
                <a:latin typeface="Arial Black"/>
                <a:cs typeface="Arial Black"/>
              </a:rPr>
              <a:t>"Notification"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00" dirty="0">
                <a:latin typeface="Arial Black"/>
                <a:cs typeface="Arial Black"/>
              </a:rPr>
              <a:t>module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180" dirty="0">
                <a:latin typeface="Arial Black"/>
                <a:cs typeface="Arial Black"/>
              </a:rPr>
              <a:t>in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10" dirty="0">
                <a:latin typeface="Arial Black"/>
                <a:cs typeface="Arial Black"/>
              </a:rPr>
              <a:t>the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95" dirty="0">
                <a:latin typeface="Arial Black"/>
                <a:cs typeface="Arial Black"/>
              </a:rPr>
              <a:t>LawyerBot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305" dirty="0">
                <a:latin typeface="Arial Black"/>
                <a:cs typeface="Arial Black"/>
              </a:rPr>
              <a:t>system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0" dirty="0">
                <a:latin typeface="Arial Black"/>
                <a:cs typeface="Arial Black"/>
              </a:rPr>
              <a:t>would </a:t>
            </a:r>
            <a:r>
              <a:rPr sz="4050" spc="-215" dirty="0">
                <a:latin typeface="Arial Black"/>
                <a:cs typeface="Arial Black"/>
              </a:rPr>
              <a:t>handle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235" dirty="0">
                <a:latin typeface="Arial Black"/>
                <a:cs typeface="Arial Black"/>
              </a:rPr>
              <a:t>alerting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315" dirty="0">
                <a:latin typeface="Arial Black"/>
                <a:cs typeface="Arial Black"/>
              </a:rPr>
              <a:t>users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00" dirty="0">
                <a:latin typeface="Arial Black"/>
                <a:cs typeface="Arial Black"/>
              </a:rPr>
              <a:t>about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185" dirty="0">
                <a:latin typeface="Arial Black"/>
                <a:cs typeface="Arial Black"/>
              </a:rPr>
              <a:t>important</a:t>
            </a:r>
            <a:r>
              <a:rPr sz="4050" spc="-360" dirty="0">
                <a:latin typeface="Arial Black"/>
                <a:cs typeface="Arial Black"/>
              </a:rPr>
              <a:t> </a:t>
            </a:r>
            <a:r>
              <a:rPr sz="4050" spc="-275" dirty="0">
                <a:latin typeface="Arial Black"/>
                <a:cs typeface="Arial Black"/>
              </a:rPr>
              <a:t>legal</a:t>
            </a:r>
            <a:r>
              <a:rPr sz="4050" spc="-365" dirty="0">
                <a:latin typeface="Arial Black"/>
                <a:cs typeface="Arial Black"/>
              </a:rPr>
              <a:t> </a:t>
            </a:r>
            <a:r>
              <a:rPr sz="4050" spc="-80" dirty="0">
                <a:latin typeface="Arial Black"/>
                <a:cs typeface="Arial Black"/>
              </a:rPr>
              <a:t>updates, </a:t>
            </a:r>
            <a:r>
              <a:rPr sz="4050" spc="-235" dirty="0">
                <a:latin typeface="Arial Black"/>
                <a:cs typeface="Arial Black"/>
              </a:rPr>
              <a:t>reminders,</a:t>
            </a:r>
            <a:r>
              <a:rPr sz="4050" spc="-355" dirty="0">
                <a:latin typeface="Arial Black"/>
                <a:cs typeface="Arial Black"/>
              </a:rPr>
              <a:t> </a:t>
            </a:r>
            <a:r>
              <a:rPr sz="4050" spc="-135" dirty="0">
                <a:latin typeface="Arial Black"/>
                <a:cs typeface="Arial Black"/>
              </a:rPr>
              <a:t>or</a:t>
            </a:r>
            <a:r>
              <a:rPr sz="4050" spc="-350" dirty="0">
                <a:latin typeface="Arial Black"/>
                <a:cs typeface="Arial Black"/>
              </a:rPr>
              <a:t> </a:t>
            </a:r>
            <a:r>
              <a:rPr sz="4050" spc="-220" dirty="0">
                <a:latin typeface="Arial Black"/>
                <a:cs typeface="Arial Black"/>
              </a:rPr>
              <a:t>notifications</a:t>
            </a:r>
            <a:r>
              <a:rPr sz="4050" spc="-350" dirty="0">
                <a:latin typeface="Arial Black"/>
                <a:cs typeface="Arial Black"/>
              </a:rPr>
              <a:t> </a:t>
            </a:r>
            <a:r>
              <a:rPr sz="4050" spc="-215" dirty="0">
                <a:latin typeface="Arial Black"/>
                <a:cs typeface="Arial Black"/>
              </a:rPr>
              <a:t>relevant</a:t>
            </a:r>
            <a:r>
              <a:rPr sz="4050" spc="-350" dirty="0">
                <a:latin typeface="Arial Black"/>
                <a:cs typeface="Arial Black"/>
              </a:rPr>
              <a:t> </a:t>
            </a:r>
            <a:r>
              <a:rPr sz="4050" spc="-145" dirty="0">
                <a:latin typeface="Arial Black"/>
                <a:cs typeface="Arial Black"/>
              </a:rPr>
              <a:t>to</a:t>
            </a:r>
            <a:r>
              <a:rPr sz="4050" spc="-350" dirty="0">
                <a:latin typeface="Arial Black"/>
                <a:cs typeface="Arial Black"/>
              </a:rPr>
              <a:t> </a:t>
            </a:r>
            <a:r>
              <a:rPr sz="4050" spc="-185" dirty="0">
                <a:latin typeface="Arial Black"/>
                <a:cs typeface="Arial Black"/>
              </a:rPr>
              <a:t>their</a:t>
            </a:r>
            <a:r>
              <a:rPr sz="4050" spc="-350" dirty="0">
                <a:latin typeface="Arial Black"/>
                <a:cs typeface="Arial Black"/>
              </a:rPr>
              <a:t> </a:t>
            </a:r>
            <a:r>
              <a:rPr sz="4050" spc="-250" dirty="0">
                <a:latin typeface="Arial Black"/>
                <a:cs typeface="Arial Black"/>
              </a:rPr>
              <a:t>queries</a:t>
            </a:r>
            <a:r>
              <a:rPr sz="4050" spc="-350" dirty="0">
                <a:latin typeface="Arial Black"/>
                <a:cs typeface="Arial Black"/>
              </a:rPr>
              <a:t> </a:t>
            </a:r>
            <a:r>
              <a:rPr sz="4050" spc="-135" dirty="0">
                <a:latin typeface="Arial Black"/>
                <a:cs typeface="Arial Black"/>
              </a:rPr>
              <a:t>or</a:t>
            </a:r>
            <a:r>
              <a:rPr sz="4050" spc="-350" dirty="0">
                <a:latin typeface="Arial Black"/>
                <a:cs typeface="Arial Black"/>
              </a:rPr>
              <a:t> </a:t>
            </a:r>
            <a:r>
              <a:rPr sz="4050" spc="-295" dirty="0">
                <a:latin typeface="Arial Black"/>
                <a:cs typeface="Arial Black"/>
              </a:rPr>
              <a:t>legal </a:t>
            </a:r>
            <a:r>
              <a:rPr sz="4050" spc="-155" dirty="0">
                <a:latin typeface="Arial Black"/>
                <a:cs typeface="Arial Black"/>
              </a:rPr>
              <a:t>situations.</a:t>
            </a:r>
            <a:endParaRPr sz="4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object 2"/>
          <p:cNvSpPr txBox="1">
            <a:spLocks noGrp="1"/>
          </p:cNvSpPr>
          <p:nvPr>
            <p:ph type="title"/>
          </p:nvPr>
        </p:nvSpPr>
        <p:spPr>
          <a:xfrm>
            <a:off x="1016148" y="916084"/>
            <a:ext cx="16255702" cy="2446245"/>
          </a:xfrm>
          <a:prstGeom prst="rect">
            <a:avLst/>
          </a:prstGeom>
        </p:spPr>
        <p:txBody>
          <a:bodyPr vert="horz" wrap="square" lIns="0" tIns="1227045" rIns="0" bIns="0" rtlCol="0">
            <a:spAutoFit/>
          </a:bodyPr>
          <a:lstStyle/>
          <a:p>
            <a:pPr marL="5370195">
              <a:lnSpc>
                <a:spcPct val="100000"/>
              </a:lnSpc>
              <a:spcBef>
                <a:spcPts val="114"/>
              </a:spcBef>
            </a:pPr>
            <a:r>
              <a:rPr sz="8250" spc="-855" dirty="0"/>
              <a:t>ABSTRACT</a:t>
            </a:r>
            <a:endParaRPr sz="8250"/>
          </a:p>
        </p:txBody>
      </p:sp>
      <p:sp>
        <p:nvSpPr>
          <p:cNvPr id="1048590" name="object 3"/>
          <p:cNvSpPr txBox="1"/>
          <p:nvPr/>
        </p:nvSpPr>
        <p:spPr>
          <a:xfrm>
            <a:off x="1738930" y="3977673"/>
            <a:ext cx="14810105" cy="2806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7000"/>
              </a:lnSpc>
              <a:spcBef>
                <a:spcPts val="95"/>
              </a:spcBef>
            </a:pPr>
            <a:r>
              <a:rPr sz="3200" spc="-160" dirty="0">
                <a:latin typeface="Arial Black"/>
                <a:cs typeface="Arial Black"/>
              </a:rPr>
              <a:t>Add</a:t>
            </a:r>
            <a:r>
              <a:rPr sz="3200" spc="-285" dirty="0">
                <a:latin typeface="Arial Black"/>
                <a:cs typeface="Arial Black"/>
              </a:rPr>
              <a:t> </a:t>
            </a:r>
            <a:r>
              <a:rPr sz="3200" spc="-325" dirty="0">
                <a:latin typeface="Arial Black"/>
                <a:cs typeface="Arial Black"/>
              </a:rPr>
              <a:t>a</a:t>
            </a:r>
            <a:r>
              <a:rPr sz="3200" spc="-280" dirty="0">
                <a:latin typeface="Arial Black"/>
                <a:cs typeface="Arial Black"/>
              </a:rPr>
              <a:t> </a:t>
            </a:r>
            <a:r>
              <a:rPr sz="3200" spc="-270" dirty="0">
                <a:latin typeface="Arial Black"/>
                <a:cs typeface="Arial Black"/>
              </a:rPr>
              <a:t>Lawyer</a:t>
            </a:r>
            <a:r>
              <a:rPr sz="3200" spc="-280" dirty="0">
                <a:latin typeface="Arial Black"/>
                <a:cs typeface="Arial Black"/>
              </a:rPr>
              <a:t> </a:t>
            </a:r>
            <a:r>
              <a:rPr sz="3200" spc="-165" dirty="0">
                <a:latin typeface="Arial Black"/>
                <a:cs typeface="Arial Black"/>
              </a:rPr>
              <a:t>Bot</a:t>
            </a:r>
            <a:r>
              <a:rPr sz="3200" spc="-285" dirty="0">
                <a:latin typeface="Arial Black"/>
                <a:cs typeface="Arial Black"/>
              </a:rPr>
              <a:t> </a:t>
            </a:r>
            <a:r>
              <a:rPr sz="3200" spc="-254" dirty="0">
                <a:latin typeface="Arial Black"/>
                <a:cs typeface="Arial Black"/>
              </a:rPr>
              <a:t>is</a:t>
            </a:r>
            <a:r>
              <a:rPr sz="3200" spc="-280" dirty="0">
                <a:latin typeface="Arial Black"/>
                <a:cs typeface="Arial Black"/>
              </a:rPr>
              <a:t> </a:t>
            </a:r>
            <a:r>
              <a:rPr sz="3200" spc="-229" dirty="0">
                <a:latin typeface="Arial Black"/>
                <a:cs typeface="Arial Black"/>
              </a:rPr>
              <a:t>an</a:t>
            </a:r>
            <a:r>
              <a:rPr sz="3200" spc="-280" dirty="0">
                <a:latin typeface="Arial Black"/>
                <a:cs typeface="Arial Black"/>
              </a:rPr>
              <a:t> </a:t>
            </a:r>
            <a:r>
              <a:rPr sz="3200" spc="-150" dirty="0">
                <a:latin typeface="Arial Black"/>
                <a:cs typeface="Arial Black"/>
              </a:rPr>
              <a:t>affordable</a:t>
            </a:r>
            <a:r>
              <a:rPr sz="3200" spc="-285" dirty="0">
                <a:latin typeface="Arial Black"/>
                <a:cs typeface="Arial Black"/>
              </a:rPr>
              <a:t> </a:t>
            </a:r>
            <a:r>
              <a:rPr sz="3200" spc="-245" dirty="0">
                <a:latin typeface="Arial Black"/>
                <a:cs typeface="Arial Black"/>
              </a:rPr>
              <a:t>AI</a:t>
            </a:r>
            <a:r>
              <a:rPr sz="3200" spc="-280" dirty="0">
                <a:latin typeface="Arial Black"/>
                <a:cs typeface="Arial Black"/>
              </a:rPr>
              <a:t> </a:t>
            </a:r>
            <a:r>
              <a:rPr sz="3200" spc="-140" dirty="0">
                <a:latin typeface="Arial Black"/>
                <a:cs typeface="Arial Black"/>
              </a:rPr>
              <a:t>virtual</a:t>
            </a:r>
            <a:r>
              <a:rPr sz="3200" spc="-280" dirty="0">
                <a:latin typeface="Arial Black"/>
                <a:cs typeface="Arial Black"/>
              </a:rPr>
              <a:t> </a:t>
            </a:r>
            <a:r>
              <a:rPr sz="3200" spc="-254" dirty="0">
                <a:latin typeface="Arial Black"/>
                <a:cs typeface="Arial Black"/>
              </a:rPr>
              <a:t>assistant</a:t>
            </a:r>
            <a:r>
              <a:rPr sz="3200" spc="-285" dirty="0">
                <a:latin typeface="Arial Black"/>
                <a:cs typeface="Arial Black"/>
              </a:rPr>
              <a:t> </a:t>
            </a:r>
            <a:r>
              <a:rPr sz="3200" spc="-210" dirty="0">
                <a:latin typeface="Arial Black"/>
                <a:cs typeface="Arial Black"/>
              </a:rPr>
              <a:t>focused</a:t>
            </a:r>
            <a:r>
              <a:rPr sz="3200" spc="-280" dirty="0">
                <a:latin typeface="Arial Black"/>
                <a:cs typeface="Arial Black"/>
              </a:rPr>
              <a:t> </a:t>
            </a:r>
            <a:r>
              <a:rPr sz="3200" spc="-140" dirty="0">
                <a:latin typeface="Arial Black"/>
                <a:cs typeface="Arial Black"/>
              </a:rPr>
              <a:t>on</a:t>
            </a:r>
            <a:r>
              <a:rPr sz="3200" spc="-280" dirty="0">
                <a:latin typeface="Arial Black"/>
                <a:cs typeface="Arial Black"/>
              </a:rPr>
              <a:t> </a:t>
            </a:r>
            <a:r>
              <a:rPr sz="3200" spc="-55" dirty="0">
                <a:latin typeface="Arial Black"/>
                <a:cs typeface="Arial Black"/>
              </a:rPr>
              <a:t>providing </a:t>
            </a:r>
            <a:r>
              <a:rPr sz="3200" spc="-270" dirty="0">
                <a:latin typeface="Arial Black"/>
                <a:cs typeface="Arial Black"/>
              </a:rPr>
              <a:t>easy</a:t>
            </a:r>
            <a:r>
              <a:rPr sz="3200" spc="-275" dirty="0">
                <a:latin typeface="Arial Black"/>
                <a:cs typeface="Arial Black"/>
              </a:rPr>
              <a:t> </a:t>
            </a:r>
            <a:r>
              <a:rPr sz="3200" spc="-350" dirty="0">
                <a:latin typeface="Arial Black"/>
                <a:cs typeface="Arial Black"/>
              </a:rPr>
              <a:t>access</a:t>
            </a:r>
            <a:r>
              <a:rPr sz="3200" spc="-275" dirty="0">
                <a:latin typeface="Arial Black"/>
                <a:cs typeface="Arial Black"/>
              </a:rPr>
              <a:t> </a:t>
            </a:r>
            <a:r>
              <a:rPr sz="3200" spc="-114" dirty="0">
                <a:latin typeface="Arial Black"/>
                <a:cs typeface="Arial Black"/>
              </a:rPr>
              <a:t>to</a:t>
            </a:r>
            <a:r>
              <a:rPr sz="3200" spc="-275" dirty="0">
                <a:latin typeface="Arial Black"/>
                <a:cs typeface="Arial Black"/>
              </a:rPr>
              <a:t> </a:t>
            </a:r>
            <a:r>
              <a:rPr sz="3200" spc="-260" dirty="0">
                <a:latin typeface="Arial Black"/>
                <a:cs typeface="Arial Black"/>
              </a:rPr>
              <a:t>basic</a:t>
            </a:r>
            <a:r>
              <a:rPr sz="3200" spc="-270" dirty="0">
                <a:latin typeface="Arial Black"/>
                <a:cs typeface="Arial Black"/>
              </a:rPr>
              <a:t> </a:t>
            </a:r>
            <a:r>
              <a:rPr sz="3200" spc="-225" dirty="0">
                <a:latin typeface="Arial Black"/>
                <a:cs typeface="Arial Black"/>
              </a:rPr>
              <a:t>legal</a:t>
            </a:r>
            <a:r>
              <a:rPr sz="3200" spc="-275" dirty="0">
                <a:latin typeface="Arial Black"/>
                <a:cs typeface="Arial Black"/>
              </a:rPr>
              <a:t> </a:t>
            </a:r>
            <a:r>
              <a:rPr sz="3200" spc="-150" dirty="0">
                <a:latin typeface="Arial Black"/>
                <a:cs typeface="Arial Black"/>
              </a:rPr>
              <a:t>information.</a:t>
            </a:r>
            <a:r>
              <a:rPr sz="3200" spc="-275" dirty="0">
                <a:latin typeface="Arial Black"/>
                <a:cs typeface="Arial Black"/>
              </a:rPr>
              <a:t> </a:t>
            </a:r>
            <a:r>
              <a:rPr sz="3200" spc="-254" dirty="0">
                <a:latin typeface="Arial Black"/>
                <a:cs typeface="Arial Black"/>
              </a:rPr>
              <a:t>Using</a:t>
            </a:r>
            <a:r>
              <a:rPr sz="3200" spc="-270" dirty="0">
                <a:latin typeface="Arial Black"/>
                <a:cs typeface="Arial Black"/>
              </a:rPr>
              <a:t> </a:t>
            </a:r>
            <a:r>
              <a:rPr sz="3200" spc="-175" dirty="0">
                <a:latin typeface="Arial Black"/>
                <a:cs typeface="Arial Black"/>
              </a:rPr>
              <a:t>natural</a:t>
            </a:r>
            <a:r>
              <a:rPr sz="3200" spc="-275" dirty="0">
                <a:latin typeface="Arial Black"/>
                <a:cs typeface="Arial Black"/>
              </a:rPr>
              <a:t> </a:t>
            </a:r>
            <a:r>
              <a:rPr sz="3200" spc="-254" dirty="0">
                <a:latin typeface="Arial Black"/>
                <a:cs typeface="Arial Black"/>
              </a:rPr>
              <a:t>language</a:t>
            </a:r>
            <a:r>
              <a:rPr sz="3200" spc="-275" dirty="0">
                <a:latin typeface="Arial Black"/>
                <a:cs typeface="Arial Black"/>
              </a:rPr>
              <a:t> </a:t>
            </a:r>
            <a:r>
              <a:rPr sz="3200" spc="-85" dirty="0">
                <a:latin typeface="Arial Black"/>
                <a:cs typeface="Arial Black"/>
              </a:rPr>
              <a:t>processing </a:t>
            </a:r>
            <a:r>
              <a:rPr sz="3200" spc="-185" dirty="0">
                <a:latin typeface="Arial Black"/>
                <a:cs typeface="Arial Black"/>
              </a:rPr>
              <a:t>and</a:t>
            </a:r>
            <a:r>
              <a:rPr sz="3200" spc="-290" dirty="0">
                <a:latin typeface="Arial Black"/>
                <a:cs typeface="Arial Black"/>
              </a:rPr>
              <a:t> </a:t>
            </a:r>
            <a:r>
              <a:rPr sz="3200" spc="-315" dirty="0">
                <a:latin typeface="Arial Black"/>
                <a:cs typeface="Arial Black"/>
              </a:rPr>
              <a:t>BERT,</a:t>
            </a:r>
            <a:r>
              <a:rPr sz="3200" spc="-290" dirty="0">
                <a:latin typeface="Arial Black"/>
                <a:cs typeface="Arial Black"/>
              </a:rPr>
              <a:t> </a:t>
            </a:r>
            <a:r>
              <a:rPr sz="3200" spc="-120" dirty="0">
                <a:latin typeface="Arial Black"/>
                <a:cs typeface="Arial Black"/>
              </a:rPr>
              <a:t>it</a:t>
            </a:r>
            <a:r>
              <a:rPr sz="3200" spc="-290" dirty="0">
                <a:latin typeface="Arial Black"/>
                <a:cs typeface="Arial Black"/>
              </a:rPr>
              <a:t> </a:t>
            </a:r>
            <a:r>
              <a:rPr sz="3200" spc="-275" dirty="0">
                <a:latin typeface="Arial Black"/>
                <a:cs typeface="Arial Black"/>
              </a:rPr>
              <a:t>tackles</a:t>
            </a:r>
            <a:r>
              <a:rPr sz="3200" spc="-285" dirty="0">
                <a:latin typeface="Arial Black"/>
                <a:cs typeface="Arial Black"/>
              </a:rPr>
              <a:t> </a:t>
            </a:r>
            <a:r>
              <a:rPr sz="3200" spc="-150" dirty="0">
                <a:latin typeface="Arial Black"/>
                <a:cs typeface="Arial Black"/>
              </a:rPr>
              <a:t>minor</a:t>
            </a:r>
            <a:r>
              <a:rPr sz="3200" spc="-290" dirty="0">
                <a:latin typeface="Arial Black"/>
                <a:cs typeface="Arial Black"/>
              </a:rPr>
              <a:t> </a:t>
            </a:r>
            <a:r>
              <a:rPr sz="3200" spc="-225" dirty="0">
                <a:latin typeface="Arial Black"/>
                <a:cs typeface="Arial Black"/>
              </a:rPr>
              <a:t>legal</a:t>
            </a:r>
            <a:r>
              <a:rPr sz="3200" spc="-290" dirty="0">
                <a:latin typeface="Arial Black"/>
                <a:cs typeface="Arial Black"/>
              </a:rPr>
              <a:t> </a:t>
            </a:r>
            <a:r>
              <a:rPr sz="3200" spc="-270" dirty="0">
                <a:latin typeface="Arial Black"/>
                <a:cs typeface="Arial Black"/>
              </a:rPr>
              <a:t>issues,</a:t>
            </a:r>
            <a:r>
              <a:rPr sz="3200" spc="-285" dirty="0">
                <a:latin typeface="Arial Black"/>
                <a:cs typeface="Arial Black"/>
              </a:rPr>
              <a:t> </a:t>
            </a:r>
            <a:r>
              <a:rPr sz="3200" spc="-200" dirty="0">
                <a:latin typeface="Arial Black"/>
                <a:cs typeface="Arial Black"/>
              </a:rPr>
              <a:t>specifically</a:t>
            </a:r>
            <a:r>
              <a:rPr sz="3200" spc="-290" dirty="0">
                <a:latin typeface="Arial Black"/>
                <a:cs typeface="Arial Black"/>
              </a:rPr>
              <a:t> </a:t>
            </a:r>
            <a:r>
              <a:rPr sz="3200" spc="-140" dirty="0">
                <a:latin typeface="Arial Black"/>
                <a:cs typeface="Arial Black"/>
              </a:rPr>
              <a:t>in</a:t>
            </a:r>
            <a:r>
              <a:rPr sz="3200" spc="-290" dirty="0">
                <a:latin typeface="Arial Black"/>
                <a:cs typeface="Arial Black"/>
              </a:rPr>
              <a:t> </a:t>
            </a:r>
            <a:r>
              <a:rPr sz="3200" spc="-175" dirty="0">
                <a:latin typeface="Arial Black"/>
                <a:cs typeface="Arial Black"/>
              </a:rPr>
              <a:t>Indian</a:t>
            </a:r>
            <a:r>
              <a:rPr sz="3200" spc="-285" dirty="0">
                <a:latin typeface="Arial Black"/>
                <a:cs typeface="Arial Black"/>
              </a:rPr>
              <a:t> </a:t>
            </a:r>
            <a:r>
              <a:rPr sz="3200" spc="-295" dirty="0">
                <a:latin typeface="Arial Black"/>
                <a:cs typeface="Arial Black"/>
              </a:rPr>
              <a:t>laws.</a:t>
            </a:r>
            <a:r>
              <a:rPr sz="3200" spc="-290" dirty="0">
                <a:latin typeface="Arial Black"/>
                <a:cs typeface="Arial Black"/>
              </a:rPr>
              <a:t> Users </a:t>
            </a:r>
            <a:r>
              <a:rPr sz="3200" spc="-220" dirty="0">
                <a:latin typeface="Arial Black"/>
                <a:cs typeface="Arial Black"/>
              </a:rPr>
              <a:t>describe</a:t>
            </a:r>
            <a:r>
              <a:rPr sz="3200" spc="-270" dirty="0">
                <a:latin typeface="Arial Black"/>
                <a:cs typeface="Arial Black"/>
              </a:rPr>
              <a:t> </a:t>
            </a:r>
            <a:r>
              <a:rPr sz="3200" spc="-235" dirty="0">
                <a:latin typeface="Arial Black"/>
                <a:cs typeface="Arial Black"/>
              </a:rPr>
              <a:t>concerns,</a:t>
            </a:r>
            <a:r>
              <a:rPr sz="3200" spc="-270" dirty="0">
                <a:latin typeface="Arial Black"/>
                <a:cs typeface="Arial Black"/>
              </a:rPr>
              <a:t> </a:t>
            </a:r>
            <a:r>
              <a:rPr sz="3200" spc="-185" dirty="0">
                <a:latin typeface="Arial Black"/>
                <a:cs typeface="Arial Black"/>
              </a:rPr>
              <a:t>and</a:t>
            </a:r>
            <a:r>
              <a:rPr sz="3200" spc="-270" dirty="0">
                <a:latin typeface="Arial Black"/>
                <a:cs typeface="Arial Black"/>
              </a:rPr>
              <a:t> Lawyer </a:t>
            </a:r>
            <a:r>
              <a:rPr sz="3200" spc="-165" dirty="0">
                <a:latin typeface="Arial Black"/>
                <a:cs typeface="Arial Black"/>
              </a:rPr>
              <a:t>Bot</a:t>
            </a:r>
            <a:r>
              <a:rPr sz="3200" spc="-270" dirty="0">
                <a:latin typeface="Arial Black"/>
                <a:cs typeface="Arial Black"/>
              </a:rPr>
              <a:t> </a:t>
            </a:r>
            <a:r>
              <a:rPr sz="3200" spc="-245" dirty="0">
                <a:latin typeface="Arial Black"/>
                <a:cs typeface="Arial Black"/>
              </a:rPr>
              <a:t>AI</a:t>
            </a:r>
            <a:r>
              <a:rPr sz="3200" spc="-270" dirty="0">
                <a:latin typeface="Arial Black"/>
                <a:cs typeface="Arial Black"/>
              </a:rPr>
              <a:t> </a:t>
            </a:r>
            <a:r>
              <a:rPr sz="3200" spc="-155" dirty="0">
                <a:latin typeface="Arial Black"/>
                <a:cs typeface="Arial Black"/>
              </a:rPr>
              <a:t>offers</a:t>
            </a:r>
            <a:r>
              <a:rPr sz="3200" spc="-270" dirty="0">
                <a:latin typeface="Arial Black"/>
                <a:cs typeface="Arial Black"/>
              </a:rPr>
              <a:t> </a:t>
            </a:r>
            <a:r>
              <a:rPr sz="3200" spc="-254" dirty="0">
                <a:latin typeface="Arial Black"/>
                <a:cs typeface="Arial Black"/>
              </a:rPr>
              <a:t>accurate</a:t>
            </a:r>
            <a:r>
              <a:rPr sz="3200" spc="-270" dirty="0">
                <a:latin typeface="Arial Black"/>
                <a:cs typeface="Arial Black"/>
              </a:rPr>
              <a:t> </a:t>
            </a:r>
            <a:r>
              <a:rPr sz="3200" spc="-220" dirty="0">
                <a:latin typeface="Arial Black"/>
                <a:cs typeface="Arial Black"/>
              </a:rPr>
              <a:t>advice,</a:t>
            </a:r>
            <a:r>
              <a:rPr sz="3200" spc="-270" dirty="0">
                <a:latin typeface="Arial Black"/>
                <a:cs typeface="Arial Black"/>
              </a:rPr>
              <a:t> </a:t>
            </a:r>
            <a:r>
              <a:rPr sz="3200" spc="-10" dirty="0">
                <a:latin typeface="Arial Black"/>
                <a:cs typeface="Arial Black"/>
              </a:rPr>
              <a:t>promoting </a:t>
            </a:r>
            <a:r>
              <a:rPr sz="3200" spc="-225" dirty="0">
                <a:latin typeface="Arial Black"/>
                <a:cs typeface="Arial Black"/>
              </a:rPr>
              <a:t>legal</a:t>
            </a:r>
            <a:r>
              <a:rPr sz="3200" spc="-260" dirty="0">
                <a:latin typeface="Arial Black"/>
                <a:cs typeface="Arial Black"/>
              </a:rPr>
              <a:t> </a:t>
            </a:r>
            <a:r>
              <a:rPr sz="3200" spc="-185" dirty="0">
                <a:latin typeface="Arial Black"/>
                <a:cs typeface="Arial Black"/>
              </a:rPr>
              <a:t>literacy</a:t>
            </a:r>
            <a:r>
              <a:rPr sz="3200" spc="-260" dirty="0">
                <a:latin typeface="Arial Black"/>
                <a:cs typeface="Arial Black"/>
              </a:rPr>
              <a:t> </a:t>
            </a:r>
            <a:r>
              <a:rPr sz="3200" spc="-235" dirty="0">
                <a:latin typeface="Arial Black"/>
                <a:cs typeface="Arial Black"/>
              </a:rPr>
              <a:t>while</a:t>
            </a:r>
            <a:r>
              <a:rPr sz="3200" spc="-254" dirty="0">
                <a:latin typeface="Arial Black"/>
                <a:cs typeface="Arial Black"/>
              </a:rPr>
              <a:t> </a:t>
            </a:r>
            <a:r>
              <a:rPr sz="3200" spc="-204" dirty="0">
                <a:latin typeface="Arial Black"/>
                <a:cs typeface="Arial Black"/>
              </a:rPr>
              <a:t>being</a:t>
            </a:r>
            <a:r>
              <a:rPr sz="3200" spc="-260" dirty="0">
                <a:latin typeface="Arial Black"/>
                <a:cs typeface="Arial Black"/>
              </a:rPr>
              <a:t> </a:t>
            </a:r>
            <a:r>
              <a:rPr sz="3200" spc="-165" dirty="0">
                <a:latin typeface="Arial Black"/>
                <a:cs typeface="Arial Black"/>
              </a:rPr>
              <a:t>cost-</a:t>
            </a:r>
            <a:r>
              <a:rPr sz="3200" spc="-180" dirty="0">
                <a:latin typeface="Arial Black"/>
                <a:cs typeface="Arial Black"/>
              </a:rPr>
              <a:t>effective</a:t>
            </a:r>
            <a:r>
              <a:rPr sz="3200" spc="-254" dirty="0">
                <a:latin typeface="Arial Black"/>
                <a:cs typeface="Arial Black"/>
              </a:rPr>
              <a:t> </a:t>
            </a:r>
            <a:r>
              <a:rPr sz="3200" spc="-190" dirty="0">
                <a:latin typeface="Arial Black"/>
                <a:cs typeface="Arial Black"/>
              </a:rPr>
              <a:t>and</a:t>
            </a:r>
            <a:r>
              <a:rPr sz="3200" spc="-260" dirty="0">
                <a:latin typeface="Arial Black"/>
                <a:cs typeface="Arial Black"/>
              </a:rPr>
              <a:t> </a:t>
            </a:r>
            <a:r>
              <a:rPr sz="3200" spc="-150" dirty="0">
                <a:latin typeface="Arial Black"/>
                <a:cs typeface="Arial Black"/>
              </a:rPr>
              <a:t>user-</a:t>
            </a:r>
            <a:r>
              <a:rPr sz="3200" spc="-10" dirty="0">
                <a:latin typeface="Arial Black"/>
                <a:cs typeface="Arial Black"/>
              </a:rPr>
              <a:t>friendly.</a:t>
            </a:r>
            <a:endParaRPr sz="3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2B95-995B-5F67-EF95-929DDF4D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6084"/>
            <a:ext cx="16814650" cy="1107996"/>
          </a:xfrm>
        </p:spPr>
        <p:txBody>
          <a:bodyPr/>
          <a:lstStyle/>
          <a:p>
            <a:r>
              <a:rPr lang="en-US" sz="7200" dirty="0"/>
              <a:t>FUTURE</a:t>
            </a:r>
            <a:r>
              <a:rPr lang="en-US" dirty="0"/>
              <a:t> </a:t>
            </a:r>
            <a:r>
              <a:rPr lang="en-US" sz="7200" dirty="0"/>
              <a:t>ENHANCEMENT</a:t>
            </a:r>
            <a:endParaRPr lang="en-IN" sz="7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C4544-06B0-5C7B-7BF7-AB2EBB1FC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47900"/>
            <a:ext cx="17678400" cy="7755969"/>
          </a:xfrm>
        </p:spPr>
        <p:txBody>
          <a:bodyPr/>
          <a:lstStyle/>
          <a:p>
            <a:r>
              <a:rPr lang="en-US" sz="2800" dirty="0"/>
              <a:t>Looking forward, </a:t>
            </a:r>
            <a:r>
              <a:rPr lang="en-US" sz="2800" dirty="0" err="1"/>
              <a:t>LawyerBot</a:t>
            </a:r>
            <a:r>
              <a:rPr lang="en-US" sz="2800" dirty="0"/>
              <a:t> can improve and grow in many ways:</a:t>
            </a:r>
          </a:p>
          <a:p>
            <a:endParaRPr lang="en-US" sz="2800" dirty="0"/>
          </a:p>
          <a:p>
            <a:r>
              <a:rPr lang="en-US" sz="2800" dirty="0"/>
              <a:t>Mobile Application Development:</a:t>
            </a:r>
          </a:p>
          <a:p>
            <a:r>
              <a:rPr lang="en-US" sz="2800" dirty="0"/>
              <a:t>Create a mobile app for </a:t>
            </a:r>
            <a:r>
              <a:rPr lang="en-US" sz="2800" dirty="0" err="1"/>
              <a:t>LawyerBot</a:t>
            </a:r>
            <a:r>
              <a:rPr lang="en-US" sz="2800" dirty="0"/>
              <a:t> so people can easily get legal help on their phones and tablets. We'll make sure it's easy to use on mobile devices.</a:t>
            </a:r>
          </a:p>
          <a:p>
            <a:endParaRPr lang="en-US" sz="2800" dirty="0"/>
          </a:p>
          <a:p>
            <a:r>
              <a:rPr lang="en-US" sz="2800" dirty="0"/>
              <a:t>Collaboration with Legal Professionals:</a:t>
            </a:r>
          </a:p>
          <a:p>
            <a:r>
              <a:rPr lang="en-US" sz="2800" dirty="0"/>
              <a:t>Work with legal experts to make </a:t>
            </a:r>
            <a:r>
              <a:rPr lang="en-US" sz="2800" dirty="0" err="1"/>
              <a:t>LawyerBot</a:t>
            </a:r>
            <a:r>
              <a:rPr lang="en-US" sz="2800" dirty="0"/>
              <a:t> better. We'll team up with law firms and professionals to get their advice and make sure the platform helps both lawyers and users.</a:t>
            </a:r>
          </a:p>
          <a:p>
            <a:endParaRPr lang="en-US" sz="2800" dirty="0"/>
          </a:p>
          <a:p>
            <a:r>
              <a:rPr lang="en-US" sz="2800" dirty="0"/>
              <a:t>Case Management System:</a:t>
            </a:r>
          </a:p>
          <a:p>
            <a:r>
              <a:rPr lang="en-US" sz="2800" dirty="0"/>
              <a:t>Add a system to </a:t>
            </a:r>
            <a:r>
              <a:rPr lang="en-US" sz="2800" dirty="0" err="1"/>
              <a:t>LawyerBot</a:t>
            </a:r>
            <a:r>
              <a:rPr lang="en-US" sz="2800" dirty="0"/>
              <a:t> to help you keep track of your legal stuff. It'll let you store documents, manage tasks, and remind you about important dates on a calendar.</a:t>
            </a:r>
          </a:p>
          <a:p>
            <a:endParaRPr lang="en-US" sz="2800" dirty="0"/>
          </a:p>
          <a:p>
            <a:r>
              <a:rPr lang="en-US" sz="2800" dirty="0"/>
              <a:t>Legal Document Analysis:</a:t>
            </a:r>
          </a:p>
          <a:p>
            <a:r>
              <a:rPr lang="en-US" sz="2800" dirty="0"/>
              <a:t>Make </a:t>
            </a:r>
            <a:r>
              <a:rPr lang="en-US" sz="2800" dirty="0" err="1"/>
              <a:t>LawyerBot</a:t>
            </a:r>
            <a:r>
              <a:rPr lang="en-US" sz="2800" dirty="0"/>
              <a:t> able to understand legal papers like contracts and court decisions. It'll summarize them, pick out important parts, and identify legal terms and entities.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60892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xfrm>
            <a:off x="1016148" y="916084"/>
            <a:ext cx="16255702" cy="1736482"/>
          </a:xfrm>
          <a:prstGeom prst="rect">
            <a:avLst/>
          </a:prstGeom>
        </p:spPr>
        <p:txBody>
          <a:bodyPr vert="horz" wrap="square" lIns="0" tIns="479182" rIns="0" bIns="0" rtlCol="0">
            <a:spAutoFit/>
          </a:bodyPr>
          <a:lstStyle/>
          <a:p>
            <a:pPr marL="2586355">
              <a:lnSpc>
                <a:spcPct val="100000"/>
              </a:lnSpc>
              <a:spcBef>
                <a:spcPts val="110"/>
              </a:spcBef>
            </a:pPr>
            <a:r>
              <a:rPr sz="8450" spc="-875" dirty="0"/>
              <a:t>LITERATURE</a:t>
            </a:r>
            <a:r>
              <a:rPr sz="8450" spc="-800" dirty="0"/>
              <a:t> </a:t>
            </a:r>
            <a:r>
              <a:rPr sz="8450" spc="-930" dirty="0"/>
              <a:t>SURVEY</a:t>
            </a:r>
            <a:endParaRPr sz="8450"/>
          </a:p>
        </p:txBody>
      </p:sp>
      <p:pic>
        <p:nvPicPr>
          <p:cNvPr id="2097163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677920"/>
            <a:ext cx="15544800" cy="466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52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2379C-A2C0-6BDD-4AF6-7344D0E2E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148" y="916084"/>
            <a:ext cx="16255702" cy="1015663"/>
          </a:xfrm>
        </p:spPr>
        <p:txBody>
          <a:bodyPr/>
          <a:lstStyle/>
          <a:p>
            <a:r>
              <a:rPr lang="en-US" sz="6600" dirty="0"/>
              <a:t>                CONCLUSION</a:t>
            </a:r>
            <a:endParaRPr lang="en-IN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68D0-BC29-3A9A-3DDB-F5BECB87A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95498"/>
            <a:ext cx="16128850" cy="7275418"/>
          </a:xfrm>
        </p:spPr>
        <p:txBody>
          <a:bodyPr/>
          <a:lstStyle/>
          <a:p>
            <a:r>
              <a:rPr lang="en-US" sz="4800" dirty="0" err="1"/>
              <a:t>LawyerBot</a:t>
            </a:r>
            <a:r>
              <a:rPr lang="en-US" sz="4800" dirty="0"/>
              <a:t> aims to make legal help easy to access by using technology like NLP and machine learning. It helps users with legal questions by providing a user-friendly platform. It can classify offenses accurately and suggest legal professionals based on your query and location. Plus, it's easy for admins to manage. Overall, </a:t>
            </a:r>
            <a:r>
              <a:rPr lang="en-US" sz="4800" dirty="0" err="1"/>
              <a:t>LawyerBot</a:t>
            </a:r>
            <a:r>
              <a:rPr lang="en-US" sz="4800" dirty="0"/>
              <a:t> makes legal assistance accessible to everyone.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493479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 txBox="1">
            <a:spLocks noGrp="1"/>
          </p:cNvSpPr>
          <p:nvPr>
            <p:ph type="title"/>
          </p:nvPr>
        </p:nvSpPr>
        <p:spPr>
          <a:xfrm>
            <a:off x="5667622" y="4414900"/>
            <a:ext cx="6952615" cy="1371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944" dirty="0"/>
              <a:t>THANK</a:t>
            </a:r>
            <a:r>
              <a:rPr sz="9200" spc="-855" dirty="0"/>
              <a:t> </a:t>
            </a:r>
            <a:r>
              <a:rPr sz="9200" spc="-894" dirty="0"/>
              <a:t>YOU</a:t>
            </a:r>
            <a:endParaRPr sz="9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object 2"/>
          <p:cNvSpPr txBox="1">
            <a:spLocks noGrp="1"/>
          </p:cNvSpPr>
          <p:nvPr>
            <p:ph type="title"/>
          </p:nvPr>
        </p:nvSpPr>
        <p:spPr>
          <a:xfrm>
            <a:off x="5515297" y="1230051"/>
            <a:ext cx="7257415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900" dirty="0"/>
              <a:t>OBJECTIVES</a:t>
            </a:r>
            <a:endParaRPr sz="9200"/>
          </a:p>
        </p:txBody>
      </p:sp>
      <p:pic>
        <p:nvPicPr>
          <p:cNvPr id="2097152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3954" y="3438335"/>
            <a:ext cx="190500" cy="190499"/>
          </a:xfrm>
          <a:prstGeom prst="rect">
            <a:avLst/>
          </a:prstGeom>
        </p:spPr>
      </p:pic>
      <p:sp>
        <p:nvSpPr>
          <p:cNvPr id="1048594" name="object 4"/>
          <p:cNvSpPr txBox="1"/>
          <p:nvPr/>
        </p:nvSpPr>
        <p:spPr>
          <a:xfrm>
            <a:off x="3665982" y="3066086"/>
            <a:ext cx="11819890" cy="4932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91820">
              <a:lnSpc>
                <a:spcPct val="116100"/>
              </a:lnSpc>
              <a:spcBef>
                <a:spcPts val="95"/>
              </a:spcBef>
            </a:pPr>
            <a:r>
              <a:rPr sz="4200" spc="-275" dirty="0">
                <a:latin typeface="Arial Black"/>
                <a:cs typeface="Arial Black"/>
              </a:rPr>
              <a:t>Create</a:t>
            </a:r>
            <a:r>
              <a:rPr sz="4200" spc="-380" dirty="0">
                <a:latin typeface="Arial Black"/>
                <a:cs typeface="Arial Black"/>
              </a:rPr>
              <a:t> </a:t>
            </a:r>
            <a:r>
              <a:rPr sz="4200" spc="-420" dirty="0">
                <a:latin typeface="Arial Black"/>
                <a:cs typeface="Arial Black"/>
              </a:rPr>
              <a:t>a</a:t>
            </a:r>
            <a:r>
              <a:rPr sz="4200" spc="-380" dirty="0">
                <a:latin typeface="Arial Black"/>
                <a:cs typeface="Arial Black"/>
              </a:rPr>
              <a:t> </a:t>
            </a:r>
            <a:r>
              <a:rPr sz="4200" spc="-190" dirty="0">
                <a:latin typeface="Arial Black"/>
                <a:cs typeface="Arial Black"/>
              </a:rPr>
              <a:t>user-</a:t>
            </a:r>
            <a:r>
              <a:rPr sz="4200" spc="-145" dirty="0">
                <a:latin typeface="Arial Black"/>
                <a:cs typeface="Arial Black"/>
              </a:rPr>
              <a:t>friendly</a:t>
            </a:r>
            <a:r>
              <a:rPr sz="4200" spc="-380" dirty="0">
                <a:latin typeface="Arial Black"/>
                <a:cs typeface="Arial Black"/>
              </a:rPr>
              <a:t> </a:t>
            </a:r>
            <a:r>
              <a:rPr sz="4200" spc="-170" dirty="0">
                <a:latin typeface="Arial Black"/>
                <a:cs typeface="Arial Black"/>
              </a:rPr>
              <a:t>platform</a:t>
            </a:r>
            <a:r>
              <a:rPr sz="4200" spc="-380" dirty="0">
                <a:latin typeface="Arial Black"/>
                <a:cs typeface="Arial Black"/>
              </a:rPr>
              <a:t> </a:t>
            </a:r>
            <a:r>
              <a:rPr sz="4200" spc="-150" dirty="0">
                <a:latin typeface="Arial Black"/>
                <a:cs typeface="Arial Black"/>
              </a:rPr>
              <a:t>to</a:t>
            </a:r>
            <a:r>
              <a:rPr sz="4200" spc="-380" dirty="0">
                <a:latin typeface="Arial Black"/>
                <a:cs typeface="Arial Black"/>
              </a:rPr>
              <a:t> </a:t>
            </a:r>
            <a:r>
              <a:rPr sz="4200" spc="-484" dirty="0">
                <a:latin typeface="Arial Black"/>
                <a:cs typeface="Arial Black"/>
              </a:rPr>
              <a:t>ask</a:t>
            </a:r>
            <a:r>
              <a:rPr sz="4200" spc="-380" dirty="0">
                <a:latin typeface="Arial Black"/>
                <a:cs typeface="Arial Black"/>
              </a:rPr>
              <a:t> </a:t>
            </a:r>
            <a:r>
              <a:rPr sz="4200" spc="-295" dirty="0">
                <a:latin typeface="Arial Black"/>
                <a:cs typeface="Arial Black"/>
              </a:rPr>
              <a:t>legal </a:t>
            </a:r>
            <a:r>
              <a:rPr sz="4200" spc="-254" dirty="0">
                <a:latin typeface="Arial Black"/>
                <a:cs typeface="Arial Black"/>
              </a:rPr>
              <a:t>questions</a:t>
            </a:r>
            <a:r>
              <a:rPr sz="4200" spc="-385" dirty="0">
                <a:latin typeface="Arial Black"/>
                <a:cs typeface="Arial Black"/>
              </a:rPr>
              <a:t> </a:t>
            </a:r>
            <a:r>
              <a:rPr sz="4200" spc="-295" dirty="0">
                <a:latin typeface="Arial Black"/>
                <a:cs typeface="Arial Black"/>
              </a:rPr>
              <a:t>using</a:t>
            </a:r>
            <a:r>
              <a:rPr sz="4200" spc="-380" dirty="0">
                <a:latin typeface="Arial Black"/>
                <a:cs typeface="Arial Black"/>
              </a:rPr>
              <a:t> </a:t>
            </a:r>
            <a:r>
              <a:rPr sz="4200" spc="-254" dirty="0">
                <a:latin typeface="Arial Black"/>
                <a:cs typeface="Arial Black"/>
              </a:rPr>
              <a:t>simple</a:t>
            </a:r>
            <a:r>
              <a:rPr sz="4200" spc="-380" dirty="0">
                <a:latin typeface="Arial Black"/>
                <a:cs typeface="Arial Black"/>
              </a:rPr>
              <a:t> </a:t>
            </a:r>
            <a:r>
              <a:rPr sz="4200" spc="-320" dirty="0">
                <a:latin typeface="Arial Black"/>
                <a:cs typeface="Arial Black"/>
              </a:rPr>
              <a:t>language.</a:t>
            </a:r>
            <a:endParaRPr sz="4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4200">
              <a:latin typeface="Arial Black"/>
              <a:cs typeface="Arial Black"/>
            </a:endParaRPr>
          </a:p>
          <a:p>
            <a:pPr marL="38735">
              <a:lnSpc>
                <a:spcPct val="100000"/>
              </a:lnSpc>
            </a:pPr>
            <a:r>
              <a:rPr sz="4350" spc="-265" dirty="0">
                <a:latin typeface="Arial Black"/>
                <a:cs typeface="Arial Black"/>
              </a:rPr>
              <a:t>Interactive</a:t>
            </a:r>
            <a:r>
              <a:rPr sz="4350" spc="-405" dirty="0">
                <a:latin typeface="Arial Black"/>
                <a:cs typeface="Arial Black"/>
              </a:rPr>
              <a:t> </a:t>
            </a:r>
            <a:r>
              <a:rPr sz="4350" spc="-325" dirty="0">
                <a:latin typeface="Arial Black"/>
                <a:cs typeface="Arial Black"/>
              </a:rPr>
              <a:t>AI</a:t>
            </a:r>
            <a:r>
              <a:rPr sz="4350" spc="-400" dirty="0">
                <a:latin typeface="Arial Black"/>
                <a:cs typeface="Arial Black"/>
              </a:rPr>
              <a:t> </a:t>
            </a:r>
            <a:r>
              <a:rPr sz="4350" spc="-200" dirty="0">
                <a:latin typeface="Arial Black"/>
                <a:cs typeface="Arial Black"/>
              </a:rPr>
              <a:t>virtual</a:t>
            </a:r>
            <a:r>
              <a:rPr sz="4350" spc="-400" dirty="0">
                <a:latin typeface="Arial Black"/>
                <a:cs typeface="Arial Black"/>
              </a:rPr>
              <a:t> </a:t>
            </a:r>
            <a:r>
              <a:rPr sz="4350" spc="-350" dirty="0">
                <a:latin typeface="Arial Black"/>
                <a:cs typeface="Arial Black"/>
              </a:rPr>
              <a:t>assistant</a:t>
            </a:r>
            <a:r>
              <a:rPr sz="4350" spc="-400" dirty="0">
                <a:latin typeface="Arial Black"/>
                <a:cs typeface="Arial Black"/>
              </a:rPr>
              <a:t> </a:t>
            </a:r>
            <a:r>
              <a:rPr sz="4350" spc="-114" dirty="0">
                <a:latin typeface="Arial Black"/>
                <a:cs typeface="Arial Black"/>
              </a:rPr>
              <a:t>for</a:t>
            </a:r>
            <a:r>
              <a:rPr sz="4350" spc="-400" dirty="0">
                <a:latin typeface="Arial Black"/>
                <a:cs typeface="Arial Black"/>
              </a:rPr>
              <a:t> </a:t>
            </a:r>
            <a:r>
              <a:rPr sz="4350" spc="-325" dirty="0">
                <a:latin typeface="Arial Black"/>
                <a:cs typeface="Arial Black"/>
              </a:rPr>
              <a:t>guidance.</a:t>
            </a:r>
            <a:endParaRPr sz="4350">
              <a:latin typeface="Arial Black"/>
              <a:cs typeface="Arial Black"/>
            </a:endParaRPr>
          </a:p>
          <a:p>
            <a:pPr marL="12700" marR="596265">
              <a:lnSpc>
                <a:spcPct val="116100"/>
              </a:lnSpc>
              <a:spcBef>
                <a:spcPts val="5495"/>
              </a:spcBef>
            </a:pPr>
            <a:r>
              <a:rPr sz="4200" spc="-350" dirty="0">
                <a:latin typeface="Arial Black"/>
                <a:cs typeface="Arial Black"/>
              </a:rPr>
              <a:t>Make</a:t>
            </a:r>
            <a:r>
              <a:rPr sz="4200" spc="-385" dirty="0">
                <a:latin typeface="Arial Black"/>
                <a:cs typeface="Arial Black"/>
              </a:rPr>
              <a:t> </a:t>
            </a:r>
            <a:r>
              <a:rPr sz="4200" spc="-285" dirty="0">
                <a:latin typeface="Arial Black"/>
                <a:cs typeface="Arial Black"/>
              </a:rPr>
              <a:t>legal</a:t>
            </a:r>
            <a:r>
              <a:rPr sz="4200" spc="-385" dirty="0">
                <a:latin typeface="Arial Black"/>
                <a:cs typeface="Arial Black"/>
              </a:rPr>
              <a:t> </a:t>
            </a:r>
            <a:r>
              <a:rPr sz="4200" spc="-185" dirty="0">
                <a:latin typeface="Arial Black"/>
                <a:cs typeface="Arial Black"/>
              </a:rPr>
              <a:t>information</a:t>
            </a:r>
            <a:r>
              <a:rPr sz="4200" spc="-380" dirty="0">
                <a:latin typeface="Arial Black"/>
                <a:cs typeface="Arial Black"/>
              </a:rPr>
              <a:t> </a:t>
            </a:r>
            <a:r>
              <a:rPr sz="4200" spc="-280" dirty="0">
                <a:latin typeface="Arial Black"/>
                <a:cs typeface="Arial Black"/>
              </a:rPr>
              <a:t>easily</a:t>
            </a:r>
            <a:r>
              <a:rPr sz="4200" spc="-385" dirty="0">
                <a:latin typeface="Arial Black"/>
                <a:cs typeface="Arial Black"/>
              </a:rPr>
              <a:t> </a:t>
            </a:r>
            <a:r>
              <a:rPr sz="4200" spc="-345" dirty="0">
                <a:latin typeface="Arial Black"/>
                <a:cs typeface="Arial Black"/>
              </a:rPr>
              <a:t>accessible</a:t>
            </a:r>
            <a:r>
              <a:rPr sz="4200" spc="-380" dirty="0">
                <a:latin typeface="Arial Black"/>
                <a:cs typeface="Arial Black"/>
              </a:rPr>
              <a:t> </a:t>
            </a:r>
            <a:r>
              <a:rPr sz="4200" spc="-25" dirty="0">
                <a:latin typeface="Arial Black"/>
                <a:cs typeface="Arial Black"/>
              </a:rPr>
              <a:t>to </a:t>
            </a:r>
            <a:r>
              <a:rPr sz="4200" spc="-110" dirty="0">
                <a:latin typeface="Arial Black"/>
                <a:cs typeface="Arial Black"/>
              </a:rPr>
              <a:t>everyone.</a:t>
            </a:r>
            <a:endParaRPr sz="4200">
              <a:latin typeface="Arial Black"/>
              <a:cs typeface="Arial Black"/>
            </a:endParaRPr>
          </a:p>
        </p:txBody>
      </p:sp>
      <p:pic>
        <p:nvPicPr>
          <p:cNvPr id="2097153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43954" y="5643775"/>
            <a:ext cx="200025" cy="200024"/>
          </a:xfrm>
          <a:prstGeom prst="rect">
            <a:avLst/>
          </a:prstGeom>
        </p:spPr>
      </p:pic>
      <p:pic>
        <p:nvPicPr>
          <p:cNvPr id="209715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43954" y="7107744"/>
            <a:ext cx="190500" cy="190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title"/>
          </p:nvPr>
        </p:nvSpPr>
        <p:spPr>
          <a:xfrm>
            <a:off x="3944639" y="1316132"/>
            <a:ext cx="10398760" cy="137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spc="-900" dirty="0"/>
              <a:t>EXISTING</a:t>
            </a:r>
            <a:r>
              <a:rPr sz="9200" spc="-869" dirty="0"/>
              <a:t> </a:t>
            </a:r>
            <a:r>
              <a:rPr sz="9200" spc="-1015" dirty="0"/>
              <a:t>SYSTEM</a:t>
            </a:r>
            <a:endParaRPr sz="9200"/>
          </a:p>
        </p:txBody>
      </p:sp>
      <p:pic>
        <p:nvPicPr>
          <p:cNvPr id="2097155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870" y="4767769"/>
            <a:ext cx="171450" cy="171449"/>
          </a:xfrm>
          <a:prstGeom prst="rect">
            <a:avLst/>
          </a:prstGeom>
        </p:spPr>
      </p:pic>
      <p:pic>
        <p:nvPicPr>
          <p:cNvPr id="2097156" name="object 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12534" y="7150947"/>
            <a:ext cx="171450" cy="171449"/>
          </a:xfrm>
          <a:prstGeom prst="rect">
            <a:avLst/>
          </a:prstGeom>
        </p:spPr>
      </p:pic>
      <p:sp>
        <p:nvSpPr>
          <p:cNvPr id="1048596" name="object 5"/>
          <p:cNvSpPr txBox="1"/>
          <p:nvPr/>
        </p:nvSpPr>
        <p:spPr>
          <a:xfrm>
            <a:off x="1659233" y="3412607"/>
            <a:ext cx="12979400" cy="52679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spc="-340" dirty="0">
                <a:latin typeface="Arial Black"/>
                <a:cs typeface="Arial Black"/>
              </a:rPr>
              <a:t>Legal</a:t>
            </a:r>
            <a:r>
              <a:rPr sz="3950" spc="-335" dirty="0">
                <a:latin typeface="Arial Black"/>
                <a:cs typeface="Arial Black"/>
              </a:rPr>
              <a:t> </a:t>
            </a:r>
            <a:r>
              <a:rPr sz="3950" spc="-235" dirty="0">
                <a:latin typeface="Arial Black"/>
                <a:cs typeface="Arial Black"/>
              </a:rPr>
              <a:t>consultation</a:t>
            </a:r>
            <a:r>
              <a:rPr sz="3950" spc="-330" dirty="0">
                <a:latin typeface="Arial Black"/>
                <a:cs typeface="Arial Black"/>
              </a:rPr>
              <a:t> </a:t>
            </a:r>
            <a:r>
              <a:rPr sz="3950" spc="-295" dirty="0">
                <a:latin typeface="Arial Black"/>
                <a:cs typeface="Arial Black"/>
              </a:rPr>
              <a:t>service:</a:t>
            </a:r>
            <a:endParaRPr sz="3950">
              <a:latin typeface="Arial Black"/>
              <a:cs typeface="Arial Black"/>
            </a:endParaRPr>
          </a:p>
          <a:p>
            <a:pPr marL="939165">
              <a:lnSpc>
                <a:spcPct val="100000"/>
              </a:lnSpc>
              <a:spcBef>
                <a:spcPts val="4110"/>
              </a:spcBef>
            </a:pPr>
            <a:r>
              <a:rPr sz="3750" spc="-254" dirty="0">
                <a:latin typeface="Arial Black"/>
                <a:cs typeface="Arial Black"/>
              </a:rPr>
              <a:t>Get</a:t>
            </a:r>
            <a:r>
              <a:rPr sz="3750" spc="-335" dirty="0">
                <a:latin typeface="Arial Black"/>
                <a:cs typeface="Arial Black"/>
              </a:rPr>
              <a:t> </a:t>
            </a:r>
            <a:r>
              <a:rPr sz="3750" spc="-254" dirty="0">
                <a:latin typeface="Arial Black"/>
                <a:cs typeface="Arial Black"/>
              </a:rPr>
              <a:t>legal</a:t>
            </a:r>
            <a:r>
              <a:rPr sz="3750" spc="-335" dirty="0">
                <a:latin typeface="Arial Black"/>
                <a:cs typeface="Arial Black"/>
              </a:rPr>
              <a:t> </a:t>
            </a:r>
            <a:r>
              <a:rPr sz="3750" spc="-254" dirty="0">
                <a:latin typeface="Arial Black"/>
                <a:cs typeface="Arial Black"/>
              </a:rPr>
              <a:t>advice</a:t>
            </a:r>
            <a:r>
              <a:rPr sz="3750" spc="-335" dirty="0">
                <a:latin typeface="Arial Black"/>
                <a:cs typeface="Arial Black"/>
              </a:rPr>
              <a:t> </a:t>
            </a:r>
            <a:r>
              <a:rPr sz="3750" spc="-215" dirty="0">
                <a:latin typeface="Arial Black"/>
                <a:cs typeface="Arial Black"/>
              </a:rPr>
              <a:t>without</a:t>
            </a:r>
            <a:r>
              <a:rPr sz="3750" spc="-335" dirty="0">
                <a:latin typeface="Arial Black"/>
                <a:cs typeface="Arial Black"/>
              </a:rPr>
              <a:t> </a:t>
            </a:r>
            <a:r>
              <a:rPr sz="3750" spc="-185" dirty="0">
                <a:latin typeface="Arial Black"/>
                <a:cs typeface="Arial Black"/>
              </a:rPr>
              <a:t>the</a:t>
            </a:r>
            <a:r>
              <a:rPr sz="3750" spc="-335" dirty="0">
                <a:latin typeface="Arial Black"/>
                <a:cs typeface="Arial Black"/>
              </a:rPr>
              <a:t> </a:t>
            </a:r>
            <a:r>
              <a:rPr sz="3750" spc="-300" dirty="0">
                <a:latin typeface="Arial Black"/>
                <a:cs typeface="Arial Black"/>
              </a:rPr>
              <a:t>hassle.</a:t>
            </a:r>
            <a:endParaRPr sz="37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000"/>
              </a:spcBef>
            </a:pPr>
            <a:r>
              <a:rPr sz="3950" spc="-245" dirty="0">
                <a:latin typeface="Arial Black"/>
                <a:cs typeface="Arial Black"/>
              </a:rPr>
              <a:t>Manual</a:t>
            </a:r>
            <a:r>
              <a:rPr sz="3950" spc="-360" dirty="0">
                <a:latin typeface="Arial Black"/>
                <a:cs typeface="Arial Black"/>
              </a:rPr>
              <a:t> </a:t>
            </a:r>
            <a:r>
              <a:rPr sz="3950" spc="-340" dirty="0">
                <a:latin typeface="Arial Black"/>
                <a:cs typeface="Arial Black"/>
              </a:rPr>
              <a:t>Legal</a:t>
            </a:r>
            <a:r>
              <a:rPr sz="3950" spc="-360" dirty="0">
                <a:latin typeface="Arial Black"/>
                <a:cs typeface="Arial Black"/>
              </a:rPr>
              <a:t> </a:t>
            </a:r>
            <a:r>
              <a:rPr sz="3950" spc="-345" dirty="0">
                <a:latin typeface="Arial Black"/>
                <a:cs typeface="Arial Black"/>
              </a:rPr>
              <a:t>Research:</a:t>
            </a:r>
            <a:endParaRPr sz="3950">
              <a:latin typeface="Arial Black"/>
              <a:cs typeface="Arial Black"/>
            </a:endParaRPr>
          </a:p>
          <a:p>
            <a:pPr marL="866140" marR="5080">
              <a:lnSpc>
                <a:spcPct val="116700"/>
              </a:lnSpc>
              <a:spcBef>
                <a:spcPts val="4775"/>
              </a:spcBef>
            </a:pPr>
            <a:r>
              <a:rPr sz="3750" spc="-305" dirty="0">
                <a:latin typeface="Arial Black"/>
                <a:cs typeface="Arial Black"/>
              </a:rPr>
              <a:t>Legal</a:t>
            </a:r>
            <a:r>
              <a:rPr sz="3750" spc="-330" dirty="0">
                <a:latin typeface="Arial Black"/>
                <a:cs typeface="Arial Black"/>
              </a:rPr>
              <a:t> </a:t>
            </a:r>
            <a:r>
              <a:rPr sz="3750" spc="-275" dirty="0">
                <a:latin typeface="Arial Black"/>
                <a:cs typeface="Arial Black"/>
              </a:rPr>
              <a:t>research</a:t>
            </a:r>
            <a:r>
              <a:rPr sz="3750" spc="-330" dirty="0">
                <a:latin typeface="Arial Black"/>
                <a:cs typeface="Arial Black"/>
              </a:rPr>
              <a:t> </a:t>
            </a:r>
            <a:r>
              <a:rPr sz="3750" spc="-200" dirty="0">
                <a:latin typeface="Arial Black"/>
                <a:cs typeface="Arial Black"/>
              </a:rPr>
              <a:t>involves</a:t>
            </a:r>
            <a:r>
              <a:rPr sz="3750" spc="-330" dirty="0">
                <a:latin typeface="Arial Black"/>
                <a:cs typeface="Arial Black"/>
              </a:rPr>
              <a:t> </a:t>
            </a:r>
            <a:r>
              <a:rPr sz="3750" spc="-210" dirty="0">
                <a:latin typeface="Arial Black"/>
                <a:cs typeface="Arial Black"/>
              </a:rPr>
              <a:t>manually</a:t>
            </a:r>
            <a:r>
              <a:rPr sz="3750" spc="-330" dirty="0">
                <a:latin typeface="Arial Black"/>
                <a:cs typeface="Arial Black"/>
              </a:rPr>
              <a:t> </a:t>
            </a:r>
            <a:r>
              <a:rPr sz="3750" spc="-275" dirty="0">
                <a:latin typeface="Arial Black"/>
                <a:cs typeface="Arial Black"/>
              </a:rPr>
              <a:t>searching</a:t>
            </a:r>
            <a:r>
              <a:rPr sz="3750" spc="-325" dirty="0">
                <a:latin typeface="Arial Black"/>
                <a:cs typeface="Arial Black"/>
              </a:rPr>
              <a:t> </a:t>
            </a:r>
            <a:r>
              <a:rPr sz="3750" spc="-105" dirty="0">
                <a:latin typeface="Arial Black"/>
                <a:cs typeface="Arial Black"/>
              </a:rPr>
              <a:t>through </a:t>
            </a:r>
            <a:r>
              <a:rPr sz="3750" spc="-254" dirty="0">
                <a:latin typeface="Arial Black"/>
                <a:cs typeface="Arial Black"/>
              </a:rPr>
              <a:t>legal</a:t>
            </a:r>
            <a:r>
              <a:rPr sz="3750" spc="-340" dirty="0">
                <a:latin typeface="Arial Black"/>
                <a:cs typeface="Arial Black"/>
              </a:rPr>
              <a:t> </a:t>
            </a:r>
            <a:r>
              <a:rPr sz="3750" spc="-285" dirty="0">
                <a:latin typeface="Arial Black"/>
                <a:cs typeface="Arial Black"/>
              </a:rPr>
              <a:t>databases,</a:t>
            </a:r>
            <a:r>
              <a:rPr sz="3750" spc="-345" dirty="0">
                <a:latin typeface="Arial Black"/>
                <a:cs typeface="Arial Black"/>
              </a:rPr>
              <a:t> </a:t>
            </a:r>
            <a:r>
              <a:rPr sz="3750" spc="-254" dirty="0">
                <a:latin typeface="Arial Black"/>
                <a:cs typeface="Arial Black"/>
              </a:rPr>
              <a:t>books,</a:t>
            </a:r>
            <a:r>
              <a:rPr sz="3750" spc="-340" dirty="0">
                <a:latin typeface="Arial Black"/>
                <a:cs typeface="Arial Black"/>
              </a:rPr>
              <a:t> </a:t>
            </a:r>
            <a:r>
              <a:rPr sz="3750" spc="-195" dirty="0">
                <a:latin typeface="Arial Black"/>
                <a:cs typeface="Arial Black"/>
              </a:rPr>
              <a:t>and</a:t>
            </a:r>
            <a:r>
              <a:rPr sz="3750" spc="-340" dirty="0">
                <a:latin typeface="Arial Black"/>
                <a:cs typeface="Arial Black"/>
              </a:rPr>
              <a:t> </a:t>
            </a:r>
            <a:r>
              <a:rPr sz="3750" spc="-240" dirty="0">
                <a:latin typeface="Arial Black"/>
                <a:cs typeface="Arial Black"/>
              </a:rPr>
              <a:t>documents</a:t>
            </a:r>
            <a:r>
              <a:rPr sz="3750" spc="-340" dirty="0">
                <a:latin typeface="Arial Black"/>
                <a:cs typeface="Arial Black"/>
              </a:rPr>
              <a:t> </a:t>
            </a:r>
            <a:r>
              <a:rPr sz="3750" spc="-135" dirty="0">
                <a:latin typeface="Arial Black"/>
                <a:cs typeface="Arial Black"/>
              </a:rPr>
              <a:t>to</a:t>
            </a:r>
            <a:r>
              <a:rPr sz="3750" spc="-340" dirty="0">
                <a:latin typeface="Arial Black"/>
                <a:cs typeface="Arial Black"/>
              </a:rPr>
              <a:t> </a:t>
            </a:r>
            <a:r>
              <a:rPr sz="3750" spc="-20" dirty="0">
                <a:latin typeface="Arial Black"/>
                <a:cs typeface="Arial Black"/>
              </a:rPr>
              <a:t>find </a:t>
            </a:r>
            <a:r>
              <a:rPr sz="3750" spc="-190" dirty="0">
                <a:latin typeface="Arial Black"/>
                <a:cs typeface="Arial Black"/>
              </a:rPr>
              <a:t>relevant</a:t>
            </a:r>
            <a:r>
              <a:rPr sz="3750" spc="-365" dirty="0">
                <a:latin typeface="Arial Black"/>
                <a:cs typeface="Arial Black"/>
              </a:rPr>
              <a:t> </a:t>
            </a:r>
            <a:r>
              <a:rPr sz="3750" spc="-380" dirty="0">
                <a:latin typeface="Arial Black"/>
                <a:cs typeface="Arial Black"/>
              </a:rPr>
              <a:t>laws</a:t>
            </a:r>
            <a:r>
              <a:rPr sz="3750" spc="-360" dirty="0">
                <a:latin typeface="Arial Black"/>
                <a:cs typeface="Arial Black"/>
              </a:rPr>
              <a:t> </a:t>
            </a:r>
            <a:r>
              <a:rPr sz="3750" spc="-195" dirty="0">
                <a:latin typeface="Arial Black"/>
                <a:cs typeface="Arial Black"/>
              </a:rPr>
              <a:t>and</a:t>
            </a:r>
            <a:r>
              <a:rPr sz="3750" spc="-360" dirty="0">
                <a:latin typeface="Arial Black"/>
                <a:cs typeface="Arial Black"/>
              </a:rPr>
              <a:t> </a:t>
            </a:r>
            <a:r>
              <a:rPr sz="3750" spc="-390" dirty="0">
                <a:latin typeface="Arial Black"/>
                <a:cs typeface="Arial Black"/>
              </a:rPr>
              <a:t>case</a:t>
            </a:r>
            <a:r>
              <a:rPr sz="3750" spc="-360" dirty="0">
                <a:latin typeface="Arial Black"/>
                <a:cs typeface="Arial Black"/>
              </a:rPr>
              <a:t> </a:t>
            </a:r>
            <a:r>
              <a:rPr sz="3750" spc="-130" dirty="0">
                <a:latin typeface="Arial Black"/>
                <a:cs typeface="Arial Black"/>
              </a:rPr>
              <a:t>precedents..</a:t>
            </a:r>
            <a:endParaRPr sz="3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>
            <a:spLocks noGrp="1"/>
          </p:cNvSpPr>
          <p:nvPr>
            <p:ph type="title"/>
          </p:nvPr>
        </p:nvSpPr>
        <p:spPr>
          <a:xfrm>
            <a:off x="1016148" y="916084"/>
            <a:ext cx="16255702" cy="1876658"/>
          </a:xfrm>
          <a:prstGeom prst="rect">
            <a:avLst/>
          </a:prstGeom>
        </p:spPr>
        <p:txBody>
          <a:bodyPr vert="horz" wrap="square" lIns="0" tIns="517758" rIns="0" bIns="0" rtlCol="0">
            <a:spAutoFit/>
          </a:bodyPr>
          <a:lstStyle/>
          <a:p>
            <a:pPr marL="1906905">
              <a:lnSpc>
                <a:spcPct val="100000"/>
              </a:lnSpc>
              <a:spcBef>
                <a:spcPts val="100"/>
              </a:spcBef>
            </a:pPr>
            <a:r>
              <a:rPr sz="9200" spc="-900" dirty="0"/>
              <a:t>EXISTING</a:t>
            </a:r>
            <a:r>
              <a:rPr sz="9200" spc="-869" dirty="0"/>
              <a:t> </a:t>
            </a:r>
            <a:r>
              <a:rPr sz="9200" spc="-755" dirty="0"/>
              <a:t>ALGORITHM</a:t>
            </a:r>
            <a:endParaRPr sz="9200"/>
          </a:p>
        </p:txBody>
      </p:sp>
      <p:sp>
        <p:nvSpPr>
          <p:cNvPr id="1048598" name="object 3"/>
          <p:cNvSpPr txBox="1"/>
          <p:nvPr/>
        </p:nvSpPr>
        <p:spPr>
          <a:xfrm>
            <a:off x="3962400" y="3086100"/>
            <a:ext cx="10685780" cy="15798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0"/>
              </a:spcBef>
            </a:pPr>
            <a:r>
              <a:rPr sz="3050" spc="-190" dirty="0">
                <a:latin typeface="Arial Black"/>
                <a:cs typeface="Arial Black"/>
              </a:rPr>
              <a:t>Rule</a:t>
            </a:r>
            <a:r>
              <a:rPr sz="3050" spc="-260" dirty="0">
                <a:latin typeface="Arial Black"/>
                <a:cs typeface="Arial Black"/>
              </a:rPr>
              <a:t> </a:t>
            </a:r>
            <a:r>
              <a:rPr sz="3050" spc="254" dirty="0">
                <a:latin typeface="Arial Black"/>
                <a:cs typeface="Arial Black"/>
              </a:rPr>
              <a:t>–</a:t>
            </a:r>
            <a:r>
              <a:rPr sz="3050" spc="-254" dirty="0">
                <a:latin typeface="Arial Black"/>
                <a:cs typeface="Arial Black"/>
              </a:rPr>
              <a:t> </a:t>
            </a:r>
            <a:r>
              <a:rPr sz="3050" spc="-245" dirty="0">
                <a:latin typeface="Arial Black"/>
                <a:cs typeface="Arial Black"/>
              </a:rPr>
              <a:t>Based</a:t>
            </a:r>
            <a:r>
              <a:rPr sz="3050" spc="-260" dirty="0">
                <a:latin typeface="Arial Black"/>
                <a:cs typeface="Arial Black"/>
              </a:rPr>
              <a:t> </a:t>
            </a:r>
            <a:r>
              <a:rPr sz="3050" spc="-95" dirty="0">
                <a:latin typeface="Arial Black"/>
                <a:cs typeface="Arial Black"/>
              </a:rPr>
              <a:t>or</a:t>
            </a:r>
            <a:r>
              <a:rPr sz="3050" spc="-254" dirty="0">
                <a:latin typeface="Arial Black"/>
                <a:cs typeface="Arial Black"/>
              </a:rPr>
              <a:t> </a:t>
            </a:r>
            <a:r>
              <a:rPr sz="3050" spc="-165" dirty="0">
                <a:latin typeface="Arial Black"/>
                <a:cs typeface="Arial Black"/>
              </a:rPr>
              <a:t>Scripted</a:t>
            </a:r>
            <a:r>
              <a:rPr sz="3050" spc="-260" dirty="0">
                <a:latin typeface="Arial Black"/>
                <a:cs typeface="Arial Black"/>
              </a:rPr>
              <a:t> </a:t>
            </a:r>
            <a:r>
              <a:rPr sz="3050" spc="-170" dirty="0">
                <a:latin typeface="Arial Black"/>
                <a:cs typeface="Arial Black"/>
              </a:rPr>
              <a:t>Chatbots</a:t>
            </a:r>
            <a:r>
              <a:rPr sz="3050" spc="-254" dirty="0">
                <a:latin typeface="Arial Black"/>
                <a:cs typeface="Arial Black"/>
              </a:rPr>
              <a:t> </a:t>
            </a:r>
            <a:r>
              <a:rPr sz="3050" spc="-210" dirty="0">
                <a:latin typeface="Arial Black"/>
                <a:cs typeface="Arial Black"/>
              </a:rPr>
              <a:t>are</a:t>
            </a:r>
            <a:r>
              <a:rPr sz="3050" spc="-260" dirty="0">
                <a:latin typeface="Arial Black"/>
                <a:cs typeface="Arial Black"/>
              </a:rPr>
              <a:t> </a:t>
            </a:r>
            <a:r>
              <a:rPr sz="3050" spc="-145" dirty="0">
                <a:latin typeface="Arial Black"/>
                <a:cs typeface="Arial Black"/>
              </a:rPr>
              <a:t>the</a:t>
            </a:r>
            <a:r>
              <a:rPr sz="3050" spc="-254" dirty="0">
                <a:latin typeface="Arial Black"/>
                <a:cs typeface="Arial Black"/>
              </a:rPr>
              <a:t> </a:t>
            </a:r>
            <a:r>
              <a:rPr sz="3050" spc="-185" dirty="0">
                <a:latin typeface="Arial Black"/>
                <a:cs typeface="Arial Black"/>
              </a:rPr>
              <a:t>simplest</a:t>
            </a:r>
            <a:r>
              <a:rPr sz="3050" spc="-260" dirty="0">
                <a:latin typeface="Arial Black"/>
                <a:cs typeface="Arial Black"/>
              </a:rPr>
              <a:t> </a:t>
            </a:r>
            <a:r>
              <a:rPr sz="3050" spc="-20" dirty="0">
                <a:latin typeface="Arial Black"/>
                <a:cs typeface="Arial Black"/>
              </a:rPr>
              <a:t>type </a:t>
            </a:r>
            <a:r>
              <a:rPr sz="3050" spc="-240" dirty="0">
                <a:latin typeface="Arial Black"/>
                <a:cs typeface="Arial Black"/>
              </a:rPr>
              <a:t>because</a:t>
            </a:r>
            <a:r>
              <a:rPr sz="3050" spc="-265" dirty="0">
                <a:latin typeface="Arial Black"/>
                <a:cs typeface="Arial Black"/>
              </a:rPr>
              <a:t> </a:t>
            </a:r>
            <a:r>
              <a:rPr sz="3050" spc="-135" dirty="0">
                <a:latin typeface="Arial Black"/>
                <a:cs typeface="Arial Black"/>
              </a:rPr>
              <a:t>they</a:t>
            </a:r>
            <a:r>
              <a:rPr sz="3050" spc="-260" dirty="0">
                <a:latin typeface="Arial Black"/>
                <a:cs typeface="Arial Black"/>
              </a:rPr>
              <a:t> </a:t>
            </a:r>
            <a:r>
              <a:rPr sz="3050" spc="-240" dirty="0">
                <a:latin typeface="Arial Black"/>
                <a:cs typeface="Arial Black"/>
              </a:rPr>
              <a:t>use</a:t>
            </a:r>
            <a:r>
              <a:rPr sz="3050" spc="-260" dirty="0">
                <a:latin typeface="Arial Black"/>
                <a:cs typeface="Arial Black"/>
              </a:rPr>
              <a:t> </a:t>
            </a:r>
            <a:r>
              <a:rPr sz="3050" spc="-310" dirty="0">
                <a:latin typeface="Arial Black"/>
                <a:cs typeface="Arial Black"/>
              </a:rPr>
              <a:t>a</a:t>
            </a:r>
            <a:r>
              <a:rPr sz="3050" spc="-265" dirty="0">
                <a:latin typeface="Arial Black"/>
                <a:cs typeface="Arial Black"/>
              </a:rPr>
              <a:t> </a:t>
            </a:r>
            <a:r>
              <a:rPr sz="3050" spc="-185" dirty="0">
                <a:latin typeface="Arial Black"/>
                <a:cs typeface="Arial Black"/>
              </a:rPr>
              <a:t>decision</a:t>
            </a:r>
            <a:r>
              <a:rPr sz="3050" spc="-260" dirty="0">
                <a:latin typeface="Arial Black"/>
                <a:cs typeface="Arial Black"/>
              </a:rPr>
              <a:t> </a:t>
            </a:r>
            <a:r>
              <a:rPr sz="3050" spc="-160" dirty="0">
                <a:latin typeface="Arial Black"/>
                <a:cs typeface="Arial Black"/>
              </a:rPr>
              <a:t>tree</a:t>
            </a:r>
            <a:r>
              <a:rPr sz="3050" spc="-260" dirty="0">
                <a:latin typeface="Arial Black"/>
                <a:cs typeface="Arial Black"/>
              </a:rPr>
              <a:t> </a:t>
            </a:r>
            <a:r>
              <a:rPr sz="3050" spc="-25" dirty="0">
                <a:latin typeface="Arial Black"/>
                <a:cs typeface="Arial Black"/>
              </a:rPr>
              <a:t>to</a:t>
            </a:r>
            <a:endParaRPr sz="30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3050" spc="-190" dirty="0">
                <a:latin typeface="Arial Black"/>
                <a:cs typeface="Arial Black"/>
              </a:rPr>
              <a:t>Communicate</a:t>
            </a:r>
            <a:r>
              <a:rPr sz="3050" spc="-240" dirty="0">
                <a:latin typeface="Arial Black"/>
                <a:cs typeface="Arial Black"/>
              </a:rPr>
              <a:t> </a:t>
            </a:r>
            <a:r>
              <a:rPr sz="3050" spc="-195" dirty="0">
                <a:latin typeface="Arial Black"/>
                <a:cs typeface="Arial Black"/>
              </a:rPr>
              <a:t>with</a:t>
            </a:r>
            <a:r>
              <a:rPr sz="3050" spc="-240" dirty="0">
                <a:latin typeface="Arial Black"/>
                <a:cs typeface="Arial Black"/>
              </a:rPr>
              <a:t> </a:t>
            </a:r>
            <a:r>
              <a:rPr sz="3050" spc="-10" dirty="0">
                <a:latin typeface="Arial Black"/>
                <a:cs typeface="Arial Black"/>
              </a:rPr>
              <a:t>users</a:t>
            </a:r>
            <a:endParaRPr sz="3050" dirty="0">
              <a:latin typeface="Arial Black"/>
              <a:cs typeface="Arial Black"/>
            </a:endParaRPr>
          </a:p>
        </p:txBody>
      </p:sp>
      <p:pic>
        <p:nvPicPr>
          <p:cNvPr id="2097157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4761324"/>
            <a:ext cx="10058400" cy="49573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1016148" y="916084"/>
            <a:ext cx="16255702" cy="1930891"/>
          </a:xfrm>
          <a:prstGeom prst="rect">
            <a:avLst/>
          </a:prstGeom>
        </p:spPr>
        <p:txBody>
          <a:bodyPr vert="horz" wrap="square" lIns="0" tIns="571991" rIns="0" bIns="0" rtlCol="0">
            <a:spAutoFit/>
          </a:bodyPr>
          <a:lstStyle/>
          <a:p>
            <a:pPr marL="4443730">
              <a:lnSpc>
                <a:spcPct val="100000"/>
              </a:lnSpc>
              <a:spcBef>
                <a:spcPts val="100"/>
              </a:spcBef>
            </a:pPr>
            <a:r>
              <a:rPr sz="9200" spc="-835" dirty="0"/>
              <a:t>DRAWBACK</a:t>
            </a:r>
            <a:endParaRPr sz="9200"/>
          </a:p>
        </p:txBody>
      </p:sp>
      <p:pic>
        <p:nvPicPr>
          <p:cNvPr id="2097158" name="object 3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9430" y="4232604"/>
            <a:ext cx="191320" cy="191320"/>
          </a:xfrm>
          <a:prstGeom prst="rect">
            <a:avLst/>
          </a:prstGeom>
        </p:spPr>
      </p:pic>
      <p:sp>
        <p:nvSpPr>
          <p:cNvPr id="1048600" name="object 4"/>
          <p:cNvSpPr txBox="1"/>
          <p:nvPr/>
        </p:nvSpPr>
        <p:spPr>
          <a:xfrm>
            <a:off x="3044176" y="3954208"/>
            <a:ext cx="13348335" cy="406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50" spc="-265" dirty="0">
                <a:latin typeface="Arial Black"/>
                <a:cs typeface="Arial Black"/>
              </a:rPr>
              <a:t>High</a:t>
            </a:r>
            <a:r>
              <a:rPr sz="4350" spc="-405" dirty="0">
                <a:latin typeface="Arial Black"/>
                <a:cs typeface="Arial Black"/>
              </a:rPr>
              <a:t> </a:t>
            </a:r>
            <a:r>
              <a:rPr sz="4350" spc="-370" dirty="0">
                <a:latin typeface="Arial Black"/>
                <a:cs typeface="Arial Black"/>
              </a:rPr>
              <a:t>costs</a:t>
            </a:r>
            <a:r>
              <a:rPr sz="4350" spc="-405" dirty="0">
                <a:latin typeface="Arial Black"/>
                <a:cs typeface="Arial Black"/>
              </a:rPr>
              <a:t> </a:t>
            </a:r>
            <a:r>
              <a:rPr sz="4350" spc="-245" dirty="0">
                <a:latin typeface="Arial Black"/>
                <a:cs typeface="Arial Black"/>
              </a:rPr>
              <a:t>and</a:t>
            </a:r>
            <a:r>
              <a:rPr sz="4350" spc="-405" dirty="0">
                <a:latin typeface="Arial Black"/>
                <a:cs typeface="Arial Black"/>
              </a:rPr>
              <a:t> </a:t>
            </a:r>
            <a:r>
              <a:rPr sz="4350" spc="-254" dirty="0">
                <a:latin typeface="Arial Black"/>
                <a:cs typeface="Arial Black"/>
              </a:rPr>
              <a:t>financial</a:t>
            </a:r>
            <a:r>
              <a:rPr sz="4350" spc="-405" dirty="0">
                <a:latin typeface="Arial Black"/>
                <a:cs typeface="Arial Black"/>
              </a:rPr>
              <a:t> </a:t>
            </a:r>
            <a:r>
              <a:rPr sz="4350" spc="-110" dirty="0">
                <a:latin typeface="Arial Black"/>
                <a:cs typeface="Arial Black"/>
              </a:rPr>
              <a:t>barriers.</a:t>
            </a:r>
            <a:endParaRPr sz="4350">
              <a:latin typeface="Arial Black"/>
              <a:cs typeface="Arial Black"/>
            </a:endParaRPr>
          </a:p>
          <a:p>
            <a:pPr marL="209550" marR="5080" indent="-48260">
              <a:lnSpc>
                <a:spcPct val="178900"/>
              </a:lnSpc>
            </a:pPr>
            <a:r>
              <a:rPr sz="4350" spc="-250" dirty="0">
                <a:latin typeface="Arial Black"/>
                <a:cs typeface="Arial Black"/>
              </a:rPr>
              <a:t>Time-</a:t>
            </a:r>
            <a:r>
              <a:rPr sz="4350" spc="-305" dirty="0">
                <a:latin typeface="Arial Black"/>
                <a:cs typeface="Arial Black"/>
              </a:rPr>
              <a:t>consuming</a:t>
            </a:r>
            <a:r>
              <a:rPr sz="4350" spc="-380" dirty="0">
                <a:latin typeface="Arial Black"/>
                <a:cs typeface="Arial Black"/>
              </a:rPr>
              <a:t> </a:t>
            </a:r>
            <a:r>
              <a:rPr sz="4350" spc="-345" dirty="0">
                <a:latin typeface="Arial Black"/>
                <a:cs typeface="Arial Black"/>
              </a:rPr>
              <a:t>processes</a:t>
            </a:r>
            <a:r>
              <a:rPr sz="4350" spc="-375" dirty="0">
                <a:latin typeface="Arial Black"/>
                <a:cs typeface="Arial Black"/>
              </a:rPr>
              <a:t> </a:t>
            </a:r>
            <a:r>
              <a:rPr sz="4350" spc="-245" dirty="0">
                <a:latin typeface="Arial Black"/>
                <a:cs typeface="Arial Black"/>
              </a:rPr>
              <a:t>and</a:t>
            </a:r>
            <a:r>
              <a:rPr sz="4350" spc="-380" dirty="0">
                <a:latin typeface="Arial Black"/>
                <a:cs typeface="Arial Black"/>
              </a:rPr>
              <a:t> </a:t>
            </a:r>
            <a:r>
              <a:rPr sz="4350" spc="-204" dirty="0">
                <a:latin typeface="Arial Black"/>
                <a:cs typeface="Arial Black"/>
              </a:rPr>
              <a:t>potential</a:t>
            </a:r>
            <a:r>
              <a:rPr sz="4350" spc="-375" dirty="0">
                <a:latin typeface="Arial Black"/>
                <a:cs typeface="Arial Black"/>
              </a:rPr>
              <a:t> </a:t>
            </a:r>
            <a:r>
              <a:rPr sz="4350" spc="-285" dirty="0">
                <a:latin typeface="Arial Black"/>
                <a:cs typeface="Arial Black"/>
              </a:rPr>
              <a:t>delays. </a:t>
            </a:r>
            <a:r>
              <a:rPr sz="4350" spc="-245" dirty="0">
                <a:latin typeface="Arial Black"/>
                <a:cs typeface="Arial Black"/>
              </a:rPr>
              <a:t>Limited</a:t>
            </a:r>
            <a:r>
              <a:rPr sz="4350" spc="-400" dirty="0">
                <a:latin typeface="Arial Black"/>
                <a:cs typeface="Arial Black"/>
              </a:rPr>
              <a:t> </a:t>
            </a:r>
            <a:r>
              <a:rPr sz="4350" spc="-295" dirty="0">
                <a:latin typeface="Arial Black"/>
                <a:cs typeface="Arial Black"/>
              </a:rPr>
              <a:t>accessibility,</a:t>
            </a:r>
            <a:r>
              <a:rPr sz="4350" spc="-395" dirty="0">
                <a:latin typeface="Arial Black"/>
                <a:cs typeface="Arial Black"/>
              </a:rPr>
              <a:t> </a:t>
            </a:r>
            <a:r>
              <a:rPr sz="4350" spc="-280" dirty="0">
                <a:latin typeface="Arial Black"/>
                <a:cs typeface="Arial Black"/>
              </a:rPr>
              <a:t>especially</a:t>
            </a:r>
            <a:r>
              <a:rPr sz="4350" spc="-395" dirty="0">
                <a:latin typeface="Arial Black"/>
                <a:cs typeface="Arial Black"/>
              </a:rPr>
              <a:t> </a:t>
            </a:r>
            <a:r>
              <a:rPr sz="4350" spc="-190" dirty="0">
                <a:latin typeface="Arial Black"/>
                <a:cs typeface="Arial Black"/>
              </a:rPr>
              <a:t>in</a:t>
            </a:r>
            <a:r>
              <a:rPr sz="4350" spc="-395" dirty="0">
                <a:latin typeface="Arial Black"/>
                <a:cs typeface="Arial Black"/>
              </a:rPr>
              <a:t> </a:t>
            </a:r>
            <a:r>
              <a:rPr sz="4350" spc="-240" dirty="0">
                <a:latin typeface="Arial Black"/>
                <a:cs typeface="Arial Black"/>
              </a:rPr>
              <a:t>remote</a:t>
            </a:r>
            <a:r>
              <a:rPr sz="4350" spc="-395" dirty="0">
                <a:latin typeface="Arial Black"/>
                <a:cs typeface="Arial Black"/>
              </a:rPr>
              <a:t> </a:t>
            </a:r>
            <a:r>
              <a:rPr sz="4350" spc="-360" dirty="0">
                <a:latin typeface="Arial Black"/>
                <a:cs typeface="Arial Black"/>
              </a:rPr>
              <a:t>areas.</a:t>
            </a:r>
            <a:endParaRPr sz="4350">
              <a:latin typeface="Arial Black"/>
              <a:cs typeface="Arial Black"/>
            </a:endParaRPr>
          </a:p>
          <a:p>
            <a:pPr marL="215265">
              <a:lnSpc>
                <a:spcPct val="100000"/>
              </a:lnSpc>
              <a:spcBef>
                <a:spcPts val="4140"/>
              </a:spcBef>
            </a:pPr>
            <a:r>
              <a:rPr sz="4350" spc="-254" dirty="0">
                <a:latin typeface="Arial Black"/>
                <a:cs typeface="Arial Black"/>
              </a:rPr>
              <a:t>Complexity</a:t>
            </a:r>
            <a:r>
              <a:rPr sz="4350" spc="-405" dirty="0">
                <a:latin typeface="Arial Black"/>
                <a:cs typeface="Arial Black"/>
              </a:rPr>
              <a:t> </a:t>
            </a:r>
            <a:r>
              <a:rPr sz="4350" spc="-95" dirty="0">
                <a:latin typeface="Arial Black"/>
                <a:cs typeface="Arial Black"/>
              </a:rPr>
              <a:t>of</a:t>
            </a:r>
            <a:r>
              <a:rPr sz="4350" spc="-405" dirty="0">
                <a:latin typeface="Arial Black"/>
                <a:cs typeface="Arial Black"/>
              </a:rPr>
              <a:t> </a:t>
            </a:r>
            <a:r>
              <a:rPr sz="4350" spc="-295" dirty="0">
                <a:latin typeface="Arial Black"/>
                <a:cs typeface="Arial Black"/>
              </a:rPr>
              <a:t>legal</a:t>
            </a:r>
            <a:r>
              <a:rPr sz="4350" spc="-400" dirty="0">
                <a:latin typeface="Arial Black"/>
                <a:cs typeface="Arial Black"/>
              </a:rPr>
              <a:t> </a:t>
            </a:r>
            <a:r>
              <a:rPr sz="4350" spc="-335" dirty="0">
                <a:latin typeface="Arial Black"/>
                <a:cs typeface="Arial Black"/>
              </a:rPr>
              <a:t>language</a:t>
            </a:r>
            <a:r>
              <a:rPr sz="4350" spc="-405" dirty="0">
                <a:latin typeface="Arial Black"/>
                <a:cs typeface="Arial Black"/>
              </a:rPr>
              <a:t> </a:t>
            </a:r>
            <a:r>
              <a:rPr sz="4350" spc="-245" dirty="0">
                <a:latin typeface="Arial Black"/>
                <a:cs typeface="Arial Black"/>
              </a:rPr>
              <a:t>and</a:t>
            </a:r>
            <a:r>
              <a:rPr sz="4350" spc="-400" dirty="0">
                <a:latin typeface="Arial Black"/>
                <a:cs typeface="Arial Black"/>
              </a:rPr>
              <a:t> </a:t>
            </a:r>
            <a:r>
              <a:rPr sz="4350" spc="-135" dirty="0">
                <a:latin typeface="Arial Black"/>
                <a:cs typeface="Arial Black"/>
              </a:rPr>
              <a:t>procedures.</a:t>
            </a:r>
            <a:endParaRPr sz="4350">
              <a:latin typeface="Arial Black"/>
              <a:cs typeface="Arial Black"/>
            </a:endParaRPr>
          </a:p>
        </p:txBody>
      </p:sp>
      <p:pic>
        <p:nvPicPr>
          <p:cNvPr id="2097159" name="object 5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0700" y="5418012"/>
            <a:ext cx="191804" cy="191804"/>
          </a:xfrm>
          <a:prstGeom prst="rect">
            <a:avLst/>
          </a:prstGeom>
        </p:spPr>
      </p:pic>
      <p:pic>
        <p:nvPicPr>
          <p:cNvPr id="2097160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0700" y="6603934"/>
            <a:ext cx="191804" cy="191804"/>
          </a:xfrm>
          <a:prstGeom prst="rect">
            <a:avLst/>
          </a:prstGeom>
        </p:spPr>
      </p:pic>
      <p:pic>
        <p:nvPicPr>
          <p:cNvPr id="2097161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0700" y="7792198"/>
            <a:ext cx="191804" cy="1918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1016148" y="916084"/>
            <a:ext cx="16255702" cy="723275"/>
          </a:xfrm>
        </p:spPr>
        <p:txBody>
          <a:bodyPr/>
          <a:lstStyle/>
          <a:p>
            <a:pPr algn="ctr"/>
            <a:r>
              <a:rPr lang="en-IN" dirty="0"/>
              <a:t>PROPOSED SYSTEM</a:t>
            </a:r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1073542" y="1920041"/>
            <a:ext cx="15908655" cy="6924973"/>
          </a:xfrm>
        </p:spPr>
        <p:txBody>
          <a:bodyPr/>
          <a:lstStyle/>
          <a:p>
            <a:r>
              <a:rPr lang="en-US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Interactive Chatbot</a:t>
            </a:r>
          </a:p>
          <a:p>
            <a:pPr marL="0" indent="0">
              <a:buNone/>
            </a:pPr>
            <a:r>
              <a:rPr lang="en-US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	Creating a chatbot to help with legal queries, using NLP tech, lets users ask about laws in a friendly conversation.</a:t>
            </a: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NLP</a:t>
            </a:r>
          </a:p>
          <a:p>
            <a:pPr marL="0" indent="0">
              <a:buNone/>
            </a:pPr>
            <a:r>
              <a:rPr lang="en-US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	NLP, or Natural Language Processing, helps computers understand and respond to human language. </a:t>
            </a:r>
          </a:p>
          <a:p>
            <a:pPr marL="0" indent="0">
              <a:buNone/>
            </a:pPr>
            <a:endParaRPr lang="en-US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Bidirectional Encoder Representations from Transformers (BERT)</a:t>
            </a:r>
          </a:p>
          <a:p>
            <a:pPr marL="0" indent="0">
              <a:buNone/>
            </a:pPr>
            <a:r>
              <a:rPr lang="en-US" sz="3600" dirty="0">
                <a:latin typeface="Arial Black" panose="020B0A04020102020204" pitchFamily="34" charset="0"/>
                <a:cs typeface="Times New Roman" panose="02020603050405020304" pitchFamily="18" charset="0"/>
              </a:rPr>
              <a:t>	Uses BERT to better understand context, giving accurate answers to questions about Indian laws and sections.</a:t>
            </a:r>
            <a:endParaRPr lang="en-IN" sz="36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1016148" y="916084"/>
            <a:ext cx="16255702" cy="723275"/>
          </a:xfrm>
        </p:spPr>
        <p:txBody>
          <a:bodyPr/>
          <a:lstStyle/>
          <a:p>
            <a:pPr algn="ctr"/>
            <a:r>
              <a:rPr lang="en-IN" dirty="0"/>
              <a:t>PROPOSED SYSTEM </a:t>
            </a:r>
          </a:p>
        </p:txBody>
      </p:sp>
      <p:sp>
        <p:nvSpPr>
          <p:cNvPr id="1048604" name="Text Placeholder 2"/>
          <p:cNvSpPr>
            <a:spLocks noGrp="1"/>
          </p:cNvSpPr>
          <p:nvPr>
            <p:ph type="body" idx="1"/>
          </p:nvPr>
        </p:nvSpPr>
        <p:spPr>
          <a:xfrm>
            <a:off x="1073542" y="1920041"/>
            <a:ext cx="15908655" cy="5969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97162" name="Content Placeholder 8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324100"/>
            <a:ext cx="125730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1016148" y="916084"/>
            <a:ext cx="16255702" cy="723275"/>
          </a:xfrm>
        </p:spPr>
        <p:txBody>
          <a:bodyPr/>
          <a:lstStyle/>
          <a:p>
            <a:pPr algn="ctr"/>
            <a:r>
              <a:rPr lang="en-IN" dirty="0"/>
              <a:t>MERITS</a:t>
            </a:r>
          </a:p>
        </p:txBody>
      </p:sp>
      <p:sp>
        <p:nvSpPr>
          <p:cNvPr id="1048606" name="Text Placeholder 2"/>
          <p:cNvSpPr>
            <a:spLocks noGrp="1"/>
          </p:cNvSpPr>
          <p:nvPr>
            <p:ph type="body" idx="1"/>
          </p:nvPr>
        </p:nvSpPr>
        <p:spPr>
          <a:xfrm>
            <a:off x="1189671" y="2650510"/>
            <a:ext cx="15908655" cy="4051300"/>
          </a:xfrm>
        </p:spPr>
        <p:txBody>
          <a:bodyPr/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500" dirty="0"/>
              <a:t>Provides a user-friendly platform accessible anytime, anywhere.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500" dirty="0"/>
              <a:t>Fast and streamlined access to law details through natural language queries.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500" dirty="0"/>
              <a:t>Designed to provide accurate and up-to-date information.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3500" dirty="0"/>
              <a:t>Easily access information about law and law firms.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Office PowerPoint</Application>
  <PresentationFormat>Custom</PresentationFormat>
  <Paragraphs>115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Arial Black</vt:lpstr>
      <vt:lpstr>Office Theme</vt:lpstr>
      <vt:lpstr>LAWYER BOT: AN AI-POWERED VIRTUAL ASSISTANT FOR ACCESSIBLE LEGAL GUIDANCE AND PROMOTION OF LEGAL LITERACY IN INDIA</vt:lpstr>
      <vt:lpstr>ABSTRACT</vt:lpstr>
      <vt:lpstr>OBJECTIVES</vt:lpstr>
      <vt:lpstr>EXISTING SYSTEM</vt:lpstr>
      <vt:lpstr>EXISTING ALGORITHM</vt:lpstr>
      <vt:lpstr>DRAWBACK</vt:lpstr>
      <vt:lpstr>PROPOSED SYSTEM</vt:lpstr>
      <vt:lpstr>PROPOSED SYSTEM </vt:lpstr>
      <vt:lpstr>MERITS</vt:lpstr>
      <vt:lpstr>SYSTEM ARCHITECTURE</vt:lpstr>
      <vt:lpstr>SYSTEM REQUIREMENTS</vt:lpstr>
      <vt:lpstr>MODULE DESCRIPTION</vt:lpstr>
      <vt:lpstr>MODULES DESCRIPTIONS</vt:lpstr>
      <vt:lpstr>2. LawyerBot Web Window :</vt:lpstr>
      <vt:lpstr>3. LawyerBot - Model training :</vt:lpstr>
      <vt:lpstr>4. End User :</vt:lpstr>
      <vt:lpstr>PowerPoint Presentation</vt:lpstr>
      <vt:lpstr>4.2. Citizens</vt:lpstr>
      <vt:lpstr>5. Notification</vt:lpstr>
      <vt:lpstr>FUTURE ENHANCEMENT</vt:lpstr>
      <vt:lpstr>LITERATURE SURVEY</vt:lpstr>
      <vt:lpstr>                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>thanatos</dc:creator>
  <cp:lastModifiedBy>ANITHA V</cp:lastModifiedBy>
  <cp:revision>1</cp:revision>
  <dcterms:created xsi:type="dcterms:W3CDTF">2024-03-26T18:33:02Z</dcterms:created>
  <dcterms:modified xsi:type="dcterms:W3CDTF">2024-05-08T14:53:18Z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2024-03-27T00:00:00Z</vt:filetime>
  </property>
  <property fmtid="{D5CDD505-2E9C-101B-9397-08002B2CF9AE}" pid="3" name="Creator">
    <vt:lpwstr>Canva</vt:lpwstr>
  </property>
  <property fmtid="{D5CDD505-2E9C-101B-9397-08002B2CF9AE}" pid="4" name="LastSaved">
    <vt:filetime>2024-03-27T00:00:00Z</vt:filetime>
  </property>
  <property fmtid="{D5CDD505-2E9C-101B-9397-08002B2CF9AE}" pid="5" name="Producer">
    <vt:lpwstr>Canva</vt:lpwstr>
  </property>
  <property fmtid="{D5CDD505-2E9C-101B-9397-08002B2CF9AE}" pid="6" name="ICV">
    <vt:lpwstr>5107485ebc4d4f51a9a975ec0c46964d</vt:lpwstr>
  </property>
</Properties>
</file>