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666"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BHUVANESHWAR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BHUVANESHWAR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7"/>
  <c:chart>
    <c:title>
      <c:layout/>
    </c:title>
    <c:view3D>
      <c:perspective val="30"/>
    </c:view3D>
    <c:plotArea>
      <c:layout/>
      <c:bar3DChart>
        <c:barDir val="col"/>
        <c:grouping val="clustered"/>
        <c:ser>
          <c:idx val="0"/>
          <c:order val="0"/>
          <c:cat>
            <c:strRef>
              <c:f>Sheet1!$B$20:$B$22</c:f>
              <c:strCache>
                <c:ptCount val="3"/>
                <c:pt idx="0">
                  <c:v>Total  of departures</c:v>
                </c:pt>
                <c:pt idx="1">
                  <c:v>Average  of employees</c:v>
                </c:pt>
                <c:pt idx="2">
                  <c:v>Annual turnover rate</c:v>
                </c:pt>
              </c:strCache>
            </c:strRef>
          </c:cat>
          <c:val>
            <c:numRef>
              <c:f>Sheet1!$C$20:$C$22</c:f>
              <c:numCache>
                <c:formatCode>General</c:formatCode>
                <c:ptCount val="3"/>
                <c:pt idx="0">
                  <c:v>131</c:v>
                </c:pt>
                <c:pt idx="1">
                  <c:v>350.58333333333331</c:v>
                </c:pt>
                <c:pt idx="2">
                  <c:v>37.366294271452347</c:v>
                </c:pt>
              </c:numCache>
            </c:numRef>
          </c:val>
        </c:ser>
        <c:dLbls/>
        <c:shape val="cylinder"/>
        <c:axId val="77560448"/>
        <c:axId val="79243904"/>
        <c:axId val="0"/>
      </c:bar3DChart>
      <c:catAx>
        <c:axId val="77560448"/>
        <c:scaling>
          <c:orientation val="minMax"/>
        </c:scaling>
        <c:axPos val="b"/>
        <c:majorTickMark val="none"/>
        <c:tickLblPos val="nextTo"/>
        <c:crossAx val="79243904"/>
        <c:crosses val="autoZero"/>
        <c:auto val="1"/>
        <c:lblAlgn val="ctr"/>
        <c:lblOffset val="100"/>
      </c:catAx>
      <c:valAx>
        <c:axId val="79243904"/>
        <c:scaling>
          <c:orientation val="minMax"/>
        </c:scaling>
        <c:axPos val="l"/>
        <c:majorGridlines/>
        <c:numFmt formatCode="General" sourceLinked="1"/>
        <c:majorTickMark val="none"/>
        <c:tickLblPos val="nextTo"/>
        <c:crossAx val="77560448"/>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bar"/>
        <c:grouping val="clustered"/>
        <c:ser>
          <c:idx val="0"/>
          <c:order val="0"/>
          <c:tx>
            <c:strRef>
              <c:f>Sheet1!$B$3</c:f>
              <c:strCache>
                <c:ptCount val="1"/>
                <c:pt idx="0">
                  <c:v>UNIT-1</c:v>
                </c:pt>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Sheet1!$B$4:$B$16</c:f>
              <c:numCache>
                <c:formatCode>General</c:formatCode>
                <c:ptCount val="13"/>
                <c:pt idx="0">
                  <c:v>0</c:v>
                </c:pt>
                <c:pt idx="1">
                  <c:v>10</c:v>
                </c:pt>
                <c:pt idx="2">
                  <c:v>8</c:v>
                </c:pt>
                <c:pt idx="3">
                  <c:v>13</c:v>
                </c:pt>
                <c:pt idx="4">
                  <c:v>13</c:v>
                </c:pt>
                <c:pt idx="5">
                  <c:v>8</c:v>
                </c:pt>
                <c:pt idx="6">
                  <c:v>13</c:v>
                </c:pt>
                <c:pt idx="7">
                  <c:v>15</c:v>
                </c:pt>
                <c:pt idx="8">
                  <c:v>12</c:v>
                </c:pt>
                <c:pt idx="9">
                  <c:v>9</c:v>
                </c:pt>
                <c:pt idx="10">
                  <c:v>17</c:v>
                </c:pt>
                <c:pt idx="11">
                  <c:v>7</c:v>
                </c:pt>
                <c:pt idx="12">
                  <c:v>6</c:v>
                </c:pt>
              </c:numCache>
            </c:numRef>
          </c:val>
        </c:ser>
        <c:ser>
          <c:idx val="1"/>
          <c:order val="1"/>
          <c:tx>
            <c:strRef>
              <c:f>Sheet1!$C$3</c:f>
              <c:strCache>
                <c:ptCount val="1"/>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Sheet1!$C$4:$C$16</c:f>
              <c:numCache>
                <c:formatCode>General</c:formatCode>
                <c:ptCount val="13"/>
                <c:pt idx="0">
                  <c:v>0</c:v>
                </c:pt>
                <c:pt idx="1">
                  <c:v>354</c:v>
                </c:pt>
                <c:pt idx="2">
                  <c:v>347</c:v>
                </c:pt>
                <c:pt idx="3">
                  <c:v>349</c:v>
                </c:pt>
                <c:pt idx="4">
                  <c:v>353</c:v>
                </c:pt>
                <c:pt idx="5">
                  <c:v>350</c:v>
                </c:pt>
                <c:pt idx="6">
                  <c:v>345</c:v>
                </c:pt>
                <c:pt idx="7">
                  <c:v>353</c:v>
                </c:pt>
                <c:pt idx="8">
                  <c:v>347</c:v>
                </c:pt>
                <c:pt idx="9">
                  <c:v>345</c:v>
                </c:pt>
                <c:pt idx="10">
                  <c:v>352</c:v>
                </c:pt>
                <c:pt idx="11">
                  <c:v>357</c:v>
                </c:pt>
                <c:pt idx="12">
                  <c:v>355</c:v>
                </c:pt>
              </c:numCache>
            </c:numRef>
          </c:val>
        </c:ser>
        <c:ser>
          <c:idx val="2"/>
          <c:order val="2"/>
          <c:tx>
            <c:strRef>
              <c:f>Sheet1!$D$3</c:f>
              <c:strCache>
                <c:ptCount val="1"/>
                <c:pt idx="0">
                  <c:v>UNIT-2</c:v>
                </c:pt>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Sheet1!$D$4:$D$16</c:f>
              <c:numCache>
                <c:formatCode>General</c:formatCode>
                <c:ptCount val="13"/>
                <c:pt idx="0">
                  <c:v>0</c:v>
                </c:pt>
                <c:pt idx="1">
                  <c:v>14</c:v>
                </c:pt>
                <c:pt idx="2">
                  <c:v>18</c:v>
                </c:pt>
                <c:pt idx="3">
                  <c:v>10</c:v>
                </c:pt>
                <c:pt idx="4">
                  <c:v>9</c:v>
                </c:pt>
                <c:pt idx="5">
                  <c:v>12</c:v>
                </c:pt>
                <c:pt idx="6">
                  <c:v>18</c:v>
                </c:pt>
                <c:pt idx="7">
                  <c:v>9</c:v>
                </c:pt>
                <c:pt idx="8">
                  <c:v>12</c:v>
                </c:pt>
                <c:pt idx="9">
                  <c:v>14</c:v>
                </c:pt>
                <c:pt idx="10">
                  <c:v>13</c:v>
                </c:pt>
                <c:pt idx="11">
                  <c:v>17</c:v>
                </c:pt>
                <c:pt idx="12">
                  <c:v>18</c:v>
                </c:pt>
              </c:numCache>
            </c:numRef>
          </c:val>
        </c:ser>
        <c:ser>
          <c:idx val="3"/>
          <c:order val="3"/>
          <c:tx>
            <c:strRef>
              <c:f>Sheet1!$E$3</c:f>
              <c:strCache>
                <c:ptCount val="1"/>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Sheet1!$E$4:$E$16</c:f>
              <c:numCache>
                <c:formatCode>General</c:formatCode>
                <c:ptCount val="13"/>
                <c:pt idx="0">
                  <c:v>0</c:v>
                </c:pt>
                <c:pt idx="1">
                  <c:v>77</c:v>
                </c:pt>
                <c:pt idx="2">
                  <c:v>80</c:v>
                </c:pt>
                <c:pt idx="3">
                  <c:v>81</c:v>
                </c:pt>
                <c:pt idx="4">
                  <c:v>83</c:v>
                </c:pt>
                <c:pt idx="5">
                  <c:v>86</c:v>
                </c:pt>
                <c:pt idx="6">
                  <c:v>88</c:v>
                </c:pt>
                <c:pt idx="7">
                  <c:v>88</c:v>
                </c:pt>
                <c:pt idx="8">
                  <c:v>87</c:v>
                </c:pt>
                <c:pt idx="9">
                  <c:v>88</c:v>
                </c:pt>
                <c:pt idx="10">
                  <c:v>90</c:v>
                </c:pt>
                <c:pt idx="11">
                  <c:v>94</c:v>
                </c:pt>
                <c:pt idx="12">
                  <c:v>91</c:v>
                </c:pt>
              </c:numCache>
            </c:numRef>
          </c:val>
        </c:ser>
        <c:ser>
          <c:idx val="4"/>
          <c:order val="4"/>
          <c:tx>
            <c:strRef>
              <c:f>Sheet1!$F$3</c:f>
              <c:strCache>
                <c:ptCount val="1"/>
                <c:pt idx="0">
                  <c:v>UNIT-3</c:v>
                </c:pt>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Sheet1!$F$4:$F$16</c:f>
              <c:numCache>
                <c:formatCode>General</c:formatCode>
                <c:ptCount val="13"/>
                <c:pt idx="0">
                  <c:v>0</c:v>
                </c:pt>
                <c:pt idx="1">
                  <c:v>4</c:v>
                </c:pt>
                <c:pt idx="2">
                  <c:v>5</c:v>
                </c:pt>
                <c:pt idx="3">
                  <c:v>6</c:v>
                </c:pt>
                <c:pt idx="4">
                  <c:v>6</c:v>
                </c:pt>
                <c:pt idx="5">
                  <c:v>4</c:v>
                </c:pt>
                <c:pt idx="6">
                  <c:v>5</c:v>
                </c:pt>
                <c:pt idx="7">
                  <c:v>5</c:v>
                </c:pt>
                <c:pt idx="8">
                  <c:v>1</c:v>
                </c:pt>
                <c:pt idx="9">
                  <c:v>6</c:v>
                </c:pt>
                <c:pt idx="10">
                  <c:v>7</c:v>
                </c:pt>
                <c:pt idx="11">
                  <c:v>4</c:v>
                </c:pt>
                <c:pt idx="12">
                  <c:v>3</c:v>
                </c:pt>
              </c:numCache>
            </c:numRef>
          </c:val>
        </c:ser>
        <c:ser>
          <c:idx val="5"/>
          <c:order val="5"/>
          <c:tx>
            <c:strRef>
              <c:f>Sheet1!$G$3</c:f>
              <c:strCache>
                <c:ptCount val="1"/>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Sheet1!$G$4:$G$16</c:f>
              <c:numCache>
                <c:formatCode>General</c:formatCode>
                <c:ptCount val="13"/>
                <c:pt idx="0">
                  <c:v>0</c:v>
                </c:pt>
                <c:pt idx="1">
                  <c:v>242</c:v>
                </c:pt>
                <c:pt idx="2">
                  <c:v>222</c:v>
                </c:pt>
                <c:pt idx="3">
                  <c:v>234</c:v>
                </c:pt>
                <c:pt idx="4">
                  <c:v>242</c:v>
                </c:pt>
                <c:pt idx="5">
                  <c:v>228</c:v>
                </c:pt>
                <c:pt idx="6">
                  <c:v>222</c:v>
                </c:pt>
                <c:pt idx="7">
                  <c:v>225</c:v>
                </c:pt>
                <c:pt idx="8">
                  <c:v>240</c:v>
                </c:pt>
                <c:pt idx="9">
                  <c:v>231</c:v>
                </c:pt>
                <c:pt idx="10">
                  <c:v>239</c:v>
                </c:pt>
                <c:pt idx="11">
                  <c:v>232</c:v>
                </c:pt>
                <c:pt idx="12">
                  <c:v>242</c:v>
                </c:pt>
              </c:numCache>
            </c:numRef>
          </c:val>
        </c:ser>
        <c:ser>
          <c:idx val="6"/>
          <c:order val="6"/>
          <c:tx>
            <c:strRef>
              <c:f>Sheet1!$H$3</c:f>
              <c:strCache>
                <c:ptCount val="1"/>
                <c:pt idx="0">
                  <c:v>UNIT-4</c:v>
                </c:pt>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Sheet1!$H$4:$H$16</c:f>
              <c:numCache>
                <c:formatCode>General</c:formatCode>
                <c:ptCount val="13"/>
                <c:pt idx="0">
                  <c:v>0</c:v>
                </c:pt>
                <c:pt idx="1">
                  <c:v>24</c:v>
                </c:pt>
                <c:pt idx="2">
                  <c:v>16</c:v>
                </c:pt>
                <c:pt idx="3">
                  <c:v>17</c:v>
                </c:pt>
                <c:pt idx="4">
                  <c:v>28</c:v>
                </c:pt>
                <c:pt idx="5">
                  <c:v>20</c:v>
                </c:pt>
                <c:pt idx="6">
                  <c:v>15</c:v>
                </c:pt>
                <c:pt idx="7">
                  <c:v>17</c:v>
                </c:pt>
                <c:pt idx="8">
                  <c:v>9</c:v>
                </c:pt>
                <c:pt idx="9">
                  <c:v>15</c:v>
                </c:pt>
                <c:pt idx="10">
                  <c:v>17</c:v>
                </c:pt>
                <c:pt idx="11">
                  <c:v>29</c:v>
                </c:pt>
                <c:pt idx="12">
                  <c:v>9</c:v>
                </c:pt>
              </c:numCache>
            </c:numRef>
          </c:val>
        </c:ser>
        <c:ser>
          <c:idx val="7"/>
          <c:order val="7"/>
          <c:tx>
            <c:strRef>
              <c:f>Sheet1!$I$3</c:f>
              <c:strCache>
                <c:ptCount val="1"/>
              </c:strCache>
            </c:strRef>
          </c:tx>
          <c:cat>
            <c:strRef>
              <c:f>Sheet1!$A$4:$A$16</c:f>
              <c:strCache>
                <c:ptCount val="13"/>
                <c:pt idx="0">
                  <c:v>MONTH</c:v>
                </c:pt>
                <c:pt idx="1">
                  <c:v>JANUARY</c:v>
                </c:pt>
                <c:pt idx="2">
                  <c:v>FEBRUARY</c:v>
                </c:pt>
                <c:pt idx="3">
                  <c:v>MARCH</c:v>
                </c:pt>
                <c:pt idx="4">
                  <c:v>APRIL</c:v>
                </c:pt>
                <c:pt idx="5">
                  <c:v>MAY</c:v>
                </c:pt>
                <c:pt idx="6">
                  <c:v>JUNE</c:v>
                </c:pt>
                <c:pt idx="7">
                  <c:v>JULY</c:v>
                </c:pt>
                <c:pt idx="8">
                  <c:v>AUGUST</c:v>
                </c:pt>
                <c:pt idx="9">
                  <c:v>SEP</c:v>
                </c:pt>
                <c:pt idx="10">
                  <c:v>OCT</c:v>
                </c:pt>
                <c:pt idx="11">
                  <c:v>NOV</c:v>
                </c:pt>
                <c:pt idx="12">
                  <c:v>DEC</c:v>
                </c:pt>
              </c:strCache>
            </c:strRef>
          </c:cat>
          <c:val>
            <c:numRef>
              <c:f>Sheet1!$I$4:$I$16</c:f>
              <c:numCache>
                <c:formatCode>General</c:formatCode>
                <c:ptCount val="13"/>
                <c:pt idx="0">
                  <c:v>0</c:v>
                </c:pt>
                <c:pt idx="1">
                  <c:v>1028</c:v>
                </c:pt>
                <c:pt idx="2">
                  <c:v>1016</c:v>
                </c:pt>
                <c:pt idx="3">
                  <c:v>1015</c:v>
                </c:pt>
                <c:pt idx="4">
                  <c:v>1007</c:v>
                </c:pt>
                <c:pt idx="5">
                  <c:v>1006</c:v>
                </c:pt>
                <c:pt idx="6">
                  <c:v>1008</c:v>
                </c:pt>
                <c:pt idx="7">
                  <c:v>1030</c:v>
                </c:pt>
                <c:pt idx="8">
                  <c:v>1029</c:v>
                </c:pt>
                <c:pt idx="9">
                  <c:v>1024</c:v>
                </c:pt>
                <c:pt idx="10">
                  <c:v>1004</c:v>
                </c:pt>
                <c:pt idx="11">
                  <c:v>1022</c:v>
                </c:pt>
                <c:pt idx="12">
                  <c:v>1009</c:v>
                </c:pt>
              </c:numCache>
            </c:numRef>
          </c:val>
        </c:ser>
        <c:shape val="cone"/>
        <c:axId val="77401088"/>
        <c:axId val="78759424"/>
        <c:axId val="0"/>
      </c:bar3DChart>
      <c:catAx>
        <c:axId val="77401088"/>
        <c:scaling>
          <c:orientation val="minMax"/>
        </c:scaling>
        <c:axPos val="l"/>
        <c:tickLblPos val="nextTo"/>
        <c:crossAx val="78759424"/>
        <c:crosses val="autoZero"/>
        <c:auto val="1"/>
        <c:lblAlgn val="ctr"/>
        <c:lblOffset val="100"/>
      </c:catAx>
      <c:valAx>
        <c:axId val="78759424"/>
        <c:scaling>
          <c:orientation val="minMax"/>
        </c:scaling>
        <c:axPos val="b"/>
        <c:majorGridlines/>
        <c:numFmt formatCode="General" sourceLinked="1"/>
        <c:tickLblPos val="nextTo"/>
        <c:crossAx val="7740108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1D8BD707-D9CF-40AE-B4C6-C98DA3205C09}" type="datetimeFigureOut">
              <a:rPr lang="en-US" smtClean="0"/>
              <a:pPr/>
              <a:t>8/31/2024</a:t>
            </a:fld>
            <a:endParaRPr lang="en-US"/>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US"/>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8978603" y="6555112"/>
            <a:ext cx="784448" cy="228600"/>
          </a:xfrm>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8/31/2024</a:t>
            </a:fld>
            <a:endParaRPr lang="en-US"/>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6646" y="142852"/>
            <a:ext cx="12025354" cy="1063112"/>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sz="3600" b="1" i="0" dirty="0">
                <a:solidFill>
                  <a:srgbClr val="0F0F0F"/>
                </a:solidFill>
                <a:effectLst/>
                <a:latin typeface="Roboto" panose="020F0502020204030204" pitchFamily="2" charset="0"/>
              </a:rPr>
              <a:t/>
            </a:r>
            <a:br>
              <a:rPr lang="en-US" sz="3600" b="1" i="0" dirty="0">
                <a:solidFill>
                  <a:srgbClr val="0F0F0F"/>
                </a:solidFill>
                <a:effectLst/>
                <a:latin typeface="Roboto" panose="020F0502020204030204" pitchFamily="2" charset="0"/>
              </a:rPr>
            </a:br>
            <a:endParaRPr sz="36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666712" y="3314150"/>
            <a:ext cx="11525288" cy="2308324"/>
          </a:xfrm>
          <a:prstGeom prst="rect">
            <a:avLst/>
          </a:prstGeom>
          <a:noFill/>
        </p:spPr>
        <p:txBody>
          <a:bodyPr wrap="square" rtlCol="0">
            <a:spAutoFit/>
          </a:bodyPr>
          <a:lstStyle/>
          <a:p>
            <a:r>
              <a:rPr lang="en-US" sz="2400" dirty="0">
                <a:solidFill>
                  <a:schemeClr val="accent4"/>
                </a:solidFill>
                <a:latin typeface="Copperplate Gothic Bold" pitchFamily="34" charset="0"/>
              </a:rPr>
              <a:t>STUDENT </a:t>
            </a:r>
            <a:r>
              <a:rPr lang="en-US" sz="2400" dirty="0" smtClean="0">
                <a:solidFill>
                  <a:schemeClr val="accent4"/>
                </a:solidFill>
                <a:latin typeface="Copperplate Gothic Bold" pitchFamily="34" charset="0"/>
              </a:rPr>
              <a:t>NAME:</a:t>
            </a:r>
            <a:r>
              <a:rPr lang="en-US" sz="2400" dirty="0" smtClean="0">
                <a:latin typeface="Copperplate Gothic Bold" pitchFamily="34" charset="0"/>
              </a:rPr>
              <a:t>K.BHUVANESWARI</a:t>
            </a:r>
            <a:endParaRPr lang="en-US" sz="2400" dirty="0">
              <a:latin typeface="Copperplate Gothic Bold" pitchFamily="34" charset="0"/>
            </a:endParaRPr>
          </a:p>
          <a:p>
            <a:r>
              <a:rPr lang="en-US" sz="2400" dirty="0">
                <a:solidFill>
                  <a:schemeClr val="accent4"/>
                </a:solidFill>
                <a:latin typeface="Copperplate Gothic Bold" pitchFamily="34" charset="0"/>
              </a:rPr>
              <a:t>REGISTER </a:t>
            </a:r>
            <a:r>
              <a:rPr lang="en-US" sz="2400" dirty="0" smtClean="0">
                <a:solidFill>
                  <a:schemeClr val="accent4"/>
                </a:solidFill>
                <a:latin typeface="Copperplate Gothic Bold" pitchFamily="34" charset="0"/>
              </a:rPr>
              <a:t>NO:</a:t>
            </a:r>
            <a:r>
              <a:rPr lang="en-US" sz="2400" dirty="0" smtClean="0">
                <a:latin typeface="Copperplate Gothic Bold" pitchFamily="34" charset="0"/>
              </a:rPr>
              <a:t>D8B3275D414A3A193524879458B1CEB4</a:t>
            </a:r>
            <a:endParaRPr lang="en-US" sz="2400" dirty="0">
              <a:latin typeface="Copperplate Gothic Bold" pitchFamily="34" charset="0"/>
            </a:endParaRPr>
          </a:p>
          <a:p>
            <a:r>
              <a:rPr lang="en-US" sz="2400" dirty="0" smtClean="0">
                <a:solidFill>
                  <a:schemeClr val="accent4"/>
                </a:solidFill>
                <a:latin typeface="Copperplate Gothic Bold" pitchFamily="34" charset="0"/>
              </a:rPr>
              <a:t>DEPARTMENT:</a:t>
            </a:r>
            <a:r>
              <a:rPr lang="en-US" sz="2400" dirty="0" smtClean="0">
                <a:latin typeface="Copperplate Gothic Bold" pitchFamily="34" charset="0"/>
              </a:rPr>
              <a:t>B.COM(ACCOUNTING &amp;FINANCE)III YEAR</a:t>
            </a:r>
            <a:endParaRPr lang="en-US" sz="2400" dirty="0">
              <a:latin typeface="Copperplate Gothic Bold" pitchFamily="34" charset="0"/>
            </a:endParaRPr>
          </a:p>
          <a:p>
            <a:r>
              <a:rPr lang="en-US" sz="2400" dirty="0" smtClean="0">
                <a:solidFill>
                  <a:schemeClr val="accent4"/>
                </a:solidFill>
                <a:latin typeface="Copperplate Gothic Bold" pitchFamily="34" charset="0"/>
              </a:rPr>
              <a:t>COLLEGE:</a:t>
            </a:r>
            <a:r>
              <a:rPr lang="en-US" sz="2400" dirty="0" smtClean="0">
                <a:latin typeface="Copperplate Gothic Bold" pitchFamily="34" charset="0"/>
              </a:rPr>
              <a:t>VALLAL P.T.LEE. CHENGALVARAYA NAICKER ARTS &amp;SCIENCE COLLEGE</a:t>
            </a:r>
            <a:endParaRPr lang="en-US" sz="2400" dirty="0">
              <a:latin typeface="Copperplate Gothic Bold" pitchFamily="34" charset="0"/>
            </a:endParaRPr>
          </a:p>
          <a:p>
            <a:r>
              <a:rPr lang="en-US" sz="2400" dirty="0">
                <a:latin typeface="Copperplate Gothic Bold" pitchFamily="34" charset="0"/>
              </a:rPr>
              <a:t>           </a:t>
            </a:r>
            <a:endParaRPr lang="en-IN" sz="2400" dirty="0">
              <a:latin typeface="Copperplate Gothic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1023902" y="285728"/>
            <a:ext cx="8858312" cy="758190"/>
          </a:xfrm>
          <a:prstGeom prst="rect">
            <a:avLst/>
          </a:prstGeom>
        </p:spPr>
        <p:txBody>
          <a:bodyPr vert="horz" wrap="square" lIns="0" tIns="13335" rIns="0" bIns="0" rtlCol="0">
            <a:spAutoFit/>
          </a:bodyPr>
          <a:lstStyle/>
          <a:p>
            <a:pPr marL="12700" algn="ctr">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Table 6"/>
          <p:cNvGraphicFramePr>
            <a:graphicFrameLocks noGrp="1"/>
          </p:cNvGraphicFramePr>
          <p:nvPr/>
        </p:nvGraphicFramePr>
        <p:xfrm>
          <a:off x="952464" y="1357298"/>
          <a:ext cx="10215634" cy="5370868"/>
        </p:xfrm>
        <a:graphic>
          <a:graphicData uri="http://schemas.openxmlformats.org/drawingml/2006/table">
            <a:tbl>
              <a:tblPr/>
              <a:tblGrid>
                <a:gridCol w="1357322"/>
                <a:gridCol w="1377010"/>
                <a:gridCol w="963180"/>
                <a:gridCol w="1308471"/>
                <a:gridCol w="972266"/>
                <a:gridCol w="1153998"/>
                <a:gridCol w="963180"/>
                <a:gridCol w="1150969"/>
                <a:gridCol w="969238"/>
              </a:tblGrid>
              <a:tr h="571504">
                <a:tc>
                  <a:txBody>
                    <a:bodyPr/>
                    <a:lstStyle/>
                    <a:p>
                      <a:pPr algn="l" fontAlgn="b"/>
                      <a:endParaRPr lang="en-US" sz="900" b="0" i="0" u="none" strike="noStrike" dirty="0">
                        <a:solidFill>
                          <a:srgbClr val="000000"/>
                        </a:solidFill>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6">
                  <a:txBody>
                    <a:bodyPr/>
                    <a:lstStyle/>
                    <a:p>
                      <a:pPr algn="ctr" fontAlgn="b"/>
                      <a:r>
                        <a:rPr lang="en-US" sz="2000" b="1" i="0" u="none" strike="noStrike" dirty="0">
                          <a:solidFill>
                            <a:srgbClr val="000000"/>
                          </a:solidFill>
                          <a:latin typeface="Calibri"/>
                        </a:rPr>
                        <a:t>EMPLOYEES TURNOVER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3CDD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900" b="0" i="0" u="none" strike="noStrike">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319937">
                <a:tc>
                  <a:txBody>
                    <a:bodyPr/>
                    <a:lstStyle/>
                    <a:p>
                      <a:pPr algn="ctr" fontAlgn="b"/>
                      <a:r>
                        <a:rPr lang="en-US" sz="900" b="1" i="1"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endParaRPr lang="en-US" sz="1050" b="1" i="0" u="none" strike="noStrike" dirty="0" smtClean="0">
                        <a:solidFill>
                          <a:srgbClr val="000000"/>
                        </a:solidFill>
                        <a:latin typeface="+mn-lt"/>
                      </a:endParaRPr>
                    </a:p>
                    <a:p>
                      <a:pPr algn="ctr" fontAlgn="ctr"/>
                      <a:endParaRPr lang="en-US" sz="1050" b="1" i="0" u="none" strike="noStrike" dirty="0" smtClean="0">
                        <a:solidFill>
                          <a:srgbClr val="000000"/>
                        </a:solidFill>
                        <a:latin typeface="+mn-lt"/>
                      </a:endParaRPr>
                    </a:p>
                    <a:p>
                      <a:pPr algn="ctr" fontAlgn="ctr"/>
                      <a:r>
                        <a:rPr lang="en-US" sz="1050" b="1" i="0" u="none" strike="noStrike" dirty="0" smtClean="0">
                          <a:solidFill>
                            <a:srgbClr val="000000"/>
                          </a:solidFill>
                          <a:latin typeface="+mn-lt"/>
                        </a:rPr>
                        <a:t>UNIT-1</a:t>
                      </a:r>
                      <a:endParaRPr lang="en-US" sz="1050" b="1" i="0" u="none" strike="noStrike" dirty="0">
                        <a:solidFill>
                          <a:srgbClr val="000000"/>
                        </a:solidFill>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sz="1050" b="1" i="0" u="none" strike="noStrike" dirty="0">
                          <a:solidFill>
                            <a:srgbClr val="000000"/>
                          </a:solidFill>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050" b="1" i="0" u="none" strike="noStrike" dirty="0">
                          <a:solidFill>
                            <a:srgbClr val="000000"/>
                          </a:solidFill>
                          <a:latin typeface="+mn-lt"/>
                        </a:rPr>
                        <a:t>UNIT-2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050" b="1" i="0" u="none" strike="noStrike" dirty="0">
                          <a:solidFill>
                            <a:srgbClr val="000000"/>
                          </a:solidFill>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050" b="1" i="0" u="none" strike="noStrike" dirty="0">
                          <a:solidFill>
                            <a:srgbClr val="000000"/>
                          </a:solidFill>
                          <a:latin typeface="+mn-lt"/>
                        </a:rPr>
                        <a:t>UNIT-3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050" b="1" i="0" u="none" strike="noStrike" dirty="0">
                          <a:solidFill>
                            <a:srgbClr val="000000"/>
                          </a:solidFill>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050" b="1" i="0" u="none" strike="noStrike" dirty="0">
                          <a:solidFill>
                            <a:srgbClr val="000000"/>
                          </a:solidFill>
                          <a:latin typeface="+mn-lt"/>
                        </a:rPr>
                        <a:t>UNIT-4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b"/>
                      <a:r>
                        <a:rPr lang="en-US" sz="1050" b="1" i="0" u="none" strike="noStrike" dirty="0">
                          <a:solidFill>
                            <a:srgbClr val="000000"/>
                          </a:solidFill>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tr>
              <a:tr h="319937">
                <a:tc>
                  <a:txBody>
                    <a:bodyPr/>
                    <a:lstStyle/>
                    <a:p>
                      <a:pPr algn="l" fontAlgn="b"/>
                      <a:r>
                        <a:rPr lang="en-US" sz="1100" b="1" i="0" u="none" strike="noStrike" dirty="0">
                          <a:solidFill>
                            <a:srgbClr val="000000"/>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50" b="1" i="0" u="none" strike="noStrike" dirty="0">
                          <a:solidFill>
                            <a:srgbClr val="000000"/>
                          </a:solidFill>
                          <a:latin typeface="+mn-lt"/>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50" b="1" i="0" u="none" strike="noStrike" dirty="0">
                          <a:solidFill>
                            <a:srgbClr val="000000"/>
                          </a:solidFill>
                          <a:latin typeface="+mn-lt"/>
                        </a:rPr>
                        <a:t>No of emloyees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ctr" fontAlgn="b"/>
                      <a:r>
                        <a:rPr lang="en-US" sz="1050" b="1" i="0" u="none" strike="noStrike" dirty="0">
                          <a:solidFill>
                            <a:srgbClr val="000000"/>
                          </a:solidFill>
                          <a:latin typeface="+mn-lt"/>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t"/>
                      <a:endParaRPr lang="en-US" sz="1050" b="1" i="0" u="none" strike="noStrike" dirty="0" smtClean="0">
                        <a:solidFill>
                          <a:srgbClr val="000000"/>
                        </a:solidFill>
                        <a:latin typeface="+mn-lt"/>
                      </a:endParaRPr>
                    </a:p>
                    <a:p>
                      <a:pPr algn="l" fontAlgn="t"/>
                      <a:endParaRPr lang="en-US" sz="1050" b="1" i="0" u="none" strike="noStrike" dirty="0" smtClean="0">
                        <a:solidFill>
                          <a:srgbClr val="000000"/>
                        </a:solidFill>
                        <a:latin typeface="+mn-lt"/>
                      </a:endParaRPr>
                    </a:p>
                    <a:p>
                      <a:pPr algn="l" fontAlgn="t"/>
                      <a:r>
                        <a:rPr lang="en-US" sz="1050" b="1" i="0" u="none" strike="noStrike" dirty="0" smtClean="0">
                          <a:solidFill>
                            <a:srgbClr val="000000"/>
                          </a:solidFill>
                          <a:latin typeface="+mn-lt"/>
                        </a:rPr>
                        <a:t>No </a:t>
                      </a:r>
                      <a:r>
                        <a:rPr lang="en-US" sz="1050" b="1" i="0" u="none" strike="noStrike" dirty="0">
                          <a:solidFill>
                            <a:srgbClr val="000000"/>
                          </a:solidFill>
                          <a:latin typeface="+mn-lt"/>
                        </a:rPr>
                        <a:t>of emloyees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50" b="1" i="0" u="none" strike="noStrike" dirty="0">
                          <a:solidFill>
                            <a:srgbClr val="000000"/>
                          </a:solidFill>
                          <a:latin typeface="+mn-lt"/>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t"/>
                      <a:endParaRPr lang="en-US" sz="1050" b="1" i="0" u="none" strike="noStrike" dirty="0" smtClean="0">
                        <a:solidFill>
                          <a:srgbClr val="000000"/>
                        </a:solidFill>
                        <a:latin typeface="+mn-lt"/>
                      </a:endParaRPr>
                    </a:p>
                    <a:p>
                      <a:pPr algn="l" fontAlgn="t"/>
                      <a:endParaRPr lang="en-US" sz="1050" b="1" i="0" u="none" strike="noStrike" dirty="0" smtClean="0">
                        <a:solidFill>
                          <a:srgbClr val="000000"/>
                        </a:solidFill>
                        <a:latin typeface="+mn-lt"/>
                      </a:endParaRPr>
                    </a:p>
                    <a:p>
                      <a:pPr algn="l" fontAlgn="t"/>
                      <a:r>
                        <a:rPr lang="en-US" sz="1050" b="1" i="0" u="none" strike="noStrike" dirty="0" smtClean="0">
                          <a:solidFill>
                            <a:srgbClr val="000000"/>
                          </a:solidFill>
                          <a:latin typeface="+mn-lt"/>
                        </a:rPr>
                        <a:t>No </a:t>
                      </a:r>
                      <a:r>
                        <a:rPr lang="en-US" sz="1050" b="1" i="0" u="none" strike="noStrike" dirty="0">
                          <a:solidFill>
                            <a:srgbClr val="000000"/>
                          </a:solidFill>
                          <a:latin typeface="+mn-lt"/>
                        </a:rPr>
                        <a:t>of emloyees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b"/>
                      <a:r>
                        <a:rPr lang="en-US" sz="1050" b="1" i="0" u="none" strike="noStrike" dirty="0">
                          <a:solidFill>
                            <a:srgbClr val="000000"/>
                          </a:solidFill>
                          <a:latin typeface="+mn-lt"/>
                        </a:rPr>
                        <a:t>No of departments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c>
                  <a:txBody>
                    <a:bodyPr/>
                    <a:lstStyle/>
                    <a:p>
                      <a:pPr algn="l" fontAlgn="t"/>
                      <a:endParaRPr lang="en-US" sz="1050" b="1" i="0" u="none" strike="noStrike" dirty="0" smtClean="0">
                        <a:solidFill>
                          <a:srgbClr val="000000"/>
                        </a:solidFill>
                        <a:latin typeface="+mn-lt"/>
                      </a:endParaRPr>
                    </a:p>
                    <a:p>
                      <a:pPr algn="l" fontAlgn="t"/>
                      <a:endParaRPr lang="en-US" sz="1050" b="1" i="0" u="none" strike="noStrike" dirty="0" smtClean="0">
                        <a:solidFill>
                          <a:srgbClr val="000000"/>
                        </a:solidFill>
                        <a:latin typeface="+mn-lt"/>
                      </a:endParaRPr>
                    </a:p>
                    <a:p>
                      <a:pPr algn="l" fontAlgn="t"/>
                      <a:r>
                        <a:rPr lang="en-US" sz="1050" b="1" i="0" u="none" strike="noStrike" dirty="0" smtClean="0">
                          <a:solidFill>
                            <a:srgbClr val="000000"/>
                          </a:solidFill>
                          <a:latin typeface="+mn-lt"/>
                        </a:rPr>
                        <a:t>No </a:t>
                      </a:r>
                      <a:r>
                        <a:rPr lang="en-US" sz="1050" b="1" i="0" u="none" strike="noStrike" dirty="0">
                          <a:solidFill>
                            <a:srgbClr val="000000"/>
                          </a:solidFill>
                          <a:latin typeface="+mn-lt"/>
                        </a:rPr>
                        <a:t>of emloyees</a:t>
                      </a:r>
                    </a:p>
                  </a:txBody>
                  <a:tcPr marL="0" marR="0" marT="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75000"/>
                      </a:schemeClr>
                    </a:solidFill>
                  </a:tcPr>
                </a:tc>
              </a:tr>
              <a:tr h="319937">
                <a:tc>
                  <a:txBody>
                    <a:bodyPr/>
                    <a:lstStyle/>
                    <a:p>
                      <a:pPr algn="l" fontAlgn="b"/>
                      <a:r>
                        <a:rPr lang="en-US" sz="1100" b="1" i="0" u="none" strike="noStrike" dirty="0">
                          <a:solidFill>
                            <a:srgbClr val="000000"/>
                          </a:solidFill>
                          <a:latin typeface="Calibri"/>
                        </a:rPr>
                        <a:t>January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354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February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1016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March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April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May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1006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June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July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353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1030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August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347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September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88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231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October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352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239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1004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November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357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94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232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29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1022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19937">
                <a:tc>
                  <a:txBody>
                    <a:bodyPr/>
                    <a:lstStyle/>
                    <a:p>
                      <a:pPr algn="l" fontAlgn="b"/>
                      <a:r>
                        <a:rPr lang="en-US" sz="1100" b="1" i="0" u="none" strike="noStrike" dirty="0">
                          <a:solidFill>
                            <a:srgbClr val="000000"/>
                          </a:solidFill>
                          <a:latin typeface="Calibri"/>
                        </a:rPr>
                        <a:t>December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355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a:solidFill>
                            <a:srgbClr val="000000"/>
                          </a:solidFill>
                          <a:latin typeface="Calibri"/>
                        </a:rPr>
                        <a:t>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242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ctr" fontAlgn="ctr"/>
                      <a:r>
                        <a:rPr lang="en-US" sz="900" b="0" i="0" u="none" strike="noStrike" dirty="0">
                          <a:solidFill>
                            <a:srgbClr val="000000"/>
                          </a:solidFill>
                          <a:latin typeface="Calibri"/>
                        </a:rPr>
                        <a:t>1009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2398" y="385444"/>
            <a:ext cx="11072890" cy="844462"/>
          </a:xfrm>
          <a:prstGeom prst="rect">
            <a:avLst/>
          </a:prstGeom>
        </p:spPr>
        <p:txBody>
          <a:bodyPr vert="horz" wrap="square" lIns="0" tIns="13335" rIns="0" bIns="0" rtlCol="0">
            <a:spAutoFit/>
          </a:bodyPr>
          <a:lstStyle/>
          <a:p>
            <a:pPr marL="12700" algn="ctr">
              <a:lnSpc>
                <a:spcPct val="100000"/>
              </a:lnSpc>
              <a:spcBef>
                <a:spcPts val="105"/>
              </a:spcBef>
            </a:pPr>
            <a:r>
              <a:rPr sz="5400" smtClean="0">
                <a:solidFill>
                  <a:schemeClr val="accent4"/>
                </a:solidFill>
              </a:rPr>
              <a:t>R</a:t>
            </a:r>
            <a:r>
              <a:rPr sz="5400" spc="-40" smtClean="0">
                <a:solidFill>
                  <a:schemeClr val="accent4"/>
                </a:solidFill>
              </a:rPr>
              <a:t>E</a:t>
            </a:r>
            <a:r>
              <a:rPr sz="5400" spc="15" smtClean="0">
                <a:solidFill>
                  <a:schemeClr val="accent4"/>
                </a:solidFill>
              </a:rPr>
              <a:t>S</a:t>
            </a:r>
            <a:r>
              <a:rPr sz="5400" spc="-30" smtClean="0">
                <a:solidFill>
                  <a:schemeClr val="accent4"/>
                </a:solidFill>
              </a:rPr>
              <a:t>U</a:t>
            </a:r>
            <a:r>
              <a:rPr sz="5400" spc="-405" smtClean="0">
                <a:solidFill>
                  <a:schemeClr val="accent4"/>
                </a:solidFill>
              </a:rPr>
              <a:t>L</a:t>
            </a:r>
            <a:r>
              <a:rPr sz="5400" smtClean="0">
                <a:solidFill>
                  <a:schemeClr val="accent4"/>
                </a:solidFill>
              </a:rPr>
              <a:t>T</a:t>
            </a:r>
            <a:r>
              <a:rPr lang="en-US" sz="5400" dirty="0" smtClean="0">
                <a:solidFill>
                  <a:schemeClr val="accent4"/>
                </a:solidFill>
              </a:rPr>
              <a:t> </a:t>
            </a:r>
            <a:endParaRPr sz="5400" dirty="0">
              <a:solidFill>
                <a:schemeClr val="accent4"/>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1" name="Table 10"/>
          <p:cNvGraphicFramePr>
            <a:graphicFrameLocks noGrp="1"/>
          </p:cNvGraphicFramePr>
          <p:nvPr/>
        </p:nvGraphicFramePr>
        <p:xfrm>
          <a:off x="881026" y="1928801"/>
          <a:ext cx="7786742" cy="2357454"/>
        </p:xfrm>
        <a:graphic>
          <a:graphicData uri="http://schemas.openxmlformats.org/drawingml/2006/table">
            <a:tbl>
              <a:tblPr/>
              <a:tblGrid>
                <a:gridCol w="4113045"/>
                <a:gridCol w="3673697"/>
              </a:tblGrid>
              <a:tr h="785818">
                <a:tc>
                  <a:txBody>
                    <a:bodyPr/>
                    <a:lstStyle/>
                    <a:p>
                      <a:pPr algn="ctr" fontAlgn="b"/>
                      <a:r>
                        <a:rPr lang="en-US" sz="1400" b="1" i="0" u="none" strike="noStrike" dirty="0">
                          <a:solidFill>
                            <a:srgbClr val="000000"/>
                          </a:solidFill>
                          <a:latin typeface="Calibri"/>
                        </a:rPr>
                        <a:t>Total  of departures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r" fontAlgn="b"/>
                      <a:r>
                        <a:rPr lang="en-US" sz="1400" b="1" i="0" u="none" strike="noStrike" dirty="0">
                          <a:solidFill>
                            <a:srgbClr val="000000"/>
                          </a:solidFill>
                          <a:latin typeface="Calibri"/>
                        </a:rPr>
                        <a:t>131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r>
              <a:tr h="785818">
                <a:tc>
                  <a:txBody>
                    <a:bodyPr/>
                    <a:lstStyle/>
                    <a:p>
                      <a:pPr algn="ctr" fontAlgn="b"/>
                      <a:r>
                        <a:rPr lang="en-US" sz="1400" b="1" i="0" u="none" strike="noStrike" dirty="0">
                          <a:solidFill>
                            <a:srgbClr val="000000"/>
                          </a:solidFill>
                          <a:latin typeface="Calibri"/>
                        </a:rPr>
                        <a:t>Average  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fontAlgn="b"/>
                      <a:r>
                        <a:rPr lang="en-US" sz="1400" b="1" i="0" u="none" strike="noStrike" dirty="0">
                          <a:solidFill>
                            <a:srgbClr val="000000"/>
                          </a:solidFill>
                          <a:latin typeface="Calibri"/>
                        </a:rPr>
                        <a:t>350.5833333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785818">
                <a:tc>
                  <a:txBody>
                    <a:bodyPr/>
                    <a:lstStyle/>
                    <a:p>
                      <a:pPr algn="ctr" fontAlgn="b"/>
                      <a:r>
                        <a:rPr lang="en-US" sz="1400" b="1" i="0" u="none" strike="noStrike" dirty="0">
                          <a:solidFill>
                            <a:srgbClr val="000000"/>
                          </a:solidFill>
                          <a:latin typeface="Calibri"/>
                        </a:rPr>
                        <a:t>Annual turnover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c>
                  <a:txBody>
                    <a:bodyPr/>
                    <a:lstStyle/>
                    <a:p>
                      <a:pPr algn="r" fontAlgn="b"/>
                      <a:r>
                        <a:rPr lang="en-US" sz="1400" b="1" i="0" u="none" strike="noStrike" dirty="0">
                          <a:solidFill>
                            <a:srgbClr val="000000"/>
                          </a:solidFill>
                          <a:latin typeface="Calibri"/>
                        </a:rPr>
                        <a:t>37.36629427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48B54"/>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166778" y="1500174"/>
          <a:ext cx="7215222" cy="3300426"/>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381488" y="500042"/>
            <a:ext cx="2610651" cy="584775"/>
          </a:xfrm>
          <a:prstGeom prst="rect">
            <a:avLst/>
          </a:prstGeom>
        </p:spPr>
        <p:txBody>
          <a:bodyPr wrap="none">
            <a:spAutoFit/>
          </a:bodyPr>
          <a:lstStyle/>
          <a:p>
            <a:r>
              <a:rPr lang="en-US" sz="3200" b="1" dirty="0" smtClean="0">
                <a:solidFill>
                  <a:schemeClr val="accent4"/>
                </a:solidFill>
              </a:rPr>
              <a:t>R</a:t>
            </a:r>
            <a:r>
              <a:rPr lang="en-US" sz="3200" b="1" spc="-40" dirty="0" smtClean="0">
                <a:solidFill>
                  <a:schemeClr val="accent4"/>
                </a:solidFill>
              </a:rPr>
              <a:t>E</a:t>
            </a:r>
            <a:r>
              <a:rPr lang="en-US" sz="3200" b="1" spc="15" dirty="0" smtClean="0">
                <a:solidFill>
                  <a:schemeClr val="accent4"/>
                </a:solidFill>
              </a:rPr>
              <a:t>S</a:t>
            </a:r>
            <a:r>
              <a:rPr lang="en-US" sz="3200" b="1" spc="-30" dirty="0" smtClean="0">
                <a:solidFill>
                  <a:schemeClr val="accent4"/>
                </a:solidFill>
              </a:rPr>
              <a:t>U</a:t>
            </a:r>
            <a:r>
              <a:rPr lang="en-US" sz="3200" b="1" spc="-405" dirty="0" smtClean="0">
                <a:solidFill>
                  <a:schemeClr val="accent4"/>
                </a:solidFill>
              </a:rPr>
              <a:t>L</a:t>
            </a:r>
            <a:r>
              <a:rPr lang="en-US" sz="3200" b="1" dirty="0" smtClean="0">
                <a:solidFill>
                  <a:schemeClr val="accent4"/>
                </a:solidFill>
              </a:rPr>
              <a:t>T CHART</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952464" y="928670"/>
          <a:ext cx="8286808" cy="4214842"/>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p:cNvSpPr/>
          <p:nvPr/>
        </p:nvSpPr>
        <p:spPr>
          <a:xfrm>
            <a:off x="4595802" y="357166"/>
            <a:ext cx="2447914" cy="584775"/>
          </a:xfrm>
          <a:prstGeom prst="rect">
            <a:avLst/>
          </a:prstGeom>
        </p:spPr>
        <p:txBody>
          <a:bodyPr wrap="none">
            <a:spAutoFit/>
          </a:bodyPr>
          <a:lstStyle/>
          <a:p>
            <a:r>
              <a:rPr lang="en-US" sz="3200" b="1" dirty="0" smtClean="0">
                <a:solidFill>
                  <a:schemeClr val="accent4"/>
                </a:solidFill>
              </a:rPr>
              <a:t>CONCLUSION</a:t>
            </a:r>
            <a:endParaRPr lang="en-US" sz="3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BBBB.jp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accent4"/>
                </a:solidFill>
              </a:rPr>
              <a:t>PROJECT</a:t>
            </a:r>
            <a:r>
              <a:rPr sz="4250" spc="-85" dirty="0">
                <a:solidFill>
                  <a:schemeClr val="accent4"/>
                </a:solidFill>
              </a:rPr>
              <a:t> </a:t>
            </a:r>
            <a:r>
              <a:rPr sz="4250" spc="25" dirty="0">
                <a:solidFill>
                  <a:schemeClr val="accent4"/>
                </a:solidFill>
              </a:rPr>
              <a:t>TITLE</a:t>
            </a:r>
            <a:endParaRPr sz="4250">
              <a:solidFill>
                <a:schemeClr val="accent4"/>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077218"/>
          </a:xfrm>
          <a:prstGeom prst="rect">
            <a:avLst/>
          </a:prstGeom>
          <a:noFill/>
        </p:spPr>
        <p:txBody>
          <a:bodyPr wrap="square" rtlCol="0">
            <a:spAutoFit/>
          </a:bodyPr>
          <a:lstStyle/>
          <a:p>
            <a:r>
              <a:rPr lang="en-IN" sz="3200" dirty="0" smtClean="0">
                <a:latin typeface="Arial Rounded MT Bold" pitchFamily="34" charset="0"/>
                <a:cs typeface="Times New Roman" panose="02020603050405020304" pitchFamily="18" charset="0"/>
              </a:rPr>
              <a:t>USING PIVOT TABLE FOR EMPLOYEE TURNOVER ANALYSIS</a:t>
            </a:r>
            <a:endParaRPr lang="en-IN" sz="3200" dirty="0">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opperplate Gothic Bold" pitchFamily="34" charset="0"/>
                <a:cs typeface="Times New Roman" panose="02020603050405020304" pitchFamily="18" charset="0"/>
              </a:rPr>
              <a:t>Dataset Description</a:t>
            </a:r>
            <a:endParaRPr lang="en-US" sz="2800" b="0" i="0" dirty="0">
              <a:solidFill>
                <a:srgbClr val="0D0D0D"/>
              </a:solidFill>
              <a:effectLst/>
              <a:latin typeface="Copperplate Gothic Bold"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Results and </a:t>
            </a:r>
            <a:r>
              <a:rPr lang="en-US" sz="2800" dirty="0">
                <a:solidFill>
                  <a:srgbClr val="0D0D0D"/>
                </a:solidFill>
                <a:latin typeface="Copperplate Gothic Bold" pitchFamily="34" charset="0"/>
                <a:cs typeface="Times New Roman" panose="02020603050405020304" pitchFamily="18" charset="0"/>
              </a:rPr>
              <a:t>Discussion</a:t>
            </a:r>
            <a:endParaRPr lang="en-US" sz="2800" b="0" i="0" dirty="0">
              <a:solidFill>
                <a:srgbClr val="0D0D0D"/>
              </a:solidFill>
              <a:effectLst/>
              <a:latin typeface="Copperplate Gothic Bold" pitchFamily="34" charset="0"/>
              <a:cs typeface="Times New Roman" panose="02020603050405020304" pitchFamily="18" charset="0"/>
            </a:endParaRPr>
          </a:p>
          <a:p>
            <a:pPr algn="l">
              <a:buFont typeface="+mj-lt"/>
              <a:buAutoNum type="arabicPeriod"/>
            </a:pPr>
            <a:r>
              <a:rPr lang="en-US" sz="2800" b="0" i="0" dirty="0">
                <a:solidFill>
                  <a:srgbClr val="0D0D0D"/>
                </a:solidFill>
                <a:effectLst/>
                <a:latin typeface="Copperplate Gothic Bold" pitchFamily="34"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a:solidFill>
                <a:schemeClr val="accent4"/>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217" name="Rectangle 1"/>
          <p:cNvSpPr>
            <a:spLocks noChangeArrowheads="1"/>
          </p:cNvSpPr>
          <p:nvPr/>
        </p:nvSpPr>
        <p:spPr bwMode="auto">
          <a:xfrm>
            <a:off x="166646" y="2428868"/>
            <a:ext cx="845345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1" fontAlgn="base">
              <a:spcBef>
                <a:spcPct val="0"/>
              </a:spcBef>
              <a:spcAft>
                <a:spcPct val="0"/>
              </a:spcAft>
              <a:buFontTx/>
              <a:buChar char="•"/>
            </a:pPr>
            <a:r>
              <a:rPr lang="en-US" sz="2400" b="1" dirty="0" smtClean="0">
                <a:solidFill>
                  <a:srgbClr val="C00000"/>
                </a:solidFill>
                <a:latin typeface="Copperplate Gothic Bold" pitchFamily="34" charset="0"/>
              </a:rPr>
              <a:t>Employee Records</a:t>
            </a:r>
            <a:r>
              <a:rPr lang="en-US" dirty="0" smtClean="0">
                <a:solidFill>
                  <a:srgbClr val="C00000"/>
                </a:solidFill>
              </a:rPr>
              <a:t>:</a:t>
            </a:r>
          </a:p>
          <a:p>
            <a:pPr lvl="1" fontAlgn="base">
              <a:spcBef>
                <a:spcPct val="0"/>
              </a:spcBef>
              <a:spcAft>
                <a:spcPct val="0"/>
              </a:spcAft>
            </a:pPr>
            <a:r>
              <a:rPr lang="en-US" dirty="0" smtClean="0"/>
              <a:t> </a:t>
            </a:r>
            <a:r>
              <a:rPr lang="en-US" sz="2400" dirty="0" smtClean="0">
                <a:latin typeface="Arial Rounded MT Bold" pitchFamily="34" charset="0"/>
              </a:rPr>
              <a:t>Including employee ID, department, job title, hire date, termination date, reason for leaving, and any other relevant demographic information.</a:t>
            </a:r>
            <a:endParaRPr lang="en-US" dirty="0" smtClean="0">
              <a:latin typeface="Arial Rounded MT Bold" pitchFamily="34" charset="0"/>
            </a:endParaRPr>
          </a:p>
          <a:p>
            <a:pPr lvl="1" fontAlgn="base">
              <a:spcBef>
                <a:spcPct val="0"/>
              </a:spcBef>
              <a:spcAft>
                <a:spcPct val="0"/>
              </a:spcAft>
              <a:buFontTx/>
              <a:buChar char="•"/>
            </a:pPr>
            <a:endParaRPr lang="en-US" sz="2400" b="1" dirty="0" smtClean="0">
              <a:latin typeface="Copperplate Gothic Bold" pitchFamily="34" charset="0"/>
            </a:endParaRPr>
          </a:p>
          <a:p>
            <a:pPr lvl="1" fontAlgn="base">
              <a:spcBef>
                <a:spcPct val="0"/>
              </a:spcBef>
              <a:spcAft>
                <a:spcPct val="0"/>
              </a:spcAft>
              <a:buFontTx/>
              <a:buChar char="•"/>
            </a:pPr>
            <a:r>
              <a:rPr lang="en-US" sz="2400" b="1" dirty="0" smtClean="0">
                <a:solidFill>
                  <a:srgbClr val="C00000"/>
                </a:solidFill>
                <a:latin typeface="Copperplate Gothic Bold" pitchFamily="34" charset="0"/>
              </a:rPr>
              <a:t>Time Period</a:t>
            </a:r>
            <a:r>
              <a:rPr lang="en-US" sz="2400" dirty="0" smtClean="0">
                <a:solidFill>
                  <a:srgbClr val="C00000"/>
                </a:solidFill>
                <a:latin typeface="Arial Rounded MT Bold" pitchFamily="34" charset="0"/>
              </a:rPr>
              <a:t>:</a:t>
            </a:r>
          </a:p>
          <a:p>
            <a:pPr lvl="1" fontAlgn="base">
              <a:spcBef>
                <a:spcPct val="0"/>
              </a:spcBef>
              <a:spcAft>
                <a:spcPct val="0"/>
              </a:spcAft>
            </a:pPr>
            <a:r>
              <a:rPr lang="en-US" sz="2400" dirty="0" smtClean="0">
                <a:latin typeface="Arial Rounded MT Bold" pitchFamily="34" charset="0"/>
              </a:rPr>
              <a:t> Data should cover a significant period (e.g., past 12 months or 3 years) to identify meaningful trends.</a:t>
            </a:r>
            <a:r>
              <a:rPr kumimoji="0" lang="en-US" sz="2400" b="0" i="0" u="none" strike="noStrike" cap="none" normalizeH="0" baseline="0" dirty="0" smtClean="0">
                <a:ln>
                  <a:noFill/>
                </a:ln>
                <a:solidFill>
                  <a:schemeClr val="tx1"/>
                </a:solidFill>
                <a:effectLst/>
                <a:latin typeface="Arial Rounded MT Bold" pitchFamily="34" charset="0"/>
                <a:cs typeface="Arial" charset="0"/>
              </a:rPr>
              <a:t>. </a:t>
            </a:r>
            <a:endParaRPr kumimoji="0" lang="en-US" b="0" i="0" u="none" strike="noStrike" cap="none" normalizeH="0" baseline="0" dirty="0" smtClean="0">
              <a:ln>
                <a:noFill/>
              </a:ln>
              <a:solidFill>
                <a:schemeClr val="tx1"/>
              </a:solidFill>
              <a:effectLst/>
              <a:latin typeface="Arial Rounded MT Bold" pitchFamily="34"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4"/>
                </a:solidFill>
              </a:rPr>
              <a:t>PROJECT	</a:t>
            </a:r>
            <a:r>
              <a:rPr sz="4250" spc="-20" dirty="0">
                <a:solidFill>
                  <a:schemeClr val="accent4"/>
                </a:solidFill>
              </a:rPr>
              <a:t>OVERVIEW</a:t>
            </a:r>
            <a:endParaRPr sz="4250">
              <a:solidFill>
                <a:schemeClr val="accent4"/>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a:buFont typeface="Arial" panose="020B0604020202020204" pitchFamily="34" charset="0"/>
              <a:buChar char="•"/>
            </a:pPr>
            <a:r>
              <a:rPr lang="en-US" sz="3200" dirty="0" smtClean="0">
                <a:latin typeface="Arial Rounded MT Bold" pitchFamily="34" charset="0"/>
              </a:rPr>
              <a:t>Gather comprehensive data on employee demographics, employment history, and turnover details.Ensure data includes fields such as employee ID, department, job title, hire date, termination date, reason for leaving, and any other relevant attributes.</a:t>
            </a:r>
            <a:endParaRPr lang="en-IN" sz="3200" dirty="0">
              <a:latin typeface="Arial Rounded MT Bold"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2398" y="357166"/>
            <a:ext cx="5014595" cy="5802871"/>
          </a:xfrm>
          <a:prstGeom prst="rect">
            <a:avLst/>
          </a:prstGeom>
        </p:spPr>
        <p:txBody>
          <a:bodyPr vert="horz" wrap="square" lIns="0" tIns="16510" rIns="0" bIns="0" rtlCol="0">
            <a:spAutoFit/>
          </a:bodyPr>
          <a:lstStyle/>
          <a:p>
            <a:pPr marL="12700">
              <a:lnSpc>
                <a:spcPct val="100000"/>
              </a:lnSpc>
              <a:spcBef>
                <a:spcPts val="130"/>
              </a:spcBef>
            </a:pPr>
            <a:r>
              <a:rPr sz="3200" spc="25" smtClean="0">
                <a:solidFill>
                  <a:schemeClr val="accent4"/>
                </a:solidFill>
              </a:rPr>
              <a:t>W</a:t>
            </a:r>
            <a:r>
              <a:rPr sz="3200" spc="-20" smtClean="0">
                <a:solidFill>
                  <a:schemeClr val="accent4"/>
                </a:solidFill>
              </a:rPr>
              <a:t>H</a:t>
            </a:r>
            <a:r>
              <a:rPr sz="3200" spc="20" smtClean="0">
                <a:solidFill>
                  <a:schemeClr val="accent4"/>
                </a:solidFill>
              </a:rPr>
              <a:t>O</a:t>
            </a:r>
            <a:r>
              <a:rPr sz="3200" spc="-235" smtClean="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a:solidFill>
                  <a:schemeClr val="accent4"/>
                </a:solidFill>
              </a:rPr>
              <a:t>U</a:t>
            </a:r>
            <a:r>
              <a:rPr sz="3200" spc="10">
                <a:solidFill>
                  <a:schemeClr val="accent4"/>
                </a:solidFill>
              </a:rPr>
              <a:t>S</a:t>
            </a:r>
            <a:r>
              <a:rPr sz="3200" spc="-25">
                <a:solidFill>
                  <a:schemeClr val="accent4"/>
                </a:solidFill>
              </a:rPr>
              <a:t>E</a:t>
            </a:r>
            <a:r>
              <a:rPr sz="3200" spc="-10">
                <a:solidFill>
                  <a:schemeClr val="accent4"/>
                </a:solidFill>
              </a:rPr>
              <a:t>R</a:t>
            </a:r>
            <a:r>
              <a:rPr sz="3200" spc="5">
                <a:solidFill>
                  <a:schemeClr val="accent4"/>
                </a:solidFill>
              </a:rPr>
              <a:t>S</a:t>
            </a:r>
            <a:r>
              <a:rPr sz="3200" spc="5" smtClean="0">
                <a:solidFill>
                  <a:schemeClr val="accent4"/>
                </a:solidFill>
              </a:rPr>
              <a:t>?</a:t>
            </a:r>
            <a:r>
              <a:rPr lang="en-US" sz="3200" spc="5" dirty="0" smtClean="0"/>
              <a:t/>
            </a:r>
            <a:br>
              <a:rPr lang="en-US" sz="3200" spc="5" dirty="0" smtClean="0"/>
            </a:br>
            <a:r>
              <a:rPr lang="en-US" sz="3200" spc="5" dirty="0" smtClean="0"/>
              <a:t/>
            </a:r>
            <a:br>
              <a:rPr lang="en-US" sz="3200" spc="5" dirty="0" smtClean="0"/>
            </a:br>
            <a:r>
              <a:rPr lang="en-US" sz="2400" dirty="0" smtClean="0">
                <a:solidFill>
                  <a:srgbClr val="C00000"/>
                </a:solidFill>
                <a:latin typeface="Copperplate Gothic Bold" pitchFamily="34" charset="0"/>
              </a:rPr>
              <a:t>Department Managers</a:t>
            </a:r>
            <a:r>
              <a:rPr lang="en-US" sz="2400" dirty="0" smtClean="0"/>
              <a:t>:</a:t>
            </a:r>
            <a:br>
              <a:rPr lang="en-US" sz="2400" dirty="0" smtClean="0"/>
            </a:br>
            <a:r>
              <a:rPr lang="en-US" sz="2400" dirty="0" smtClean="0"/>
              <a:t> Focus on turnover within their specific departments to address and reduce high attrition rates. They use the data to improve team dynamics, enhance employee engagement, and address department-specific issues.Team Leaders: Utilize turnover insights to manage team performance, address potential causes of attrition, and develop targeted retention strategies.</a:t>
            </a:r>
            <a:endParaRPr sz="24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9"/>
          <p:cNvSpPr/>
          <p:nvPr/>
        </p:nvSpPr>
        <p:spPr>
          <a:xfrm>
            <a:off x="2809852" y="1964353"/>
            <a:ext cx="6477024" cy="4893647"/>
          </a:xfrm>
          <a:prstGeom prst="rect">
            <a:avLst/>
          </a:prstGeom>
        </p:spPr>
        <p:txBody>
          <a:bodyPr wrap="square">
            <a:spAutoFit/>
          </a:bodyPr>
          <a:lstStyle/>
          <a:p>
            <a:r>
              <a:rPr lang="en-US" sz="2400" dirty="0" smtClean="0">
                <a:latin typeface="Arial Rounded MT Bold" pitchFamily="34" charset="0"/>
              </a:rPr>
              <a:t>Our solution leverages Pivot Tables to provide a comprehensive analysis of employee turnover, delivering actionable insights and facilitating data-driven decision-making. By effectively utilizing Pivot Tables, we offer an intuitive and powerful tool for dissecting turnover data, identifying patterns, and addressing underlying issues. This solution aims to help organizations enhance employee retention, optimize workforce management, and improve overall organizational health.</a:t>
            </a:r>
            <a:endParaRPr lang="en-US" sz="2400" dirty="0">
              <a:latin typeface="Arial Rounded MT Bold"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38150" y="428604"/>
            <a:ext cx="10681335" cy="758190"/>
          </a:xfrm>
        </p:spPr>
        <p:txBody>
          <a:bodyPr/>
          <a:lstStyle/>
          <a:p>
            <a:r>
              <a:rPr lang="en-IN" dirty="0">
                <a:solidFill>
                  <a:schemeClr val="accent4"/>
                </a:solidFill>
              </a:rPr>
              <a:t>Dataset Description</a:t>
            </a:r>
          </a:p>
        </p:txBody>
      </p:sp>
      <p:sp>
        <p:nvSpPr>
          <p:cNvPr id="3" name="Rectangle 2"/>
          <p:cNvSpPr/>
          <p:nvPr/>
        </p:nvSpPr>
        <p:spPr>
          <a:xfrm>
            <a:off x="1309654" y="1643050"/>
            <a:ext cx="6096000" cy="4401205"/>
          </a:xfrm>
          <a:prstGeom prst="rect">
            <a:avLst/>
          </a:prstGeom>
        </p:spPr>
        <p:txBody>
          <a:bodyPr>
            <a:spAutoFit/>
          </a:bodyPr>
          <a:lstStyle/>
          <a:p>
            <a:r>
              <a:rPr lang="en-US" sz="2800" dirty="0" smtClean="0">
                <a:latin typeface="Arial Rounded MT Bold" pitchFamily="34" charset="0"/>
              </a:rPr>
              <a:t>The dataset should encompass comprehensive information about employees, including their employment details, turnover history, and demographic attributes. This data will be used to create Pivot Tables that enable detailed analysis of turnover rates, patterns, and contributing factors.</a:t>
            </a:r>
            <a:endParaRPr lang="en-US" sz="2800" dirty="0">
              <a:latin typeface="Arial Rounded MT Bold" pitchFamily="34" charset="0"/>
            </a:endParaRP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lang="en-US" sz="4250" spc="20" dirty="0">
                <a:solidFill>
                  <a:schemeClr val="accent4"/>
                </a:solidFill>
              </a:rPr>
              <a:t>"</a:t>
            </a:r>
            <a:r>
              <a:rPr sz="4250" spc="10" dirty="0">
                <a:solidFill>
                  <a:schemeClr val="accent4"/>
                </a:solidFill>
              </a:rPr>
              <a:t>WOW</a:t>
            </a:r>
            <a:r>
              <a:rPr lang="en-US" sz="4250" spc="10" dirty="0">
                <a:solidFill>
                  <a:schemeClr val="accent4"/>
                </a:solidFill>
              </a:rPr>
              <a:t>"</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097" name="Rectangle 1"/>
          <p:cNvSpPr>
            <a:spLocks noChangeArrowheads="1"/>
          </p:cNvSpPr>
          <p:nvPr/>
        </p:nvSpPr>
        <p:spPr bwMode="auto">
          <a:xfrm>
            <a:off x="-14549582" y="285728"/>
            <a:ext cx="4086375"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8" fontAlgn="base">
              <a:spcBef>
                <a:spcPct val="0"/>
              </a:spcBef>
              <a:spcAft>
                <a:spcPct val="0"/>
              </a:spcAft>
              <a:buFontTx/>
              <a:buChar char="•"/>
            </a:pPr>
            <a:r>
              <a:rPr kumimoji="0" lang="en-US" sz="1800" b="0" i="0" u="none" strike="noStrike" cap="none" normalizeH="0" baseline="0" dirty="0" smtClean="0">
                <a:ln>
                  <a:noFill/>
                </a:ln>
                <a:solidFill>
                  <a:schemeClr val="tx1"/>
                </a:solidFill>
                <a:effectLst/>
                <a:latin typeface="Arial" charset="0"/>
                <a:cs typeface="Arial" charset="0"/>
              </a:rPr>
              <a:t>. </a:t>
            </a:r>
          </a:p>
        </p:txBody>
      </p:sp>
      <p:sp>
        <p:nvSpPr>
          <p:cNvPr id="10" name="Rectangle 1"/>
          <p:cNvSpPr>
            <a:spLocks noChangeArrowheads="1"/>
          </p:cNvSpPr>
          <p:nvPr/>
        </p:nvSpPr>
        <p:spPr bwMode="auto">
          <a:xfrm>
            <a:off x="2381224" y="1571612"/>
            <a:ext cx="9286940" cy="35086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Copperplate Gothic Bold" pitchFamily="34" charset="0"/>
                <a:cs typeface="Arial" charset="0"/>
              </a:rPr>
              <a:t>Count of Employee ID</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smtClean="0">
                <a:ln>
                  <a:noFill/>
                </a:ln>
                <a:solidFill>
                  <a:schemeClr val="tx1"/>
                </a:solidFill>
                <a:effectLst/>
                <a:latin typeface="Arial Rounded MT Bold" pitchFamily="34" charset="0"/>
                <a:cs typeface="Arial" charset="0"/>
              </a:rPr>
              <a:t>To see the number of employees leaving each period</a:t>
            </a:r>
            <a:r>
              <a:rPr kumimoji="0" lang="en-US" sz="1800" b="0" i="0" u="none" strike="noStrike" cap="none" normalizeH="0" baseline="0" dirty="0" smtClean="0">
                <a:ln>
                  <a:noFill/>
                </a:ln>
                <a:solidFill>
                  <a:schemeClr val="tx1"/>
                </a:solidFill>
                <a:effectLst/>
                <a:latin typeface="Arial Rounded MT Bold" pitchFamily="34"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1" i="0" u="none" strike="noStrike" cap="none" normalizeH="0" baseline="0" dirty="0" smtClean="0">
              <a:ln>
                <a:noFill/>
              </a:ln>
              <a:solidFill>
                <a:schemeClr val="tx1"/>
              </a:solidFill>
              <a:effectLst/>
              <a:latin typeface="Copperplate Gothic Bold" pitchFamily="34"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Copperplate Gothic Bold" pitchFamily="34" charset="0"/>
                <a:cs typeface="Arial" charset="0"/>
              </a:rPr>
              <a:t>Calculated Field</a:t>
            </a:r>
            <a:r>
              <a:rPr kumimoji="0" lang="en-US" sz="1800" b="0" i="0" u="none" strike="noStrike" cap="none" normalizeH="0" baseline="0" dirty="0" smtClean="0">
                <a:ln>
                  <a:noFill/>
                </a:ln>
                <a:solidFill>
                  <a:srgbClr val="C00000"/>
                </a:solidFill>
                <a:effectLst/>
                <a:latin typeface="Arial" charset="0"/>
                <a:cs typeface="Arial" charset="0"/>
              </a:rPr>
              <a:t>: </a:t>
            </a:r>
            <a:r>
              <a:rPr kumimoji="0" lang="en-US" sz="2400" b="0" i="0" u="none" strike="noStrike" cap="none" normalizeH="0" baseline="0" dirty="0" smtClean="0">
                <a:ln>
                  <a:noFill/>
                </a:ln>
                <a:solidFill>
                  <a:schemeClr val="tx1"/>
                </a:solidFill>
                <a:effectLst/>
                <a:latin typeface="Arial Rounded MT Bold" pitchFamily="34" charset="0"/>
                <a:cs typeface="Arial" charset="0"/>
              </a:rPr>
              <a:t>Create a calculated field for turnover rate, like the percentage of employees who left in relation to the total number of employees at the start of the period.</a:t>
            </a:r>
            <a:endParaRPr kumimoji="0" lang="en-US" sz="1800" b="0" i="0" u="none" strike="noStrike" cap="none" normalizeH="0" baseline="0" dirty="0" smtClean="0">
              <a:ln>
                <a:noFill/>
              </a:ln>
              <a:solidFill>
                <a:schemeClr val="tx1"/>
              </a:solidFill>
              <a:effectLst/>
              <a:latin typeface="Arial Rounded MT Bold" pitchFamily="34"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C00000"/>
                </a:solidFill>
                <a:effectLst/>
                <a:latin typeface="Copperplate Gothic Bold" pitchFamily="34" charset="0"/>
                <a:cs typeface="Arial" charset="0"/>
              </a:rPr>
              <a:t>Filters</a:t>
            </a:r>
            <a:r>
              <a:rPr kumimoji="0" lang="en-US" sz="2000" b="0" i="0" u="none" strike="noStrike" cap="none" normalizeH="0" baseline="0" dirty="0" smtClean="0">
                <a:ln>
                  <a:noFill/>
                </a:ln>
                <a:solidFill>
                  <a:srgbClr val="C00000"/>
                </a:solidFill>
                <a:effectLst/>
                <a:latin typeface="Copperplate Gothic Bold" pitchFamily="34" charset="0"/>
                <a:cs typeface="Arial" charset="0"/>
              </a:rPr>
              <a:t>:</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2400" b="0" i="0" u="none" strike="noStrike" cap="none" normalizeH="0" baseline="0" dirty="0" smtClean="0">
                <a:ln>
                  <a:noFill/>
                </a:ln>
                <a:solidFill>
                  <a:schemeClr val="tx1"/>
                </a:solidFill>
                <a:effectLst/>
                <a:latin typeface="Arial Rounded MT Bold" pitchFamily="34" charset="0"/>
                <a:cs typeface="Arial" charset="0"/>
              </a:rPr>
              <a:t>Add</a:t>
            </a:r>
            <a:r>
              <a:rPr kumimoji="0" lang="en-US" sz="2800" b="0" i="0" u="none" strike="noStrike" cap="none" normalizeH="0" baseline="0" dirty="0" smtClean="0">
                <a:ln>
                  <a:noFill/>
                </a:ln>
                <a:solidFill>
                  <a:schemeClr val="tx1"/>
                </a:solidFill>
                <a:effectLst/>
                <a:latin typeface="Arial Rounded MT Bold" pitchFamily="34" charset="0"/>
                <a:cs typeface="Arial" charset="0"/>
              </a:rPr>
              <a:t> </a:t>
            </a:r>
            <a:r>
              <a:rPr kumimoji="0" lang="en-US" sz="2400" i="0" u="none" strike="noStrike" cap="none" normalizeH="0" baseline="0" dirty="0" smtClean="0">
                <a:ln>
                  <a:noFill/>
                </a:ln>
                <a:solidFill>
                  <a:schemeClr val="tx1"/>
                </a:solidFill>
                <a:effectLst/>
                <a:latin typeface="Arial Rounded MT Bold" pitchFamily="34" charset="0"/>
                <a:cs typeface="Arial" charset="0"/>
              </a:rPr>
              <a:t>Reason for Leaving </a:t>
            </a:r>
            <a:r>
              <a:rPr kumimoji="0" lang="en-US" sz="2800" b="0" i="0" u="none" strike="noStrike" cap="none" normalizeH="0" baseline="0" dirty="0" smtClean="0">
                <a:ln>
                  <a:noFill/>
                </a:ln>
                <a:solidFill>
                  <a:schemeClr val="tx1"/>
                </a:solidFill>
                <a:effectLst/>
                <a:latin typeface="Arial Rounded MT Bold" pitchFamily="34" charset="0"/>
                <a:cs typeface="Arial" charset="0"/>
              </a:rPr>
              <a:t>to filter out specific reasons or </a:t>
            </a:r>
            <a:r>
              <a:rPr kumimoji="0" lang="en-US" sz="2400" i="0" u="none" strike="noStrike" cap="none" normalizeH="0" baseline="0" dirty="0" smtClean="0">
                <a:ln>
                  <a:noFill/>
                </a:ln>
                <a:solidFill>
                  <a:schemeClr val="tx1"/>
                </a:solidFill>
                <a:effectLst/>
                <a:latin typeface="Arial Rounded MT Bold" pitchFamily="34" charset="0"/>
                <a:cs typeface="Arial" charset="0"/>
              </a:rPr>
              <a:t>Tenure</a:t>
            </a:r>
            <a:r>
              <a:rPr kumimoji="0" lang="en-US" sz="2800" b="0" i="0" u="none" strike="noStrike" cap="none" normalizeH="0" baseline="0" dirty="0" smtClean="0">
                <a:ln>
                  <a:noFill/>
                </a:ln>
                <a:solidFill>
                  <a:schemeClr val="tx1"/>
                </a:solidFill>
                <a:effectLst/>
                <a:latin typeface="Arial Rounded MT Bold" pitchFamily="34" charset="0"/>
                <a:cs typeface="Arial" charset="0"/>
              </a:rPr>
              <a:t> to </a:t>
            </a:r>
            <a:r>
              <a:rPr kumimoji="0" lang="en-US" sz="2400" b="0" i="0" u="none" strike="noStrike" cap="none" normalizeH="0" baseline="0" dirty="0" smtClean="0">
                <a:ln>
                  <a:noFill/>
                </a:ln>
                <a:solidFill>
                  <a:schemeClr val="tx1"/>
                </a:solidFill>
                <a:effectLst/>
                <a:latin typeface="Arial Rounded MT Bold" pitchFamily="34" charset="0"/>
                <a:cs typeface="Arial" charset="0"/>
              </a:rPr>
              <a:t>analyze how long employees stayed before leaving</a:t>
            </a:r>
            <a:r>
              <a:rPr kumimoji="0" lang="en-US" sz="2800" b="0" i="0" u="none" strike="noStrike" cap="none" normalizeH="0" baseline="0" dirty="0" smtClean="0">
                <a:ln>
                  <a:noFill/>
                </a:ln>
                <a:solidFill>
                  <a:schemeClr val="tx1"/>
                </a:solidFill>
                <a:effectLst/>
                <a:latin typeface="Arial Rounded MT Bold" pitchFamily="34" charset="0"/>
                <a:cs typeface="Arial" charset="0"/>
              </a:rPr>
              <a:t>.</a:t>
            </a:r>
            <a:endParaRPr kumimoji="0" lang="en-US" sz="2400" b="0" i="0" u="none" strike="noStrike" cap="none" normalizeH="0" baseline="0" dirty="0" smtClean="0">
              <a:ln>
                <a:noFill/>
              </a:ln>
              <a:solidFill>
                <a:schemeClr val="tx1"/>
              </a:solidFill>
              <a:effectLst/>
              <a:latin typeface="Arial Rounded MT Bold" pitchFamily="34" charset="0"/>
              <a:cs typeface="Arial"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303</TotalTime>
  <Words>529</Words>
  <Application>Microsoft Office PowerPoint</Application>
  <PresentationFormat>Custom</PresentationFormat>
  <Paragraphs>196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Opulent</vt:lpstr>
      <vt:lpstr>EMPLOYEE DATA ANALYSIS USING EXCEL  </vt:lpstr>
      <vt:lpstr>PROJECT TITLE</vt:lpstr>
      <vt:lpstr>AGENDA</vt:lpstr>
      <vt:lpstr>PROBLEM STATEMENT</vt:lpstr>
      <vt:lpstr>PROJECT OVERVIEW</vt:lpstr>
      <vt:lpstr>WHO ARE THE END USERS?  Department Managers:  Focus on turnover within their specific departments to address and reduce high attrition rates. They use the data to improve team dynamics, enhance employee engagement, and address department-specific issues.Team Leaders: Utilize turnover insights to manage team performance, address potential causes of attrition, and develop targeted retention strategies.</vt:lpstr>
      <vt:lpstr>OUR SOLUTION AND ITS VALUE PROPOSITION</vt:lpstr>
      <vt:lpstr>Dataset Description</vt:lpstr>
      <vt:lpstr>THE "WOW" IN OUR SOLUTION</vt:lpstr>
      <vt:lpstr>Slide 10</vt:lpstr>
      <vt:lpstr>RESULT </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P.T.LEE CNASC</cp:lastModifiedBy>
  <cp:revision>28</cp:revision>
  <dcterms:created xsi:type="dcterms:W3CDTF">2024-03-29T15:07:22Z</dcterms:created>
  <dcterms:modified xsi:type="dcterms:W3CDTF">2024-08-31T10:51:55Z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