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F7DE6-0E00-4969-980C-FAB327E0A2C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C0E2E-54D1-4E05-AF3B-1E0D6B8C3D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8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7DE6-0E00-4969-980C-FAB327E0A2C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125241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7DE6-0E00-4969-980C-FAB327E0A2C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298439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7DE6-0E00-4969-980C-FAB327E0A2C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35139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F7DE6-0E00-4969-980C-FAB327E0A2C4}"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C0E2E-54D1-4E05-AF3B-1E0D6B8C3D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8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F7DE6-0E00-4969-980C-FAB327E0A2C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55099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F7DE6-0E00-4969-980C-FAB327E0A2C4}"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194603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F7DE6-0E00-4969-980C-FAB327E0A2C4}"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341433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1F7DE6-0E00-4969-980C-FAB327E0A2C4}" type="datetimeFigureOut">
              <a:rPr lang="en-IN" smtClean="0"/>
              <a:t>24-07-2020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53449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1F7DE6-0E00-4969-980C-FAB327E0A2C4}" type="datetimeFigureOut">
              <a:rPr lang="en-IN" smtClean="0"/>
              <a:t>24-07-2020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BC0E2E-54D1-4E05-AF3B-1E0D6B8C3D70}" type="slidenum">
              <a:rPr lang="en-IN" smtClean="0"/>
              <a:t>‹#›</a:t>
            </a:fld>
            <a:endParaRPr lang="en-IN"/>
          </a:p>
        </p:txBody>
      </p:sp>
    </p:spTree>
    <p:extLst>
      <p:ext uri="{BB962C8B-B14F-4D97-AF65-F5344CB8AC3E}">
        <p14:creationId xmlns:p14="http://schemas.microsoft.com/office/powerpoint/2010/main" val="209806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7DE6-0E00-4969-980C-FAB327E0A2C4}"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C0E2E-54D1-4E05-AF3B-1E0D6B8C3D70}" type="slidenum">
              <a:rPr lang="en-IN" smtClean="0"/>
              <a:t>‹#›</a:t>
            </a:fld>
            <a:endParaRPr lang="en-IN"/>
          </a:p>
        </p:txBody>
      </p:sp>
    </p:spTree>
    <p:extLst>
      <p:ext uri="{BB962C8B-B14F-4D97-AF65-F5344CB8AC3E}">
        <p14:creationId xmlns:p14="http://schemas.microsoft.com/office/powerpoint/2010/main" val="106156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1F7DE6-0E00-4969-980C-FAB327E0A2C4}" type="datetimeFigureOut">
              <a:rPr lang="en-IN" smtClean="0"/>
              <a:t>24-07-2020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BC0E2E-54D1-4E05-AF3B-1E0D6B8C3D7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9982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be-gitlab.hs-weingarten.de/staehlb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B9EA-8901-4128-A6F7-C56D35658063}"/>
              </a:ext>
            </a:extLst>
          </p:cNvPr>
          <p:cNvSpPr>
            <a:spLocks noGrp="1"/>
          </p:cNvSpPr>
          <p:nvPr>
            <p:ph type="ctrTitle"/>
          </p:nvPr>
        </p:nvSpPr>
        <p:spPr>
          <a:xfrm>
            <a:off x="1097280" y="758952"/>
            <a:ext cx="10058400" cy="2765084"/>
          </a:xfrm>
        </p:spPr>
        <p:txBody>
          <a:bodyPr>
            <a:normAutofit/>
          </a:bodyPr>
          <a:lstStyle/>
          <a:p>
            <a:pPr algn="ctr"/>
            <a:r>
              <a:rPr lang="en-US" sz="6600" u="sng" dirty="0"/>
              <a:t>OBJECT AVOIDANCE ROBOT</a:t>
            </a:r>
            <a:br>
              <a:rPr lang="en-US" sz="6600" dirty="0"/>
            </a:br>
            <a:r>
              <a:rPr lang="en-US" sz="4400" dirty="0"/>
              <a:t>Team: Star-Force</a:t>
            </a:r>
            <a:endParaRPr lang="en-IN" sz="4400" dirty="0"/>
          </a:p>
        </p:txBody>
      </p:sp>
      <p:sp>
        <p:nvSpPr>
          <p:cNvPr id="3" name="Subtitle 2">
            <a:extLst>
              <a:ext uri="{FF2B5EF4-FFF2-40B4-BE49-F238E27FC236}">
                <a16:creationId xmlns:a16="http://schemas.microsoft.com/office/drawing/2014/main" id="{85570184-5203-4523-A920-DCBEF87F348F}"/>
              </a:ext>
            </a:extLst>
          </p:cNvPr>
          <p:cNvSpPr>
            <a:spLocks noGrp="1"/>
          </p:cNvSpPr>
          <p:nvPr>
            <p:ph type="subTitle" idx="1"/>
          </p:nvPr>
        </p:nvSpPr>
        <p:spPr>
          <a:xfrm>
            <a:off x="1100051" y="4695290"/>
            <a:ext cx="10058400" cy="1222625"/>
          </a:xfrm>
        </p:spPr>
        <p:txBody>
          <a:bodyPr>
            <a:normAutofit fontScale="92500" lnSpcReduction="20000"/>
          </a:bodyPr>
          <a:lstStyle/>
          <a:p>
            <a:r>
              <a:rPr lang="en-US" cap="none" dirty="0"/>
              <a:t>Team Members:						Guided by:</a:t>
            </a:r>
          </a:p>
          <a:p>
            <a:r>
              <a:rPr lang="en-US" cap="none" dirty="0" err="1"/>
              <a:t>Avinash</a:t>
            </a:r>
            <a:r>
              <a:rPr lang="en-US" cap="none" dirty="0"/>
              <a:t> Bhat							</a:t>
            </a:r>
            <a:r>
              <a:rPr lang="en-IN" cap="none" dirty="0"/>
              <a:t>Benjamin </a:t>
            </a:r>
            <a:r>
              <a:rPr lang="en-IN" cap="none" dirty="0" err="1"/>
              <a:t>Staehle</a:t>
            </a:r>
            <a:r>
              <a:rPr lang="en-IN" dirty="0">
                <a:hlinkClick r:id="rId2"/>
              </a:rPr>
              <a:t> </a:t>
            </a:r>
            <a:endParaRPr lang="en-US" cap="none" dirty="0"/>
          </a:p>
          <a:p>
            <a:r>
              <a:rPr lang="en-US" cap="none" dirty="0"/>
              <a:t>Bhuvan Harlapur</a:t>
            </a:r>
            <a:endParaRPr lang="en-IN" cap="none" dirty="0"/>
          </a:p>
        </p:txBody>
      </p:sp>
      <p:pic>
        <p:nvPicPr>
          <p:cNvPr id="4" name="Picture 3">
            <a:extLst>
              <a:ext uri="{FF2B5EF4-FFF2-40B4-BE49-F238E27FC236}">
                <a16:creationId xmlns:a16="http://schemas.microsoft.com/office/drawing/2014/main" id="{A2A14E8C-D7BC-4540-A338-6282F1FAD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241743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E80-8110-4B42-83C9-E7311FA2937B}"/>
              </a:ext>
            </a:extLst>
          </p:cNvPr>
          <p:cNvSpPr>
            <a:spLocks noGrp="1"/>
          </p:cNvSpPr>
          <p:nvPr>
            <p:ph type="title"/>
          </p:nvPr>
        </p:nvSpPr>
        <p:spPr>
          <a:xfrm>
            <a:off x="1097280" y="852755"/>
            <a:ext cx="10058400" cy="884605"/>
          </a:xfrm>
        </p:spPr>
        <p:txBody>
          <a:bodyPr/>
          <a:lstStyle/>
          <a:p>
            <a:r>
              <a:rPr lang="en-IN" dirty="0"/>
              <a:t>Objective</a:t>
            </a:r>
          </a:p>
        </p:txBody>
      </p:sp>
      <p:sp>
        <p:nvSpPr>
          <p:cNvPr id="3" name="Content Placeholder 2">
            <a:extLst>
              <a:ext uri="{FF2B5EF4-FFF2-40B4-BE49-F238E27FC236}">
                <a16:creationId xmlns:a16="http://schemas.microsoft.com/office/drawing/2014/main" id="{EAE39AB4-3C38-458C-95A7-EE9424EF56C7}"/>
              </a:ext>
            </a:extLst>
          </p:cNvPr>
          <p:cNvSpPr>
            <a:spLocks noGrp="1"/>
          </p:cNvSpPr>
          <p:nvPr>
            <p:ph idx="1"/>
          </p:nvPr>
        </p:nvSpPr>
        <p:spPr/>
        <p:txBody>
          <a:bodyPr/>
          <a:lstStyle/>
          <a:p>
            <a:pPr>
              <a:buClr>
                <a:schemeClr val="tx1"/>
              </a:buClr>
              <a:buFont typeface="Arial" panose="020B0604020202020204" pitchFamily="34" charset="0"/>
              <a:buChar char="•"/>
            </a:pPr>
            <a:r>
              <a:rPr lang="en-US" dirty="0"/>
              <a:t>  Star Force robot is taking on the daunting task of reaching its designated goals and earning maximum reward in an Gazebo environment filled with obstacles and other robots also competing to reach the goals.</a:t>
            </a:r>
          </a:p>
          <a:p>
            <a:pPr>
              <a:buClr>
                <a:schemeClr val="tx1"/>
              </a:buClr>
              <a:buFont typeface="Arial" panose="020B0604020202020204" pitchFamily="34" charset="0"/>
              <a:buChar char="•"/>
            </a:pPr>
            <a:r>
              <a:rPr lang="en-US" dirty="0"/>
              <a:t> Star Force robot is given reward points for reaching each goals which are different for each goal</a:t>
            </a:r>
          </a:p>
        </p:txBody>
      </p:sp>
      <p:pic>
        <p:nvPicPr>
          <p:cNvPr id="6" name="Picture 5">
            <a:extLst>
              <a:ext uri="{FF2B5EF4-FFF2-40B4-BE49-F238E27FC236}">
                <a16:creationId xmlns:a16="http://schemas.microsoft.com/office/drawing/2014/main" id="{26685280-5CFC-44BB-A45A-7EA9F0240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264839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E80-8110-4B42-83C9-E7311FA2937B}"/>
              </a:ext>
            </a:extLst>
          </p:cNvPr>
          <p:cNvSpPr>
            <a:spLocks noGrp="1"/>
          </p:cNvSpPr>
          <p:nvPr>
            <p:ph type="title"/>
          </p:nvPr>
        </p:nvSpPr>
        <p:spPr>
          <a:xfrm>
            <a:off x="1097280" y="825518"/>
            <a:ext cx="10058400" cy="884605"/>
          </a:xfrm>
        </p:spPr>
        <p:txBody>
          <a:bodyPr/>
          <a:lstStyle/>
          <a:p>
            <a:r>
              <a:rPr lang="en-US" dirty="0"/>
              <a:t>Flow Chart</a:t>
            </a:r>
            <a:endParaRPr lang="en-IN" dirty="0"/>
          </a:p>
        </p:txBody>
      </p:sp>
      <p:sp>
        <p:nvSpPr>
          <p:cNvPr id="3" name="Content Placeholder 2">
            <a:extLst>
              <a:ext uri="{FF2B5EF4-FFF2-40B4-BE49-F238E27FC236}">
                <a16:creationId xmlns:a16="http://schemas.microsoft.com/office/drawing/2014/main" id="{EAE39AB4-3C38-458C-95A7-EE9424EF56C7}"/>
              </a:ext>
            </a:extLst>
          </p:cNvPr>
          <p:cNvSpPr>
            <a:spLocks noGrp="1"/>
          </p:cNvSpPr>
          <p:nvPr>
            <p:ph idx="1"/>
          </p:nvPr>
        </p:nvSpPr>
        <p:spPr>
          <a:xfrm>
            <a:off x="1097280" y="1889277"/>
            <a:ext cx="10058400" cy="4023360"/>
          </a:xfrm>
        </p:spPr>
        <p:txBody>
          <a:bodyPr/>
          <a:lstStyle/>
          <a:p>
            <a:pPr marL="0" indent="0">
              <a:buClr>
                <a:schemeClr val="tx1"/>
              </a:buClr>
              <a:buNone/>
            </a:pPr>
            <a:endParaRPr lang="en-US" dirty="0"/>
          </a:p>
          <a:p>
            <a:pPr marL="0" indent="0">
              <a:buClr>
                <a:schemeClr val="tx1"/>
              </a:buClr>
              <a:buNone/>
            </a:pPr>
            <a:endParaRPr lang="en-US" dirty="0"/>
          </a:p>
          <a:p>
            <a:pPr marL="0" indent="0">
              <a:buClr>
                <a:schemeClr val="tx1"/>
              </a:buClr>
              <a:buNone/>
            </a:pPr>
            <a:endParaRPr lang="en-US" dirty="0"/>
          </a:p>
          <a:p>
            <a:pPr marL="0" indent="0">
              <a:buClr>
                <a:schemeClr val="tx1"/>
              </a:buClr>
              <a:buNone/>
            </a:pPr>
            <a:endParaRPr lang="en-US" dirty="0"/>
          </a:p>
          <a:p>
            <a:pPr marL="0" indent="0">
              <a:buClr>
                <a:schemeClr val="tx1"/>
              </a:buClr>
              <a:buNone/>
            </a:pPr>
            <a:endParaRPr lang="en-US" dirty="0"/>
          </a:p>
        </p:txBody>
      </p:sp>
      <p:pic>
        <p:nvPicPr>
          <p:cNvPr id="6" name="Picture 5">
            <a:extLst>
              <a:ext uri="{FF2B5EF4-FFF2-40B4-BE49-F238E27FC236}">
                <a16:creationId xmlns:a16="http://schemas.microsoft.com/office/drawing/2014/main" id="{26685280-5CFC-44BB-A45A-7EA9F0240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pic>
        <p:nvPicPr>
          <p:cNvPr id="7" name="Picture 6">
            <a:extLst>
              <a:ext uri="{FF2B5EF4-FFF2-40B4-BE49-F238E27FC236}">
                <a16:creationId xmlns:a16="http://schemas.microsoft.com/office/drawing/2014/main" id="{2FD3F280-8DB6-4A7F-A4AF-760B71C6A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630" y="1737360"/>
            <a:ext cx="3324225" cy="4657725"/>
          </a:xfrm>
          <a:prstGeom prst="rect">
            <a:avLst/>
          </a:prstGeom>
        </p:spPr>
      </p:pic>
    </p:spTree>
    <p:extLst>
      <p:ext uri="{BB962C8B-B14F-4D97-AF65-F5344CB8AC3E}">
        <p14:creationId xmlns:p14="http://schemas.microsoft.com/office/powerpoint/2010/main" val="33998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6E08-BDBC-485C-ADC7-E9EEFAEBF5A5}"/>
              </a:ext>
            </a:extLst>
          </p:cNvPr>
          <p:cNvSpPr>
            <a:spLocks noGrp="1"/>
          </p:cNvSpPr>
          <p:nvPr>
            <p:ph type="title"/>
          </p:nvPr>
        </p:nvSpPr>
        <p:spPr/>
        <p:txBody>
          <a:bodyPr/>
          <a:lstStyle/>
          <a:p>
            <a:r>
              <a:rPr lang="en-US" dirty="0"/>
              <a:t>Goal Sorting</a:t>
            </a:r>
            <a:endParaRPr lang="en-IN" dirty="0"/>
          </a:p>
        </p:txBody>
      </p:sp>
      <p:sp>
        <p:nvSpPr>
          <p:cNvPr id="3" name="Content Placeholder 2">
            <a:extLst>
              <a:ext uri="{FF2B5EF4-FFF2-40B4-BE49-F238E27FC236}">
                <a16:creationId xmlns:a16="http://schemas.microsoft.com/office/drawing/2014/main" id="{D446CB25-63A2-48F2-A5CA-C25F9F8A1690}"/>
              </a:ext>
            </a:extLst>
          </p:cNvPr>
          <p:cNvSpPr>
            <a:spLocks noGrp="1"/>
          </p:cNvSpPr>
          <p:nvPr>
            <p:ph idx="1"/>
          </p:nvPr>
        </p:nvSpPr>
        <p:spPr/>
        <p:txBody>
          <a:bodyPr/>
          <a:lstStyle/>
          <a:p>
            <a:pPr>
              <a:buClrTx/>
              <a:buFont typeface="Arial" panose="020B0604020202020204" pitchFamily="34" charset="0"/>
              <a:buChar char="•"/>
            </a:pPr>
            <a:r>
              <a:rPr lang="en-US" dirty="0"/>
              <a:t> Goals are taken from /goals and saved into a list.</a:t>
            </a:r>
          </a:p>
          <a:p>
            <a:pPr>
              <a:buClrTx/>
              <a:buFont typeface="Arial" panose="020B0604020202020204" pitchFamily="34" charset="0"/>
              <a:buChar char="•"/>
            </a:pPr>
            <a:r>
              <a:rPr lang="en-US" dirty="0"/>
              <a:t> Take value of current position of the robot from gazebo/</a:t>
            </a:r>
            <a:r>
              <a:rPr lang="en-US" dirty="0" err="1"/>
              <a:t>model_states</a:t>
            </a:r>
            <a:endParaRPr lang="en-US" dirty="0"/>
          </a:p>
          <a:p>
            <a:pPr>
              <a:buClrTx/>
              <a:buFont typeface="Arial" panose="020B0604020202020204" pitchFamily="34" charset="0"/>
              <a:buChar char="•"/>
            </a:pPr>
            <a:r>
              <a:rPr lang="en-US" dirty="0"/>
              <a:t> Calculate Euclidean distance of robot from current position to each goal point and append it to a list</a:t>
            </a:r>
          </a:p>
          <a:p>
            <a:pPr>
              <a:buClrTx/>
              <a:buFont typeface="Arial" panose="020B0604020202020204" pitchFamily="34" charset="0"/>
              <a:buChar char="•"/>
            </a:pPr>
            <a:r>
              <a:rPr lang="en-US" dirty="0"/>
              <a:t> Calculate Reward per unit Distance for each point from the robot position.</a:t>
            </a:r>
          </a:p>
          <a:p>
            <a:pPr>
              <a:buClrTx/>
              <a:buFont typeface="Arial" panose="020B0604020202020204" pitchFamily="34" charset="0"/>
              <a:buChar char="•"/>
            </a:pPr>
            <a:r>
              <a:rPr lang="en-US" dirty="0"/>
              <a:t> Sort the goal in descending order of Reward per unit Distance</a:t>
            </a:r>
          </a:p>
          <a:p>
            <a:pPr>
              <a:buClrTx/>
              <a:buFont typeface="Arial" panose="020B0604020202020204" pitchFamily="34" charset="0"/>
              <a:buChar char="•"/>
            </a:pPr>
            <a:r>
              <a:rPr lang="en-US" dirty="0"/>
              <a:t> Publish the sorted goals to the custom topic /</a:t>
            </a:r>
            <a:r>
              <a:rPr lang="en-US" dirty="0" err="1"/>
              <a:t>star_goals</a:t>
            </a:r>
            <a:r>
              <a:rPr lang="en-US" dirty="0"/>
              <a:t> created by our team</a:t>
            </a:r>
          </a:p>
          <a:p>
            <a:pPr>
              <a:buClrTx/>
              <a:buFont typeface="Arial" panose="020B0604020202020204" pitchFamily="34" charset="0"/>
              <a:buChar char="•"/>
            </a:pPr>
            <a:r>
              <a:rPr lang="en-US" dirty="0"/>
              <a:t> This sorting logic is used to make sure for every unit distance the robot travels it gains maximum rewards.   </a:t>
            </a:r>
            <a:endParaRPr lang="en-IN" dirty="0"/>
          </a:p>
        </p:txBody>
      </p:sp>
      <p:pic>
        <p:nvPicPr>
          <p:cNvPr id="5" name="Picture 4">
            <a:extLst>
              <a:ext uri="{FF2B5EF4-FFF2-40B4-BE49-F238E27FC236}">
                <a16:creationId xmlns:a16="http://schemas.microsoft.com/office/drawing/2014/main" id="{953DA568-A3AF-4BC5-A1E2-AA852727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156400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8D6F-65F9-45D0-9829-81FCFFB9EA41}"/>
              </a:ext>
            </a:extLst>
          </p:cNvPr>
          <p:cNvSpPr>
            <a:spLocks noGrp="1"/>
          </p:cNvSpPr>
          <p:nvPr>
            <p:ph type="title"/>
          </p:nvPr>
        </p:nvSpPr>
        <p:spPr/>
        <p:txBody>
          <a:bodyPr/>
          <a:lstStyle/>
          <a:p>
            <a:r>
              <a:rPr lang="en-US" dirty="0"/>
              <a:t>Goal Reaching Logic</a:t>
            </a:r>
            <a:endParaRPr lang="en-IN" dirty="0"/>
          </a:p>
        </p:txBody>
      </p:sp>
      <p:sp>
        <p:nvSpPr>
          <p:cNvPr id="3" name="Content Placeholder 2">
            <a:extLst>
              <a:ext uri="{FF2B5EF4-FFF2-40B4-BE49-F238E27FC236}">
                <a16:creationId xmlns:a16="http://schemas.microsoft.com/office/drawing/2014/main" id="{8FFB8FF4-7913-4481-9E98-C96AFFCDAC17}"/>
              </a:ext>
            </a:extLst>
          </p:cNvPr>
          <p:cNvSpPr>
            <a:spLocks noGrp="1"/>
          </p:cNvSpPr>
          <p:nvPr>
            <p:ph idx="1"/>
          </p:nvPr>
        </p:nvSpPr>
        <p:spPr/>
        <p:txBody>
          <a:bodyPr/>
          <a:lstStyle/>
          <a:p>
            <a:pPr>
              <a:buClrTx/>
              <a:buFont typeface="Arial" panose="020B0604020202020204" pitchFamily="34" charset="0"/>
              <a:buChar char="•"/>
            </a:pPr>
            <a:r>
              <a:rPr lang="en-US" dirty="0"/>
              <a:t> Sorted goals are subscribed form /</a:t>
            </a:r>
            <a:r>
              <a:rPr lang="en-US" dirty="0" err="1"/>
              <a:t>star_goals</a:t>
            </a:r>
            <a:r>
              <a:rPr lang="en-US" dirty="0"/>
              <a:t> topic and provided to /</a:t>
            </a:r>
            <a:r>
              <a:rPr lang="en-US" dirty="0" err="1"/>
              <a:t>move_base</a:t>
            </a:r>
            <a:r>
              <a:rPr lang="en-US" dirty="0"/>
              <a:t> package.  </a:t>
            </a:r>
          </a:p>
          <a:p>
            <a:pPr>
              <a:buClrTx/>
              <a:buFont typeface="Arial" panose="020B0604020202020204" pitchFamily="34" charset="0"/>
              <a:buChar char="•"/>
            </a:pPr>
            <a:r>
              <a:rPr lang="en-US" dirty="0"/>
              <a:t> The status of the robot is continuously being check form the /</a:t>
            </a:r>
            <a:r>
              <a:rPr lang="en-US" dirty="0" err="1"/>
              <a:t>move_base</a:t>
            </a:r>
            <a:r>
              <a:rPr lang="en-US" dirty="0"/>
              <a:t>/</a:t>
            </a:r>
            <a:r>
              <a:rPr lang="en-US" dirty="0" err="1"/>
              <a:t>staus</a:t>
            </a:r>
            <a:r>
              <a:rPr lang="en-US" dirty="0"/>
              <a:t> topic.</a:t>
            </a:r>
          </a:p>
          <a:p>
            <a:pPr>
              <a:buClrTx/>
              <a:buFont typeface="Arial" panose="020B0604020202020204" pitchFamily="34" charset="0"/>
              <a:buChar char="•"/>
            </a:pPr>
            <a:r>
              <a:rPr lang="en-US" dirty="0"/>
              <a:t> If the status is changed to 3, the goal is reached and again goal sorting logic is run and best goal is provided to the robot.</a:t>
            </a:r>
          </a:p>
          <a:p>
            <a:pPr>
              <a:buClrTx/>
              <a:buFont typeface="Arial" panose="020B0604020202020204" pitchFamily="34" charset="0"/>
              <a:buChar char="•"/>
            </a:pPr>
            <a:r>
              <a:rPr lang="en-US" dirty="0"/>
              <a:t> This logic doesn’t work for all the goals as few goals are harder to reach and some may be impossible to reach.</a:t>
            </a:r>
          </a:p>
          <a:p>
            <a:pPr>
              <a:buClrTx/>
              <a:buFont typeface="Arial" panose="020B0604020202020204" pitchFamily="34" charset="0"/>
              <a:buChar char="•"/>
            </a:pPr>
            <a:r>
              <a:rPr lang="en-US" dirty="0"/>
              <a:t> The goal reaching logic keeps also running another logic called Check feasibility to make sure the robot can take better decision in terms of the way the robot achieves the goals       </a:t>
            </a:r>
            <a:endParaRPr lang="en-IN" dirty="0"/>
          </a:p>
        </p:txBody>
      </p:sp>
      <p:pic>
        <p:nvPicPr>
          <p:cNvPr id="5" name="Picture 4">
            <a:extLst>
              <a:ext uri="{FF2B5EF4-FFF2-40B4-BE49-F238E27FC236}">
                <a16:creationId xmlns:a16="http://schemas.microsoft.com/office/drawing/2014/main" id="{7F2F92AB-E4F3-495A-85A1-5E007F984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185510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B775-B388-43D7-8FCE-9A957AF9B311}"/>
              </a:ext>
            </a:extLst>
          </p:cNvPr>
          <p:cNvSpPr>
            <a:spLocks noGrp="1"/>
          </p:cNvSpPr>
          <p:nvPr>
            <p:ph type="title"/>
          </p:nvPr>
        </p:nvSpPr>
        <p:spPr/>
        <p:txBody>
          <a:bodyPr/>
          <a:lstStyle/>
          <a:p>
            <a:r>
              <a:rPr lang="en-US" dirty="0"/>
              <a:t>Check Feasibility</a:t>
            </a:r>
            <a:endParaRPr lang="en-IN" dirty="0"/>
          </a:p>
        </p:txBody>
      </p:sp>
      <p:sp>
        <p:nvSpPr>
          <p:cNvPr id="3" name="Content Placeholder 2">
            <a:extLst>
              <a:ext uri="{FF2B5EF4-FFF2-40B4-BE49-F238E27FC236}">
                <a16:creationId xmlns:a16="http://schemas.microsoft.com/office/drawing/2014/main" id="{F4BE9964-1FEE-4DAC-906C-5C8C3317E53D}"/>
              </a:ext>
            </a:extLst>
          </p:cNvPr>
          <p:cNvSpPr>
            <a:spLocks noGrp="1"/>
          </p:cNvSpPr>
          <p:nvPr>
            <p:ph idx="1"/>
          </p:nvPr>
        </p:nvSpPr>
        <p:spPr/>
        <p:txBody>
          <a:bodyPr/>
          <a:lstStyle/>
          <a:p>
            <a:pPr>
              <a:buClr>
                <a:schemeClr val="tx1"/>
              </a:buClr>
              <a:buFont typeface="Arial" panose="020B0604020202020204" pitchFamily="34" charset="0"/>
              <a:buChar char="•"/>
            </a:pPr>
            <a:r>
              <a:rPr lang="en-US" dirty="0"/>
              <a:t> In this step the robot checks if the goal is reachable or not. </a:t>
            </a:r>
          </a:p>
          <a:p>
            <a:pPr>
              <a:buClr>
                <a:schemeClr val="tx1"/>
              </a:buClr>
              <a:buFont typeface="Arial" panose="020B0604020202020204" pitchFamily="34" charset="0"/>
              <a:buChar char="•"/>
            </a:pPr>
            <a:r>
              <a:rPr lang="en-US" dirty="0"/>
              <a:t> Here we continuously monitor the position of the robot from the topic /</a:t>
            </a:r>
            <a:r>
              <a:rPr lang="en-US" dirty="0" err="1"/>
              <a:t>amcl_pose</a:t>
            </a:r>
            <a:r>
              <a:rPr lang="en-US" dirty="0"/>
              <a:t>.</a:t>
            </a:r>
          </a:p>
          <a:p>
            <a:pPr>
              <a:buClr>
                <a:schemeClr val="tx1"/>
              </a:buClr>
              <a:buFont typeface="Arial" panose="020B0604020202020204" pitchFamily="34" charset="0"/>
              <a:buChar char="•"/>
            </a:pPr>
            <a:r>
              <a:rPr lang="en-US" dirty="0"/>
              <a:t>  The robot while travelling towards goals is checked If it is stagnant for more than thirty seconds.</a:t>
            </a:r>
          </a:p>
          <a:p>
            <a:pPr>
              <a:buClr>
                <a:schemeClr val="tx1"/>
              </a:buClr>
              <a:buFont typeface="Arial" panose="020B0604020202020204" pitchFamily="34" charset="0"/>
              <a:buChar char="•"/>
            </a:pPr>
            <a:r>
              <a:rPr lang="en-US" dirty="0"/>
              <a:t>  If the robot is stagnant, the distance between the robot and the goal is calculated at that stagnant position.</a:t>
            </a:r>
          </a:p>
          <a:p>
            <a:pPr>
              <a:buClr>
                <a:schemeClr val="tx1"/>
              </a:buClr>
              <a:buFont typeface="Arial" panose="020B0604020202020204" pitchFamily="34" charset="0"/>
              <a:buChar char="•"/>
            </a:pPr>
            <a:r>
              <a:rPr lang="en-US" dirty="0"/>
              <a:t> If the is less than 0.2 then the goal is considered to be Reached and the robot moves to the next goal.</a:t>
            </a:r>
          </a:p>
          <a:p>
            <a:pPr>
              <a:buClr>
                <a:schemeClr val="tx1"/>
              </a:buClr>
              <a:buFont typeface="Arial" panose="020B0604020202020204" pitchFamily="34" charset="0"/>
              <a:buChar char="•"/>
            </a:pPr>
            <a:r>
              <a:rPr lang="en-US" dirty="0"/>
              <a:t> Continuous checking is achieved from the  function ‘</a:t>
            </a:r>
            <a:r>
              <a:rPr lang="en-US" dirty="0" err="1"/>
              <a:t>threading.Timer</a:t>
            </a:r>
            <a:r>
              <a:rPr lang="en-US" dirty="0"/>
              <a:t>’</a:t>
            </a:r>
          </a:p>
        </p:txBody>
      </p:sp>
      <p:pic>
        <p:nvPicPr>
          <p:cNvPr id="5" name="Picture 4">
            <a:extLst>
              <a:ext uri="{FF2B5EF4-FFF2-40B4-BE49-F238E27FC236}">
                <a16:creationId xmlns:a16="http://schemas.microsoft.com/office/drawing/2014/main" id="{32B54B2E-515A-4BD8-9CB3-A13507D8A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238069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F9FE-F857-4B57-A0E9-3BAEB74B7EAF}"/>
              </a:ext>
            </a:extLst>
          </p:cNvPr>
          <p:cNvSpPr>
            <a:spLocks noGrp="1"/>
          </p:cNvSpPr>
          <p:nvPr>
            <p:ph type="title"/>
          </p:nvPr>
        </p:nvSpPr>
        <p:spPr/>
        <p:txBody>
          <a:bodyPr/>
          <a:lstStyle/>
          <a:p>
            <a:r>
              <a:rPr lang="en-US" dirty="0"/>
              <a:t>Manual Riding </a:t>
            </a:r>
            <a:endParaRPr lang="en-IN" dirty="0"/>
          </a:p>
        </p:txBody>
      </p:sp>
      <p:sp>
        <p:nvSpPr>
          <p:cNvPr id="3" name="Content Placeholder 2">
            <a:extLst>
              <a:ext uri="{FF2B5EF4-FFF2-40B4-BE49-F238E27FC236}">
                <a16:creationId xmlns:a16="http://schemas.microsoft.com/office/drawing/2014/main" id="{027D3342-1D68-4527-A57E-29364A0C6CAC}"/>
              </a:ext>
            </a:extLst>
          </p:cNvPr>
          <p:cNvSpPr>
            <a:spLocks noGrp="1"/>
          </p:cNvSpPr>
          <p:nvPr>
            <p:ph idx="1"/>
          </p:nvPr>
        </p:nvSpPr>
        <p:spPr/>
        <p:txBody>
          <a:bodyPr/>
          <a:lstStyle/>
          <a:p>
            <a:pPr>
              <a:buClrTx/>
              <a:buFont typeface="Arial" panose="020B0604020202020204" pitchFamily="34" charset="0"/>
              <a:buChar char="•"/>
            </a:pPr>
            <a:r>
              <a:rPr lang="en-US" dirty="0"/>
              <a:t> There is a possibility that while moving towards a goal the robot might get stuck.</a:t>
            </a:r>
          </a:p>
          <a:p>
            <a:pPr>
              <a:buClrTx/>
              <a:buFont typeface="Arial" panose="020B0604020202020204" pitchFamily="34" charset="0"/>
              <a:buChar char="•"/>
            </a:pPr>
            <a:r>
              <a:rPr lang="en-US" dirty="0"/>
              <a:t> If the robot gets stuck the </a:t>
            </a:r>
            <a:r>
              <a:rPr lang="en-US" dirty="0" err="1"/>
              <a:t>move_base</a:t>
            </a:r>
            <a:r>
              <a:rPr lang="en-US" dirty="0"/>
              <a:t> package is aborted and status is turned to 4.</a:t>
            </a:r>
          </a:p>
          <a:p>
            <a:pPr>
              <a:buClrTx/>
              <a:buFont typeface="Arial" panose="020B0604020202020204" pitchFamily="34" charset="0"/>
              <a:buChar char="•"/>
            </a:pPr>
            <a:r>
              <a:rPr lang="en-US" dirty="0"/>
              <a:t> When the status changes to 4 the robot moves into manual driving.</a:t>
            </a:r>
          </a:p>
          <a:p>
            <a:pPr>
              <a:buClrTx/>
              <a:buFont typeface="Arial" panose="020B0604020202020204" pitchFamily="34" charset="0"/>
              <a:buChar char="•"/>
            </a:pPr>
            <a:r>
              <a:rPr lang="en-US" dirty="0"/>
              <a:t> The robot takes in the scan data to check for free space.</a:t>
            </a:r>
          </a:p>
          <a:p>
            <a:pPr>
              <a:buClrTx/>
              <a:buFont typeface="Arial" panose="020B0604020202020204" pitchFamily="34" charset="0"/>
              <a:buChar char="•"/>
            </a:pPr>
            <a:r>
              <a:rPr lang="en-US" dirty="0"/>
              <a:t> The robot moves toward free space an frees itself by giving suitable velocity values to </a:t>
            </a:r>
            <a:r>
              <a:rPr lang="en-IN" dirty="0"/>
              <a:t>/</a:t>
            </a:r>
            <a:r>
              <a:rPr lang="en-IN" dirty="0" err="1"/>
              <a:t>cmd_vel</a:t>
            </a:r>
            <a:r>
              <a:rPr lang="en-US" dirty="0"/>
              <a:t>.</a:t>
            </a:r>
          </a:p>
          <a:p>
            <a:pPr>
              <a:buClrTx/>
              <a:buFont typeface="Arial" panose="020B0604020202020204" pitchFamily="34" charset="0"/>
              <a:buChar char="•"/>
            </a:pPr>
            <a:r>
              <a:rPr lang="en-US" dirty="0"/>
              <a:t> Once the robot is free, it again moves towards the remaining goals.</a:t>
            </a:r>
            <a:endParaRPr lang="en-IN" dirty="0"/>
          </a:p>
        </p:txBody>
      </p:sp>
      <p:pic>
        <p:nvPicPr>
          <p:cNvPr id="4" name="Picture 3">
            <a:extLst>
              <a:ext uri="{FF2B5EF4-FFF2-40B4-BE49-F238E27FC236}">
                <a16:creationId xmlns:a16="http://schemas.microsoft.com/office/drawing/2014/main" id="{2942A4C5-E841-483A-A067-70164972E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5138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4D51-321C-488C-8F6E-53EB9A9FA154}"/>
              </a:ext>
            </a:extLst>
          </p:cNvPr>
          <p:cNvSpPr>
            <a:spLocks noGrp="1"/>
          </p:cNvSpPr>
          <p:nvPr>
            <p:ph type="title"/>
          </p:nvPr>
        </p:nvSpPr>
        <p:spPr/>
        <p:txBody>
          <a:bodyPr/>
          <a:lstStyle/>
          <a:p>
            <a:r>
              <a:rPr lang="en-US" dirty="0"/>
              <a:t>Things We tried </a:t>
            </a:r>
            <a:endParaRPr lang="en-IN" dirty="0"/>
          </a:p>
        </p:txBody>
      </p:sp>
      <p:sp>
        <p:nvSpPr>
          <p:cNvPr id="3" name="Content Placeholder 2">
            <a:extLst>
              <a:ext uri="{FF2B5EF4-FFF2-40B4-BE49-F238E27FC236}">
                <a16:creationId xmlns:a16="http://schemas.microsoft.com/office/drawing/2014/main" id="{6ED61BEA-B478-43C8-A6BB-3A909E011F3F}"/>
              </a:ext>
            </a:extLst>
          </p:cNvPr>
          <p:cNvSpPr>
            <a:spLocks noGrp="1"/>
          </p:cNvSpPr>
          <p:nvPr>
            <p:ph idx="1"/>
          </p:nvPr>
        </p:nvSpPr>
        <p:spPr/>
        <p:txBody>
          <a:bodyPr/>
          <a:lstStyle/>
          <a:p>
            <a:pPr>
              <a:buClrTx/>
              <a:buFont typeface="Arial" panose="020B0604020202020204" pitchFamily="34" charset="0"/>
              <a:buChar char="•"/>
            </a:pPr>
            <a:r>
              <a:rPr lang="en-US" dirty="0"/>
              <a:t> Move Base Parameters.</a:t>
            </a:r>
          </a:p>
          <a:p>
            <a:pPr lvl="1">
              <a:buClrTx/>
              <a:buFont typeface="Wingdings" panose="05000000000000000000" pitchFamily="2" charset="2"/>
              <a:buChar char="Ø"/>
            </a:pPr>
            <a:r>
              <a:rPr lang="en-US" dirty="0"/>
              <a:t>Inflation Radius- Not Achieved.</a:t>
            </a:r>
          </a:p>
          <a:p>
            <a:pPr lvl="1">
              <a:buClrTx/>
              <a:buFont typeface="Wingdings" panose="05000000000000000000" pitchFamily="2" charset="2"/>
              <a:buChar char="Ø"/>
            </a:pPr>
            <a:r>
              <a:rPr lang="en-US" dirty="0" err="1"/>
              <a:t>xy_goal_tolerance</a:t>
            </a:r>
            <a:r>
              <a:rPr lang="en-US" dirty="0"/>
              <a:t> – Changed to 0.2</a:t>
            </a:r>
          </a:p>
          <a:p>
            <a:pPr lvl="1">
              <a:buClrTx/>
              <a:buFont typeface="Wingdings" panose="05000000000000000000" pitchFamily="2" charset="2"/>
              <a:buChar char="Ø"/>
            </a:pPr>
            <a:r>
              <a:rPr lang="en-US" dirty="0" err="1"/>
              <a:t>yaw_goal_tolerance</a:t>
            </a:r>
            <a:r>
              <a:rPr lang="en-US" dirty="0"/>
              <a:t> – Changed to 6.28</a:t>
            </a:r>
          </a:p>
          <a:p>
            <a:pPr>
              <a:buClrTx/>
              <a:buFont typeface="Arial" panose="020B0604020202020204" pitchFamily="34" charset="0"/>
              <a:buChar char="•"/>
            </a:pPr>
            <a:r>
              <a:rPr lang="en-US" dirty="0"/>
              <a:t> Retrying lost goals - Not Achieved</a:t>
            </a:r>
          </a:p>
          <a:p>
            <a:pPr>
              <a:buClrTx/>
              <a:buFont typeface="Arial" panose="020B0604020202020204" pitchFamily="34" charset="0"/>
              <a:buChar char="•"/>
            </a:pPr>
            <a:r>
              <a:rPr lang="en-US" dirty="0"/>
              <a:t> Generating of test files for our packages-Achieved.</a:t>
            </a:r>
          </a:p>
          <a:p>
            <a:pPr marL="0" indent="0">
              <a:buClrTx/>
              <a:buNone/>
            </a:pPr>
            <a:endParaRPr lang="en-US" dirty="0"/>
          </a:p>
          <a:p>
            <a:pPr marL="201168" lvl="1" indent="0">
              <a:buClrTx/>
              <a:buNone/>
            </a:pPr>
            <a:endParaRPr lang="en-IN" dirty="0"/>
          </a:p>
        </p:txBody>
      </p:sp>
      <p:pic>
        <p:nvPicPr>
          <p:cNvPr id="4" name="Picture 3">
            <a:extLst>
              <a:ext uri="{FF2B5EF4-FFF2-40B4-BE49-F238E27FC236}">
                <a16:creationId xmlns:a16="http://schemas.microsoft.com/office/drawing/2014/main" id="{AF933C69-7C7A-4FA3-B1F8-2774CF79E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350404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A81F7B-3B44-45F2-B344-DD874BB88A2D}"/>
              </a:ext>
            </a:extLst>
          </p:cNvPr>
          <p:cNvSpPr txBox="1"/>
          <p:nvPr/>
        </p:nvSpPr>
        <p:spPr>
          <a:xfrm>
            <a:off x="3265469" y="2352784"/>
            <a:ext cx="5661061" cy="2585323"/>
          </a:xfrm>
          <a:prstGeom prst="rect">
            <a:avLst/>
          </a:prstGeom>
          <a:noFill/>
        </p:spPr>
        <p:txBody>
          <a:bodyPr wrap="square" rtlCol="0">
            <a:spAutoFit/>
          </a:bodyPr>
          <a:lstStyle/>
          <a:p>
            <a:pPr algn="ctr"/>
            <a:r>
              <a:rPr lang="en-US" sz="5400" dirty="0"/>
              <a:t>THANK YOU</a:t>
            </a:r>
          </a:p>
          <a:p>
            <a:pPr algn="ctr"/>
            <a:endParaRPr lang="en-US" sz="5400" dirty="0"/>
          </a:p>
          <a:p>
            <a:pPr algn="ctr"/>
            <a:r>
              <a:rPr lang="en-US" sz="5400" dirty="0"/>
              <a:t>Any Questions ?</a:t>
            </a:r>
            <a:endParaRPr lang="en-IN" sz="5400" dirty="0"/>
          </a:p>
        </p:txBody>
      </p:sp>
      <p:pic>
        <p:nvPicPr>
          <p:cNvPr id="5" name="Picture 4">
            <a:extLst>
              <a:ext uri="{FF2B5EF4-FFF2-40B4-BE49-F238E27FC236}">
                <a16:creationId xmlns:a16="http://schemas.microsoft.com/office/drawing/2014/main" id="{CA5C2745-5292-4B15-82AC-CF04946C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623" y="142303"/>
            <a:ext cx="2412373" cy="807894"/>
          </a:xfrm>
          <a:prstGeom prst="rect">
            <a:avLst/>
          </a:prstGeom>
        </p:spPr>
      </p:pic>
    </p:spTree>
    <p:extLst>
      <p:ext uri="{BB962C8B-B14F-4D97-AF65-F5344CB8AC3E}">
        <p14:creationId xmlns:p14="http://schemas.microsoft.com/office/powerpoint/2010/main" val="352968030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274</TotalTime>
  <Words>598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OBJECT AVOIDANCE ROBOT Team: Star-Force</vt:lpstr>
      <vt:lpstr>Objective</vt:lpstr>
      <vt:lpstr>Flow Chart</vt:lpstr>
      <vt:lpstr>Goal Sorting</vt:lpstr>
      <vt:lpstr>Goal Reaching Logic</vt:lpstr>
      <vt:lpstr>Check Feasibility</vt:lpstr>
      <vt:lpstr>Manual Riding </vt:lpstr>
      <vt:lpstr>Things We tried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 Harlapur</dc:creator>
  <cp:lastModifiedBy>Bhuvan Harlapur</cp:lastModifiedBy>
  <cp:revision>36</cp:revision>
  <dcterms:created xsi:type="dcterms:W3CDTF">2020-07-24T11:40:33Z</dcterms:created>
  <dcterms:modified xsi:type="dcterms:W3CDTF">2020-07-24T18:56:22Z</dcterms:modified>
</cp:coreProperties>
</file>