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2" r:id="rId2"/>
  </p:sldMasterIdLst>
  <p:notesMasterIdLst>
    <p:notesMasterId r:id="rId12"/>
  </p:notesMasterIdLst>
  <p:sldIdLst>
    <p:sldId id="256" r:id="rId3"/>
    <p:sldId id="257" r:id="rId4"/>
    <p:sldId id="269" r:id="rId5"/>
    <p:sldId id="284" r:id="rId6"/>
    <p:sldId id="270" r:id="rId7"/>
    <p:sldId id="271" r:id="rId8"/>
    <p:sldId id="272" r:id="rId9"/>
    <p:sldId id="273" r:id="rId10"/>
    <p:sldId id="259"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Franklin Gothic" panose="020B0604020202020204" charset="0"/>
      <p:bold r:id="rId17"/>
    </p:embeddedFont>
    <p:embeddedFont>
      <p:font typeface="Libre Franklin"/>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78" d="100"/>
          <a:sy n="78" d="100"/>
        </p:scale>
        <p:origin x="1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2743783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74912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3987901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832045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extLst>
      <p:ext uri="{BB962C8B-B14F-4D97-AF65-F5344CB8AC3E}">
        <p14:creationId xmlns:p14="http://schemas.microsoft.com/office/powerpoint/2010/main" val="2615766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panose="020B0604020202020204"/>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1922953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513975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extLst>
      <p:ext uri="{BB962C8B-B14F-4D97-AF65-F5344CB8AC3E}">
        <p14:creationId xmlns:p14="http://schemas.microsoft.com/office/powerpoint/2010/main" val="419645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411082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39507600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472612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41203549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extLst>
      <p:ext uri="{BB962C8B-B14F-4D97-AF65-F5344CB8AC3E}">
        <p14:creationId xmlns:p14="http://schemas.microsoft.com/office/powerpoint/2010/main" val="136361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782768500"/>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8418" y="0"/>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Times New Roman" panose="02020603050405020304" pitchFamily="18" charset="0"/>
                <a:cs typeface="Times New Roman" panose="02020603050405020304" pitchFamily="18" charset="0"/>
              </a:rPr>
              <a:t>Basic Details of the Team and Problem Statement</a:t>
            </a:r>
            <a:endParaRPr dirty="0">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5807421" y="1151688"/>
            <a:ext cx="6045695" cy="569059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Ministry/Organization Name/Student Innovation : </a:t>
            </a:r>
            <a:r>
              <a:rPr lang="en-US" b="1" u="sng" dirty="0">
                <a:latin typeface="Times New Roman" panose="02020603050405020304" pitchFamily="18" charset="0"/>
                <a:ea typeface="Franklin Gothic"/>
                <a:cs typeface="Times New Roman" panose="02020603050405020304" pitchFamily="18" charset="0"/>
                <a:sym typeface="Franklin Gothic"/>
              </a:rPr>
              <a:t>AICTE </a:t>
            </a:r>
            <a:endParaRPr b="1" u="sng"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lang="en-US" b="1" dirty="0">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PS Code : </a:t>
            </a:r>
            <a:r>
              <a:rPr lang="en-US" b="1" u="sng" dirty="0">
                <a:latin typeface="Times New Roman" panose="02020603050405020304" pitchFamily="18" charset="0"/>
                <a:ea typeface="Franklin Gothic"/>
                <a:cs typeface="Times New Roman" panose="02020603050405020304" pitchFamily="18" charset="0"/>
                <a:sym typeface="Franklin Gothic"/>
              </a:rPr>
              <a:t>SIH1460</a:t>
            </a:r>
            <a:endParaRPr b="1" u="sng"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   </a:t>
            </a:r>
            <a:br>
              <a:rPr lang="en-US" b="1"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Problem Statement Title : </a:t>
            </a:r>
            <a:r>
              <a:rPr lang="en-US" b="1" i="0" u="none" strike="noStrike" dirty="0">
                <a:effectLst/>
                <a:latin typeface="Times New Roman" panose="02020603050405020304" pitchFamily="18" charset="0"/>
                <a:cs typeface="Times New Roman" panose="02020603050405020304" pitchFamily="18" charset="0"/>
              </a:rPr>
              <a:t>Integration of AI for Adaptive Learning for MCQ Selection in PARAKH</a:t>
            </a:r>
            <a:endParaRPr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b="1"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Team Name : Tech </a:t>
            </a:r>
            <a:r>
              <a:rPr lang="en-US" b="1" dirty="0" err="1">
                <a:latin typeface="Times New Roman" panose="02020603050405020304" pitchFamily="18" charset="0"/>
                <a:ea typeface="Franklin Gothic"/>
                <a:cs typeface="Times New Roman" panose="02020603050405020304" pitchFamily="18" charset="0"/>
                <a:sym typeface="Franklin Gothic"/>
              </a:rPr>
              <a:t>Classifierz</a:t>
            </a:r>
            <a:endParaRPr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b="1"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Team Leader Name :</a:t>
            </a:r>
            <a:r>
              <a:rPr lang="en-US" b="1" dirty="0" err="1">
                <a:latin typeface="Times New Roman" panose="02020603050405020304" pitchFamily="18" charset="0"/>
                <a:ea typeface="Franklin Gothic"/>
                <a:cs typeface="Times New Roman" panose="02020603050405020304" pitchFamily="18" charset="0"/>
                <a:sym typeface="Franklin Gothic"/>
              </a:rPr>
              <a:t>Bhuvanika</a:t>
            </a:r>
            <a:r>
              <a:rPr lang="en-US" b="1" dirty="0">
                <a:latin typeface="Times New Roman" panose="02020603050405020304" pitchFamily="18" charset="0"/>
                <a:ea typeface="Franklin Gothic"/>
                <a:cs typeface="Times New Roman" panose="02020603050405020304" pitchFamily="18" charset="0"/>
                <a:sym typeface="Franklin Gothic"/>
              </a:rPr>
              <a:t> S</a:t>
            </a:r>
            <a:endParaRPr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lang="en-US" b="1" dirty="0">
              <a:latin typeface="Times New Roman" panose="02020603050405020304" pitchFamily="18" charset="0"/>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Times New Roman" panose="02020603050405020304" pitchFamily="18" charset="0"/>
                <a:ea typeface="Franklin Gothic"/>
                <a:cs typeface="Times New Roman" panose="02020603050405020304" pitchFamily="18" charset="0"/>
                <a:sym typeface="Franklin Gothic"/>
              </a:rPr>
              <a:t>Institute Code (AISHE):C-27058</a:t>
            </a:r>
          </a:p>
          <a:p>
            <a:pPr marL="0" lvl="0" indent="0" algn="l" rtl="0">
              <a:lnSpc>
                <a:spcPct val="90000"/>
              </a:lnSpc>
              <a:spcBef>
                <a:spcPts val="1000"/>
              </a:spcBef>
              <a:spcAft>
                <a:spcPts val="0"/>
              </a:spcAft>
              <a:buClr>
                <a:schemeClr val="lt2"/>
              </a:buClr>
              <a:buSzPts val="1800"/>
              <a:buNone/>
            </a:pPr>
            <a:endParaRPr lang="en-US" b="1" dirty="0">
              <a:latin typeface="Times New Roman" panose="02020603050405020304" pitchFamily="18" charset="0"/>
              <a:ea typeface="Franklin Gothic"/>
              <a:cs typeface="Times New Roman" panose="02020603050405020304" pitchFamily="18" charset="0"/>
              <a:sym typeface="Franklin Gothic"/>
            </a:endParaRPr>
          </a:p>
          <a:p>
            <a:pPr marL="0" indent="0"/>
            <a:r>
              <a:rPr lang="en-US" b="1" dirty="0">
                <a:latin typeface="Times New Roman" panose="02020603050405020304" pitchFamily="18" charset="0"/>
                <a:ea typeface="Franklin Gothic"/>
                <a:cs typeface="Times New Roman" panose="02020603050405020304" pitchFamily="18" charset="0"/>
                <a:sym typeface="Franklin Gothic"/>
              </a:rPr>
              <a:t>Institute Name:</a:t>
            </a:r>
            <a:r>
              <a:rPr lang="en-IN" b="1" dirty="0" err="1">
                <a:latin typeface="Times New Roman" panose="02020603050405020304" pitchFamily="18" charset="0"/>
                <a:cs typeface="Times New Roman" panose="02020603050405020304" pitchFamily="18" charset="0"/>
              </a:rPr>
              <a:t>Mepco</a:t>
            </a:r>
            <a:r>
              <a:rPr lang="en-IN" b="1" dirty="0">
                <a:latin typeface="Times New Roman" panose="02020603050405020304" pitchFamily="18" charset="0"/>
                <a:cs typeface="Times New Roman" panose="02020603050405020304" pitchFamily="18" charset="0"/>
              </a:rPr>
              <a:t> Schlenk Engineering College</a:t>
            </a:r>
            <a:r>
              <a:rPr lang="en-US" b="1" dirty="0">
                <a:latin typeface="Times New Roman" panose="02020603050405020304" pitchFamily="18" charset="0"/>
                <a:cs typeface="Times New Roman" panose="02020603050405020304" pitchFamily="18" charset="0"/>
                <a:sym typeface="Franklin Gothic"/>
              </a:rPr>
              <a:t>, </a:t>
            </a:r>
            <a:r>
              <a:rPr lang="en-US" b="1" dirty="0" err="1">
                <a:latin typeface="Times New Roman" panose="02020603050405020304" pitchFamily="18" charset="0"/>
                <a:ea typeface="Franklin Gothic"/>
                <a:cs typeface="Times New Roman" panose="02020603050405020304" pitchFamily="18" charset="0"/>
                <a:sym typeface="Franklin Gothic"/>
              </a:rPr>
              <a:t>Sivakasi</a:t>
            </a:r>
            <a:endParaRPr lang="en-US"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b="1" dirty="0">
                <a:latin typeface="Times New Roman" panose="02020603050405020304" pitchFamily="18" charset="0"/>
                <a:ea typeface="Franklin Gothic"/>
                <a:cs typeface="Times New Roman" panose="02020603050405020304" pitchFamily="18" charset="0"/>
                <a:sym typeface="Franklin Gothic"/>
              </a:rPr>
            </a:br>
            <a:r>
              <a:rPr lang="en-US" b="1" dirty="0">
                <a:latin typeface="Times New Roman" panose="02020603050405020304" pitchFamily="18" charset="0"/>
                <a:ea typeface="Franklin Gothic"/>
                <a:cs typeface="Times New Roman" panose="02020603050405020304" pitchFamily="18" charset="0"/>
                <a:sym typeface="Franklin Gothic"/>
              </a:rPr>
              <a:t>Theme </a:t>
            </a:r>
            <a:r>
              <a:rPr lang="en-US" b="1" dirty="0" err="1">
                <a:latin typeface="Times New Roman" panose="02020603050405020304" pitchFamily="18" charset="0"/>
                <a:ea typeface="Franklin Gothic"/>
                <a:cs typeface="Times New Roman" panose="02020603050405020304" pitchFamily="18" charset="0"/>
                <a:sym typeface="Franklin Gothic"/>
              </a:rPr>
              <a:t>Name:</a:t>
            </a:r>
            <a:r>
              <a:rPr lang="en-US" b="1" u="sng" dirty="0" err="1">
                <a:latin typeface="Times New Roman" panose="02020603050405020304" pitchFamily="18" charset="0"/>
                <a:ea typeface="Franklin Gothic"/>
                <a:cs typeface="Times New Roman" panose="02020603050405020304" pitchFamily="18" charset="0"/>
                <a:sym typeface="Franklin Gothic"/>
              </a:rPr>
              <a:t>Smart</a:t>
            </a:r>
            <a:r>
              <a:rPr lang="en-US" b="1" u="sng" dirty="0">
                <a:latin typeface="Times New Roman" panose="02020603050405020304" pitchFamily="18" charset="0"/>
                <a:ea typeface="Franklin Gothic"/>
                <a:cs typeface="Times New Roman" panose="02020603050405020304" pitchFamily="18" charset="0"/>
                <a:sym typeface="Franklin Gothic"/>
              </a:rPr>
              <a:t> Automation</a:t>
            </a:r>
            <a:endParaRPr b="1" u="sng" dirty="0">
              <a:latin typeface="Times New Roman" panose="02020603050405020304" pitchFamily="18" charset="0"/>
              <a:cs typeface="Times New Roman" panose="02020603050405020304" pitchFamily="18"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lang="en-US"/>
          </a:p>
        </p:txBody>
      </p:sp>
      <p:sp>
        <p:nvSpPr>
          <p:cNvPr id="7" name="Text Box 6"/>
          <p:cNvSpPr txBox="1"/>
          <p:nvPr/>
        </p:nvSpPr>
        <p:spPr>
          <a:xfrm>
            <a:off x="92075" y="110490"/>
            <a:ext cx="8282305" cy="6647180"/>
          </a:xfrm>
          <a:prstGeom prst="rect">
            <a:avLst/>
          </a:prstGeom>
          <a:noFill/>
        </p:spPr>
        <p:txBody>
          <a:bodyPr wrap="square" rtlCol="0">
            <a:noAutofit/>
          </a:bodyPr>
          <a:lstStyle/>
          <a:p>
            <a:pPr marL="0" lvl="7" indent="0">
              <a:lnSpc>
                <a:spcPct val="100000"/>
              </a:lnSpc>
              <a:buFont typeface="Arial" panose="020B0604020202020204" pitchFamily="34" charset="0"/>
              <a:buNone/>
            </a:pPr>
            <a:r>
              <a:rPr lang="en-US" sz="2000" b="1" dirty="0">
                <a:solidFill>
                  <a:schemeClr val="tx1"/>
                </a:solidFill>
                <a:latin typeface="Times New Roman" panose="02020603050405020304" charset="0"/>
                <a:cs typeface="Times New Roman" panose="02020603050405020304" charset="0"/>
                <a:sym typeface="Franklin Gothic"/>
              </a:rPr>
              <a:t>Proposed Idea/Solution/Prototype</a:t>
            </a:r>
          </a:p>
          <a:p>
            <a:pPr marL="0" lvl="7" indent="0">
              <a:lnSpc>
                <a:spcPct val="100000"/>
              </a:lnSpc>
              <a:buFont typeface="Arial" panose="020B0604020202020204" pitchFamily="34" charset="0"/>
              <a:buNone/>
            </a:pPr>
            <a:endParaRPr lang="en-US" sz="2000" b="1" dirty="0">
              <a:solidFill>
                <a:schemeClr val="tx1"/>
              </a:solidFill>
              <a:latin typeface="Times New Roman" panose="02020603050405020304" charset="0"/>
              <a:cs typeface="Times New Roman" panose="02020603050405020304" charset="0"/>
              <a:sym typeface="Franklin Gothic"/>
            </a:endParaRPr>
          </a:p>
          <a:p>
            <a:pPr lvl="7"/>
            <a:r>
              <a:rPr lang="en-IN" altLang="en-US" dirty="0">
                <a:solidFill>
                  <a:schemeClr val="tx1"/>
                </a:solidFill>
                <a:latin typeface="Times New Roman" panose="02020603050405020304" pitchFamily="18" charset="0"/>
                <a:cs typeface="Times New Roman" panose="02020603050405020304" pitchFamily="18" charset="0"/>
                <a:sym typeface="Franklin Gothic"/>
              </a:rPr>
              <a:t>We are looking for a solution by developing a software </a:t>
            </a:r>
            <a:r>
              <a:rPr lang="en-US" b="0" i="0" dirty="0">
                <a:solidFill>
                  <a:schemeClr val="tx1"/>
                </a:solidFill>
                <a:effectLst/>
                <a:latin typeface="Times New Roman" panose="02020603050405020304" pitchFamily="18" charset="0"/>
                <a:cs typeface="Times New Roman" panose="02020603050405020304" pitchFamily="18" charset="0"/>
              </a:rPr>
              <a:t>The project is to develop a web-based adaptive multiple-choice question (MCQ) testing system that delivers MCQ assessments to users over the internet and adapts the questions based on the user's performance and abilities.</a:t>
            </a:r>
            <a:r>
              <a:rPr lang="en-IN" altLang="en-US" dirty="0">
                <a:solidFill>
                  <a:schemeClr val="tx1"/>
                </a:solidFill>
                <a:latin typeface="Times New Roman" panose="02020603050405020304" pitchFamily="18" charset="0"/>
                <a:cs typeface="Times New Roman" panose="02020603050405020304" pitchFamily="18" charset="0"/>
                <a:sym typeface="Franklin Gothic"/>
              </a:rPr>
              <a:t>. This prototype functions as follows:</a:t>
            </a:r>
          </a:p>
          <a:p>
            <a:pPr marL="0" lvl="7" indent="0">
              <a:lnSpc>
                <a:spcPct val="100000"/>
              </a:lnSpc>
              <a:buFont typeface="Arial" panose="020B0604020202020204" pitchFamily="34" charset="0"/>
              <a:buNone/>
            </a:pPr>
            <a:endParaRPr lang="en-IN" altLang="en-US" dirty="0">
              <a:solidFill>
                <a:schemeClr val="tx1"/>
              </a:solidFill>
              <a:latin typeface="Times New Roman" panose="02020603050405020304" charset="0"/>
              <a:cs typeface="Times New Roman" panose="02020603050405020304" charset="0"/>
              <a:sym typeface="Franklin Gothic"/>
            </a:endParaRPr>
          </a:p>
          <a:p>
            <a:pPr marL="685800" indent="-457200">
              <a:lnSpc>
                <a:spcPct val="100000"/>
              </a:lnSpc>
              <a:buFont typeface="Wingdings" panose="05000000000000000000" charset="0"/>
              <a:buChar char="Ø"/>
            </a:pPr>
            <a:r>
              <a:rPr lang="en-IN" altLang="en-US" b="1" dirty="0">
                <a:latin typeface="Times New Roman" panose="02020603050405020304" charset="0"/>
                <a:cs typeface="Times New Roman" panose="02020603050405020304" charset="0"/>
              </a:rPr>
              <a:t>User Input :</a:t>
            </a:r>
            <a:r>
              <a:rPr lang="en-IN" altLang="en-US" dirty="0">
                <a:latin typeface="Times New Roman" panose="02020603050405020304" charset="0"/>
                <a:cs typeface="Times New Roman" panose="02020603050405020304" charset="0"/>
              </a:rPr>
              <a:t> Users log in to the software ,need to select domains ,topics and take assessment.</a:t>
            </a:r>
          </a:p>
          <a:p>
            <a:pPr marL="685800" indent="-457200">
              <a:lnSpc>
                <a:spcPct val="100000"/>
              </a:lnSpc>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685800" indent="-457200">
              <a:lnSpc>
                <a:spcPct val="100000"/>
              </a:lnSpc>
              <a:buFont typeface="Wingdings" panose="05000000000000000000" charset="0"/>
              <a:buChar char="Ø"/>
            </a:pPr>
            <a:r>
              <a:rPr lang="en-IN" altLang="en-US" b="1" dirty="0">
                <a:latin typeface="Times New Roman" panose="02020603050405020304" charset="0"/>
                <a:cs typeface="Times New Roman" panose="02020603050405020304" charset="0"/>
              </a:rPr>
              <a:t>Initial Assessment </a:t>
            </a:r>
            <a:r>
              <a:rPr lang="en-IN" alt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students start with a common set of questions </a:t>
            </a:r>
            <a:r>
              <a:rPr lang="en-IN" altLang="en-US" dirty="0">
                <a:latin typeface="Times New Roman" panose="02020603050405020304" charset="0"/>
                <a:cs typeface="Times New Roman" panose="02020603050405020304" charset="0"/>
              </a:rPr>
              <a:t>to find their performance.</a:t>
            </a:r>
          </a:p>
          <a:p>
            <a:pPr marL="685800" indent="-457200">
              <a:lnSpc>
                <a:spcPct val="100000"/>
              </a:lnSpc>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685800" indent="-457200">
              <a:lnSpc>
                <a:spcPct val="100000"/>
              </a:lnSpc>
              <a:buFont typeface="Wingdings" panose="05000000000000000000" charset="0"/>
              <a:buChar char="Ø"/>
            </a:pPr>
            <a:r>
              <a:rPr lang="en-US" b="1" dirty="0">
                <a:latin typeface="Times New Roman" panose="02020603050405020304" pitchFamily="18" charset="0"/>
                <a:cs typeface="Times New Roman" panose="02020603050405020304" pitchFamily="18" charset="0"/>
              </a:rPr>
              <a:t>Score-Based Sorting : </a:t>
            </a:r>
            <a:r>
              <a:rPr lang="en-US" dirty="0">
                <a:latin typeface="Times New Roman" panose="02020603050405020304" pitchFamily="18" charset="0"/>
                <a:cs typeface="Times New Roman" panose="02020603050405020304" pitchFamily="18" charset="0"/>
              </a:rPr>
              <a:t>Students are categorized as toppers, average performers, or weaker students based on their performance.</a:t>
            </a:r>
            <a:r>
              <a:rPr lang="en-IN" altLang="en-US" dirty="0">
                <a:latin typeface="Times New Roman" panose="02020603050405020304" charset="0"/>
                <a:cs typeface="Times New Roman" panose="02020603050405020304" charset="0"/>
              </a:rPr>
              <a:t> Students performance can be measured by time </a:t>
            </a:r>
            <a:r>
              <a:rPr lang="en-IN" altLang="en-US" dirty="0" err="1">
                <a:latin typeface="Times New Roman" panose="02020603050405020304" charset="0"/>
                <a:cs typeface="Times New Roman" panose="02020603050405020304" charset="0"/>
              </a:rPr>
              <a:t>taken,and</a:t>
            </a:r>
            <a:r>
              <a:rPr lang="en-IN" altLang="en-US" dirty="0">
                <a:latin typeface="Times New Roman" panose="02020603050405020304" charset="0"/>
                <a:cs typeface="Times New Roman" panose="02020603050405020304" charset="0"/>
              </a:rPr>
              <a:t> previous result</a:t>
            </a:r>
            <a:endParaRPr lang="en-IN" dirty="0">
              <a:latin typeface="Times New Roman" panose="02020603050405020304" pitchFamily="18" charset="0"/>
              <a:cs typeface="Times New Roman" panose="02020603050405020304" pitchFamily="18" charset="0"/>
            </a:endParaRPr>
          </a:p>
          <a:p>
            <a:pPr marL="685800" indent="-457200">
              <a:lnSpc>
                <a:spcPct val="100000"/>
              </a:lnSpc>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685800" indent="-457200">
              <a:lnSpc>
                <a:spcPct val="100000"/>
              </a:lnSpc>
              <a:buFont typeface="Wingdings" panose="05000000000000000000" charset="0"/>
              <a:buChar char="Ø"/>
            </a:pPr>
            <a:r>
              <a:rPr lang="en-US" altLang="en-US" b="1" dirty="0">
                <a:latin typeface="Times New Roman" panose="02020603050405020304" charset="0"/>
                <a:cs typeface="Times New Roman" panose="02020603050405020304" charset="0"/>
              </a:rPr>
              <a:t>Data collection </a:t>
            </a:r>
            <a:r>
              <a:rPr lang="en-US" altLang="en-US" dirty="0">
                <a:latin typeface="Times New Roman" panose="02020603050405020304" charset="0"/>
                <a:cs typeface="Times New Roman" panose="02020603050405020304" charset="0"/>
              </a:rPr>
              <a:t>: The first step is to collect a dataset of MCQs from PARAKH </a:t>
            </a:r>
            <a:r>
              <a:rPr lang="en-US" altLang="en-US" dirty="0" err="1">
                <a:latin typeface="Times New Roman" panose="02020603050405020304" charset="0"/>
                <a:cs typeface="Times New Roman" panose="02020603050405020304" charset="0"/>
              </a:rPr>
              <a:t>exams.Once</a:t>
            </a:r>
            <a:r>
              <a:rPr lang="en-US" altLang="en-US" dirty="0">
                <a:latin typeface="Times New Roman" panose="02020603050405020304" charset="0"/>
                <a:cs typeface="Times New Roman" panose="02020603050405020304" charset="0"/>
              </a:rPr>
              <a:t> the data is collected, it needs to be preprocessed.</a:t>
            </a:r>
          </a:p>
          <a:p>
            <a:pPr marL="228600">
              <a:lnSpc>
                <a:spcPct val="100000"/>
              </a:lnSpc>
            </a:pPr>
            <a:endParaRPr lang="en-IN" altLang="en-US" dirty="0">
              <a:latin typeface="Times New Roman" panose="02020603050405020304" charset="0"/>
              <a:cs typeface="Times New Roman" panose="02020603050405020304" charset="0"/>
            </a:endParaRPr>
          </a:p>
          <a:p>
            <a:pPr marL="685800" indent="-457200">
              <a:buFont typeface="Wingdings" panose="05000000000000000000" charset="0"/>
              <a:buChar char="Ø"/>
            </a:pPr>
            <a:r>
              <a:rPr lang="en-IN" altLang="en-US" b="1" dirty="0">
                <a:latin typeface="Times New Roman" panose="02020603050405020304" charset="0"/>
                <a:cs typeface="Times New Roman" panose="02020603050405020304" charset="0"/>
              </a:rPr>
              <a:t>Question Preprocessing :</a:t>
            </a:r>
            <a:r>
              <a:rPr lang="en-IN" altLang="en-US" dirty="0">
                <a:latin typeface="Times New Roman" panose="02020603050405020304" charset="0"/>
                <a:cs typeface="Times New Roman" panose="02020603050405020304" charset="0"/>
              </a:rPr>
              <a:t> The translated English text undergoes preprocessing, including </a:t>
            </a:r>
            <a:r>
              <a:rPr lang="en-IN" altLang="en-US" dirty="0" err="1">
                <a:latin typeface="Times New Roman" panose="02020603050405020304" charset="0"/>
                <a:cs typeface="Times New Roman" panose="02020603050405020304" charset="0"/>
              </a:rPr>
              <a:t>tokenization,word</a:t>
            </a:r>
            <a:r>
              <a:rPr lang="en-IN" altLang="en-US" dirty="0">
                <a:latin typeface="Times New Roman" panose="02020603050405020304" charset="0"/>
                <a:cs typeface="Times New Roman" panose="02020603050405020304" charset="0"/>
              </a:rPr>
              <a:t> embedding for further processing.</a:t>
            </a:r>
          </a:p>
          <a:p>
            <a:pPr marL="685800" indent="-457200">
              <a:buFont typeface="Wingdings" panose="05000000000000000000" charset="0"/>
              <a:buChar char="Ø"/>
            </a:pPr>
            <a:endParaRPr lang="en-IN" altLang="en-US" b="1" dirty="0">
              <a:latin typeface="Times New Roman" panose="02020603050405020304" charset="0"/>
              <a:cs typeface="Times New Roman" panose="02020603050405020304" charset="0"/>
            </a:endParaRPr>
          </a:p>
          <a:p>
            <a:pPr marL="685800" indent="-457200">
              <a:buFont typeface="Wingdings" panose="05000000000000000000" charset="0"/>
              <a:buChar char="Ø"/>
            </a:pPr>
            <a:r>
              <a:rPr lang="en-IN" altLang="en-US" b="1" dirty="0">
                <a:latin typeface="Times New Roman" panose="02020603050405020304" charset="0"/>
                <a:cs typeface="Times New Roman" panose="02020603050405020304" charset="0"/>
              </a:rPr>
              <a:t>Word Embedding : </a:t>
            </a:r>
            <a:r>
              <a:rPr lang="en-IN" altLang="en-US" dirty="0">
                <a:latin typeface="Times New Roman" panose="02020603050405020304" charset="0"/>
                <a:cs typeface="Times New Roman" panose="02020603050405020304" charset="0"/>
              </a:rPr>
              <a:t>The </a:t>
            </a:r>
            <a:r>
              <a:rPr lang="en-IN" altLang="en-US" dirty="0" err="1">
                <a:latin typeface="Times New Roman" panose="02020603050405020304" charset="0"/>
                <a:cs typeface="Times New Roman" panose="02020603050405020304" charset="0"/>
              </a:rPr>
              <a:t>preprocessed</a:t>
            </a:r>
            <a:r>
              <a:rPr lang="en-IN" altLang="en-US" dirty="0">
                <a:latin typeface="Times New Roman" panose="02020603050405020304" charset="0"/>
                <a:cs typeface="Times New Roman" panose="02020603050405020304" charset="0"/>
              </a:rPr>
              <a:t> questions are undergoes word embedding </a:t>
            </a:r>
            <a:r>
              <a:rPr lang="en-IN" altLang="en-US" dirty="0" err="1">
                <a:latin typeface="Times New Roman" panose="02020603050405020304" charset="0"/>
                <a:cs typeface="Times New Roman" panose="02020603050405020304" charset="0"/>
              </a:rPr>
              <a:t>technique.It</a:t>
            </a:r>
            <a:r>
              <a:rPr lang="en-IN" altLang="en-US" dirty="0">
                <a:latin typeface="Times New Roman" panose="02020603050405020304" charset="0"/>
                <a:cs typeface="Times New Roman" panose="02020603050405020304" charset="0"/>
              </a:rPr>
              <a:t> is a way </a:t>
            </a:r>
            <a:r>
              <a:rPr lang="en-IN" altLang="en-US" dirty="0">
                <a:solidFill>
                  <a:schemeClr val="tx1"/>
                </a:solidFill>
                <a:latin typeface="Times New Roman" panose="02020603050405020304" pitchFamily="18" charset="0"/>
                <a:cs typeface="Times New Roman" panose="02020603050405020304" pitchFamily="18" charset="0"/>
              </a:rPr>
              <a:t>to </a:t>
            </a:r>
            <a:r>
              <a:rPr lang="en-US" b="0" i="0" dirty="0">
                <a:solidFill>
                  <a:schemeClr val="tx1"/>
                </a:solidFill>
                <a:effectLst/>
                <a:latin typeface="Times New Roman" panose="02020603050405020304" pitchFamily="18" charset="0"/>
                <a:cs typeface="Times New Roman" panose="02020603050405020304" pitchFamily="18" charset="0"/>
              </a:rPr>
              <a:t>represent words and whole sentences in a numerical manner. This makes it possible for computers to understand the meaning of text and perform tasks such as natural language processing (NLP).</a:t>
            </a:r>
          </a:p>
          <a:p>
            <a:pPr marL="685800" indent="-457200">
              <a:buFont typeface="Wingdings" panose="05000000000000000000" charset="0"/>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685800" indent="-457200">
              <a:buFont typeface="Wingdings" panose="05000000000000000000" charset="0"/>
              <a:buChar char="Ø"/>
            </a:pPr>
            <a:r>
              <a:rPr lang="en-US" altLang="en-US" b="1" dirty="0">
                <a:solidFill>
                  <a:schemeClr val="tx1"/>
                </a:solidFill>
                <a:latin typeface="Times New Roman" panose="02020603050405020304" pitchFamily="18" charset="0"/>
                <a:cs typeface="Times New Roman" panose="02020603050405020304" pitchFamily="18" charset="0"/>
              </a:rPr>
              <a:t>Question Training : </a:t>
            </a:r>
            <a:r>
              <a:rPr lang="en-US" altLang="en-US" dirty="0">
                <a:solidFill>
                  <a:schemeClr val="tx1"/>
                </a:solidFill>
                <a:latin typeface="Times New Roman" panose="02020603050405020304" pitchFamily="18" charset="0"/>
                <a:cs typeface="Times New Roman" panose="02020603050405020304" pitchFamily="18" charset="0"/>
              </a:rPr>
              <a:t>Train the preprocessed question using </a:t>
            </a:r>
            <a:r>
              <a:rPr lang="en-US" altLang="en-US" b="1" dirty="0" err="1">
                <a:solidFill>
                  <a:schemeClr val="tx1"/>
                </a:solidFill>
                <a:latin typeface="Times New Roman" panose="02020603050405020304" pitchFamily="18" charset="0"/>
                <a:cs typeface="Times New Roman" panose="02020603050405020304" pitchFamily="18" charset="0"/>
              </a:rPr>
              <a:t>LSTM</a:t>
            </a:r>
            <a:r>
              <a:rPr lang="en-US" altLang="en-US" dirty="0" err="1">
                <a:solidFill>
                  <a:schemeClr val="tx1"/>
                </a:solidFill>
                <a:latin typeface="Times New Roman" panose="02020603050405020304" pitchFamily="18" charset="0"/>
                <a:cs typeface="Times New Roman" panose="02020603050405020304" pitchFamily="18" charset="0"/>
              </a:rPr>
              <a:t>.</a:t>
            </a:r>
            <a:r>
              <a:rPr lang="en-US" b="0" i="0" dirty="0" err="1">
                <a:solidFill>
                  <a:schemeClr val="tx1"/>
                </a:solidFill>
                <a:effectLst/>
                <a:latin typeface="Times New Roman" panose="02020603050405020304" pitchFamily="18" charset="0"/>
                <a:cs typeface="Times New Roman" panose="02020603050405020304" pitchFamily="18" charset="0"/>
              </a:rPr>
              <a:t>Use</a:t>
            </a:r>
            <a:r>
              <a:rPr lang="en-US" b="0" i="0" dirty="0">
                <a:solidFill>
                  <a:schemeClr val="tx1"/>
                </a:solidFill>
                <a:effectLst/>
                <a:latin typeface="Times New Roman" panose="02020603050405020304" pitchFamily="18" charset="0"/>
                <a:cs typeface="Times New Roman" panose="02020603050405020304" pitchFamily="18" charset="0"/>
              </a:rPr>
              <a:t> the trained LSTM model to predict the difficulty of new questions. To do this, simply feed the new questions to the LSTM model as input. The LSTM model will then output a prediction of the question's difficulty level.</a:t>
            </a:r>
          </a:p>
          <a:p>
            <a:pPr marL="685800" indent="-457200">
              <a:buFont typeface="Wingdings" panose="05000000000000000000" charset="0"/>
              <a:buChar char="Ø"/>
            </a:pPr>
            <a:endParaRPr lang="en-US" dirty="0">
              <a:solidFill>
                <a:schemeClr val="tx1"/>
              </a:solidFill>
              <a:latin typeface="Times New Roman" panose="02020603050405020304" pitchFamily="18" charset="0"/>
              <a:cs typeface="Times New Roman" panose="02020603050405020304" pitchFamily="18" charset="0"/>
            </a:endParaRPr>
          </a:p>
          <a:p>
            <a:pPr marL="685800" indent="-457200">
              <a:buFont typeface="Wingdings" panose="05000000000000000000" charset="0"/>
              <a:buChar char="Ø"/>
            </a:pPr>
            <a:r>
              <a:rPr lang="en-US" b="1" i="0" dirty="0">
                <a:solidFill>
                  <a:schemeClr val="tx1"/>
                </a:solidFill>
                <a:effectLst/>
                <a:latin typeface="Times New Roman" panose="02020603050405020304" pitchFamily="18" charset="0"/>
                <a:cs typeface="Times New Roman" panose="02020603050405020304" pitchFamily="18" charset="0"/>
              </a:rPr>
              <a:t>Suggestion of Questions : </a:t>
            </a:r>
            <a:r>
              <a:rPr lang="en-US" b="0" i="0" dirty="0">
                <a:solidFill>
                  <a:schemeClr val="tx1"/>
                </a:solidFill>
                <a:effectLst/>
                <a:latin typeface="Times New Roman" panose="02020603050405020304" pitchFamily="18" charset="0"/>
                <a:cs typeface="Times New Roman" panose="02020603050405020304" pitchFamily="18" charset="0"/>
              </a:rPr>
              <a:t>Suggestion questions based on their </a:t>
            </a:r>
            <a:r>
              <a:rPr lang="en-US" dirty="0">
                <a:solidFill>
                  <a:schemeClr val="tx1"/>
                </a:solidFill>
                <a:latin typeface="Times New Roman" panose="02020603050405020304" pitchFamily="18" charset="0"/>
                <a:cs typeface="Times New Roman" panose="02020603050405020304" pitchFamily="18" charset="0"/>
              </a:rPr>
              <a:t>capability using </a:t>
            </a:r>
            <a:r>
              <a:rPr lang="en-IN" b="1" i="0" dirty="0">
                <a:solidFill>
                  <a:schemeClr val="tx1"/>
                </a:solidFill>
                <a:effectLst/>
                <a:latin typeface="Times New Roman" panose="02020603050405020304" pitchFamily="18" charset="0"/>
                <a:cs typeface="Times New Roman" panose="02020603050405020304" pitchFamily="18" charset="0"/>
              </a:rPr>
              <a:t>Adaptive algorithm. </a:t>
            </a:r>
            <a:r>
              <a:rPr lang="en-US" b="0" i="0" dirty="0">
                <a:solidFill>
                  <a:schemeClr val="tx1"/>
                </a:solidFill>
                <a:effectLst/>
                <a:latin typeface="Times New Roman" panose="02020603050405020304" pitchFamily="18" charset="0"/>
                <a:cs typeface="Times New Roman" panose="02020603050405020304" pitchFamily="18" charset="0"/>
              </a:rPr>
              <a:t>This is done by tracking the test-taker's performance on previous questions and selecting the next question accordingly.</a:t>
            </a:r>
          </a:p>
          <a:p>
            <a:pPr marL="685800" indent="-457200">
              <a:buFont typeface="Wingdings" panose="05000000000000000000" charset="0"/>
              <a:buChar char="Ø"/>
            </a:pPr>
            <a:endParaRPr lang="en-US" dirty="0">
              <a:solidFill>
                <a:schemeClr val="tx1"/>
              </a:solidFill>
              <a:latin typeface="Times New Roman" panose="02020603050405020304" pitchFamily="18" charset="0"/>
              <a:cs typeface="Times New Roman" panose="02020603050405020304" pitchFamily="18" charset="0"/>
            </a:endParaRPr>
          </a:p>
          <a:p>
            <a:pPr marL="685800" indent="-457200">
              <a:buFont typeface="Wingdings" panose="05000000000000000000" charset="0"/>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685800" indent="-457200">
              <a:buFont typeface="Wingdings" panose="05000000000000000000" charset="0"/>
              <a:buChar char="Ø"/>
            </a:pPr>
            <a:endParaRPr lang="en-US" dirty="0">
              <a:solidFill>
                <a:schemeClr val="tx1"/>
              </a:solidFill>
              <a:latin typeface="Times New Roman" panose="02020603050405020304" pitchFamily="18" charset="0"/>
              <a:cs typeface="Times New Roman" panose="02020603050405020304" pitchFamily="18" charset="0"/>
            </a:endParaRPr>
          </a:p>
          <a:p>
            <a:pPr marL="685800" indent="-457200">
              <a:buFont typeface="Wingdings" panose="05000000000000000000" charset="0"/>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685800" indent="-457200">
              <a:buFont typeface="Wingdings" panose="05000000000000000000" charset="0"/>
              <a:buChar char="Ø"/>
            </a:pPr>
            <a:endParaRPr lang="en-IN" altLang="en-US" b="1" dirty="0">
              <a:solidFill>
                <a:schemeClr val="tx1"/>
              </a:solidFill>
              <a:latin typeface="Times New Roman" panose="02020603050405020304" pitchFamily="18" charset="0"/>
              <a:cs typeface="Times New Roman" panose="02020603050405020304" pitchFamily="18" charset="0"/>
            </a:endParaRPr>
          </a:p>
          <a:p>
            <a:pPr marL="685800" indent="-4572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685800" indent="-4572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685800" indent="-4572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685800" indent="-4572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685800" indent="-457200">
              <a:lnSpc>
                <a:spcPct val="100000"/>
              </a:lnSpc>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685800" indent="-457200">
              <a:lnSpc>
                <a:spcPct val="100000"/>
              </a:lnSpc>
              <a:buFont typeface="Wingdings" panose="05000000000000000000" charset="0"/>
              <a:buChar char="Ø"/>
            </a:pPr>
            <a:endParaRPr lang="en-IN" altLang="en-US" dirty="0">
              <a:latin typeface="Times New Roman" panose="02020603050405020304" charset="0"/>
              <a:cs typeface="Times New Roman" panose="02020603050405020304" charset="0"/>
            </a:endParaRPr>
          </a:p>
        </p:txBody>
      </p:sp>
      <p:sp>
        <p:nvSpPr>
          <p:cNvPr id="4" name="Rectangles 3"/>
          <p:cNvSpPr/>
          <p:nvPr/>
        </p:nvSpPr>
        <p:spPr>
          <a:xfrm>
            <a:off x="92075" y="110490"/>
            <a:ext cx="8281670" cy="66478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8374380" y="110490"/>
            <a:ext cx="3660140" cy="4781550"/>
          </a:xfrm>
          <a:prstGeom prst="rect">
            <a:avLst/>
          </a:prstGeom>
          <a:noFill/>
        </p:spPr>
        <p:txBody>
          <a:bodyPr wrap="square" rtlCol="0">
            <a:noAutofit/>
          </a:bodyPr>
          <a:lstStyle/>
          <a:p>
            <a:r>
              <a:rPr lang="en-IN" altLang="en-US" sz="2000" b="1" dirty="0">
                <a:latin typeface="Times New Roman" panose="02020603050405020304" charset="0"/>
                <a:cs typeface="Times New Roman" panose="02020603050405020304" charset="0"/>
              </a:rPr>
              <a:t>Technology Stack</a:t>
            </a:r>
          </a:p>
          <a:p>
            <a:endParaRPr lang="en-IN" altLang="en-US" b="1" dirty="0">
              <a:latin typeface="Times New Roman" panose="02020603050405020304" charset="0"/>
              <a:cs typeface="Times New Roman" panose="02020603050405020304" charset="0"/>
            </a:endParaRPr>
          </a:p>
          <a:p>
            <a:pPr marL="342900" indent="-342900">
              <a:buFont typeface="Wingdings" panose="05000000000000000000" charset="0"/>
              <a:buChar char="Ø"/>
            </a:pPr>
            <a:r>
              <a:rPr lang="en-IN" altLang="en-US" b="1" dirty="0" err="1">
                <a:latin typeface="Times New Roman" panose="02020603050405020304" charset="0"/>
                <a:cs typeface="Times New Roman" panose="02020603050405020304" charset="0"/>
              </a:rPr>
              <a:t>ReactJs</a:t>
            </a:r>
            <a:r>
              <a:rPr lang="en-IN" altLang="en-US" b="1" dirty="0">
                <a:latin typeface="Times New Roman" panose="02020603050405020304" charset="0"/>
                <a:cs typeface="Times New Roman" panose="02020603050405020304" charset="0"/>
              </a:rPr>
              <a:t>: </a:t>
            </a:r>
            <a:r>
              <a:rPr lang="en-IN" altLang="en-US" dirty="0">
                <a:latin typeface="Times New Roman" panose="02020603050405020304" charset="0"/>
                <a:cs typeface="Times New Roman" panose="02020603050405020304" charset="0"/>
              </a:rPr>
              <a:t>For creating front-end.</a:t>
            </a:r>
            <a:endParaRPr lang="en-IN" altLang="en-US" b="1" dirty="0">
              <a:latin typeface="Times New Roman" panose="02020603050405020304" charset="0"/>
              <a:cs typeface="Times New Roman" panose="02020603050405020304" charset="0"/>
            </a:endParaRPr>
          </a:p>
          <a:p>
            <a:pPr marL="342900" indent="-3429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342900" indent="-342900">
              <a:buFont typeface="Wingdings" panose="05000000000000000000" charset="0"/>
              <a:buChar char="Ø"/>
            </a:pPr>
            <a:r>
              <a:rPr lang="en-IN" altLang="en-US" b="1" dirty="0">
                <a:latin typeface="Times New Roman" panose="02020603050405020304" charset="0"/>
                <a:cs typeface="Times New Roman" panose="02020603050405020304" charset="0"/>
              </a:rPr>
              <a:t>LSTM:</a:t>
            </a:r>
            <a:r>
              <a:rPr lang="en-IN" altLang="en-US" dirty="0">
                <a:latin typeface="Times New Roman" panose="02020603050405020304" charset="0"/>
                <a:cs typeface="Times New Roman" panose="02020603050405020304" charset="0"/>
              </a:rPr>
              <a:t> Used for predicting difficulty of questions.</a:t>
            </a:r>
          </a:p>
          <a:p>
            <a:pPr marL="342900" indent="-3429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342900" indent="-342900">
              <a:buFont typeface="Wingdings" panose="05000000000000000000" charset="0"/>
              <a:buChar char="Ø"/>
            </a:pPr>
            <a:r>
              <a:rPr lang="en-IN" altLang="en-US" b="1" dirty="0">
                <a:latin typeface="Times New Roman" panose="02020603050405020304" charset="0"/>
                <a:cs typeface="Times New Roman" panose="02020603050405020304" charset="0"/>
              </a:rPr>
              <a:t>Adaptive Algorithm:</a:t>
            </a:r>
            <a:r>
              <a:rPr lang="en-IN" altLang="en-US" dirty="0">
                <a:latin typeface="Times New Roman" panose="02020603050405020304" charset="0"/>
                <a:cs typeface="Times New Roman" panose="02020603050405020304" charset="0"/>
              </a:rPr>
              <a:t> Used for generating questions based on student’s capability.</a:t>
            </a:r>
          </a:p>
          <a:p>
            <a:pPr marL="342900" indent="-3429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342900" indent="-342900">
              <a:buFont typeface="Wingdings" panose="05000000000000000000" charset="0"/>
              <a:buChar char="Ø"/>
            </a:pPr>
            <a:r>
              <a:rPr lang="en-IN" altLang="en-US" b="1" dirty="0" err="1">
                <a:latin typeface="Times New Roman" panose="02020603050405020304" charset="0"/>
                <a:cs typeface="Times New Roman" panose="02020603050405020304" charset="0"/>
              </a:rPr>
              <a:t>Mongodb</a:t>
            </a:r>
            <a:r>
              <a:rPr lang="en-IN" altLang="en-US" b="1" dirty="0">
                <a:latin typeface="Times New Roman" panose="02020603050405020304" charset="0"/>
                <a:cs typeface="Times New Roman" panose="02020603050405020304" charset="0"/>
              </a:rPr>
              <a:t>:</a:t>
            </a:r>
            <a:r>
              <a:rPr lang="en-IN" altLang="en-US" dirty="0">
                <a:latin typeface="Times New Roman" panose="02020603050405020304" charset="0"/>
                <a:cs typeface="Times New Roman" panose="02020603050405020304" charset="0"/>
              </a:rPr>
              <a:t> Used for storing student’s details.</a:t>
            </a:r>
          </a:p>
          <a:p>
            <a:pPr marL="342900" indent="-3429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dirty="0">
              <a:latin typeface="Times New Roman" panose="02020603050405020304" charset="0"/>
              <a:cs typeface="Times New Roman" panose="02020603050405020304" charset="0"/>
            </a:endParaRPr>
          </a:p>
          <a:p>
            <a:pPr marL="0" indent="0">
              <a:buFont typeface="Wingdings" panose="05000000000000000000" charset="0"/>
              <a:buNone/>
            </a:pPr>
            <a:endParaRPr lang="en-IN" altLang="en-US" sz="1600" b="1" dirty="0">
              <a:latin typeface="Times New Roman" panose="02020603050405020304" charset="0"/>
              <a:cs typeface="Times New Roman" panose="02020603050405020304" charset="0"/>
            </a:endParaRPr>
          </a:p>
          <a:p>
            <a:pPr marL="0" indent="0">
              <a:buFont typeface="Wingdings" panose="05000000000000000000" charset="0"/>
              <a:buNone/>
            </a:pPr>
            <a:r>
              <a:rPr lang="en-IN" altLang="en-US" sz="1600" b="1" dirty="0">
                <a:latin typeface="Times New Roman" panose="02020603050405020304" charset="0"/>
                <a:cs typeface="Times New Roman" panose="02020603050405020304" charset="0"/>
              </a:rPr>
              <a:t>Prototype Status</a:t>
            </a:r>
          </a:p>
          <a:p>
            <a:pPr marL="0" indent="0">
              <a:buFont typeface="Wingdings" panose="05000000000000000000" charset="0"/>
              <a:buNone/>
            </a:pPr>
            <a:r>
              <a:rPr lang="en-IN" altLang="en-US" dirty="0">
                <a:latin typeface="Times New Roman" panose="02020603050405020304" charset="0"/>
                <a:cs typeface="Times New Roman" panose="02020603050405020304" charset="0"/>
              </a:rPr>
              <a:t>70% of the software developed and further development is on progress. Testing and validation process are next to be undergone.</a:t>
            </a:r>
          </a:p>
          <a:p>
            <a:pPr marL="342900" indent="-342900">
              <a:buFont typeface="Wingdings" panose="05000000000000000000" charset="0"/>
              <a:buChar char="Ø"/>
            </a:pPr>
            <a:endParaRPr lang="en-IN" altLang="en-US" dirty="0">
              <a:latin typeface="Times New Roman" panose="02020603050405020304" charset="0"/>
              <a:cs typeface="Times New Roman" panose="02020603050405020304" charset="0"/>
            </a:endParaRPr>
          </a:p>
          <a:p>
            <a:pPr marL="342900" indent="-342900">
              <a:buFont typeface="Wingdings" panose="05000000000000000000" charset="0"/>
              <a:buChar char="Ø"/>
            </a:pPr>
            <a:endParaRPr lang="en-IN" altLang="en-US" sz="2000" b="1" dirty="0">
              <a:latin typeface="Times New Roman" panose="02020603050405020304" charset="0"/>
              <a:cs typeface="Times New Roman" panose="02020603050405020304" charset="0"/>
            </a:endParaRPr>
          </a:p>
          <a:p>
            <a:pPr marL="342900" indent="-342900">
              <a:buFont typeface="Wingdings" panose="05000000000000000000" charset="0"/>
              <a:buChar char="Ø"/>
            </a:pPr>
            <a:endParaRPr lang="en-IN" altLang="en-US" sz="2000" b="1" dirty="0">
              <a:latin typeface="Times New Roman" panose="02020603050405020304" charset="0"/>
              <a:cs typeface="Times New Roman" panose="02020603050405020304" charset="0"/>
            </a:endParaRPr>
          </a:p>
          <a:p>
            <a:endParaRPr lang="en-IN" altLang="en-US" sz="2000" b="1" dirty="0">
              <a:latin typeface="Times New Roman" panose="02020603050405020304" charset="0"/>
              <a:cs typeface="Times New Roman" panose="02020603050405020304" charset="0"/>
            </a:endParaRPr>
          </a:p>
        </p:txBody>
      </p:sp>
      <p:sp>
        <p:nvSpPr>
          <p:cNvPr id="11" name="Rectangles 10"/>
          <p:cNvSpPr/>
          <p:nvPr/>
        </p:nvSpPr>
        <p:spPr>
          <a:xfrm>
            <a:off x="8373745" y="111125"/>
            <a:ext cx="3660775" cy="47809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CE7435-FFAE-6E77-E37D-F45A8EF090D5}"/>
              </a:ext>
            </a:extLst>
          </p:cNvPr>
          <p:cNvPicPr>
            <a:picLocks noChangeAspect="1"/>
          </p:cNvPicPr>
          <p:nvPr/>
        </p:nvPicPr>
        <p:blipFill>
          <a:blip r:embed="rId2"/>
          <a:stretch>
            <a:fillRect/>
          </a:stretch>
        </p:blipFill>
        <p:spPr>
          <a:xfrm>
            <a:off x="0" y="955222"/>
            <a:ext cx="12192000" cy="5902778"/>
          </a:xfrm>
          <a:prstGeom prst="rect">
            <a:avLst/>
          </a:prstGeom>
        </p:spPr>
      </p:pic>
      <p:sp>
        <p:nvSpPr>
          <p:cNvPr id="2" name="TextBox 1">
            <a:extLst>
              <a:ext uri="{FF2B5EF4-FFF2-40B4-BE49-F238E27FC236}">
                <a16:creationId xmlns:a16="http://schemas.microsoft.com/office/drawing/2014/main" id="{B1743863-93A9-D916-8812-9F11D2B73C15}"/>
              </a:ext>
            </a:extLst>
          </p:cNvPr>
          <p:cNvSpPr txBox="1"/>
          <p:nvPr/>
        </p:nvSpPr>
        <p:spPr>
          <a:xfrm>
            <a:off x="424543" y="457200"/>
            <a:ext cx="4629150"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FLOW DIAGRAM</a:t>
            </a:r>
          </a:p>
        </p:txBody>
      </p:sp>
    </p:spTree>
    <p:extLst>
      <p:ext uri="{BB962C8B-B14F-4D97-AF65-F5344CB8AC3E}">
        <p14:creationId xmlns:p14="http://schemas.microsoft.com/office/powerpoint/2010/main" val="419603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34315" y="344805"/>
            <a:ext cx="6609715" cy="398780"/>
          </a:xfrm>
          <a:prstGeom prst="rect">
            <a:avLst/>
          </a:prstGeom>
          <a:noFill/>
        </p:spPr>
        <p:txBody>
          <a:bodyPr wrap="square" rtlCol="0">
            <a:noAutofit/>
          </a:bodyPr>
          <a:lstStyle/>
          <a:p>
            <a:pPr marL="1828800" marR="0" lvl="4" indent="45720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1"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rPr>
              <a:t>Use Cases</a:t>
            </a:r>
          </a:p>
        </p:txBody>
      </p:sp>
      <p:sp>
        <p:nvSpPr>
          <p:cNvPr id="5" name="Text Box 4"/>
          <p:cNvSpPr txBox="1"/>
          <p:nvPr/>
        </p:nvSpPr>
        <p:spPr>
          <a:xfrm>
            <a:off x="6408420" y="344805"/>
            <a:ext cx="5263515" cy="398780"/>
          </a:xfrm>
          <a:prstGeom prst="rect">
            <a:avLst/>
          </a:prstGeom>
          <a:noFill/>
        </p:spPr>
        <p:txBody>
          <a:bodyPr wrap="square" rtlCol="0">
            <a:spAutoFit/>
          </a:bodyPr>
          <a:lstStyle/>
          <a:p>
            <a:pPr marL="1371600" marR="0" lvl="3" indent="45720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1"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rPr>
              <a:t>Dependencies</a:t>
            </a:r>
          </a:p>
        </p:txBody>
      </p:sp>
      <p:sp>
        <p:nvSpPr>
          <p:cNvPr id="7" name="Text Box 6"/>
          <p:cNvSpPr txBox="1"/>
          <p:nvPr/>
        </p:nvSpPr>
        <p:spPr>
          <a:xfrm>
            <a:off x="224790" y="638810"/>
            <a:ext cx="6183630" cy="5572125"/>
          </a:xfrm>
          <a:prstGeom prst="rect">
            <a:avLst/>
          </a:prstGeom>
          <a:noFill/>
        </p:spPr>
        <p:txBody>
          <a:bodyPr wrap="square" rtlCol="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kumimoji="0" lang="en-US" sz="1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sym typeface="Arial" panose="020B0604020202020204"/>
            </a:endParaRPr>
          </a:p>
          <a:p>
            <a:pPr marL="285750"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Self-paced learning: </a:t>
            </a:r>
            <a:r>
              <a:rPr lang="en-US" b="0" i="0" dirty="0">
                <a:solidFill>
                  <a:schemeClr val="tx1"/>
                </a:solidFill>
                <a:effectLst/>
                <a:latin typeface="Times New Roman" panose="02020603050405020304" pitchFamily="18" charset="0"/>
                <a:cs typeface="Times New Roman" panose="02020603050405020304" pitchFamily="18" charset="0"/>
              </a:rPr>
              <a:t>The adaptive MCQ testing system can be used to create a self-paced learning environment for students. Students can take the assessments at their own pace and receive feedback on their performance. This can help students to learn at their own speed and in a way that is most effective for them.</a:t>
            </a:r>
          </a:p>
          <a:p>
            <a:pPr marL="285750"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Measure benchmark levels and gains in academic and higher-order thinking skills of students: </a:t>
            </a:r>
            <a:r>
              <a:rPr lang="en-US" b="0" i="0" dirty="0">
                <a:solidFill>
                  <a:schemeClr val="tx1"/>
                </a:solidFill>
                <a:effectLst/>
                <a:latin typeface="Times New Roman" panose="02020603050405020304" pitchFamily="18" charset="0"/>
                <a:cs typeface="Times New Roman" panose="02020603050405020304" pitchFamily="18" charset="0"/>
              </a:rPr>
              <a:t>The system can be used to measure students' academic and higher-order thinking skills by asking questions that assess their knowledge, understanding, and application of the material. The system can also track students' progress over time to identify areas where they are improving and areas where they need additional support.</a:t>
            </a:r>
          </a:p>
          <a:p>
            <a:pPr marL="285750" indent="-285750" algn="l">
              <a:buFont typeface="Wingdings" panose="05000000000000000000" pitchFamily="2" charset="2"/>
              <a:buChar char="Ø"/>
            </a:pPr>
            <a:endParaRPr lang="en-US" b="1"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Scalable to accommodate a large number of users: </a:t>
            </a:r>
            <a:r>
              <a:rPr lang="en-US" b="0" i="0" dirty="0">
                <a:solidFill>
                  <a:schemeClr val="tx1"/>
                </a:solidFill>
                <a:effectLst/>
                <a:latin typeface="Times New Roman" panose="02020603050405020304" pitchFamily="18" charset="0"/>
                <a:cs typeface="Times New Roman" panose="02020603050405020304" pitchFamily="18" charset="0"/>
              </a:rPr>
              <a:t>The system can be scaled to accommodate a large number of users by using cloud computing technologies. This means that the system can be accessed by students from anywhere in the world with an internet connection.</a:t>
            </a:r>
          </a:p>
          <a:p>
            <a:pPr marL="285750" indent="-285750" algn="l">
              <a:buFont typeface="Wingdings" panose="05000000000000000000" pitchFamily="2" charset="2"/>
              <a:buChar char="Ø"/>
            </a:pPr>
            <a:endParaRPr lang="en-US" b="1"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Identify students with high potential: </a:t>
            </a:r>
            <a:r>
              <a:rPr lang="en-US" b="0" i="0" dirty="0">
                <a:solidFill>
                  <a:schemeClr val="tx1"/>
                </a:solidFill>
                <a:effectLst/>
                <a:latin typeface="Times New Roman" panose="02020603050405020304" pitchFamily="18" charset="0"/>
                <a:cs typeface="Times New Roman" panose="02020603050405020304" pitchFamily="18" charset="0"/>
              </a:rPr>
              <a:t>The system can be used to identify students with high potential by asking questions that assess their critical thinking, problem-solving, and creative thinking skills. The system can also identify students who are excelling in particular subject areas.</a:t>
            </a:r>
          </a:p>
          <a:p>
            <a:pPr marL="285750" indent="-285750">
              <a:buFont typeface="Wingdings" panose="05000000000000000000" pitchFamily="2" charset="2"/>
              <a:buChar char="Ø"/>
            </a:pPr>
            <a:br>
              <a:rPr lang="en-US" dirty="0">
                <a:solidFill>
                  <a:schemeClr val="tx1"/>
                </a:solidFill>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8" name="Rectangles 7"/>
          <p:cNvSpPr/>
          <p:nvPr/>
        </p:nvSpPr>
        <p:spPr>
          <a:xfrm>
            <a:off x="224790" y="196850"/>
            <a:ext cx="6183630" cy="602043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panose="020B0604020202020204"/>
            </a:endParaRPr>
          </a:p>
        </p:txBody>
      </p:sp>
      <p:sp>
        <p:nvSpPr>
          <p:cNvPr id="9" name="Rectangles 8"/>
          <p:cNvSpPr/>
          <p:nvPr/>
        </p:nvSpPr>
        <p:spPr>
          <a:xfrm>
            <a:off x="6408420" y="197485"/>
            <a:ext cx="5551170" cy="282130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panose="020B0604020202020204"/>
            </a:endParaRPr>
          </a:p>
        </p:txBody>
      </p:sp>
      <p:sp>
        <p:nvSpPr>
          <p:cNvPr id="12" name="Text Box 11"/>
          <p:cNvSpPr txBox="1"/>
          <p:nvPr/>
        </p:nvSpPr>
        <p:spPr>
          <a:xfrm>
            <a:off x="6466840" y="869315"/>
            <a:ext cx="5355590" cy="2149475"/>
          </a:xfrm>
          <a:prstGeom prst="rect">
            <a:avLst/>
          </a:prstGeom>
          <a:noFill/>
        </p:spPr>
        <p:txBody>
          <a:bodyPr wrap="square" rtlCol="0">
            <a:noAutofit/>
          </a:bodyPr>
          <a:lstStyle/>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MongoDB : </a:t>
            </a:r>
            <a:r>
              <a:rPr lang="en-US" b="0" i="0" dirty="0">
                <a:solidFill>
                  <a:schemeClr val="tx1"/>
                </a:solidFill>
                <a:effectLst/>
                <a:latin typeface="Times New Roman" panose="02020603050405020304" pitchFamily="18" charset="0"/>
                <a:cs typeface="Times New Roman" panose="02020603050405020304" pitchFamily="18" charset="0"/>
              </a:rPr>
              <a:t>The database will be used to store the questions, assessments, and user data. </a:t>
            </a:r>
          </a:p>
          <a:p>
            <a:pPr marL="285750"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JavaScript : </a:t>
            </a:r>
            <a:r>
              <a:rPr lang="en-US" b="0" i="0" dirty="0">
                <a:solidFill>
                  <a:schemeClr val="tx1"/>
                </a:solidFill>
                <a:effectLst/>
                <a:latin typeface="Times New Roman" panose="02020603050405020304" pitchFamily="18" charset="0"/>
                <a:cs typeface="Times New Roman" panose="02020603050405020304" pitchFamily="18" charset="0"/>
              </a:rPr>
              <a:t>The programming language will be used to develop the web application. </a:t>
            </a:r>
          </a:p>
          <a:p>
            <a:pPr marL="285750" indent="-285750" algn="l">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React : </a:t>
            </a:r>
            <a:r>
              <a:rPr lang="en-US" b="0" i="0" dirty="0">
                <a:solidFill>
                  <a:schemeClr val="tx1"/>
                </a:solidFill>
                <a:effectLst/>
                <a:latin typeface="Times New Roman" panose="02020603050405020304" pitchFamily="18" charset="0"/>
                <a:cs typeface="Times New Roman" panose="02020603050405020304" pitchFamily="18" charset="0"/>
              </a:rPr>
              <a:t>A framework will provide a set of tools and libraries that can be used to simplify the development of the web application</a:t>
            </a:r>
          </a:p>
        </p:txBody>
      </p:sp>
      <p:sp>
        <p:nvSpPr>
          <p:cNvPr id="13" name="Text Box 12"/>
          <p:cNvSpPr txBox="1"/>
          <p:nvPr/>
        </p:nvSpPr>
        <p:spPr>
          <a:xfrm>
            <a:off x="6466840" y="3081020"/>
            <a:ext cx="5263515" cy="395605"/>
          </a:xfrm>
          <a:prstGeom prst="rect">
            <a:avLst/>
          </a:prstGeom>
          <a:noFill/>
        </p:spPr>
        <p:txBody>
          <a:bodyPr wrap="square" rtlCol="0">
            <a:noAutofit/>
          </a:bodyPr>
          <a:lstStyle/>
          <a:p>
            <a:pPr marL="1371600" marR="0" lvl="3" indent="45720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IN" altLang="en-US" sz="2000" b="1"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rPr>
              <a:t>Show Stopper</a:t>
            </a:r>
          </a:p>
        </p:txBody>
      </p:sp>
      <p:sp>
        <p:nvSpPr>
          <p:cNvPr id="14" name="Rectangles 13"/>
          <p:cNvSpPr/>
          <p:nvPr/>
        </p:nvSpPr>
        <p:spPr>
          <a:xfrm>
            <a:off x="6407785" y="3018155"/>
            <a:ext cx="5551805" cy="319913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panose="020B0604020202020204"/>
            </a:endParaRPr>
          </a:p>
        </p:txBody>
      </p:sp>
      <p:sp>
        <p:nvSpPr>
          <p:cNvPr id="15" name="Text Box 14"/>
          <p:cNvSpPr txBox="1"/>
          <p:nvPr/>
        </p:nvSpPr>
        <p:spPr>
          <a:xfrm>
            <a:off x="6408420" y="3476625"/>
            <a:ext cx="5551170" cy="2668905"/>
          </a:xfrm>
          <a:prstGeom prst="rect">
            <a:avLst/>
          </a:prstGeom>
          <a:noFill/>
        </p:spPr>
        <p:txBody>
          <a:bodyPr wrap="square" rtlCol="0">
            <a:noAutofit/>
          </a:bodyPr>
          <a:lstStyle/>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Data quality : </a:t>
            </a:r>
            <a:r>
              <a:rPr lang="en-US" b="0" i="0" dirty="0">
                <a:solidFill>
                  <a:schemeClr val="tx1"/>
                </a:solidFill>
                <a:effectLst/>
                <a:latin typeface="Times New Roman" panose="02020603050405020304" pitchFamily="18" charset="0"/>
                <a:cs typeface="Times New Roman" panose="02020603050405020304" pitchFamily="18" charset="0"/>
              </a:rPr>
              <a:t>The dataset used to train the AI algorithm should be carefully curated to ensure that it is of high quality. The dataset should also be representative of the student population that the system will be used for.</a:t>
            </a: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Bias :</a:t>
            </a:r>
            <a:r>
              <a:rPr lang="en-US" b="0" i="0" dirty="0">
                <a:solidFill>
                  <a:schemeClr val="tx1"/>
                </a:solidFill>
                <a:effectLst/>
                <a:latin typeface="Times New Roman" panose="02020603050405020304" pitchFamily="18" charset="0"/>
                <a:cs typeface="Times New Roman" panose="02020603050405020304" pitchFamily="18" charset="0"/>
              </a:rPr>
              <a:t> The AI algorithm should be designed to be fair and unbiased. This can be done by using adversarial training.</a:t>
            </a:r>
          </a:p>
          <a:p>
            <a:pPr marL="285750" indent="-285750"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Interpretability: </a:t>
            </a:r>
            <a:r>
              <a:rPr lang="en-US" b="0" i="0" dirty="0">
                <a:solidFill>
                  <a:schemeClr val="tx1"/>
                </a:solidFill>
                <a:effectLst/>
                <a:latin typeface="Times New Roman" panose="02020603050405020304" pitchFamily="18" charset="0"/>
                <a:cs typeface="Times New Roman" panose="02020603050405020304" pitchFamily="18" charset="0"/>
              </a:rPr>
              <a:t>The AI algorithm should be designed to be interpretable. This can be done by using techniques such as explainable AI.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BEC1D8-3025-0247-1A83-EE076BED8C24}"/>
              </a:ext>
            </a:extLst>
          </p:cNvPr>
          <p:cNvPicPr>
            <a:picLocks noChangeAspect="1"/>
          </p:cNvPicPr>
          <p:nvPr/>
        </p:nvPicPr>
        <p:blipFill>
          <a:blip r:embed="rId2"/>
          <a:stretch>
            <a:fillRect/>
          </a:stretch>
        </p:blipFill>
        <p:spPr>
          <a:xfrm>
            <a:off x="0" y="1077687"/>
            <a:ext cx="12192000" cy="4474027"/>
          </a:xfrm>
          <a:prstGeom prst="rect">
            <a:avLst/>
          </a:prstGeom>
        </p:spPr>
      </p:pic>
      <p:sp>
        <p:nvSpPr>
          <p:cNvPr id="10" name="TextBox 9">
            <a:extLst>
              <a:ext uri="{FF2B5EF4-FFF2-40B4-BE49-F238E27FC236}">
                <a16:creationId xmlns:a16="http://schemas.microsoft.com/office/drawing/2014/main" id="{845EED45-6B0A-CD87-9DC0-3DDD8370B818}"/>
              </a:ext>
            </a:extLst>
          </p:cNvPr>
          <p:cNvSpPr txBox="1"/>
          <p:nvPr/>
        </p:nvSpPr>
        <p:spPr>
          <a:xfrm>
            <a:off x="326571" y="179614"/>
            <a:ext cx="8556172" cy="523220"/>
          </a:xfrm>
          <a:prstGeom prst="rect">
            <a:avLst/>
          </a:prstGeom>
          <a:noFill/>
        </p:spPr>
        <p:txBody>
          <a:bodyPr wrap="square" rtlCol="0">
            <a:spAutoFit/>
          </a:bodyPr>
          <a:lstStyle/>
          <a:p>
            <a:r>
              <a:rPr lang="en-IN" altLang="en-US" sz="2800" dirty="0">
                <a:latin typeface="Arial" panose="020B0604020202020204" pitchFamily="34" charset="0"/>
                <a:cs typeface="Arial" panose="020B0604020202020204" pitchFamily="34" charset="0"/>
              </a:rPr>
              <a:t>Sample Screenshot of our Implemented Software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48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8CFEFD-ED75-BEC0-6096-E207DFFA1A46}"/>
              </a:ext>
            </a:extLst>
          </p:cNvPr>
          <p:cNvPicPr>
            <a:picLocks noChangeAspect="1"/>
          </p:cNvPicPr>
          <p:nvPr/>
        </p:nvPicPr>
        <p:blipFill>
          <a:blip r:embed="rId2"/>
          <a:stretch>
            <a:fillRect/>
          </a:stretch>
        </p:blipFill>
        <p:spPr>
          <a:xfrm>
            <a:off x="456198" y="1275322"/>
            <a:ext cx="3670489" cy="4699242"/>
          </a:xfrm>
          <a:prstGeom prst="rect">
            <a:avLst/>
          </a:prstGeom>
        </p:spPr>
      </p:pic>
      <p:pic>
        <p:nvPicPr>
          <p:cNvPr id="13" name="Picture 12">
            <a:extLst>
              <a:ext uri="{FF2B5EF4-FFF2-40B4-BE49-F238E27FC236}">
                <a16:creationId xmlns:a16="http://schemas.microsoft.com/office/drawing/2014/main" id="{01A0CAD9-1A6A-78BC-F577-96D3F186576E}"/>
              </a:ext>
            </a:extLst>
          </p:cNvPr>
          <p:cNvPicPr>
            <a:picLocks noChangeAspect="1"/>
          </p:cNvPicPr>
          <p:nvPr/>
        </p:nvPicPr>
        <p:blipFill>
          <a:blip r:embed="rId3"/>
          <a:stretch>
            <a:fillRect/>
          </a:stretch>
        </p:blipFill>
        <p:spPr>
          <a:xfrm>
            <a:off x="5760702" y="1275322"/>
            <a:ext cx="5528066" cy="3704892"/>
          </a:xfrm>
          <a:prstGeom prst="rect">
            <a:avLst/>
          </a:prstGeom>
        </p:spPr>
      </p:pic>
    </p:spTree>
    <p:extLst>
      <p:ext uri="{BB962C8B-B14F-4D97-AF65-F5344CB8AC3E}">
        <p14:creationId xmlns:p14="http://schemas.microsoft.com/office/powerpoint/2010/main" val="399129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AE9B7B-0E14-ACCB-50E0-AFAF3B6CF7D6}"/>
              </a:ext>
            </a:extLst>
          </p:cNvPr>
          <p:cNvPicPr>
            <a:picLocks noChangeAspect="1"/>
          </p:cNvPicPr>
          <p:nvPr/>
        </p:nvPicPr>
        <p:blipFill>
          <a:blip r:embed="rId2"/>
          <a:stretch>
            <a:fillRect/>
          </a:stretch>
        </p:blipFill>
        <p:spPr>
          <a:xfrm>
            <a:off x="463874" y="1167364"/>
            <a:ext cx="5010407" cy="5029458"/>
          </a:xfrm>
          <a:prstGeom prst="rect">
            <a:avLst/>
          </a:prstGeom>
        </p:spPr>
      </p:pic>
      <p:pic>
        <p:nvPicPr>
          <p:cNvPr id="11" name="Picture 10">
            <a:extLst>
              <a:ext uri="{FF2B5EF4-FFF2-40B4-BE49-F238E27FC236}">
                <a16:creationId xmlns:a16="http://schemas.microsoft.com/office/drawing/2014/main" id="{4936EE36-6D57-AE59-E151-2C26EA4AB078}"/>
              </a:ext>
            </a:extLst>
          </p:cNvPr>
          <p:cNvPicPr>
            <a:picLocks noChangeAspect="1"/>
          </p:cNvPicPr>
          <p:nvPr/>
        </p:nvPicPr>
        <p:blipFill>
          <a:blip r:embed="rId3"/>
          <a:stretch>
            <a:fillRect/>
          </a:stretch>
        </p:blipFill>
        <p:spPr>
          <a:xfrm>
            <a:off x="5955719" y="1650908"/>
            <a:ext cx="4934204" cy="3556183"/>
          </a:xfrm>
          <a:prstGeom prst="rect">
            <a:avLst/>
          </a:prstGeom>
        </p:spPr>
      </p:pic>
    </p:spTree>
    <p:extLst>
      <p:ext uri="{BB962C8B-B14F-4D97-AF65-F5344CB8AC3E}">
        <p14:creationId xmlns:p14="http://schemas.microsoft.com/office/powerpoint/2010/main" val="341603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423609D-57A5-5D7C-ABC7-0B809BE43FDF}"/>
              </a:ext>
            </a:extLst>
          </p:cNvPr>
          <p:cNvPicPr>
            <a:picLocks noChangeAspect="1"/>
          </p:cNvPicPr>
          <p:nvPr/>
        </p:nvPicPr>
        <p:blipFill>
          <a:blip r:embed="rId2"/>
          <a:stretch>
            <a:fillRect/>
          </a:stretch>
        </p:blipFill>
        <p:spPr>
          <a:xfrm>
            <a:off x="0" y="57150"/>
            <a:ext cx="12192000" cy="6800850"/>
          </a:xfrm>
          <a:prstGeom prst="rect">
            <a:avLst/>
          </a:prstGeom>
        </p:spPr>
      </p:pic>
    </p:spTree>
    <p:extLst>
      <p:ext uri="{BB962C8B-B14F-4D97-AF65-F5344CB8AC3E}">
        <p14:creationId xmlns:p14="http://schemas.microsoft.com/office/powerpoint/2010/main" val="288853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Times New Roman" panose="02020603050405020304" pitchFamily="18" charset="0"/>
                <a:cs typeface="Times New Roman" panose="02020603050405020304" pitchFamily="18" charset="0"/>
              </a:rPr>
              <a:t>Team Member Details </a:t>
            </a:r>
            <a:endParaRPr dirty="0">
              <a:latin typeface="Times New Roman" panose="02020603050405020304" pitchFamily="18" charset="0"/>
              <a:cs typeface="Times New Roman" panose="02020603050405020304" pitchFamily="18" charset="0"/>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Leader Name: </a:t>
            </a:r>
            <a:r>
              <a:rPr lang="en-US" sz="1400" dirty="0" err="1">
                <a:solidFill>
                  <a:srgbClr val="5D7C3F"/>
                </a:solidFill>
                <a:latin typeface="Times New Roman" panose="02020603050405020304" pitchFamily="18" charset="0"/>
                <a:cs typeface="Times New Roman" panose="02020603050405020304" pitchFamily="18" charset="0"/>
              </a:rPr>
              <a:t>Bhuvanika</a:t>
            </a:r>
            <a:r>
              <a:rPr lang="en-US" sz="1400" b="1" dirty="0">
                <a:solidFill>
                  <a:srgbClr val="5D7C3F"/>
                </a:solidFill>
                <a:latin typeface="Times New Roman" panose="02020603050405020304" pitchFamily="18" charset="0"/>
                <a:cs typeface="Times New Roman" panose="02020603050405020304" pitchFamily="18" charset="0"/>
              </a:rPr>
              <a:t> </a:t>
            </a:r>
            <a:r>
              <a:rPr lang="en-US" sz="1400" dirty="0">
                <a:solidFill>
                  <a:srgbClr val="5D7C3F"/>
                </a:solidFill>
                <a:latin typeface="Times New Roman" panose="02020603050405020304" pitchFamily="18" charset="0"/>
                <a:cs typeface="Times New Roman" panose="02020603050405020304" pitchFamily="18" charset="0"/>
              </a:rPr>
              <a:t>S</a:t>
            </a:r>
            <a:endParaRPr lang="en-US" sz="14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dirty="0">
                <a:latin typeface="Times New Roman" panose="02020603050405020304" pitchFamily="18" charset="0"/>
                <a:cs typeface="Times New Roman" panose="02020603050405020304" pitchFamily="18" charset="0"/>
              </a:rPr>
              <a:t>Branch : </a:t>
            </a:r>
            <a:r>
              <a:rPr lang="en-US" sz="1400" dirty="0" err="1">
                <a:latin typeface="Times New Roman" panose="02020603050405020304" pitchFamily="18" charset="0"/>
                <a:cs typeface="Times New Roman" panose="02020603050405020304" pitchFamily="18" charset="0"/>
              </a:rPr>
              <a:t>Btech</a:t>
            </a:r>
            <a:r>
              <a:rPr lang="en-US" sz="1400" dirty="0">
                <a:latin typeface="Times New Roman" panose="02020603050405020304" pitchFamily="18" charset="0"/>
                <a:cs typeface="Times New Roman" panose="02020603050405020304" pitchFamily="18" charset="0"/>
              </a:rPr>
              <a:t> 			Stream : AI&amp;DS			Year : III</a:t>
            </a: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1 Name : </a:t>
            </a:r>
            <a:r>
              <a:rPr lang="en-US" sz="1400" dirty="0" err="1">
                <a:solidFill>
                  <a:srgbClr val="5D7C3F"/>
                </a:solidFill>
                <a:latin typeface="Times New Roman" panose="02020603050405020304" pitchFamily="18" charset="0"/>
                <a:cs typeface="Times New Roman" panose="02020603050405020304" pitchFamily="18" charset="0"/>
              </a:rPr>
              <a:t>Cibiksha</a:t>
            </a:r>
            <a:r>
              <a:rPr lang="en-US" sz="1400" b="1" dirty="0">
                <a:solidFill>
                  <a:srgbClr val="5D7C3F"/>
                </a:solidFill>
                <a:latin typeface="Times New Roman" panose="02020603050405020304" pitchFamily="18" charset="0"/>
                <a:cs typeface="Times New Roman" panose="02020603050405020304" pitchFamily="18" charset="0"/>
              </a:rPr>
              <a:t> </a:t>
            </a:r>
            <a:r>
              <a:rPr lang="en-US" sz="1400" dirty="0">
                <a:solidFill>
                  <a:srgbClr val="5D7C3F"/>
                </a:solidFill>
                <a:latin typeface="Times New Roman" panose="02020603050405020304" pitchFamily="18" charset="0"/>
                <a:cs typeface="Times New Roman" panose="02020603050405020304" pitchFamily="18" charset="0"/>
              </a:rPr>
              <a:t>V</a:t>
            </a:r>
          </a:p>
          <a:p>
            <a:pPr marL="0" lvl="0" indent="0" algn="l" rtl="0">
              <a:lnSpc>
                <a:spcPct val="90000"/>
              </a:lnSpc>
              <a:spcBef>
                <a:spcPts val="1000"/>
              </a:spcBef>
              <a:spcAft>
                <a:spcPts val="0"/>
              </a:spcAft>
              <a:buClr>
                <a:srgbClr val="5D7C3F"/>
              </a:buClr>
              <a:buSzPts val="1200"/>
              <a:buNone/>
            </a:pPr>
            <a:r>
              <a:rPr lang="en-US" sz="1400" dirty="0">
                <a:latin typeface="Times New Roman" panose="02020603050405020304" pitchFamily="18" charset="0"/>
                <a:cs typeface="Times New Roman" panose="02020603050405020304" pitchFamily="18" charset="0"/>
              </a:rPr>
              <a:t>Branch : </a:t>
            </a:r>
            <a:r>
              <a:rPr lang="en-US" sz="1400" dirty="0" err="1">
                <a:latin typeface="Times New Roman" panose="02020603050405020304" pitchFamily="18" charset="0"/>
                <a:cs typeface="Times New Roman" panose="02020603050405020304" pitchFamily="18" charset="0"/>
              </a:rPr>
              <a:t>Btech</a:t>
            </a:r>
            <a:r>
              <a:rPr lang="en-US" sz="1400" dirty="0">
                <a:latin typeface="Times New Roman" panose="02020603050405020304" pitchFamily="18" charset="0"/>
                <a:cs typeface="Times New Roman" panose="02020603050405020304" pitchFamily="18" charset="0"/>
              </a:rPr>
              <a:t>			Stream : AI&amp;DS 			Year : III </a:t>
            </a: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2 Name </a:t>
            </a:r>
            <a:r>
              <a:rPr lang="en-US" b="1" dirty="0">
                <a:solidFill>
                  <a:srgbClr val="5D7C3F"/>
                </a:solidFill>
                <a:latin typeface="Times New Roman" panose="02020603050405020304" pitchFamily="18" charset="0"/>
                <a:cs typeface="Times New Roman" panose="02020603050405020304" pitchFamily="18" charset="0"/>
              </a:rPr>
              <a:t>: </a:t>
            </a:r>
            <a:r>
              <a:rPr lang="en-US" sz="1400" dirty="0" err="1">
                <a:solidFill>
                  <a:srgbClr val="5D7C3F"/>
                </a:solidFill>
                <a:latin typeface="Times New Roman" panose="02020603050405020304" pitchFamily="18" charset="0"/>
                <a:cs typeface="Times New Roman" panose="02020603050405020304" pitchFamily="18" charset="0"/>
              </a:rPr>
              <a:t>Jospar</a:t>
            </a:r>
            <a:r>
              <a:rPr lang="en-US" sz="1400" dirty="0">
                <a:solidFill>
                  <a:srgbClr val="5D7C3F"/>
                </a:solidFill>
                <a:latin typeface="Times New Roman" panose="02020603050405020304" pitchFamily="18" charset="0"/>
                <a:cs typeface="Times New Roman" panose="02020603050405020304" pitchFamily="18" charset="0"/>
              </a:rPr>
              <a:t> </a:t>
            </a:r>
            <a:r>
              <a:rPr lang="en-US" sz="1400" dirty="0" err="1">
                <a:solidFill>
                  <a:srgbClr val="5D7C3F"/>
                </a:solidFill>
                <a:latin typeface="Times New Roman" panose="02020603050405020304" pitchFamily="18" charset="0"/>
                <a:cs typeface="Times New Roman" panose="02020603050405020304" pitchFamily="18" charset="0"/>
              </a:rPr>
              <a:t>Millian</a:t>
            </a:r>
            <a:r>
              <a:rPr lang="en-US" sz="1400" dirty="0">
                <a:solidFill>
                  <a:srgbClr val="5D7C3F"/>
                </a:solidFill>
                <a:latin typeface="Times New Roman" panose="02020603050405020304" pitchFamily="18" charset="0"/>
                <a:cs typeface="Times New Roman" panose="02020603050405020304" pitchFamily="18" charset="0"/>
              </a:rPr>
              <a:t> J</a:t>
            </a:r>
            <a:endParaRPr lang="en-US" sz="1400"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5D7C3F"/>
              </a:buClr>
              <a:buSzPts val="1200"/>
              <a:buNone/>
            </a:pPr>
            <a:r>
              <a:rPr lang="en-US" sz="1400" dirty="0">
                <a:latin typeface="Times New Roman" panose="02020603050405020304" pitchFamily="18" charset="0"/>
                <a:cs typeface="Times New Roman" panose="02020603050405020304" pitchFamily="18" charset="0"/>
              </a:rPr>
              <a:t>Branch : </a:t>
            </a:r>
            <a:r>
              <a:rPr lang="en-US" sz="1400" dirty="0" err="1">
                <a:latin typeface="Times New Roman" panose="02020603050405020304" pitchFamily="18" charset="0"/>
                <a:cs typeface="Times New Roman" panose="02020603050405020304" pitchFamily="18" charset="0"/>
              </a:rPr>
              <a:t>Btech</a:t>
            </a:r>
            <a:r>
              <a:rPr lang="en-US" sz="1400" dirty="0">
                <a:latin typeface="Times New Roman" panose="02020603050405020304" pitchFamily="18" charset="0"/>
                <a:cs typeface="Times New Roman" panose="02020603050405020304" pitchFamily="18" charset="0"/>
              </a:rPr>
              <a:t> 			Stream : AI&amp;DS			Year : III</a:t>
            </a: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3 Name: </a:t>
            </a:r>
            <a:r>
              <a:rPr lang="en-US" sz="1400" dirty="0" err="1">
                <a:solidFill>
                  <a:srgbClr val="5D7C3F"/>
                </a:solidFill>
                <a:latin typeface="Times New Roman" panose="02020603050405020304" pitchFamily="18" charset="0"/>
                <a:cs typeface="Times New Roman" panose="02020603050405020304" pitchFamily="18" charset="0"/>
              </a:rPr>
              <a:t>Keshavaram</a:t>
            </a:r>
            <a:r>
              <a:rPr lang="en-US" sz="1400" dirty="0">
                <a:solidFill>
                  <a:srgbClr val="5D7C3F"/>
                </a:solidFill>
                <a:latin typeface="Times New Roman" panose="02020603050405020304" pitchFamily="18" charset="0"/>
                <a:cs typeface="Times New Roman" panose="02020603050405020304" pitchFamily="18" charset="0"/>
              </a:rPr>
              <a:t> B S</a:t>
            </a:r>
          </a:p>
          <a:p>
            <a:pPr marL="0" lvl="0" indent="0" algn="l" rtl="0">
              <a:lnSpc>
                <a:spcPct val="90000"/>
              </a:lnSpc>
              <a:spcBef>
                <a:spcPts val="1000"/>
              </a:spcBef>
              <a:spcAft>
                <a:spcPts val="0"/>
              </a:spcAft>
              <a:buClr>
                <a:srgbClr val="5D7C3F"/>
              </a:buClr>
              <a:buSzPts val="1200"/>
              <a:buNone/>
            </a:pPr>
            <a:r>
              <a:rPr lang="en-US" sz="1400" dirty="0">
                <a:latin typeface="Times New Roman" panose="02020603050405020304" pitchFamily="18" charset="0"/>
                <a:cs typeface="Times New Roman" panose="02020603050405020304" pitchFamily="18" charset="0"/>
              </a:rPr>
              <a:t>Branch : </a:t>
            </a:r>
            <a:r>
              <a:rPr lang="en-US" sz="1400" dirty="0" err="1">
                <a:latin typeface="Times New Roman" panose="02020603050405020304" pitchFamily="18" charset="0"/>
                <a:cs typeface="Times New Roman" panose="02020603050405020304" pitchFamily="18" charset="0"/>
              </a:rPr>
              <a:t>Btech</a:t>
            </a:r>
            <a:r>
              <a:rPr lang="en-US" sz="1400" dirty="0">
                <a:latin typeface="Times New Roman" panose="02020603050405020304" pitchFamily="18" charset="0"/>
                <a:cs typeface="Times New Roman" panose="02020603050405020304" pitchFamily="18" charset="0"/>
              </a:rPr>
              <a:t> 			Stream : AI&amp;DS			Year : III</a:t>
            </a: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4 Name : </a:t>
            </a:r>
            <a:r>
              <a:rPr lang="en-US" sz="1400" dirty="0" err="1">
                <a:solidFill>
                  <a:srgbClr val="5D7C3F"/>
                </a:solidFill>
                <a:latin typeface="Times New Roman" panose="02020603050405020304" pitchFamily="18" charset="0"/>
                <a:cs typeface="Times New Roman" panose="02020603050405020304" pitchFamily="18" charset="0"/>
              </a:rPr>
              <a:t>Rajakumari</a:t>
            </a:r>
            <a:r>
              <a:rPr lang="en-US" sz="1400" dirty="0">
                <a:solidFill>
                  <a:srgbClr val="5D7C3F"/>
                </a:solidFill>
                <a:latin typeface="Times New Roman" panose="02020603050405020304" pitchFamily="18" charset="0"/>
                <a:cs typeface="Times New Roman" panose="02020603050405020304" pitchFamily="18" charset="0"/>
              </a:rPr>
              <a:t> S</a:t>
            </a: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dirty="0">
                <a:latin typeface="Times New Roman" panose="02020603050405020304" pitchFamily="18" charset="0"/>
                <a:cs typeface="Times New Roman" panose="02020603050405020304" pitchFamily="18" charset="0"/>
              </a:rPr>
              <a:t>Branch : </a:t>
            </a:r>
            <a:r>
              <a:rPr lang="en-US" sz="1400" dirty="0" err="1">
                <a:latin typeface="Times New Roman" panose="02020603050405020304" pitchFamily="18" charset="0"/>
                <a:cs typeface="Times New Roman" panose="02020603050405020304" pitchFamily="18" charset="0"/>
              </a:rPr>
              <a:t>Btech</a:t>
            </a:r>
            <a:r>
              <a:rPr lang="en-US" sz="1400" dirty="0">
                <a:latin typeface="Times New Roman" panose="02020603050405020304" pitchFamily="18" charset="0"/>
                <a:cs typeface="Times New Roman" panose="02020603050405020304" pitchFamily="18" charset="0"/>
              </a:rPr>
              <a:t> 		                    Stream : AI&amp;DS 		                     Year : III </a:t>
            </a:r>
          </a:p>
          <a:p>
            <a:pPr marL="0" lvl="0" indent="0" algn="l" rtl="0">
              <a:lnSpc>
                <a:spcPct val="90000"/>
              </a:lnSpc>
              <a:spcBef>
                <a:spcPts val="1000"/>
              </a:spcBef>
              <a:spcAft>
                <a:spcPts val="0"/>
              </a:spcAft>
              <a:buClr>
                <a:srgbClr val="5D7C3F"/>
              </a:buClr>
              <a:buSzPts val="1200"/>
              <a:buNone/>
            </a:pPr>
            <a:r>
              <a:rPr lang="en-US" sz="1400" b="1" dirty="0">
                <a:solidFill>
                  <a:srgbClr val="5D7C3F"/>
                </a:solidFill>
                <a:latin typeface="Times New Roman" panose="02020603050405020304" pitchFamily="18" charset="0"/>
                <a:cs typeface="Times New Roman" panose="02020603050405020304" pitchFamily="18" charset="0"/>
              </a:rPr>
              <a:t>Team Member 5 Name: </a:t>
            </a:r>
            <a:r>
              <a:rPr lang="en-US" sz="1400" dirty="0" err="1">
                <a:solidFill>
                  <a:srgbClr val="5D7C3F"/>
                </a:solidFill>
                <a:latin typeface="Times New Roman" panose="02020603050405020304" pitchFamily="18" charset="0"/>
                <a:cs typeface="Times New Roman" panose="02020603050405020304" pitchFamily="18" charset="0"/>
              </a:rPr>
              <a:t>Srewathi</a:t>
            </a:r>
            <a:r>
              <a:rPr lang="en-US" sz="1400" dirty="0">
                <a:solidFill>
                  <a:srgbClr val="5D7C3F"/>
                </a:solidFill>
                <a:latin typeface="Times New Roman" panose="02020603050405020304" pitchFamily="18" charset="0"/>
                <a:cs typeface="Times New Roman" panose="02020603050405020304" pitchFamily="18" charset="0"/>
              </a:rPr>
              <a:t> T K</a:t>
            </a: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1200"/>
              <a:buNone/>
            </a:pPr>
            <a:r>
              <a:rPr lang="en-US" sz="1400" dirty="0">
                <a:latin typeface="Times New Roman" panose="02020603050405020304" pitchFamily="18" charset="0"/>
                <a:cs typeface="Times New Roman" panose="02020603050405020304" pitchFamily="18" charset="0"/>
              </a:rPr>
              <a:t>Branch : </a:t>
            </a:r>
            <a:r>
              <a:rPr lang="en-US" sz="1400" dirty="0" err="1">
                <a:latin typeface="Times New Roman" panose="02020603050405020304" pitchFamily="18" charset="0"/>
                <a:cs typeface="Times New Roman" panose="02020603050405020304" pitchFamily="18" charset="0"/>
              </a:rPr>
              <a:t>Btech</a:t>
            </a:r>
            <a:r>
              <a:rPr lang="en-US" sz="1400" dirty="0">
                <a:latin typeface="Times New Roman" panose="02020603050405020304" pitchFamily="18" charset="0"/>
                <a:cs typeface="Times New Roman" panose="02020603050405020304" pitchFamily="18" charset="0"/>
              </a:rPr>
              <a:t> 			Stream : AI&amp;DS			Year : III</a:t>
            </a:r>
          </a:p>
          <a:p>
            <a:pPr marL="0" lvl="0" indent="0" algn="l" rtl="0">
              <a:lnSpc>
                <a:spcPct val="90000"/>
              </a:lnSpc>
              <a:spcBef>
                <a:spcPts val="1000"/>
              </a:spcBef>
              <a:spcAft>
                <a:spcPts val="0"/>
              </a:spcAft>
              <a:buClr>
                <a:srgbClr val="804160"/>
              </a:buClr>
              <a:buSzPts val="1200"/>
              <a:buNone/>
            </a:pPr>
            <a:r>
              <a:rPr lang="en-US" sz="1400" b="1" dirty="0">
                <a:solidFill>
                  <a:srgbClr val="804160"/>
                </a:solidFill>
                <a:latin typeface="Times New Roman" panose="02020603050405020304" pitchFamily="18" charset="0"/>
                <a:cs typeface="Times New Roman" panose="02020603050405020304" pitchFamily="18" charset="0"/>
              </a:rPr>
              <a:t>Team Mentor Name: </a:t>
            </a:r>
            <a:r>
              <a:rPr lang="en-US" dirty="0" err="1">
                <a:latin typeface="Times New Roman" panose="02020603050405020304" pitchFamily="18" charset="0"/>
                <a:cs typeface="Times New Roman" panose="02020603050405020304" pitchFamily="18" charset="0"/>
              </a:rPr>
              <a:t>Prasika</a:t>
            </a:r>
            <a:r>
              <a:rPr lang="en-US" dirty="0">
                <a:latin typeface="Times New Roman" panose="02020603050405020304" pitchFamily="18" charset="0"/>
                <a:cs typeface="Times New Roman" panose="02020603050405020304" pitchFamily="18" charset="0"/>
              </a:rPr>
              <a:t> L</a:t>
            </a:r>
          </a:p>
          <a:p>
            <a:pPr marL="0" lvl="0" indent="0" algn="l" rtl="0">
              <a:lnSpc>
                <a:spcPct val="90000"/>
              </a:lnSpc>
              <a:spcBef>
                <a:spcPts val="1000"/>
              </a:spcBef>
              <a:spcAft>
                <a:spcPts val="0"/>
              </a:spcAft>
              <a:buClr>
                <a:schemeClr val="dk1"/>
              </a:buClr>
              <a:buSzPts val="1200"/>
              <a:buNone/>
            </a:pPr>
            <a:r>
              <a:rPr lang="en-US" sz="1400" dirty="0">
                <a:latin typeface="Times New Roman" panose="02020603050405020304" pitchFamily="18" charset="0"/>
                <a:cs typeface="Times New Roman" panose="02020603050405020304" pitchFamily="18" charset="0"/>
              </a:rPr>
              <a:t>Category : Academic	</a:t>
            </a:r>
            <a:r>
              <a:rPr lang="en-US" sz="1400">
                <a:latin typeface="Times New Roman" panose="02020603050405020304" pitchFamily="18" charset="0"/>
                <a:cs typeface="Times New Roman" panose="02020603050405020304" pitchFamily="18" charset="0"/>
              </a:rPr>
              <a:t>	                    Expertise : </a:t>
            </a:r>
            <a:r>
              <a:rPr lang="en-US" sz="1400" dirty="0">
                <a:latin typeface="Times New Roman" panose="02020603050405020304" pitchFamily="18" charset="0"/>
                <a:cs typeface="Times New Roman" panose="02020603050405020304" pitchFamily="18" charset="0"/>
              </a:rPr>
              <a:t>ML</a:t>
            </a:r>
            <a:r>
              <a:rPr lang="en-US" sz="1400">
                <a:latin typeface="Times New Roman" panose="02020603050405020304" pitchFamily="18" charset="0"/>
                <a:cs typeface="Times New Roman" panose="02020603050405020304" pitchFamily="18" charset="0"/>
              </a:rPr>
              <a:t>	   Domain </a:t>
            </a:r>
            <a:r>
              <a:rPr lang="en-US" sz="1400" dirty="0">
                <a:latin typeface="Times New Roman" panose="02020603050405020304" pitchFamily="18" charset="0"/>
                <a:cs typeface="Times New Roman" panose="02020603050405020304" pitchFamily="18" charset="0"/>
              </a:rPr>
              <a:t>Experience (in years): 6.21   </a:t>
            </a: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998</Words>
  <Application>Microsoft Office PowerPoint</Application>
  <PresentationFormat>Widescreen</PresentationFormat>
  <Paragraphs>104</Paragraphs>
  <Slides>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Noto Sans Symbols</vt:lpstr>
      <vt:lpstr>Libre Franklin</vt:lpstr>
      <vt:lpstr>Franklin Gothic</vt:lpstr>
      <vt:lpstr>Times New Roman</vt:lpstr>
      <vt:lpstr>Wingdings</vt:lpstr>
      <vt:lpstr>Theme1</vt:lpstr>
      <vt:lpstr>1_Theme1</vt:lpstr>
      <vt:lpstr>Basic Details of the Team and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BHUVANIKA SUDHAKARAN</cp:lastModifiedBy>
  <cp:revision>19</cp:revision>
  <dcterms:created xsi:type="dcterms:W3CDTF">2022-02-11T07:14:46Z</dcterms:created>
  <dcterms:modified xsi:type="dcterms:W3CDTF">2023-10-06T10:47:34Z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