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4" r:id="rId2"/>
    <p:sldId id="276" r:id="rId3"/>
    <p:sldId id="275" r:id="rId4"/>
    <p:sldId id="259" r:id="rId5"/>
    <p:sldId id="257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0B83A-181A-4A78-ACBB-1AF2F006BF3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C5E48-9C99-4164-8140-9A0996E5A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1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69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1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20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00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6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4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5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CA44-325D-48F0-8AA8-77C486E297F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52049-AFE3-43D1-A344-E74BFADA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F857-4232-9215-B8B9-31D389D5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559"/>
            <a:ext cx="10515600" cy="5347404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Bhuvan Sharma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2019B1A10975P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Mathematical modelling of sea water reverse osmosis</a:t>
            </a:r>
          </a:p>
        </p:txBody>
      </p:sp>
    </p:spTree>
    <p:extLst>
      <p:ext uri="{BB962C8B-B14F-4D97-AF65-F5344CB8AC3E}">
        <p14:creationId xmlns:p14="http://schemas.microsoft.com/office/powerpoint/2010/main" val="326684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7EEC9-C7F9-0774-002D-52B20E7F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4" y="728352"/>
            <a:ext cx="7987832" cy="5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0B3F-D1CD-DE95-EF40-D9989D09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Membrane Rejection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B29B-AA22-FDBE-F884-A688A480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us consider that we are using a high pressure RO system.</a:t>
            </a:r>
          </a:p>
          <a:p>
            <a:r>
              <a:rPr lang="el-GR" dirty="0"/>
              <a:t>Δ</a:t>
            </a:r>
            <a:r>
              <a:rPr lang="en-IN" dirty="0"/>
              <a:t>P = 100 atm, or above.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</a:t>
            </a:r>
            <a:r>
              <a:rPr lang="en-IN" baseline="-25000" dirty="0"/>
              <a:t>s </a:t>
            </a:r>
            <a:r>
              <a:rPr lang="en-IN" dirty="0"/>
              <a:t>is a function of pressure difference and solute concentration.</a:t>
            </a:r>
          </a:p>
          <a:p>
            <a:r>
              <a:rPr lang="en-IN" dirty="0"/>
              <a:t>Using this equation for the membrane rejection ratio.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FB93D-E528-DC20-3307-1256C4AE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75" y="3429000"/>
            <a:ext cx="2768425" cy="11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E6022-7835-9986-DD06-4FA83213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6" y="549458"/>
            <a:ext cx="8766790" cy="4880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31B15-55C7-9E72-58E4-09FAD1D0715E}"/>
              </a:ext>
            </a:extLst>
          </p:cNvPr>
          <p:cNvSpPr txBox="1"/>
          <p:nvPr/>
        </p:nvSpPr>
        <p:spPr>
          <a:xfrm>
            <a:off x="685006" y="5901179"/>
            <a:ext cx="83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Taking B</a:t>
            </a:r>
            <a:r>
              <a:rPr lang="en-IN" baseline="-25000" dirty="0"/>
              <a:t>s </a:t>
            </a:r>
            <a:r>
              <a:rPr lang="en-IN" dirty="0"/>
              <a:t>as 0.1 for 0.1 M concentration of NaCl.</a:t>
            </a:r>
          </a:p>
        </p:txBody>
      </p:sp>
    </p:spTree>
    <p:extLst>
      <p:ext uri="{BB962C8B-B14F-4D97-AF65-F5344CB8AC3E}">
        <p14:creationId xmlns:p14="http://schemas.microsoft.com/office/powerpoint/2010/main" val="23069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6E18BA-87C0-FDC6-D93E-F97196B8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31" y="1431021"/>
            <a:ext cx="6859905" cy="2905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E8FA0-7B78-B673-CC16-9FC52E0E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35" y="650936"/>
            <a:ext cx="1779913" cy="780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DE401-1C0D-BB6E-119A-260DF4723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31" y="4145045"/>
            <a:ext cx="6859905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5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3674-3198-4C66-51F9-2657D6EE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764F01-34E7-8F1E-761B-77AFB837B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543" y="1641835"/>
            <a:ext cx="2407457" cy="577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51F96-25BC-785B-83A9-18240604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80139"/>
            <a:ext cx="4419983" cy="2674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AE51A-13FA-A841-01C1-7A992E8E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564" y="2380139"/>
            <a:ext cx="4419983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2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6E1-31C8-E570-F9DA-22F96CE1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408D-95DE-8CB1-AA71-676F3D35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introducing Virial equations accuracy in predicting flux and rejection ratio </a:t>
            </a:r>
            <a:r>
              <a:rPr lang="en-IN"/>
              <a:t>is increased.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Electrolytic interactions of the solutes in the solution are incorporated using virial equations in the calculation of Osmotic pressure.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Assumption of keeping the activity coefficient is relaxed.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6248C-589B-835C-0DE6-AEF0D8E43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819" y="1622357"/>
            <a:ext cx="2080181" cy="498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F9BE2-9511-66A1-7631-586095950DAC}"/>
              </a:ext>
            </a:extLst>
          </p:cNvPr>
          <p:cNvSpPr txBox="1"/>
          <p:nvPr/>
        </p:nvSpPr>
        <p:spPr>
          <a:xfrm>
            <a:off x="2919953" y="965403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flux is proportional to the Pressure gradient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3C5C-CDC4-6E1E-ECED-0E96B7ED1FFC}"/>
              </a:ext>
            </a:extLst>
          </p:cNvPr>
          <p:cNvSpPr txBox="1"/>
          <p:nvPr/>
        </p:nvSpPr>
        <p:spPr>
          <a:xfrm>
            <a:off x="2919953" y="2408653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which is the water permeability constant and       is the osmotic pressure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C4F55-07A5-6E22-0F7A-85F4547F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801" y="2523799"/>
            <a:ext cx="301253" cy="139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1FFE8D-28F1-7F29-BE55-E1E14C5C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918" y="3342606"/>
            <a:ext cx="1642816" cy="410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F5E2DF-51F1-4A75-E242-DE04434D0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19" y="4040931"/>
            <a:ext cx="2487883" cy="16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6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92F-63E5-FC62-1629-5B51AB64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6693"/>
            <a:ext cx="8596668" cy="5164669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assumptions used to build the model were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Solute and solvent were assumed to dissolve at the membrane and diffuse across 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Chemical potential difference arising due to the pressure difference is assumed to be negligible.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gradient for the flux is purely due to the concentration and pressure difference across the membrane.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solute-solvent diffusion is assumed uncoupled.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40DF-C200-823A-4973-CA09E17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Osmotic Pressure</a:t>
            </a:r>
            <a:endParaRPr lang="en-IN" dirty="0"/>
          </a:p>
        </p:txBody>
      </p:sp>
      <p:pic>
        <p:nvPicPr>
          <p:cNvPr id="4" name="Content Placeholder 3" descr="Reverse Osmosis Process - YouTube">
            <a:extLst>
              <a:ext uri="{FF2B5EF4-FFF2-40B4-BE49-F238E27FC236}">
                <a16:creationId xmlns:a16="http://schemas.microsoft.com/office/drawing/2014/main" id="{1C500A3E-B1DA-584B-95DE-DA50DCEC6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79" y="1452646"/>
            <a:ext cx="7762894" cy="43666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11">
            <a:extLst>
              <a:ext uri="{FF2B5EF4-FFF2-40B4-BE49-F238E27FC236}">
                <a16:creationId xmlns:a16="http://schemas.microsoft.com/office/drawing/2014/main" id="{9190CA37-970D-6C38-9974-A554A38A0302}"/>
              </a:ext>
            </a:extLst>
          </p:cNvPr>
          <p:cNvSpPr txBox="1"/>
          <p:nvPr/>
        </p:nvSpPr>
        <p:spPr>
          <a:xfrm>
            <a:off x="3301666" y="5689734"/>
            <a:ext cx="647700" cy="2590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4F9EA416-5D4E-393E-2FBA-13725D1C223B}"/>
              </a:ext>
            </a:extLst>
          </p:cNvPr>
          <p:cNvSpPr txBox="1"/>
          <p:nvPr/>
        </p:nvSpPr>
        <p:spPr>
          <a:xfrm>
            <a:off x="7176235" y="5819274"/>
            <a:ext cx="662940" cy="2819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2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C0DF-712C-BF8E-A3B7-B3A36324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Virial Equation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48EA-9BDA-9B16-5067-D6EA85FE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 = a+bC+cC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+b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+b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Π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(a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(b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b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Similarly, we can evaluate P and plug these variables in the above equation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F60C5-8055-1B4B-7648-9E8DB349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11" y="5114569"/>
            <a:ext cx="2091898" cy="463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4A26B-ABA5-3192-CF8A-EBA0871ECD60}"/>
              </a:ext>
            </a:extLst>
          </p:cNvPr>
          <p:cNvSpPr txBox="1"/>
          <p:nvPr/>
        </p:nvSpPr>
        <p:spPr>
          <a:xfrm>
            <a:off x="2350912" y="5577965"/>
            <a:ext cx="5614737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>
              <a:lnSpc>
                <a:spcPct val="150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IN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IN" sz="1800" baseline="-25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2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4FB5-24C0-2897-EFB8-50C672B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Pitzer-Debye Huckel Electrolyte Solution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0334A-36AB-766E-571B-880C2DF0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82" y="1930400"/>
            <a:ext cx="5541362" cy="1017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FB047F-FCAF-C317-E335-0252D97A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87" y="3187839"/>
            <a:ext cx="1604562" cy="839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781073-8581-6276-C53A-2A6DC07B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166" y="4266785"/>
            <a:ext cx="5206778" cy="660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371B34-3A45-7C2A-6D3B-8368E1AA5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619" y="5364939"/>
            <a:ext cx="2973288" cy="9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0FE0-C80A-2CAA-43BD-4B17D781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4917854"/>
            <a:ext cx="8334692" cy="1633775"/>
          </a:xfrm>
        </p:spPr>
        <p:txBody>
          <a:bodyPr/>
          <a:lstStyle/>
          <a:p>
            <a:r>
              <a:rPr lang="en-IN" dirty="0"/>
              <a:t>Here k is permeate side concentration of the solute.</a:t>
            </a:r>
          </a:p>
          <a:p>
            <a:r>
              <a:rPr lang="en-IN" dirty="0"/>
              <a:t>K&lt;&lt;0.01M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503C3-78C8-8FEC-3D61-ABDED1EB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45" y="987481"/>
            <a:ext cx="4642445" cy="69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DFC97-6B98-DFCA-3FAB-C8722DAC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93" y="2031476"/>
            <a:ext cx="2615048" cy="690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640B8-9E90-AD1E-CCE7-6322A9B6D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2" y="3507462"/>
            <a:ext cx="9869864" cy="624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7084C6-EEA6-11CC-3E70-CB8EA61EE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856" y="2819347"/>
            <a:ext cx="2728196" cy="6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91B974-A013-9B5E-AF17-BD25181CFE64}"/>
              </a:ext>
            </a:extLst>
          </p:cNvPr>
          <p:cNvSpPr txBox="1"/>
          <p:nvPr/>
        </p:nvSpPr>
        <p:spPr>
          <a:xfrm>
            <a:off x="356821" y="3629665"/>
            <a:ext cx="641023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0" i="0" u="none" strike="noStrike" baseline="0" dirty="0">
                <a:effectLst/>
              </a:rPr>
              <a:t>π</a:t>
            </a:r>
            <a:r>
              <a:rPr lang="en-IN" sz="1800" b="0" i="0" u="none" strike="noStrike" baseline="0" dirty="0">
                <a:effectLst/>
              </a:rPr>
              <a:t>=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68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C4958-B4D5-E56B-DFD2-70FE6FFD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3" y="609600"/>
            <a:ext cx="6495625" cy="58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3EB2-4308-36E3-E73B-12421EBA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00975"/>
            <a:ext cx="8596668" cy="1940387"/>
          </a:xfrm>
        </p:spPr>
        <p:txBody>
          <a:bodyPr/>
          <a:lstStyle/>
          <a:p>
            <a:r>
              <a:rPr lang="en-IN" dirty="0"/>
              <a:t>This is a trend obtained between osmotic pressure (</a:t>
            </a:r>
            <a:r>
              <a:rPr lang="el-GR" sz="1800" b="0" i="0" u="none" strike="noStrike" baseline="0" dirty="0">
                <a:effectLst/>
              </a:rPr>
              <a:t>π</a:t>
            </a:r>
            <a:r>
              <a:rPr lang="en-IN" sz="1800" b="0" i="0" u="none" strike="noStrike" baseline="0" dirty="0">
                <a:effectLst/>
              </a:rPr>
              <a:t>) and solute concentration of the feed.</a:t>
            </a:r>
          </a:p>
          <a:p>
            <a:r>
              <a:rPr lang="en-IN" dirty="0"/>
              <a:t>This trend appears to be linear but it is not.</a:t>
            </a:r>
          </a:p>
          <a:p>
            <a:r>
              <a:rPr lang="en-IN" dirty="0"/>
              <a:t>Here the value of the permeate solute concentration is kept constant, although it will increase with time as the membrane will lose its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D5908-7FAE-DC5B-8753-A80E04CA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72" y="305886"/>
            <a:ext cx="7521592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3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336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Osmotic Pressure</vt:lpstr>
      <vt:lpstr>Virial Equation</vt:lpstr>
      <vt:lpstr>Pitzer-Debye Huckel Electrolyte Solution Theory</vt:lpstr>
      <vt:lpstr>PowerPoint Presentation</vt:lpstr>
      <vt:lpstr>PowerPoint Presentation</vt:lpstr>
      <vt:lpstr>PowerPoint Presentation</vt:lpstr>
      <vt:lpstr>PowerPoint Presentation</vt:lpstr>
      <vt:lpstr>Membrane Rejection</vt:lpstr>
      <vt:lpstr>PowerPoint Presentation</vt:lpstr>
      <vt:lpstr>PowerPoint Presentation</vt:lpstr>
      <vt:lpstr>Flux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 Sharma</dc:creator>
  <cp:lastModifiedBy>Bhuvan Sharma</cp:lastModifiedBy>
  <cp:revision>5</cp:revision>
  <dcterms:created xsi:type="dcterms:W3CDTF">2023-05-12T14:40:32Z</dcterms:created>
  <dcterms:modified xsi:type="dcterms:W3CDTF">2023-05-12T19:17:18Z</dcterms:modified>
</cp:coreProperties>
</file>