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75" r:id="rId7"/>
    <p:sldId id="274" r:id="rId8"/>
    <p:sldId id="263" r:id="rId9"/>
    <p:sldId id="264" r:id="rId10"/>
    <p:sldId id="276" r:id="rId11"/>
    <p:sldId id="277" r:id="rId12"/>
    <p:sldId id="265" r:id="rId13"/>
    <p:sldId id="266" r:id="rId14"/>
    <p:sldId id="267" r:id="rId15"/>
    <p:sldId id="278" r:id="rId16"/>
    <p:sldId id="269" r:id="rId17"/>
    <p:sldId id="270" r:id="rId18"/>
    <p:sldId id="271" r:id="rId19"/>
    <p:sldId id="279"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11/16/2020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0149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11/16/2020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7501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11/16/2020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734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11/16/2020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6743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11/16/2020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491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11/16/2020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8890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11/16/2020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3164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11/16/2020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2008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11/16/2020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2005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11/16/2020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70827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11/16/2020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7383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11/16/2020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35416776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7" name="Freeform: Shape 26">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Freeform: Shape 28">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Freeform: Shape 30">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Rectangle 32">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CCB00-7C2D-4526-9A37-E85BD2FBC100}"/>
              </a:ext>
            </a:extLst>
          </p:cNvPr>
          <p:cNvSpPr>
            <a:spLocks noGrp="1"/>
          </p:cNvSpPr>
          <p:nvPr>
            <p:ph type="ctrTitle"/>
          </p:nvPr>
        </p:nvSpPr>
        <p:spPr>
          <a:xfrm>
            <a:off x="2886765" y="1159934"/>
            <a:ext cx="6418471" cy="3028072"/>
          </a:xfrm>
        </p:spPr>
        <p:txBody>
          <a:bodyPr>
            <a:normAutofit/>
          </a:bodyPr>
          <a:lstStyle/>
          <a:p>
            <a:r>
              <a:rPr lang="en-US" b="1" u="sng" dirty="0"/>
              <a:t>STATISTICS IN DATA SCIENCE</a:t>
            </a:r>
            <a:endParaRPr lang="en-IN" b="1" u="sng" dirty="0"/>
          </a:p>
        </p:txBody>
      </p:sp>
      <p:sp>
        <p:nvSpPr>
          <p:cNvPr id="3" name="Subtitle 2">
            <a:extLst>
              <a:ext uri="{FF2B5EF4-FFF2-40B4-BE49-F238E27FC236}">
                <a16:creationId xmlns:a16="http://schemas.microsoft.com/office/drawing/2014/main" id="{C6250251-174D-48DF-874F-337460B68931}"/>
              </a:ext>
            </a:extLst>
          </p:cNvPr>
          <p:cNvSpPr>
            <a:spLocks noGrp="1"/>
          </p:cNvSpPr>
          <p:nvPr>
            <p:ph type="subTitle" idx="1"/>
          </p:nvPr>
        </p:nvSpPr>
        <p:spPr>
          <a:xfrm>
            <a:off x="2886765" y="4280081"/>
            <a:ext cx="6418471" cy="1566152"/>
          </a:xfrm>
        </p:spPr>
        <p:txBody>
          <a:bodyPr>
            <a:normAutofit/>
          </a:bodyPr>
          <a:lstStyle/>
          <a:p>
            <a:endParaRPr lang="en-US" dirty="0"/>
          </a:p>
          <a:p>
            <a:r>
              <a:rPr lang="en-US" sz="2600" u="sng" dirty="0">
                <a:latin typeface="Arial Rounded MT Bold" panose="020F0704030504030204" pitchFamily="34" charset="0"/>
              </a:rPr>
              <a:t>TITANIC SURVIVAL ANALYSIS</a:t>
            </a:r>
            <a:endParaRPr lang="en-IN" sz="2600" u="sng" dirty="0">
              <a:latin typeface="Arial Rounded MT Bold" panose="020F0704030504030204" pitchFamily="34" charset="0"/>
            </a:endParaRPr>
          </a:p>
        </p:txBody>
      </p:sp>
      <p:sp>
        <p:nvSpPr>
          <p:cNvPr id="39" name="Oval 38">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7637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171B0E-0C46-4016-91AA-06506C565B4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0304" t="41379" r="60946" b="14286"/>
          <a:stretch/>
        </p:blipFill>
        <p:spPr bwMode="auto">
          <a:xfrm>
            <a:off x="1217403" y="1200426"/>
            <a:ext cx="4878597" cy="4457148"/>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D8D1B67D-BF35-470C-BAC9-DCE3A252AF21}"/>
              </a:ext>
            </a:extLst>
          </p:cNvPr>
          <p:cNvSpPr txBox="1"/>
          <p:nvPr/>
        </p:nvSpPr>
        <p:spPr>
          <a:xfrm>
            <a:off x="7580243" y="2054085"/>
            <a:ext cx="3299792" cy="2031325"/>
          </a:xfrm>
          <a:prstGeom prst="rect">
            <a:avLst/>
          </a:prstGeom>
          <a:noFill/>
        </p:spPr>
        <p:txBody>
          <a:bodyPr wrap="square" rtlCol="0">
            <a:spAutoFit/>
          </a:bodyPr>
          <a:lstStyle/>
          <a:p>
            <a:pPr algn="just" fontAlgn="base">
              <a:spcBef>
                <a:spcPts val="790"/>
              </a:spcBef>
              <a:spcAft>
                <a:spcPts val="790"/>
              </a:spcAft>
            </a:pPr>
            <a:r>
              <a:rPr lang="en-IN" dirty="0">
                <a:solidFill>
                  <a:srgbClr val="000000"/>
                </a:solidFill>
                <a:latin typeface="Times New Roman" panose="02020603050405020304" pitchFamily="18" charset="0"/>
                <a:ea typeface="Times New Roman" panose="02020603050405020304" pitchFamily="18" charset="0"/>
              </a:rPr>
              <a:t>This</a:t>
            </a:r>
            <a:r>
              <a:rPr lang="en-IN" sz="1800" dirty="0">
                <a:solidFill>
                  <a:srgbClr val="000000"/>
                </a:solidFill>
                <a:effectLst/>
                <a:latin typeface="Times New Roman" panose="02020603050405020304" pitchFamily="18" charset="0"/>
                <a:ea typeface="Times New Roman" panose="02020603050405020304" pitchFamily="18" charset="0"/>
              </a:rPr>
              <a:t> is a </a:t>
            </a:r>
            <a:r>
              <a:rPr lang="en-IN" sz="1800" dirty="0" err="1">
                <a:solidFill>
                  <a:srgbClr val="000000"/>
                </a:solidFill>
                <a:effectLst/>
                <a:latin typeface="Times New Roman" panose="02020603050405020304" pitchFamily="18" charset="0"/>
                <a:ea typeface="Times New Roman" panose="02020603050405020304" pitchFamily="18" charset="0"/>
              </a:rPr>
              <a:t>lmplot</a:t>
            </a:r>
            <a:r>
              <a:rPr lang="en-IN" sz="1800" dirty="0">
                <a:solidFill>
                  <a:srgbClr val="000000"/>
                </a:solidFill>
                <a:effectLst/>
                <a:latin typeface="Times New Roman" panose="02020603050405020304" pitchFamily="18" charset="0"/>
                <a:ea typeface="Times New Roman" panose="02020603050405020304" pitchFamily="18" charset="0"/>
              </a:rPr>
              <a:t>. From this we can infer that, greater a passenger’s age less likely that they survive. Also chances survival of passengers from passenger class (</a:t>
            </a:r>
            <a:r>
              <a:rPr lang="en-IN" sz="1800" dirty="0" err="1">
                <a:solidFill>
                  <a:srgbClr val="000000"/>
                </a:solidFill>
                <a:effectLst/>
                <a:latin typeface="Times New Roman" panose="02020603050405020304" pitchFamily="18" charset="0"/>
                <a:ea typeface="Times New Roman" panose="02020603050405020304" pitchFamily="18" charset="0"/>
              </a:rPr>
              <a:t>Pclass</a:t>
            </a:r>
            <a:r>
              <a:rPr lang="en-IN" sz="1800" dirty="0">
                <a:solidFill>
                  <a:srgbClr val="000000"/>
                </a:solidFill>
                <a:effectLst/>
                <a:latin typeface="Times New Roman" panose="02020603050405020304" pitchFamily="18" charset="0"/>
                <a:ea typeface="Times New Roman" panose="02020603050405020304" pitchFamily="18" charset="0"/>
              </a:rPr>
              <a:t>) 1 and 2 is more than those from </a:t>
            </a:r>
            <a:r>
              <a:rPr lang="en-IN" sz="1800" dirty="0" err="1">
                <a:solidFill>
                  <a:srgbClr val="000000"/>
                </a:solidFill>
                <a:effectLst/>
                <a:latin typeface="Times New Roman" panose="02020603050405020304" pitchFamily="18" charset="0"/>
                <a:ea typeface="Times New Roman" panose="02020603050405020304" pitchFamily="18" charset="0"/>
              </a:rPr>
              <a:t>Pclass</a:t>
            </a:r>
            <a:r>
              <a:rPr lang="en-IN" sz="1800" dirty="0">
                <a:solidFill>
                  <a:srgbClr val="000000"/>
                </a:solidFill>
                <a:effectLst/>
                <a:latin typeface="Times New Roman" panose="02020603050405020304" pitchFamily="18" charset="0"/>
                <a:ea typeface="Times New Roman" panose="02020603050405020304" pitchFamily="18" charset="0"/>
              </a:rPr>
              <a:t> 3.</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561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BD165E-0A56-4019-9FCC-AF56E23C9BB2}"/>
              </a:ext>
            </a:extLst>
          </p:cNvPr>
          <p:cNvPicPr/>
          <p:nvPr/>
        </p:nvPicPr>
        <p:blipFill rotWithShape="1">
          <a:blip r:embed="rId2"/>
          <a:srcRect l="10417" t="42614" r="57465" b="18170"/>
          <a:stretch/>
        </p:blipFill>
        <p:spPr>
          <a:xfrm>
            <a:off x="1307147" y="406992"/>
            <a:ext cx="3702175" cy="3022007"/>
          </a:xfrm>
          <a:prstGeom prst="rect">
            <a:avLst/>
          </a:prstGeom>
        </p:spPr>
      </p:pic>
      <p:pic>
        <p:nvPicPr>
          <p:cNvPr id="3" name="Picture 2">
            <a:extLst>
              <a:ext uri="{FF2B5EF4-FFF2-40B4-BE49-F238E27FC236}">
                <a16:creationId xmlns:a16="http://schemas.microsoft.com/office/drawing/2014/main" id="{9F428E25-EF1C-4D6F-8A1F-297602FF8DC5}"/>
              </a:ext>
            </a:extLst>
          </p:cNvPr>
          <p:cNvPicPr/>
          <p:nvPr/>
        </p:nvPicPr>
        <p:blipFill rotWithShape="1">
          <a:blip r:embed="rId3"/>
          <a:srcRect l="10375" t="44345" r="47625" b="17560"/>
          <a:stretch/>
        </p:blipFill>
        <p:spPr>
          <a:xfrm>
            <a:off x="5302843" y="406992"/>
            <a:ext cx="4331487" cy="3515651"/>
          </a:xfrm>
          <a:prstGeom prst="rect">
            <a:avLst/>
          </a:prstGeom>
        </p:spPr>
      </p:pic>
      <p:pic>
        <p:nvPicPr>
          <p:cNvPr id="4" name="Picture 3">
            <a:extLst>
              <a:ext uri="{FF2B5EF4-FFF2-40B4-BE49-F238E27FC236}">
                <a16:creationId xmlns:a16="http://schemas.microsoft.com/office/drawing/2014/main" id="{6FE8B078-C042-4270-99A0-9134C10E5EF2}"/>
              </a:ext>
            </a:extLst>
          </p:cNvPr>
          <p:cNvPicPr/>
          <p:nvPr/>
        </p:nvPicPr>
        <p:blipFill rotWithShape="1">
          <a:blip r:embed="rId4"/>
          <a:srcRect l="10245" t="37980" r="58153" b="18156"/>
          <a:stretch/>
        </p:blipFill>
        <p:spPr>
          <a:xfrm>
            <a:off x="1451527" y="3922643"/>
            <a:ext cx="3557795" cy="2708649"/>
          </a:xfrm>
          <a:prstGeom prst="rect">
            <a:avLst/>
          </a:prstGeom>
        </p:spPr>
      </p:pic>
      <p:sp>
        <p:nvSpPr>
          <p:cNvPr id="5" name="TextBox 4">
            <a:extLst>
              <a:ext uri="{FF2B5EF4-FFF2-40B4-BE49-F238E27FC236}">
                <a16:creationId xmlns:a16="http://schemas.microsoft.com/office/drawing/2014/main" id="{E6764928-9D5E-46FB-97B1-392D128C2D02}"/>
              </a:ext>
            </a:extLst>
          </p:cNvPr>
          <p:cNvSpPr txBox="1"/>
          <p:nvPr/>
        </p:nvSpPr>
        <p:spPr>
          <a:xfrm>
            <a:off x="5878899" y="4142684"/>
            <a:ext cx="4861574" cy="2308324"/>
          </a:xfrm>
          <a:prstGeom prst="rect">
            <a:avLst/>
          </a:prstGeom>
          <a:noFill/>
        </p:spPr>
        <p:txBody>
          <a:bodyPr wrap="square" rtlCol="0">
            <a:spAutoFit/>
          </a:bodyPr>
          <a:lstStyle/>
          <a:p>
            <a:r>
              <a:rPr lang="en-IN" dirty="0">
                <a:solidFill>
                  <a:srgbClr val="000000"/>
                </a:solidFill>
                <a:latin typeface="Times New Roman" panose="02020603050405020304" pitchFamily="18" charset="0"/>
                <a:ea typeface="Times New Roman" panose="02020603050405020304" pitchFamily="18" charset="0"/>
              </a:rPr>
              <a:t>This</a:t>
            </a:r>
            <a:r>
              <a:rPr lang="en-IN" sz="1800" dirty="0">
                <a:solidFill>
                  <a:srgbClr val="000000"/>
                </a:solidFill>
                <a:effectLst/>
                <a:latin typeface="Times New Roman" panose="02020603050405020304" pitchFamily="18" charset="0"/>
                <a:ea typeface="Times New Roman" panose="02020603050405020304" pitchFamily="18" charset="0"/>
              </a:rPr>
              <a:t> is a Facet Grid. From this graphs, we can infer that women who boarded on port Queenstown and on port Southampton are most likely to survive. Men have a high survival probability if they boarded on port Cherbourg, but a low probability of survival, if they boarded on port Queenstown or Southampton.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3617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8656A-2FB0-46F4-86E5-30C0F510456B}"/>
              </a:ext>
            </a:extLst>
          </p:cNvPr>
          <p:cNvSpPr>
            <a:spLocks noGrp="1"/>
          </p:cNvSpPr>
          <p:nvPr>
            <p:ph idx="1"/>
          </p:nvPr>
        </p:nvSpPr>
        <p:spPr>
          <a:xfrm>
            <a:off x="838200" y="577049"/>
            <a:ext cx="10515600" cy="5599914"/>
          </a:xfrm>
        </p:spPr>
        <p:txBody>
          <a:bodyPr>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From the above graph we can conclude that</a:t>
            </a:r>
          </a:p>
          <a:p>
            <a:r>
              <a:rPr lang="en-US" sz="2400" dirty="0"/>
              <a:t>men have a high probability of survival when they are between 18 and 30 years old.</a:t>
            </a:r>
          </a:p>
          <a:p>
            <a:r>
              <a:rPr lang="en-US" sz="2400" dirty="0"/>
              <a:t>For women the survival chances are higher between 14 and 40.</a:t>
            </a:r>
            <a:endParaRPr lang="en-IN" sz="2400" dirty="0"/>
          </a:p>
        </p:txBody>
      </p:sp>
      <p:pic>
        <p:nvPicPr>
          <p:cNvPr id="7" name="Picture 6">
            <a:extLst>
              <a:ext uri="{FF2B5EF4-FFF2-40B4-BE49-F238E27FC236}">
                <a16:creationId xmlns:a16="http://schemas.microsoft.com/office/drawing/2014/main" id="{E466F674-1EC5-4BEA-8130-5921FB4F645E}"/>
              </a:ext>
            </a:extLst>
          </p:cNvPr>
          <p:cNvPicPr>
            <a:picLocks noChangeAspect="1"/>
          </p:cNvPicPr>
          <p:nvPr/>
        </p:nvPicPr>
        <p:blipFill>
          <a:blip r:embed="rId2"/>
          <a:stretch>
            <a:fillRect/>
          </a:stretch>
        </p:blipFill>
        <p:spPr>
          <a:xfrm>
            <a:off x="2032773" y="577049"/>
            <a:ext cx="7386435" cy="2983724"/>
          </a:xfrm>
          <a:prstGeom prst="rect">
            <a:avLst/>
          </a:prstGeom>
        </p:spPr>
      </p:pic>
    </p:spTree>
    <p:extLst>
      <p:ext uri="{BB962C8B-B14F-4D97-AF65-F5344CB8AC3E}">
        <p14:creationId xmlns:p14="http://schemas.microsoft.com/office/powerpoint/2010/main" val="435915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43B2-77CC-4D9B-AB7A-39877D355139}"/>
              </a:ext>
            </a:extLst>
          </p:cNvPr>
          <p:cNvSpPr>
            <a:spLocks noGrp="1"/>
          </p:cNvSpPr>
          <p:nvPr>
            <p:ph type="title"/>
          </p:nvPr>
        </p:nvSpPr>
        <p:spPr/>
        <p:txBody>
          <a:bodyPr>
            <a:normAutofit/>
          </a:bodyPr>
          <a:lstStyle/>
          <a:p>
            <a:pPr algn="ctr"/>
            <a:r>
              <a:rPr lang="en-US" sz="3600" b="1" dirty="0"/>
              <a:t>NORMALIZATION AND STANDARDIZATION</a:t>
            </a:r>
            <a:endParaRPr lang="en-IN" sz="3600" b="1" dirty="0"/>
          </a:p>
        </p:txBody>
      </p:sp>
      <p:sp>
        <p:nvSpPr>
          <p:cNvPr id="3" name="Content Placeholder 2">
            <a:extLst>
              <a:ext uri="{FF2B5EF4-FFF2-40B4-BE49-F238E27FC236}">
                <a16:creationId xmlns:a16="http://schemas.microsoft.com/office/drawing/2014/main" id="{EE92723C-36AC-4322-8924-48AD36218CD8}"/>
              </a:ext>
            </a:extLst>
          </p:cNvPr>
          <p:cNvSpPr>
            <a:spLocks noGrp="1"/>
          </p:cNvSpPr>
          <p:nvPr>
            <p:ph idx="1"/>
          </p:nvPr>
        </p:nvSpPr>
        <p:spPr>
          <a:xfrm>
            <a:off x="838200" y="1518082"/>
            <a:ext cx="10515600" cy="4421079"/>
          </a:xfrm>
        </p:spPr>
        <p:txBody>
          <a:bodyPr/>
          <a:lstStyle/>
          <a:p>
            <a:r>
              <a:rPr lang="en-US" sz="2400" dirty="0"/>
              <a:t>Selecting only the numeric attributes for normalization by min-max scalar form</a:t>
            </a:r>
          </a:p>
          <a:p>
            <a:endParaRPr lang="en-IN" dirty="0"/>
          </a:p>
        </p:txBody>
      </p:sp>
      <p:pic>
        <p:nvPicPr>
          <p:cNvPr id="5" name="Picture 4">
            <a:extLst>
              <a:ext uri="{FF2B5EF4-FFF2-40B4-BE49-F238E27FC236}">
                <a16:creationId xmlns:a16="http://schemas.microsoft.com/office/drawing/2014/main" id="{2E34C70B-8CB3-4548-843D-9665584C637C}"/>
              </a:ext>
            </a:extLst>
          </p:cNvPr>
          <p:cNvPicPr>
            <a:picLocks noChangeAspect="1"/>
          </p:cNvPicPr>
          <p:nvPr/>
        </p:nvPicPr>
        <p:blipFill>
          <a:blip r:embed="rId2"/>
          <a:stretch>
            <a:fillRect/>
          </a:stretch>
        </p:blipFill>
        <p:spPr>
          <a:xfrm>
            <a:off x="2637182" y="2120348"/>
            <a:ext cx="5620436" cy="3818813"/>
          </a:xfrm>
          <a:prstGeom prst="rect">
            <a:avLst/>
          </a:prstGeom>
        </p:spPr>
      </p:pic>
    </p:spTree>
    <p:extLst>
      <p:ext uri="{BB962C8B-B14F-4D97-AF65-F5344CB8AC3E}">
        <p14:creationId xmlns:p14="http://schemas.microsoft.com/office/powerpoint/2010/main" val="418422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83293EF-C531-44F4-A6C5-D660E4207D2F}"/>
              </a:ext>
            </a:extLst>
          </p:cNvPr>
          <p:cNvSpPr>
            <a:spLocks noGrp="1"/>
          </p:cNvSpPr>
          <p:nvPr>
            <p:ph idx="1"/>
          </p:nvPr>
        </p:nvSpPr>
        <p:spPr>
          <a:xfrm>
            <a:off x="838200" y="476218"/>
            <a:ext cx="10515600" cy="5818049"/>
          </a:xfrm>
        </p:spPr>
        <p:txBody>
          <a:bodyPr/>
          <a:lstStyle/>
          <a:p>
            <a:endParaRPr lang="en-US" b="0" i="0" dirty="0">
              <a:solidFill>
                <a:srgbClr val="000000"/>
              </a:solidFill>
              <a:effectLst/>
              <a:latin typeface="Helvetica Neue"/>
            </a:endParaRPr>
          </a:p>
          <a:p>
            <a:endParaRPr lang="en-US" dirty="0">
              <a:solidFill>
                <a:srgbClr val="000000"/>
              </a:solidFill>
              <a:latin typeface="Helvetica Neue"/>
            </a:endParaRPr>
          </a:p>
          <a:p>
            <a:r>
              <a:rPr lang="en-US" b="0" i="0" dirty="0">
                <a:solidFill>
                  <a:srgbClr val="000000"/>
                </a:solidFill>
                <a:effectLst/>
                <a:latin typeface="Helvetica Neue"/>
              </a:rPr>
              <a:t>Above is the mean, standard deviation and variance for each of the columns </a:t>
            </a:r>
            <a:r>
              <a:rPr lang="en-US" b="1" i="0" dirty="0">
                <a:solidFill>
                  <a:srgbClr val="000000"/>
                </a:solidFill>
                <a:effectLst/>
                <a:latin typeface="Helvetica Neue"/>
              </a:rPr>
              <a:t>Age, Fare</a:t>
            </a:r>
          </a:p>
          <a:p>
            <a:r>
              <a:rPr lang="en-IN" u="sng" dirty="0"/>
              <a:t>Dataset after standardization</a:t>
            </a:r>
            <a:r>
              <a:rPr lang="en-IN" dirty="0"/>
              <a:t>:-      </a:t>
            </a:r>
            <a:r>
              <a:rPr lang="en-IN" u="sng" dirty="0"/>
              <a:t>Dataset after Normalization</a:t>
            </a:r>
            <a:r>
              <a:rPr lang="en-IN" dirty="0"/>
              <a:t>:-</a:t>
            </a:r>
          </a:p>
        </p:txBody>
      </p:sp>
      <p:pic>
        <p:nvPicPr>
          <p:cNvPr id="12" name="Picture 11">
            <a:extLst>
              <a:ext uri="{FF2B5EF4-FFF2-40B4-BE49-F238E27FC236}">
                <a16:creationId xmlns:a16="http://schemas.microsoft.com/office/drawing/2014/main" id="{0853CE64-9F33-4931-92FE-62EB0E9EA2AC}"/>
              </a:ext>
            </a:extLst>
          </p:cNvPr>
          <p:cNvPicPr>
            <a:picLocks noChangeAspect="1"/>
          </p:cNvPicPr>
          <p:nvPr/>
        </p:nvPicPr>
        <p:blipFill>
          <a:blip r:embed="rId2"/>
          <a:stretch>
            <a:fillRect/>
          </a:stretch>
        </p:blipFill>
        <p:spPr>
          <a:xfrm>
            <a:off x="1048924" y="652509"/>
            <a:ext cx="8732193" cy="752775"/>
          </a:xfrm>
          <a:prstGeom prst="rect">
            <a:avLst/>
          </a:prstGeom>
        </p:spPr>
      </p:pic>
      <p:pic>
        <p:nvPicPr>
          <p:cNvPr id="14" name="Picture 13">
            <a:extLst>
              <a:ext uri="{FF2B5EF4-FFF2-40B4-BE49-F238E27FC236}">
                <a16:creationId xmlns:a16="http://schemas.microsoft.com/office/drawing/2014/main" id="{04E6355D-F46C-4D2D-A515-56B319CCBF3B}"/>
              </a:ext>
            </a:extLst>
          </p:cNvPr>
          <p:cNvPicPr>
            <a:picLocks noChangeAspect="1"/>
          </p:cNvPicPr>
          <p:nvPr/>
        </p:nvPicPr>
        <p:blipFill>
          <a:blip r:embed="rId3"/>
          <a:stretch>
            <a:fillRect/>
          </a:stretch>
        </p:blipFill>
        <p:spPr>
          <a:xfrm>
            <a:off x="1048924" y="3497804"/>
            <a:ext cx="4529717" cy="1882066"/>
          </a:xfrm>
          <a:prstGeom prst="rect">
            <a:avLst/>
          </a:prstGeom>
        </p:spPr>
      </p:pic>
      <p:pic>
        <p:nvPicPr>
          <p:cNvPr id="16" name="Picture 15">
            <a:extLst>
              <a:ext uri="{FF2B5EF4-FFF2-40B4-BE49-F238E27FC236}">
                <a16:creationId xmlns:a16="http://schemas.microsoft.com/office/drawing/2014/main" id="{7CB60B00-0E34-4473-93D6-7586B5BA8A30}"/>
              </a:ext>
            </a:extLst>
          </p:cNvPr>
          <p:cNvPicPr>
            <a:picLocks noChangeAspect="1"/>
          </p:cNvPicPr>
          <p:nvPr/>
        </p:nvPicPr>
        <p:blipFill>
          <a:blip r:embed="rId4"/>
          <a:stretch>
            <a:fillRect/>
          </a:stretch>
        </p:blipFill>
        <p:spPr>
          <a:xfrm>
            <a:off x="6392619" y="3497804"/>
            <a:ext cx="4750457" cy="1882066"/>
          </a:xfrm>
          <a:prstGeom prst="rect">
            <a:avLst/>
          </a:prstGeom>
        </p:spPr>
      </p:pic>
    </p:spTree>
    <p:extLst>
      <p:ext uri="{BB962C8B-B14F-4D97-AF65-F5344CB8AC3E}">
        <p14:creationId xmlns:p14="http://schemas.microsoft.com/office/powerpoint/2010/main" val="246255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EF1CDB-B4BD-465A-A897-E85FA040B26B}"/>
              </a:ext>
            </a:extLst>
          </p:cNvPr>
          <p:cNvPicPr/>
          <p:nvPr/>
        </p:nvPicPr>
        <p:blipFill rotWithShape="1">
          <a:blip r:embed="rId2"/>
          <a:srcRect l="9971" t="31330" r="25881" b="11035"/>
          <a:stretch/>
        </p:blipFill>
        <p:spPr bwMode="auto">
          <a:xfrm>
            <a:off x="958587" y="285750"/>
            <a:ext cx="7628822" cy="4153728"/>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1DB40078-9251-4C4F-9CDC-CB1FD8761450}"/>
              </a:ext>
            </a:extLst>
          </p:cNvPr>
          <p:cNvSpPr txBox="1"/>
          <p:nvPr/>
        </p:nvSpPr>
        <p:spPr>
          <a:xfrm>
            <a:off x="1245703" y="4715331"/>
            <a:ext cx="8719931" cy="1856919"/>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The QQ plots for ‘Age’ and ‘Fare’ after normalization and standardization is as seen above. We can infer that none of the variables have a normal distribution. Although, age shows distributions very close to the straight line it deviates near the tail which might indicate that the distribution is not normal.</a:t>
            </a:r>
            <a:endParaRPr lang="en-IN" sz="1800" dirty="0">
              <a:effectLst/>
              <a:latin typeface="Times New Roman" panose="02020603050405020304" pitchFamily="18" charset="0"/>
              <a:ea typeface="Times New Roman" panose="02020603050405020304" pitchFamily="18" charset="0"/>
            </a:endParaRPr>
          </a:p>
          <a:p>
            <a:pPr algn="just" fontAlgn="base">
              <a:spcBef>
                <a:spcPts val="790"/>
              </a:spcBef>
              <a:spcAft>
                <a:spcPts val="790"/>
              </a:spcAft>
            </a:pPr>
            <a:r>
              <a:rPr lang="en-IN" sz="1800" dirty="0">
                <a:solidFill>
                  <a:srgbClr val="000000"/>
                </a:solidFill>
                <a:effectLst/>
                <a:latin typeface="Times New Roman" panose="02020603050405020304" pitchFamily="18" charset="0"/>
                <a:ea typeface="Times New Roman" panose="02020603050405020304" pitchFamily="18" charset="0"/>
              </a:rPr>
              <a:t>There are many other graphs in the notebook which help us to infer various statements and conclusions.</a:t>
            </a:r>
            <a:endParaRPr lang="en-IN" dirty="0"/>
          </a:p>
        </p:txBody>
      </p:sp>
    </p:spTree>
    <p:extLst>
      <p:ext uri="{BB962C8B-B14F-4D97-AF65-F5344CB8AC3E}">
        <p14:creationId xmlns:p14="http://schemas.microsoft.com/office/powerpoint/2010/main" val="302540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FDD2-FB9C-4D8D-9953-75C15F6F9ED7}"/>
              </a:ext>
            </a:extLst>
          </p:cNvPr>
          <p:cNvSpPr>
            <a:spLocks noGrp="1"/>
          </p:cNvSpPr>
          <p:nvPr>
            <p:ph type="title"/>
          </p:nvPr>
        </p:nvSpPr>
        <p:spPr/>
        <p:txBody>
          <a:bodyPr/>
          <a:lstStyle/>
          <a:p>
            <a:pPr algn="ctr"/>
            <a:r>
              <a:rPr lang="en-US" b="1" dirty="0"/>
              <a:t>5)HYPOTHESIS TESTING</a:t>
            </a:r>
            <a:endParaRPr lang="en-IN" b="1" dirty="0"/>
          </a:p>
        </p:txBody>
      </p:sp>
      <p:sp>
        <p:nvSpPr>
          <p:cNvPr id="3" name="Content Placeholder 2">
            <a:extLst>
              <a:ext uri="{FF2B5EF4-FFF2-40B4-BE49-F238E27FC236}">
                <a16:creationId xmlns:a16="http://schemas.microsoft.com/office/drawing/2014/main" id="{6A063D69-4E93-45F8-9FDE-916039629B95}"/>
              </a:ext>
            </a:extLst>
          </p:cNvPr>
          <p:cNvSpPr>
            <a:spLocks noGrp="1"/>
          </p:cNvSpPr>
          <p:nvPr>
            <p:ph idx="1"/>
          </p:nvPr>
        </p:nvSpPr>
        <p:spPr>
          <a:xfrm>
            <a:off x="838200" y="1402672"/>
            <a:ext cx="10515600" cy="4774291"/>
          </a:xfrm>
        </p:spPr>
        <p:txBody>
          <a:bodyPr/>
          <a:lstStyle/>
          <a:p>
            <a:pPr algn="l"/>
            <a:r>
              <a:rPr lang="en-US" sz="2000" b="1" i="0" dirty="0">
                <a:solidFill>
                  <a:srgbClr val="000000"/>
                </a:solidFill>
                <a:effectLst/>
                <a:latin typeface="Helvetica Neue"/>
              </a:rPr>
              <a:t>Research Hypothesis</a:t>
            </a:r>
            <a:r>
              <a:rPr lang="en-US" sz="2000" b="0" i="0" dirty="0">
                <a:solidFill>
                  <a:srgbClr val="000000"/>
                </a:solidFill>
                <a:effectLst/>
                <a:latin typeface="Helvetica Neue"/>
              </a:rPr>
              <a:t>: The proportion of females onboard who survived the sinking of the Titanic was higher than the proportion of males and children onboard who survived the sinking of the Titanic.</a:t>
            </a:r>
          </a:p>
          <a:p>
            <a:pPr algn="l"/>
            <a:r>
              <a:rPr lang="en-US" sz="2000" b="1" i="0" dirty="0">
                <a:solidFill>
                  <a:srgbClr val="000000"/>
                </a:solidFill>
                <a:effectLst/>
                <a:latin typeface="Helvetica Neue"/>
              </a:rPr>
              <a:t>Null Hypothesis</a:t>
            </a:r>
            <a:r>
              <a:rPr lang="en-US" sz="2000" b="0" i="0" dirty="0">
                <a:solidFill>
                  <a:srgbClr val="000000"/>
                </a:solidFill>
                <a:effectLst/>
                <a:latin typeface="Helvetica Neue"/>
              </a:rPr>
              <a:t>: There is no relation between the 'Sex' and 'Survived' variables.</a:t>
            </a:r>
          </a:p>
          <a:p>
            <a:pPr algn="l"/>
            <a:r>
              <a:rPr lang="en-US" sz="2000" b="1" i="0" dirty="0">
                <a:solidFill>
                  <a:srgbClr val="000000"/>
                </a:solidFill>
                <a:effectLst/>
                <a:latin typeface="Helvetica Neue"/>
              </a:rPr>
              <a:t>Alternative hypothesis</a:t>
            </a:r>
            <a:r>
              <a:rPr lang="en-US" sz="2000" b="0" i="0" dirty="0">
                <a:solidFill>
                  <a:srgbClr val="000000"/>
                </a:solidFill>
                <a:effectLst/>
                <a:latin typeface="Helvetica Neue"/>
              </a:rPr>
              <a:t>: There is a relation between the 'Sex' and 'Survived' variables.</a:t>
            </a:r>
          </a:p>
          <a:p>
            <a:endParaRPr lang="en-IN" dirty="0"/>
          </a:p>
        </p:txBody>
      </p:sp>
      <p:pic>
        <p:nvPicPr>
          <p:cNvPr id="5" name="Picture 4">
            <a:extLst>
              <a:ext uri="{FF2B5EF4-FFF2-40B4-BE49-F238E27FC236}">
                <a16:creationId xmlns:a16="http://schemas.microsoft.com/office/drawing/2014/main" id="{3D4F244F-7B33-4C32-8DF5-3BDB9BBCD8AB}"/>
              </a:ext>
            </a:extLst>
          </p:cNvPr>
          <p:cNvPicPr>
            <a:picLocks noChangeAspect="1"/>
          </p:cNvPicPr>
          <p:nvPr/>
        </p:nvPicPr>
        <p:blipFill>
          <a:blip r:embed="rId2"/>
          <a:stretch>
            <a:fillRect/>
          </a:stretch>
        </p:blipFill>
        <p:spPr>
          <a:xfrm>
            <a:off x="1442606" y="3667477"/>
            <a:ext cx="3919507" cy="1868981"/>
          </a:xfrm>
          <a:prstGeom prst="rect">
            <a:avLst/>
          </a:prstGeom>
        </p:spPr>
      </p:pic>
      <p:pic>
        <p:nvPicPr>
          <p:cNvPr id="7" name="Picture 6">
            <a:extLst>
              <a:ext uri="{FF2B5EF4-FFF2-40B4-BE49-F238E27FC236}">
                <a16:creationId xmlns:a16="http://schemas.microsoft.com/office/drawing/2014/main" id="{34364254-EB97-42A6-A01C-0B917E2D322C}"/>
              </a:ext>
            </a:extLst>
          </p:cNvPr>
          <p:cNvPicPr>
            <a:picLocks noChangeAspect="1"/>
          </p:cNvPicPr>
          <p:nvPr/>
        </p:nvPicPr>
        <p:blipFill>
          <a:blip r:embed="rId3"/>
          <a:stretch>
            <a:fillRect/>
          </a:stretch>
        </p:blipFill>
        <p:spPr>
          <a:xfrm>
            <a:off x="5734975" y="3687335"/>
            <a:ext cx="3435225" cy="1849123"/>
          </a:xfrm>
          <a:prstGeom prst="rect">
            <a:avLst/>
          </a:prstGeom>
        </p:spPr>
      </p:pic>
    </p:spTree>
    <p:extLst>
      <p:ext uri="{BB962C8B-B14F-4D97-AF65-F5344CB8AC3E}">
        <p14:creationId xmlns:p14="http://schemas.microsoft.com/office/powerpoint/2010/main" val="389140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A49E3-3985-4630-88EF-F675B0F7F426}"/>
              </a:ext>
            </a:extLst>
          </p:cNvPr>
          <p:cNvSpPr>
            <a:spLocks noGrp="1"/>
          </p:cNvSpPr>
          <p:nvPr>
            <p:ph idx="1"/>
          </p:nvPr>
        </p:nvSpPr>
        <p:spPr>
          <a:xfrm>
            <a:off x="838200" y="523783"/>
            <a:ext cx="10515600" cy="5653180"/>
          </a:xfrm>
        </p:spPr>
        <p:txBody>
          <a:bodyPr/>
          <a:lstStyle/>
          <a:p>
            <a:r>
              <a:rPr lang="en-US" b="0" i="0" dirty="0">
                <a:solidFill>
                  <a:srgbClr val="000000"/>
                </a:solidFill>
                <a:effectLst/>
                <a:latin typeface="Helvetica Neue"/>
              </a:rPr>
              <a:t>Since, the data type of our features to be tested and the target variable are both of categorical type we can use </a:t>
            </a:r>
            <a:r>
              <a:rPr lang="en-US" b="1" i="0" dirty="0">
                <a:solidFill>
                  <a:srgbClr val="000000"/>
                </a:solidFill>
                <a:effectLst/>
                <a:latin typeface="Helvetica Neue"/>
              </a:rPr>
              <a:t>Chi-Squared test</a:t>
            </a:r>
            <a:r>
              <a:rPr lang="en-US" b="0" i="0" dirty="0">
                <a:solidFill>
                  <a:srgbClr val="000000"/>
                </a:solidFill>
                <a:effectLst/>
                <a:latin typeface="Helvetica Neue"/>
              </a:rPr>
              <a:t>.</a:t>
            </a:r>
          </a:p>
          <a:p>
            <a:r>
              <a:rPr lang="en-IN" dirty="0"/>
              <a:t>Results of </a:t>
            </a:r>
            <a:r>
              <a:rPr lang="en-IN" dirty="0" err="1"/>
              <a:t>chi_squared</a:t>
            </a:r>
            <a:r>
              <a:rPr lang="en-IN" dirty="0"/>
              <a:t> test on gender to survival:</a:t>
            </a:r>
          </a:p>
          <a:p>
            <a:pPr marL="0" indent="0">
              <a:buNone/>
            </a:pPr>
            <a:r>
              <a:rPr lang="en-IN" dirty="0"/>
              <a:t>   chi-Squared score =177.93293973476872</a:t>
            </a:r>
          </a:p>
          <a:p>
            <a:pPr marL="0" indent="0">
              <a:buNone/>
            </a:pPr>
            <a:r>
              <a:rPr lang="en-IN" dirty="0"/>
              <a:t>   </a:t>
            </a:r>
            <a:r>
              <a:rPr lang="en-IN" dirty="0" err="1"/>
              <a:t>pvalue</a:t>
            </a:r>
            <a:r>
              <a:rPr lang="en-IN" dirty="0"/>
              <a:t>=2.3033135484113575e-39</a:t>
            </a:r>
          </a:p>
          <a:p>
            <a:pPr marL="0" indent="0">
              <a:buNone/>
            </a:pPr>
            <a:endParaRPr lang="en-IN" dirty="0"/>
          </a:p>
          <a:p>
            <a:pPr marL="0" indent="0">
              <a:buNone/>
            </a:pPr>
            <a:r>
              <a:rPr lang="en-IN" b="1" dirty="0"/>
              <a:t>As the p-value is very small(p&lt;0.05), we can reject our Null hypothesis.</a:t>
            </a:r>
          </a:p>
        </p:txBody>
      </p:sp>
    </p:spTree>
    <p:extLst>
      <p:ext uri="{BB962C8B-B14F-4D97-AF65-F5344CB8AC3E}">
        <p14:creationId xmlns:p14="http://schemas.microsoft.com/office/powerpoint/2010/main" val="1646986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9E99-8A9F-400D-85CE-A708B218BA3E}"/>
              </a:ext>
            </a:extLst>
          </p:cNvPr>
          <p:cNvSpPr>
            <a:spLocks noGrp="1"/>
          </p:cNvSpPr>
          <p:nvPr>
            <p:ph type="title"/>
          </p:nvPr>
        </p:nvSpPr>
        <p:spPr>
          <a:xfrm>
            <a:off x="838200" y="365126"/>
            <a:ext cx="10515600" cy="1161834"/>
          </a:xfrm>
        </p:spPr>
        <p:txBody>
          <a:bodyPr/>
          <a:lstStyle/>
          <a:p>
            <a:pPr algn="ctr"/>
            <a:r>
              <a:rPr lang="en-US" b="1" dirty="0"/>
              <a:t>6) CORRELATION</a:t>
            </a:r>
            <a:endParaRPr lang="en-IN" b="1" dirty="0"/>
          </a:p>
        </p:txBody>
      </p:sp>
      <p:pic>
        <p:nvPicPr>
          <p:cNvPr id="5" name="Content Placeholder 4">
            <a:extLst>
              <a:ext uri="{FF2B5EF4-FFF2-40B4-BE49-F238E27FC236}">
                <a16:creationId xmlns:a16="http://schemas.microsoft.com/office/drawing/2014/main" id="{BF93B1C5-F3D5-4F8D-B18F-6B923906174A}"/>
              </a:ext>
            </a:extLst>
          </p:cNvPr>
          <p:cNvPicPr>
            <a:picLocks noGrp="1" noChangeAspect="1"/>
          </p:cNvPicPr>
          <p:nvPr>
            <p:ph idx="1"/>
          </p:nvPr>
        </p:nvPicPr>
        <p:blipFill>
          <a:blip r:embed="rId2"/>
          <a:stretch>
            <a:fillRect/>
          </a:stretch>
        </p:blipFill>
        <p:spPr>
          <a:xfrm>
            <a:off x="1580399" y="1740828"/>
            <a:ext cx="9031201" cy="3719068"/>
          </a:xfrm>
        </p:spPr>
      </p:pic>
    </p:spTree>
    <p:extLst>
      <p:ext uri="{BB962C8B-B14F-4D97-AF65-F5344CB8AC3E}">
        <p14:creationId xmlns:p14="http://schemas.microsoft.com/office/powerpoint/2010/main" val="64417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34BC0D-CAE1-4E1C-A88D-0F6E899FD0D9}"/>
              </a:ext>
            </a:extLst>
          </p:cNvPr>
          <p:cNvPicPr>
            <a:picLocks noChangeAspect="1"/>
          </p:cNvPicPr>
          <p:nvPr/>
        </p:nvPicPr>
        <p:blipFill>
          <a:blip r:embed="rId2"/>
          <a:stretch>
            <a:fillRect/>
          </a:stretch>
        </p:blipFill>
        <p:spPr>
          <a:xfrm>
            <a:off x="0" y="410817"/>
            <a:ext cx="6906832" cy="4042528"/>
          </a:xfrm>
          <a:prstGeom prst="rect">
            <a:avLst/>
          </a:prstGeom>
        </p:spPr>
      </p:pic>
      <p:sp>
        <p:nvSpPr>
          <p:cNvPr id="4" name="TextBox 3">
            <a:extLst>
              <a:ext uri="{FF2B5EF4-FFF2-40B4-BE49-F238E27FC236}">
                <a16:creationId xmlns:a16="http://schemas.microsoft.com/office/drawing/2014/main" id="{248712E5-8BBE-4C39-98B4-B84AD01DB541}"/>
              </a:ext>
            </a:extLst>
          </p:cNvPr>
          <p:cNvSpPr txBox="1"/>
          <p:nvPr/>
        </p:nvSpPr>
        <p:spPr>
          <a:xfrm>
            <a:off x="5830957" y="0"/>
            <a:ext cx="6361043" cy="7390741"/>
          </a:xfrm>
          <a:prstGeom prst="rect">
            <a:avLst/>
          </a:prstGeom>
          <a:noFill/>
        </p:spPr>
        <p:txBody>
          <a:bodyPr wrap="square" rtlCol="0">
            <a:spAutoFit/>
          </a:bodyPr>
          <a:lstStyle/>
          <a:p>
            <a:r>
              <a:rPr lang="en-IN" dirty="0"/>
              <a:t>The heat map shows the correlation between different variables.</a:t>
            </a:r>
          </a:p>
          <a:p>
            <a:endParaRPr lang="en-IN" dirty="0"/>
          </a:p>
          <a:p>
            <a:r>
              <a:rPr lang="en-IN" sz="2000" dirty="0">
                <a:solidFill>
                  <a:srgbClr val="000000"/>
                </a:solidFill>
                <a:effectLst/>
                <a:latin typeface="Times New Roman" panose="02020603050405020304" pitchFamily="18" charset="0"/>
                <a:ea typeface="Times New Roman" panose="02020603050405020304" pitchFamily="18" charset="0"/>
              </a:rPr>
              <a:t>Positively corelated variables:</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SibSp</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Parch - This means more the number of sibling or spouses more were the number of parents or children.</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Parch and Fare - This means greater the number of parents or children for a particular passenger, greater were their charges/fare.</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Negatively correlated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Pclass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Fare - This means greater the passenger class, lesser the fare.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would cost a passenger lesser if they were in class 3 rather than 2 or 1.</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SibSp</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Age - This means that greater the number of siblings or spouses for a passenger, lesser was their age.</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Bef>
                <a:spcPts val="790"/>
              </a:spcBef>
              <a:spcAft>
                <a:spcPts val="790"/>
              </a:spcAft>
              <a:buSzPts val="1000"/>
              <a:buFont typeface="Symbol" panose="05050102010706020507" pitchFamily="18" charset="2"/>
              <a:buChar char=""/>
              <a:tabLst>
                <a:tab pos="457200" algn="l"/>
              </a:tabLst>
            </a:pP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Pclass</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Age - This means greater the passenger class, lesser the age of the passenger.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285645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0FEF-F751-46EA-9862-F09B78CC7C65}"/>
              </a:ext>
            </a:extLst>
          </p:cNvPr>
          <p:cNvSpPr>
            <a:spLocks noGrp="1"/>
          </p:cNvSpPr>
          <p:nvPr>
            <p:ph type="title"/>
          </p:nvPr>
        </p:nvSpPr>
        <p:spPr/>
        <p:txBody>
          <a:bodyPr/>
          <a:lstStyle/>
          <a:p>
            <a:pPr algn="ctr"/>
            <a:r>
              <a:rPr lang="en-US" b="1" u="sng" dirty="0"/>
              <a:t>ABSTRACT and INTRODUCTION to the DATASET</a:t>
            </a:r>
            <a:endParaRPr lang="en-IN" b="1" u="sng" dirty="0"/>
          </a:p>
        </p:txBody>
      </p:sp>
      <p:sp>
        <p:nvSpPr>
          <p:cNvPr id="3" name="Content Placeholder 2">
            <a:extLst>
              <a:ext uri="{FF2B5EF4-FFF2-40B4-BE49-F238E27FC236}">
                <a16:creationId xmlns:a16="http://schemas.microsoft.com/office/drawing/2014/main" id="{7F24051D-EBDA-4E78-A8CF-9A243CB7A19B}"/>
              </a:ext>
            </a:extLst>
          </p:cNvPr>
          <p:cNvSpPr>
            <a:spLocks noGrp="1"/>
          </p:cNvSpPr>
          <p:nvPr>
            <p:ph idx="1"/>
          </p:nvPr>
        </p:nvSpPr>
        <p:spPr/>
        <p:txBody>
          <a:bodyPr>
            <a:normAutofit/>
          </a:bodyPr>
          <a:lstStyle/>
          <a:p>
            <a:pPr marL="0" indent="0" algn="just">
              <a:buNone/>
            </a:pPr>
            <a:r>
              <a:rPr lang="en-IN" sz="1800" dirty="0">
                <a:effectLst/>
                <a:latin typeface="Times New Roman" panose="02020603050405020304" pitchFamily="18" charset="0"/>
                <a:ea typeface="Calibri" panose="020F0502020204030204" pitchFamily="34" charset="0"/>
              </a:rPr>
              <a:t>This project explores and analyses various factors in the titanic dataset. The columns which are of less relevance are dropped. The missing values are handled. Using graphs (such as box plot, </a:t>
            </a:r>
            <a:r>
              <a:rPr lang="en-IN" sz="1800" dirty="0" err="1">
                <a:effectLst/>
                <a:latin typeface="Times New Roman" panose="02020603050405020304" pitchFamily="18" charset="0"/>
                <a:ea typeface="Calibri" panose="020F0502020204030204" pitchFamily="34" charset="0"/>
              </a:rPr>
              <a:t>sns</a:t>
            </a:r>
            <a:r>
              <a:rPr lang="en-IN" sz="1800" dirty="0">
                <a:effectLst/>
                <a:latin typeface="Times New Roman" panose="02020603050405020304" pitchFamily="18" charset="0"/>
                <a:ea typeface="Calibri" panose="020F0502020204030204" pitchFamily="34" charset="0"/>
              </a:rPr>
              <a:t> plot, histograms, </a:t>
            </a:r>
            <a:r>
              <a:rPr lang="en-IN" sz="1800" dirty="0" err="1">
                <a:effectLst/>
                <a:latin typeface="Times New Roman" panose="02020603050405020304" pitchFamily="18" charset="0"/>
                <a:ea typeface="Calibri" panose="020F0502020204030204" pitchFamily="34" charset="0"/>
              </a:rPr>
              <a:t>lmplot</a:t>
            </a:r>
            <a:r>
              <a:rPr lang="en-IN" sz="1800" dirty="0">
                <a:effectLst/>
                <a:latin typeface="Times New Roman" panose="02020603050405020304" pitchFamily="18" charset="0"/>
                <a:ea typeface="Calibri" panose="020F0502020204030204" pitchFamily="34" charset="0"/>
              </a:rPr>
              <a:t>, etc.) we visualize and infer various possibilities. We then remove the outliers by calculating the quartiles and removing any data outside the inter-quartile range. Then we calculate the mean and variance of numerical columns. Then by using min-max scalar method we normalize and standardize the numerical data columns. Then using statistical tests, we check our research hypothesis which states that female passengers were more likely to survive than the male passengers onboard. Then by finding the correlation between the variables of the dataset, we can infer how one variable affects another (positive or negative correlation). </a:t>
            </a:r>
          </a:p>
          <a:p>
            <a:pPr marL="0" indent="0" algn="just" fontAlgn="base">
              <a:spcBef>
                <a:spcPts val="790"/>
              </a:spcBef>
              <a:spcAft>
                <a:spcPts val="790"/>
              </a:spcAft>
              <a:buNone/>
            </a:pPr>
            <a:r>
              <a:rPr lang="en-IN" sz="1800" dirty="0">
                <a:solidFill>
                  <a:srgbClr val="000000"/>
                </a:solidFill>
                <a:effectLst/>
                <a:latin typeface="Times New Roman" panose="02020603050405020304" pitchFamily="18" charset="0"/>
                <a:ea typeface="Times New Roman" panose="02020603050405020304" pitchFamily="18" charset="0"/>
              </a:rPr>
              <a:t>	The sinking of the Titanic is one of the most infamous shipwrecks in history. On April 15, 1912, during her maiden voyage, the Titanic sank after colliding with an iceberg. Unfortunately, there weren’t enough lifeboats for everyone onboard, resulting in the death of many passengers and crew. A dataset has various variables related to this shipwreck. From this dataset we analyse various factors affecting the survival of a passenger on the titanic. Referring to the various graphs we can visualize and infer various statements.</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3634711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BE008-8C1E-413C-87D3-0F027356D1F7}"/>
              </a:ext>
            </a:extLst>
          </p:cNvPr>
          <p:cNvSpPr>
            <a:spLocks noGrp="1"/>
          </p:cNvSpPr>
          <p:nvPr>
            <p:ph idx="1"/>
          </p:nvPr>
        </p:nvSpPr>
        <p:spPr>
          <a:xfrm>
            <a:off x="838200" y="603682"/>
            <a:ext cx="10515600" cy="5573281"/>
          </a:xfrm>
        </p:spPr>
        <p:txBody>
          <a:bodyPr>
            <a:normAutofit/>
          </a:bodyPr>
          <a:lstStyle/>
          <a:p>
            <a:pPr marL="0" indent="0" algn="ctr">
              <a:buNone/>
            </a:pPr>
            <a:r>
              <a:rPr lang="en-US" b="1" u="sng" dirty="0"/>
              <a:t> </a:t>
            </a:r>
            <a:r>
              <a:rPr lang="en-US" sz="4000" b="1" u="sng" dirty="0"/>
              <a:t>TEAM MEMBERS</a:t>
            </a:r>
          </a:p>
          <a:p>
            <a:pPr marL="0" indent="0" algn="ctr">
              <a:buNone/>
            </a:pPr>
            <a:r>
              <a:rPr lang="en-US" sz="3200" dirty="0"/>
              <a:t>1)B. PRAVENA (SRN: PES2UG19CS076)</a:t>
            </a:r>
          </a:p>
          <a:p>
            <a:pPr marL="0" indent="0" algn="ctr">
              <a:buNone/>
            </a:pPr>
            <a:r>
              <a:rPr lang="en-US" sz="3200" dirty="0"/>
              <a:t>2)BHARATH KUMAR.S.P (SRN: PES2UG19CS087)</a:t>
            </a:r>
          </a:p>
          <a:p>
            <a:pPr marL="0" indent="0" algn="ctr">
              <a:buNone/>
            </a:pPr>
            <a:r>
              <a:rPr lang="en-US" sz="3200" dirty="0"/>
              <a:t>3)BHUVANTEJ.R (SRN: PES2UG19CS092)</a:t>
            </a:r>
          </a:p>
          <a:p>
            <a:pPr marL="0" indent="0" algn="ctr">
              <a:buNone/>
            </a:pPr>
            <a:r>
              <a:rPr lang="en-US" sz="3200" dirty="0"/>
              <a:t>4)DISHA B.S(SRN: PES2UG19CS116)</a:t>
            </a:r>
          </a:p>
          <a:p>
            <a:pPr marL="0" indent="0" algn="ctr">
              <a:buNone/>
            </a:pPr>
            <a:r>
              <a:rPr lang="en-US" sz="3200" dirty="0"/>
              <a:t>-------------------------------------------------------------------------------</a:t>
            </a:r>
          </a:p>
          <a:p>
            <a:pPr marL="0" indent="0" algn="ctr">
              <a:buNone/>
            </a:pPr>
            <a:r>
              <a:rPr lang="en-US" sz="7200" b="1" dirty="0">
                <a:solidFill>
                  <a:schemeClr val="accent5">
                    <a:lumMod val="75000"/>
                  </a:schemeClr>
                </a:solidFill>
              </a:rPr>
              <a:t>THANK  YOU</a:t>
            </a:r>
          </a:p>
          <a:p>
            <a:pPr marL="0" indent="0" algn="ctr">
              <a:buNone/>
            </a:pPr>
            <a:endParaRPr lang="en-IN" sz="3200" dirty="0"/>
          </a:p>
        </p:txBody>
      </p:sp>
    </p:spTree>
    <p:extLst>
      <p:ext uri="{BB962C8B-B14F-4D97-AF65-F5344CB8AC3E}">
        <p14:creationId xmlns:p14="http://schemas.microsoft.com/office/powerpoint/2010/main" val="2485994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232F-41AC-48BC-830C-E6717A6D9934}"/>
              </a:ext>
            </a:extLst>
          </p:cNvPr>
          <p:cNvSpPr>
            <a:spLocks noGrp="1"/>
          </p:cNvSpPr>
          <p:nvPr>
            <p:ph type="title"/>
          </p:nvPr>
        </p:nvSpPr>
        <p:spPr/>
        <p:txBody>
          <a:bodyPr/>
          <a:lstStyle/>
          <a:p>
            <a:pPr algn="ctr"/>
            <a:r>
              <a:rPr lang="en-US" b="1" dirty="0"/>
              <a:t>DATASET COLLECTION</a:t>
            </a:r>
            <a:endParaRPr lang="en-IN" b="1" dirty="0"/>
          </a:p>
        </p:txBody>
      </p:sp>
      <p:sp>
        <p:nvSpPr>
          <p:cNvPr id="3" name="Content Placeholder 2">
            <a:extLst>
              <a:ext uri="{FF2B5EF4-FFF2-40B4-BE49-F238E27FC236}">
                <a16:creationId xmlns:a16="http://schemas.microsoft.com/office/drawing/2014/main" id="{2B1D57E6-5934-422F-85E5-1A927B134F4B}"/>
              </a:ext>
            </a:extLst>
          </p:cNvPr>
          <p:cNvSpPr>
            <a:spLocks noGrp="1"/>
          </p:cNvSpPr>
          <p:nvPr>
            <p:ph idx="1"/>
          </p:nvPr>
        </p:nvSpPr>
        <p:spPr/>
        <p:txBody>
          <a:bodyPr>
            <a:normAutofit/>
          </a:bodyPr>
          <a:lstStyle/>
          <a:p>
            <a:r>
              <a:rPr lang="en-US" sz="1800" u="sng" dirty="0"/>
              <a:t>Name of the dataset</a:t>
            </a:r>
            <a:r>
              <a:rPr lang="en-US" sz="1800" dirty="0"/>
              <a:t>: Titanic (Analysis of survival)</a:t>
            </a:r>
          </a:p>
          <a:p>
            <a:r>
              <a:rPr lang="en-US" sz="1800" u="sng" dirty="0"/>
              <a:t>Source of the dataset:</a:t>
            </a:r>
            <a:r>
              <a:rPr lang="en-US" sz="1800" dirty="0"/>
              <a:t> Kaggle.com(</a:t>
            </a:r>
            <a:r>
              <a:rPr lang="en-IN" sz="1800" dirty="0">
                <a:effectLst/>
                <a:latin typeface="Calibri" panose="020F0502020204030204" pitchFamily="34" charset="0"/>
                <a:ea typeface="Calibri" panose="020F0502020204030204" pitchFamily="34" charset="0"/>
                <a:cs typeface="Times New Roman" panose="02020603050405020304" pitchFamily="18" charset="0"/>
              </a:rPr>
              <a:t>kaggle.com/rahulsah06/</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titanic?select</a:t>
            </a:r>
            <a:r>
              <a:rPr lang="en-IN" sz="1800" dirty="0">
                <a:effectLst/>
                <a:latin typeface="Calibri" panose="020F0502020204030204" pitchFamily="34" charset="0"/>
                <a:ea typeface="Calibri" panose="020F0502020204030204" pitchFamily="34" charset="0"/>
                <a:cs typeface="Times New Roman" panose="02020603050405020304" pitchFamily="18" charset="0"/>
              </a:rPr>
              <a:t>=train.csv</a:t>
            </a:r>
            <a:r>
              <a:rPr lang="en-US" sz="1800" dirty="0"/>
              <a:t>)</a:t>
            </a:r>
          </a:p>
          <a:p>
            <a:r>
              <a:rPr lang="en-US" sz="1800" u="sng" dirty="0"/>
              <a:t>Number of Features:</a:t>
            </a:r>
            <a:r>
              <a:rPr lang="en-US" sz="1800" dirty="0"/>
              <a:t> 12</a:t>
            </a:r>
          </a:p>
          <a:p>
            <a:r>
              <a:rPr lang="en-US" sz="1800" u="sng" dirty="0"/>
              <a:t>Number of Record:</a:t>
            </a:r>
            <a:r>
              <a:rPr lang="en-US" sz="1800" dirty="0"/>
              <a:t> 891</a:t>
            </a:r>
          </a:p>
          <a:p>
            <a:r>
              <a:rPr lang="en-US" sz="1800" u="sng" dirty="0"/>
              <a:t>Number of Missing Values:</a:t>
            </a:r>
            <a:r>
              <a:rPr lang="en-US" sz="1800" dirty="0"/>
              <a:t> 864</a:t>
            </a: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The 12 variables are, </a:t>
            </a:r>
            <a:r>
              <a:rPr lang="en-IN" sz="1800" dirty="0" err="1">
                <a:solidFill>
                  <a:srgbClr val="000000"/>
                </a:solidFill>
                <a:effectLst/>
                <a:latin typeface="Times New Roman" panose="02020603050405020304" pitchFamily="18" charset="0"/>
                <a:ea typeface="Times New Roman" panose="02020603050405020304" pitchFamily="18" charset="0"/>
              </a:rPr>
              <a:t>PassengerId</a:t>
            </a:r>
            <a:r>
              <a:rPr lang="en-IN" sz="1800" dirty="0">
                <a:solidFill>
                  <a:srgbClr val="000000"/>
                </a:solidFill>
                <a:effectLst/>
                <a:latin typeface="Times New Roman" panose="02020603050405020304" pitchFamily="18" charset="0"/>
                <a:ea typeface="Times New Roman" panose="02020603050405020304" pitchFamily="18" charset="0"/>
              </a:rPr>
              <a:t> (ID allotted to a passenger), Survived (states whether a passenger had survived or not – 0:not survived ; 1:survived), </a:t>
            </a:r>
            <a:r>
              <a:rPr lang="en-IN" sz="1800" dirty="0" err="1">
                <a:solidFill>
                  <a:srgbClr val="000000"/>
                </a:solidFill>
                <a:effectLst/>
                <a:latin typeface="Times New Roman" panose="02020603050405020304" pitchFamily="18" charset="0"/>
                <a:ea typeface="Times New Roman" panose="02020603050405020304" pitchFamily="18" charset="0"/>
              </a:rPr>
              <a:t>Pclass</a:t>
            </a:r>
            <a:r>
              <a:rPr lang="en-IN" sz="1800" dirty="0">
                <a:solidFill>
                  <a:srgbClr val="000000"/>
                </a:solidFill>
                <a:effectLst/>
                <a:latin typeface="Times New Roman" panose="02020603050405020304" pitchFamily="18" charset="0"/>
                <a:ea typeface="Times New Roman" panose="02020603050405020304" pitchFamily="18" charset="0"/>
              </a:rPr>
              <a:t> (indicates the socio-economic status of ticket purchased i.e. 1-Upper class  2-Middle class  3-Lower class), Name (name of the passenger), Sex (gender of the passenger), Age (age of the passenger), </a:t>
            </a:r>
            <a:r>
              <a:rPr lang="en-IN" sz="1800" dirty="0" err="1">
                <a:solidFill>
                  <a:srgbClr val="000000"/>
                </a:solidFill>
                <a:effectLst/>
                <a:latin typeface="Times New Roman" panose="02020603050405020304" pitchFamily="18" charset="0"/>
                <a:ea typeface="Times New Roman" panose="02020603050405020304" pitchFamily="18" charset="0"/>
              </a:rPr>
              <a:t>SibSp</a:t>
            </a:r>
            <a:r>
              <a:rPr lang="en-IN" sz="1800" dirty="0">
                <a:solidFill>
                  <a:srgbClr val="000000"/>
                </a:solidFill>
                <a:effectLst/>
                <a:latin typeface="Times New Roman" panose="02020603050405020304" pitchFamily="18" charset="0"/>
                <a:ea typeface="Times New Roman" panose="02020603050405020304" pitchFamily="18" charset="0"/>
              </a:rPr>
              <a:t> (number of siblings/spouses of the passenger onboard), Parch (number of parents/children of the passenger onboard), Ticket (passenger’s ticket number), Fare (cost of the ticket purchased by passenger), Cabin (passenger’s cabin number), Embarked (port of embarkation can be C=Cherbourg, Q=Queenstown or, S = Southampton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2000" u="sng" dirty="0"/>
          </a:p>
          <a:p>
            <a:endParaRPr lang="en-IN" u="sng" dirty="0"/>
          </a:p>
        </p:txBody>
      </p:sp>
    </p:spTree>
    <p:extLst>
      <p:ext uri="{BB962C8B-B14F-4D97-AF65-F5344CB8AC3E}">
        <p14:creationId xmlns:p14="http://schemas.microsoft.com/office/powerpoint/2010/main" val="902746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38609F-F804-4E87-AB9D-30F912C43E35}"/>
              </a:ext>
            </a:extLst>
          </p:cNvPr>
          <p:cNvPicPr>
            <a:picLocks noGrp="1" noChangeAspect="1"/>
          </p:cNvPicPr>
          <p:nvPr>
            <p:ph idx="1"/>
          </p:nvPr>
        </p:nvPicPr>
        <p:blipFill>
          <a:blip r:embed="rId2"/>
          <a:stretch>
            <a:fillRect/>
          </a:stretch>
        </p:blipFill>
        <p:spPr>
          <a:xfrm>
            <a:off x="1776068" y="318356"/>
            <a:ext cx="3825741" cy="2825096"/>
          </a:xfrm>
        </p:spPr>
      </p:pic>
      <p:pic>
        <p:nvPicPr>
          <p:cNvPr id="7" name="Picture 6">
            <a:extLst>
              <a:ext uri="{FF2B5EF4-FFF2-40B4-BE49-F238E27FC236}">
                <a16:creationId xmlns:a16="http://schemas.microsoft.com/office/drawing/2014/main" id="{3B862F8E-20E0-4A11-99AB-765D8DF0CBE9}"/>
              </a:ext>
            </a:extLst>
          </p:cNvPr>
          <p:cNvPicPr>
            <a:picLocks noChangeAspect="1"/>
          </p:cNvPicPr>
          <p:nvPr/>
        </p:nvPicPr>
        <p:blipFill>
          <a:blip r:embed="rId3"/>
          <a:stretch>
            <a:fillRect/>
          </a:stretch>
        </p:blipFill>
        <p:spPr>
          <a:xfrm>
            <a:off x="388949" y="3329453"/>
            <a:ext cx="10564358" cy="2870494"/>
          </a:xfrm>
          <a:prstGeom prst="rect">
            <a:avLst/>
          </a:prstGeom>
        </p:spPr>
      </p:pic>
    </p:spTree>
    <p:extLst>
      <p:ext uri="{BB962C8B-B14F-4D97-AF65-F5344CB8AC3E}">
        <p14:creationId xmlns:p14="http://schemas.microsoft.com/office/powerpoint/2010/main" val="7069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8220-FE5F-4BDD-B911-83034F6B5541}"/>
              </a:ext>
            </a:extLst>
          </p:cNvPr>
          <p:cNvSpPr>
            <a:spLocks noGrp="1"/>
          </p:cNvSpPr>
          <p:nvPr>
            <p:ph type="title"/>
          </p:nvPr>
        </p:nvSpPr>
        <p:spPr/>
        <p:txBody>
          <a:bodyPr/>
          <a:lstStyle/>
          <a:p>
            <a:pPr algn="ctr"/>
            <a:r>
              <a:rPr lang="en-IN" b="1" dirty="0"/>
              <a:t>Data Cleaning</a:t>
            </a:r>
          </a:p>
        </p:txBody>
      </p:sp>
      <p:sp>
        <p:nvSpPr>
          <p:cNvPr id="3" name="Content Placeholder 2">
            <a:extLst>
              <a:ext uri="{FF2B5EF4-FFF2-40B4-BE49-F238E27FC236}">
                <a16:creationId xmlns:a16="http://schemas.microsoft.com/office/drawing/2014/main" id="{AEB4AC16-0C0B-4DFB-B18E-BE744F178206}"/>
              </a:ext>
            </a:extLst>
          </p:cNvPr>
          <p:cNvSpPr>
            <a:spLocks noGrp="1"/>
          </p:cNvSpPr>
          <p:nvPr>
            <p:ph idx="1"/>
          </p:nvPr>
        </p:nvSpPr>
        <p:spPr>
          <a:xfrm>
            <a:off x="838200" y="1615736"/>
            <a:ext cx="10515600" cy="4877139"/>
          </a:xfrm>
        </p:spPr>
        <p:txBody>
          <a:bodyPr/>
          <a:lstStyle/>
          <a:p>
            <a:r>
              <a:rPr lang="en-US" sz="2400" dirty="0"/>
              <a:t>In this part the missing observations are handled.</a:t>
            </a:r>
          </a:p>
          <a:p>
            <a:r>
              <a:rPr lang="en-US" sz="2400" dirty="0"/>
              <a:t>The columns of less relevance to our analysis are dropped. </a:t>
            </a:r>
          </a:p>
          <a:p>
            <a:pPr marL="0" indent="0">
              <a:buNone/>
            </a:pPr>
            <a:r>
              <a:rPr lang="en-US" sz="2400" dirty="0"/>
              <a:t>Before cleaning,</a:t>
            </a:r>
          </a:p>
          <a:p>
            <a:pPr marL="0" indent="0">
              <a:buNone/>
            </a:pPr>
            <a:endParaRPr lang="en-US" sz="2400" dirty="0"/>
          </a:p>
          <a:p>
            <a:endParaRPr lang="en-US" dirty="0"/>
          </a:p>
          <a:p>
            <a:pPr marL="0" indent="0">
              <a:buNone/>
            </a:pPr>
            <a:endParaRPr lang="en-IN" dirty="0"/>
          </a:p>
        </p:txBody>
      </p:sp>
      <p:pic>
        <p:nvPicPr>
          <p:cNvPr id="6" name="Picture 5" descr="A screenshot of a computer&#10;&#10;Description automatically generated">
            <a:extLst>
              <a:ext uri="{FF2B5EF4-FFF2-40B4-BE49-F238E27FC236}">
                <a16:creationId xmlns:a16="http://schemas.microsoft.com/office/drawing/2014/main" id="{A5D5AE76-B112-492D-8254-CB0507F883A1}"/>
              </a:ext>
            </a:extLst>
          </p:cNvPr>
          <p:cNvPicPr>
            <a:picLocks noChangeAspect="1"/>
          </p:cNvPicPr>
          <p:nvPr/>
        </p:nvPicPr>
        <p:blipFill rotWithShape="1">
          <a:blip r:embed="rId2">
            <a:extLst>
              <a:ext uri="{28A0092B-C50C-407E-A947-70E740481C1C}">
                <a14:useLocalDpi xmlns:a14="http://schemas.microsoft.com/office/drawing/2010/main" val="0"/>
              </a:ext>
            </a:extLst>
          </a:blip>
          <a:srcRect l="9456" t="29943" r="65978" b="20178"/>
          <a:stretch/>
        </p:blipFill>
        <p:spPr>
          <a:xfrm>
            <a:off x="4021379" y="2610678"/>
            <a:ext cx="4149242" cy="4101548"/>
          </a:xfrm>
          <a:prstGeom prst="rect">
            <a:avLst/>
          </a:prstGeom>
        </p:spPr>
      </p:pic>
    </p:spTree>
    <p:extLst>
      <p:ext uri="{BB962C8B-B14F-4D97-AF65-F5344CB8AC3E}">
        <p14:creationId xmlns:p14="http://schemas.microsoft.com/office/powerpoint/2010/main" val="20029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431A1-A1F1-4C84-A85C-2E01F6EC6C19}"/>
              </a:ext>
            </a:extLst>
          </p:cNvPr>
          <p:cNvSpPr>
            <a:spLocks noGrp="1"/>
          </p:cNvSpPr>
          <p:nvPr>
            <p:ph idx="1"/>
          </p:nvPr>
        </p:nvSpPr>
        <p:spPr>
          <a:xfrm>
            <a:off x="838200" y="1083503"/>
            <a:ext cx="10515600" cy="4351338"/>
          </a:xfrm>
        </p:spPr>
        <p:txBody>
          <a:bodyPr>
            <a:normAutofit/>
          </a:bodyPr>
          <a:lstStyle/>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In ‘Age’ column we handle them by interpolating (taking average of the cells above and below) them. In column ‘Cabin’ we have too many null values and its not of much relevance to us, so we drop that column. Similarly, the column ‘Embarked’ has some null values, which we replace with ‘S’ as it is the port where maximum number of passengers boarded. The columns ‘Name’ and ‘Ticket’ are also dropped as they don’t have much relevance to our analysis. The columns ‘Age’ and ‘Fare’ have outliers, which </a:t>
            </a:r>
            <a:r>
              <a:rPr lang="en-IN" sz="2400" dirty="0">
                <a:latin typeface="Calibri" panose="020F0502020204030204" pitchFamily="34" charset="0"/>
                <a:ea typeface="Calibri" panose="020F0502020204030204" pitchFamily="34" charset="0"/>
                <a:cs typeface="Times New Roman" panose="02020603050405020304" pitchFamily="18" charset="0"/>
              </a:rPr>
              <a:t>should be </a:t>
            </a:r>
            <a:r>
              <a:rPr lang="en-IN" sz="2400" dirty="0">
                <a:effectLst/>
                <a:latin typeface="Calibri" panose="020F0502020204030204" pitchFamily="34" charset="0"/>
                <a:ea typeface="Calibri" panose="020F0502020204030204" pitchFamily="34" charset="0"/>
                <a:cs typeface="Times New Roman" panose="02020603050405020304" pitchFamily="18" charset="0"/>
              </a:rPr>
              <a:t>removed after calculating the inter-quartile range for both the columns and removing any data outside the range.</a:t>
            </a:r>
            <a:endParaRPr lang="en-IN" sz="2400" dirty="0"/>
          </a:p>
        </p:txBody>
      </p:sp>
    </p:spTree>
    <p:extLst>
      <p:ext uri="{BB962C8B-B14F-4D97-AF65-F5344CB8AC3E}">
        <p14:creationId xmlns:p14="http://schemas.microsoft.com/office/powerpoint/2010/main" val="342693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A0351-719F-401D-9731-2820AA55E445}"/>
              </a:ext>
            </a:extLst>
          </p:cNvPr>
          <p:cNvSpPr>
            <a:spLocks noGrp="1"/>
          </p:cNvSpPr>
          <p:nvPr>
            <p:ph idx="1"/>
          </p:nvPr>
        </p:nvSpPr>
        <p:spPr>
          <a:xfrm>
            <a:off x="0" y="0"/>
            <a:ext cx="12192000" cy="6858000"/>
          </a:xfrm>
        </p:spPr>
        <p:txBody>
          <a:bodyPr/>
          <a:lstStyle/>
          <a:p>
            <a:pPr marL="0" indent="0">
              <a:buNone/>
            </a:pPr>
            <a:r>
              <a:rPr lang="en-IN" dirty="0"/>
              <a:t>Before and after removing outliers in Age and Fare columns</a:t>
            </a:r>
          </a:p>
        </p:txBody>
      </p:sp>
      <p:grpSp>
        <p:nvGrpSpPr>
          <p:cNvPr id="5" name="Canvas 2">
            <a:extLst>
              <a:ext uri="{FF2B5EF4-FFF2-40B4-BE49-F238E27FC236}">
                <a16:creationId xmlns:a16="http://schemas.microsoft.com/office/drawing/2014/main" id="{7946E67E-F0D2-46BA-9007-5E19E3CF5AD5}"/>
              </a:ext>
            </a:extLst>
          </p:cNvPr>
          <p:cNvGrpSpPr/>
          <p:nvPr/>
        </p:nvGrpSpPr>
        <p:grpSpPr>
          <a:xfrm>
            <a:off x="1326874" y="1093305"/>
            <a:ext cx="8400222" cy="2882348"/>
            <a:chOff x="0" y="0"/>
            <a:chExt cx="6172200" cy="2038350"/>
          </a:xfrm>
        </p:grpSpPr>
        <p:sp>
          <p:nvSpPr>
            <p:cNvPr id="6" name="Rectangle 5">
              <a:extLst>
                <a:ext uri="{FF2B5EF4-FFF2-40B4-BE49-F238E27FC236}">
                  <a16:creationId xmlns:a16="http://schemas.microsoft.com/office/drawing/2014/main" id="{8775CD56-22C8-4FD3-9FFB-C5CB431BF8BD}"/>
                </a:ext>
              </a:extLst>
            </p:cNvPr>
            <p:cNvSpPr/>
            <p:nvPr/>
          </p:nvSpPr>
          <p:spPr>
            <a:xfrm>
              <a:off x="0" y="0"/>
              <a:ext cx="6172200" cy="2038350"/>
            </a:xfrm>
            <a:prstGeom prst="rect">
              <a:avLst/>
            </a:prstGeom>
            <a:solidFill>
              <a:prstClr val="white"/>
            </a:solidFill>
          </p:spPr>
        </p:sp>
        <p:pic>
          <p:nvPicPr>
            <p:cNvPr id="7" name="Picture 6">
              <a:extLst>
                <a:ext uri="{FF2B5EF4-FFF2-40B4-BE49-F238E27FC236}">
                  <a16:creationId xmlns:a16="http://schemas.microsoft.com/office/drawing/2014/main" id="{A870B3EF-F9A6-4AF7-A1BC-AE230BA7C0AA}"/>
                </a:ext>
              </a:extLst>
            </p:cNvPr>
            <p:cNvPicPr/>
            <p:nvPr/>
          </p:nvPicPr>
          <p:blipFill rotWithShape="1">
            <a:blip r:embed="rId2">
              <a:extLst>
                <a:ext uri="{28A0092B-C50C-407E-A947-70E740481C1C}">
                  <a14:useLocalDpi xmlns:a14="http://schemas.microsoft.com/office/drawing/2010/main" val="0"/>
                </a:ext>
              </a:extLst>
            </a:blip>
            <a:srcRect l="10968" t="52020" r="65102" b="16650"/>
            <a:stretch/>
          </p:blipFill>
          <p:spPr bwMode="auto">
            <a:xfrm>
              <a:off x="19050" y="0"/>
              <a:ext cx="2609850" cy="1943100"/>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DCA3C34A-85B1-4F22-BFC3-E21DB896C262}"/>
                </a:ext>
              </a:extLst>
            </p:cNvPr>
            <p:cNvPicPr>
              <a:picLocks noChangeAspect="1"/>
            </p:cNvPicPr>
            <p:nvPr/>
          </p:nvPicPr>
          <p:blipFill rotWithShape="1">
            <a:blip r:embed="rId3"/>
            <a:srcRect l="10938" t="48171" r="65104" b="20641"/>
            <a:stretch/>
          </p:blipFill>
          <p:spPr>
            <a:xfrm>
              <a:off x="3448049" y="0"/>
              <a:ext cx="2343151" cy="1950063"/>
            </a:xfrm>
            <a:prstGeom prst="rect">
              <a:avLst/>
            </a:prstGeom>
          </p:spPr>
        </p:pic>
      </p:grpSp>
      <p:pic>
        <p:nvPicPr>
          <p:cNvPr id="9" name="Picture 8">
            <a:extLst>
              <a:ext uri="{FF2B5EF4-FFF2-40B4-BE49-F238E27FC236}">
                <a16:creationId xmlns:a16="http://schemas.microsoft.com/office/drawing/2014/main" id="{8B012BAB-6835-4DC1-9948-213E1B5E3E61}"/>
              </a:ext>
            </a:extLst>
          </p:cNvPr>
          <p:cNvPicPr/>
          <p:nvPr/>
        </p:nvPicPr>
        <p:blipFill rotWithShape="1">
          <a:blip r:embed="rId4"/>
          <a:srcRect l="10764" t="48789" r="64583" b="19405"/>
          <a:stretch/>
        </p:blipFill>
        <p:spPr>
          <a:xfrm>
            <a:off x="1352802" y="3975653"/>
            <a:ext cx="3551946" cy="2586339"/>
          </a:xfrm>
          <a:prstGeom prst="rect">
            <a:avLst/>
          </a:prstGeom>
        </p:spPr>
      </p:pic>
      <p:pic>
        <p:nvPicPr>
          <p:cNvPr id="10" name="Picture 9">
            <a:extLst>
              <a:ext uri="{FF2B5EF4-FFF2-40B4-BE49-F238E27FC236}">
                <a16:creationId xmlns:a16="http://schemas.microsoft.com/office/drawing/2014/main" id="{3D894822-175E-47A4-BCFE-34178659968D}"/>
              </a:ext>
            </a:extLst>
          </p:cNvPr>
          <p:cNvPicPr/>
          <p:nvPr/>
        </p:nvPicPr>
        <p:blipFill rotWithShape="1">
          <a:blip r:embed="rId5"/>
          <a:srcRect l="10937" t="44157" r="64930" b="23728"/>
          <a:stretch/>
        </p:blipFill>
        <p:spPr>
          <a:xfrm>
            <a:off x="6019588" y="3975653"/>
            <a:ext cx="3188975" cy="2586338"/>
          </a:xfrm>
          <a:prstGeom prst="rect">
            <a:avLst/>
          </a:prstGeom>
        </p:spPr>
      </p:pic>
    </p:spTree>
    <p:extLst>
      <p:ext uri="{BB962C8B-B14F-4D97-AF65-F5344CB8AC3E}">
        <p14:creationId xmlns:p14="http://schemas.microsoft.com/office/powerpoint/2010/main" val="64946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3BEB-440C-40C2-84E3-BCB40D2D90D3}"/>
              </a:ext>
            </a:extLst>
          </p:cNvPr>
          <p:cNvSpPr>
            <a:spLocks noGrp="1"/>
          </p:cNvSpPr>
          <p:nvPr>
            <p:ph type="title"/>
          </p:nvPr>
        </p:nvSpPr>
        <p:spPr/>
        <p:txBody>
          <a:bodyPr/>
          <a:lstStyle/>
          <a:p>
            <a:pPr algn="ctr"/>
            <a:r>
              <a:rPr lang="en-US" b="1" dirty="0"/>
              <a:t>3) GRAPH VISUALIZATION</a:t>
            </a:r>
            <a:endParaRPr lang="en-IN" b="1" dirty="0"/>
          </a:p>
        </p:txBody>
      </p:sp>
      <p:sp>
        <p:nvSpPr>
          <p:cNvPr id="3" name="Content Placeholder 2">
            <a:extLst>
              <a:ext uri="{FF2B5EF4-FFF2-40B4-BE49-F238E27FC236}">
                <a16:creationId xmlns:a16="http://schemas.microsoft.com/office/drawing/2014/main" id="{E6FEB04A-EC3C-4903-9978-A3DCD98DAC07}"/>
              </a:ext>
            </a:extLst>
          </p:cNvPr>
          <p:cNvSpPr>
            <a:spLocks noGrp="1"/>
          </p:cNvSpPr>
          <p:nvPr>
            <p:ph idx="1"/>
          </p:nvPr>
        </p:nvSpPr>
        <p:spPr>
          <a:xfrm>
            <a:off x="838200" y="1393794"/>
            <a:ext cx="10515600" cy="4783169"/>
          </a:xfrm>
        </p:spPr>
        <p:txBody>
          <a:bodyPr>
            <a:normAutofit/>
          </a:bodyPr>
          <a:lstStyle/>
          <a:p>
            <a:r>
              <a:rPr lang="en-US" sz="2400" dirty="0"/>
              <a:t>Graph showing survival                              -&gt; Boxplot showing various age          </a:t>
            </a:r>
          </a:p>
          <a:p>
            <a:pPr marL="0" indent="0">
              <a:buNone/>
            </a:pPr>
            <a:r>
              <a:rPr lang="en-US" sz="2400" dirty="0"/>
              <a:t>   among people:-                                                groups who survived</a:t>
            </a:r>
          </a:p>
          <a:p>
            <a:pPr marL="0" indent="0" algn="ctr">
              <a:buNone/>
            </a:pPr>
            <a:r>
              <a:rPr lang="en-IN" sz="2400" dirty="0"/>
              <a:t>           </a:t>
            </a:r>
          </a:p>
        </p:txBody>
      </p:sp>
      <p:pic>
        <p:nvPicPr>
          <p:cNvPr id="5" name="Picture 4">
            <a:extLst>
              <a:ext uri="{FF2B5EF4-FFF2-40B4-BE49-F238E27FC236}">
                <a16:creationId xmlns:a16="http://schemas.microsoft.com/office/drawing/2014/main" id="{9BB34C78-40B2-4914-A008-2F40F52853B1}"/>
              </a:ext>
            </a:extLst>
          </p:cNvPr>
          <p:cNvPicPr>
            <a:picLocks noChangeAspect="1"/>
          </p:cNvPicPr>
          <p:nvPr/>
        </p:nvPicPr>
        <p:blipFill>
          <a:blip r:embed="rId2"/>
          <a:stretch>
            <a:fillRect/>
          </a:stretch>
        </p:blipFill>
        <p:spPr>
          <a:xfrm>
            <a:off x="914581" y="2580632"/>
            <a:ext cx="5019207" cy="3500572"/>
          </a:xfrm>
          <a:prstGeom prst="rect">
            <a:avLst/>
          </a:prstGeom>
        </p:spPr>
      </p:pic>
      <p:pic>
        <p:nvPicPr>
          <p:cNvPr id="7" name="Picture 6">
            <a:extLst>
              <a:ext uri="{FF2B5EF4-FFF2-40B4-BE49-F238E27FC236}">
                <a16:creationId xmlns:a16="http://schemas.microsoft.com/office/drawing/2014/main" id="{BE9935CB-F842-48DA-802F-A4E184ACD892}"/>
              </a:ext>
            </a:extLst>
          </p:cNvPr>
          <p:cNvPicPr>
            <a:picLocks noChangeAspect="1"/>
          </p:cNvPicPr>
          <p:nvPr/>
        </p:nvPicPr>
        <p:blipFill>
          <a:blip r:embed="rId3"/>
          <a:stretch>
            <a:fillRect/>
          </a:stretch>
        </p:blipFill>
        <p:spPr>
          <a:xfrm>
            <a:off x="6184777" y="2580632"/>
            <a:ext cx="5502117" cy="3223539"/>
          </a:xfrm>
          <a:prstGeom prst="rect">
            <a:avLst/>
          </a:prstGeom>
        </p:spPr>
      </p:pic>
    </p:spTree>
    <p:extLst>
      <p:ext uri="{BB962C8B-B14F-4D97-AF65-F5344CB8AC3E}">
        <p14:creationId xmlns:p14="http://schemas.microsoft.com/office/powerpoint/2010/main" val="200551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0CB69-2145-492A-BBE3-6ABB47240A32}"/>
              </a:ext>
            </a:extLst>
          </p:cNvPr>
          <p:cNvSpPr>
            <a:spLocks noGrp="1"/>
          </p:cNvSpPr>
          <p:nvPr>
            <p:ph idx="1"/>
          </p:nvPr>
        </p:nvSpPr>
        <p:spPr>
          <a:xfrm>
            <a:off x="838200" y="346229"/>
            <a:ext cx="10515600" cy="5830734"/>
          </a:xfrm>
        </p:spPr>
        <p:txBody>
          <a:bodyPr/>
          <a:lstStyle/>
          <a:p>
            <a:r>
              <a:rPr lang="en-US" sz="2000" dirty="0"/>
              <a:t>Visualizing the count of survivors in 'Person','Sex','</a:t>
            </a:r>
            <a:r>
              <a:rPr lang="en-US" sz="2000" dirty="0" err="1"/>
              <a:t>Pclass</a:t>
            </a:r>
            <a:r>
              <a:rPr lang="en-US" sz="2000" dirty="0"/>
              <a:t>','</a:t>
            </a:r>
            <a:r>
              <a:rPr lang="en-US" sz="2000" dirty="0" err="1"/>
              <a:t>Sibsp</a:t>
            </a:r>
            <a:r>
              <a:rPr lang="en-US" sz="2000" dirty="0"/>
              <a:t>','</a:t>
            </a:r>
            <a:r>
              <a:rPr lang="en-US" sz="2000" dirty="0" err="1"/>
              <a:t>Parch','Embarked</a:t>
            </a:r>
            <a:r>
              <a:rPr lang="en-US" sz="2000" dirty="0"/>
              <a:t>’.</a:t>
            </a:r>
          </a:p>
          <a:p>
            <a:pPr marL="0" indent="0" algn="ctr">
              <a:buNone/>
            </a:pPr>
            <a:r>
              <a:rPr lang="en-US" sz="2000" u="sng" dirty="0"/>
              <a:t>The subplot grid and figure size of each graph:</a:t>
            </a:r>
          </a:p>
          <a:p>
            <a:pPr marL="0" indent="0" algn="ctr">
              <a:buNone/>
            </a:pPr>
            <a:endParaRPr lang="en-US" sz="2000" u="sng" dirty="0"/>
          </a:p>
          <a:p>
            <a:endParaRPr lang="en-IN" dirty="0"/>
          </a:p>
        </p:txBody>
      </p:sp>
      <p:pic>
        <p:nvPicPr>
          <p:cNvPr id="5" name="Picture 4">
            <a:extLst>
              <a:ext uri="{FF2B5EF4-FFF2-40B4-BE49-F238E27FC236}">
                <a16:creationId xmlns:a16="http://schemas.microsoft.com/office/drawing/2014/main" id="{1777F444-4E62-4F05-9814-48BBE8B4F5D2}"/>
              </a:ext>
            </a:extLst>
          </p:cNvPr>
          <p:cNvPicPr>
            <a:picLocks noChangeAspect="1"/>
          </p:cNvPicPr>
          <p:nvPr/>
        </p:nvPicPr>
        <p:blipFill>
          <a:blip r:embed="rId2"/>
          <a:stretch>
            <a:fillRect/>
          </a:stretch>
        </p:blipFill>
        <p:spPr>
          <a:xfrm>
            <a:off x="2219417" y="1270374"/>
            <a:ext cx="7617041" cy="4694986"/>
          </a:xfrm>
          <a:prstGeom prst="rect">
            <a:avLst/>
          </a:prstGeom>
        </p:spPr>
      </p:pic>
    </p:spTree>
    <p:extLst>
      <p:ext uri="{BB962C8B-B14F-4D97-AF65-F5344CB8AC3E}">
        <p14:creationId xmlns:p14="http://schemas.microsoft.com/office/powerpoint/2010/main" val="510976432"/>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1020</TotalTime>
  <Words>1249</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Rounded MT Bold</vt:lpstr>
      <vt:lpstr>Avenir Next LT Pro</vt:lpstr>
      <vt:lpstr>Calibri</vt:lpstr>
      <vt:lpstr>Helvetica Neue</vt:lpstr>
      <vt:lpstr>Symbol</vt:lpstr>
      <vt:lpstr>Times New Roman</vt:lpstr>
      <vt:lpstr>FunkyShapesVTI</vt:lpstr>
      <vt:lpstr>STATISTICS IN DATA SCIENCE</vt:lpstr>
      <vt:lpstr>ABSTRACT and INTRODUCTION to the DATASET</vt:lpstr>
      <vt:lpstr>DATASET COLLECTION</vt:lpstr>
      <vt:lpstr>PowerPoint Presentation</vt:lpstr>
      <vt:lpstr>Data Cleaning</vt:lpstr>
      <vt:lpstr>PowerPoint Presentation</vt:lpstr>
      <vt:lpstr>PowerPoint Presentation</vt:lpstr>
      <vt:lpstr>3) GRAPH VISUALIZATION</vt:lpstr>
      <vt:lpstr>PowerPoint Presentation</vt:lpstr>
      <vt:lpstr>PowerPoint Presentation</vt:lpstr>
      <vt:lpstr>PowerPoint Presentation</vt:lpstr>
      <vt:lpstr>PowerPoint Presentation</vt:lpstr>
      <vt:lpstr>NORMALIZATION AND STANDARDIZATION</vt:lpstr>
      <vt:lpstr>PowerPoint Presentation</vt:lpstr>
      <vt:lpstr>PowerPoint Presentation</vt:lpstr>
      <vt:lpstr>5)HYPOTHESIS TESTING</vt:lpstr>
      <vt:lpstr>PowerPoint Presentation</vt:lpstr>
      <vt:lpstr>6) CORRELATION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 DATA SCIENCE</dc:title>
  <dc:creator>bhuvantej r</dc:creator>
  <cp:lastModifiedBy>Balasubramanian K S</cp:lastModifiedBy>
  <cp:revision>35</cp:revision>
  <dcterms:created xsi:type="dcterms:W3CDTF">2020-11-12T14:19:03Z</dcterms:created>
  <dcterms:modified xsi:type="dcterms:W3CDTF">2020-11-16T13:18:49Z</dcterms:modified>
</cp:coreProperties>
</file>