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>
      <p:cViewPr varScale="1">
        <p:scale>
          <a:sx n="73" d="100"/>
          <a:sy n="73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94DB-D10C-A64E-8935-CC418C24C6D4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75EA-9FF9-BE49-B112-A59185D428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8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575EA-9FF9-BE49-B112-A59185D42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9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575EA-9FF9-BE49-B112-A59185D428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2022-A2F3-D646-84DE-1FAF02BD8CCC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6B42-BAA7-7B44-A0F0-F3CE90ABD936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3EB9-1ED9-F743-93CD-79FC134B01AB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0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49A-4464-8E43-A90B-F1C6218B6596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6652-C8AC-1E4B-A03D-980D1C0D958A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A732-591F-5E45-BC62-7CC5A799FC23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135D-E7EB-444E-A282-B067B3E85672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651E-6B31-2E4B-AF1D-46621025F29A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2FA-3511-B24A-94F9-8E9B8F2DCC8F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8AA7C84-FC0B-3E4A-9621-11F0C3C750F3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7C901-AC71-F64F-A675-17795DFE412A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C28E8C9-5526-7A44-97E1-063DA7D83CDB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AA50A-78EE-ACC4-E883-422FD19C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ACE54-8DBB-9D35-10B7-044B212A6433}"/>
              </a:ext>
            </a:extLst>
          </p:cNvPr>
          <p:cNvSpPr/>
          <p:nvPr/>
        </p:nvSpPr>
        <p:spPr>
          <a:xfrm>
            <a:off x="609675" y="668216"/>
            <a:ext cx="10938857" cy="5079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691B4-D003-2A40-499F-838E294A2DF3}"/>
              </a:ext>
            </a:extLst>
          </p:cNvPr>
          <p:cNvSpPr txBox="1"/>
          <p:nvPr/>
        </p:nvSpPr>
        <p:spPr>
          <a:xfrm>
            <a:off x="2862133" y="2443011"/>
            <a:ext cx="646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0" dirty="0">
                <a:effectLst/>
                <a:latin typeface="Garamond" panose="02020404030301010803" pitchFamily="18" charset="0"/>
              </a:rPr>
              <a:t>Course: CECS 574 Topics in Distributed </a:t>
            </a:r>
            <a:r>
              <a:rPr lang="en-US" sz="2400" dirty="0">
                <a:latin typeface="Garamond" panose="02020404030301010803" pitchFamily="18" charset="0"/>
              </a:rPr>
              <a:t>C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omputing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4CDB8-021F-E983-B6B9-3714A8E4794B}"/>
              </a:ext>
            </a:extLst>
          </p:cNvPr>
          <p:cNvSpPr txBox="1"/>
          <p:nvPr/>
        </p:nvSpPr>
        <p:spPr>
          <a:xfrm>
            <a:off x="4622025" y="2898182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Garamond" panose="02020404030301010803" pitchFamily="18" charset="0"/>
              </a:rPr>
              <a:t>Prof. </a:t>
            </a:r>
            <a:r>
              <a:rPr lang="en-US" sz="2400" dirty="0" err="1">
                <a:latin typeface="Garamond" panose="02020404030301010803" pitchFamily="18" charset="0"/>
              </a:rPr>
              <a:t>Pooria</a:t>
            </a:r>
            <a:r>
              <a:rPr lang="en-US" sz="2400">
                <a:latin typeface="Garamond" panose="02020404030301010803" pitchFamily="18" charset="0"/>
              </a:rPr>
              <a:t> </a:t>
            </a:r>
            <a:r>
              <a:rPr lang="en-US" sz="2400" err="1">
                <a:latin typeface="Garamond" panose="02020404030301010803" pitchFamily="18" charset="0"/>
              </a:rPr>
              <a:t>Yaghini</a:t>
            </a:r>
            <a:endParaRPr lang="en-US" sz="240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156D-D4A3-9281-6743-F4D6D6CDC119}"/>
              </a:ext>
            </a:extLst>
          </p:cNvPr>
          <p:cNvSpPr txBox="1"/>
          <p:nvPr/>
        </p:nvSpPr>
        <p:spPr>
          <a:xfrm>
            <a:off x="4752279" y="3871488"/>
            <a:ext cx="23444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>
                <a:latin typeface="Garamond" panose="02020404030301010803" pitchFamily="18" charset="0"/>
              </a:rPr>
              <a:t>Varun Bhuva</a:t>
            </a:r>
          </a:p>
          <a:p>
            <a:pPr algn="ctr">
              <a:spcAft>
                <a:spcPts val="600"/>
              </a:spcAft>
            </a:pPr>
            <a:r>
              <a:rPr lang="en-US" sz="2400">
                <a:latin typeface="Garamond" panose="02020404030301010803" pitchFamily="18" charset="0"/>
              </a:rPr>
              <a:t>Bhargav </a:t>
            </a:r>
            <a:r>
              <a:rPr lang="en-US" sz="2400" err="1">
                <a:latin typeface="Garamond" panose="02020404030301010803" pitchFamily="18" charset="0"/>
              </a:rPr>
              <a:t>Diyora</a:t>
            </a:r>
            <a:endParaRPr lang="en-US" sz="2400">
              <a:latin typeface="Garamond" panose="02020404030301010803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>
                <a:latin typeface="Garamond" panose="02020404030301010803" pitchFamily="18" charset="0"/>
              </a:rPr>
              <a:t>Meet Patel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06AD0-32F7-B6CD-0C39-53DBBAA21C2F}"/>
              </a:ext>
            </a:extLst>
          </p:cNvPr>
          <p:cNvSpPr txBox="1"/>
          <p:nvPr/>
        </p:nvSpPr>
        <p:spPr>
          <a:xfrm>
            <a:off x="858610" y="408282"/>
            <a:ext cx="10131775" cy="1354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50" err="1">
                <a:effectLst/>
                <a:latin typeface="+mj-lt"/>
                <a:ea typeface="+mj-ea"/>
                <a:cs typeface="+mj-cs"/>
              </a:rPr>
              <a:t>DATensify</a:t>
            </a:r>
            <a:r>
              <a:rPr lang="en-US" sz="2800" spc="-50">
                <a:effectLst/>
                <a:latin typeface="+mj-lt"/>
                <a:ea typeface="+mj-ea"/>
                <a:cs typeface="+mj-cs"/>
              </a:rPr>
              <a:t>: A Paradigm Shift in AI-Driven Predictive Maintenance for </a:t>
            </a:r>
            <a:br>
              <a:rPr lang="en-US" sz="2800" spc="-50">
                <a:effectLst/>
                <a:latin typeface="+mj-lt"/>
                <a:ea typeface="+mj-ea"/>
                <a:cs typeface="+mj-cs"/>
              </a:rPr>
            </a:br>
            <a:r>
              <a:rPr lang="en-US" sz="2800" spc="-50">
                <a:effectLst/>
                <a:latin typeface="+mj-lt"/>
                <a:ea typeface="+mj-ea"/>
                <a:cs typeface="+mj-cs"/>
              </a:rPr>
              <a:t>Distribution Automation Terminals in Smart Grids </a:t>
            </a:r>
            <a:endParaRPr lang="en-US" sz="2800" spc="-5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F4398-878E-DEEA-50FA-8D767F19A594}"/>
              </a:ext>
            </a:extLst>
          </p:cNvPr>
          <p:cNvSpPr txBox="1"/>
          <p:nvPr/>
        </p:nvSpPr>
        <p:spPr>
          <a:xfrm>
            <a:off x="4050921" y="3416317"/>
            <a:ext cx="4090156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spc="200">
                <a:latin typeface="Garamond" panose="02020404030301010803" pitchFamily="18" charset="0"/>
              </a:rPr>
              <a:t>Team Name: Mission 574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F3AD6-384E-3072-A2B0-0592594E9F30}"/>
              </a:ext>
            </a:extLst>
          </p:cNvPr>
          <p:cNvCxnSpPr/>
          <p:nvPr/>
        </p:nvCxnSpPr>
        <p:spPr>
          <a:xfrm>
            <a:off x="906949" y="1978217"/>
            <a:ext cx="1033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D92BAA-C44C-9910-D904-986481D2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27062-C54E-036B-0B28-B834B1BC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sz="4900" b="0" i="0">
                <a:effectLst/>
              </a:rPr>
              <a:t>Edge Computing Integration</a:t>
            </a:r>
            <a:endParaRPr lang="en-US" sz="490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9CAA-5652-4F3C-BF37-7FD637BC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 Edge computing in </a:t>
            </a:r>
            <a:r>
              <a:rPr lang="en-US" b="0" i="0" err="1">
                <a:effectLst/>
              </a:rPr>
              <a:t>DATensify</a:t>
            </a:r>
            <a:r>
              <a:rPr lang="en-US" b="0" i="0">
                <a:effectLst/>
              </a:rPr>
              <a:t> ensures real-time analysis by processing data closer to its source, reducing latency and enhancing system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 By leveraging edge computing infrastructure, </a:t>
            </a:r>
            <a:r>
              <a:rPr lang="en-US" b="0" i="0" err="1">
                <a:effectLst/>
              </a:rPr>
              <a:t>DATensify</a:t>
            </a:r>
            <a:r>
              <a:rPr lang="en-US" b="0" i="0">
                <a:effectLst/>
              </a:rPr>
              <a:t> optimizes data processing, leading to faster insights and more agile decision-making in predictive maintenance for Distribution Automation Terminals.</a:t>
            </a:r>
          </a:p>
          <a:p>
            <a:endParaRPr lang="en-US" dirty="0"/>
          </a:p>
        </p:txBody>
      </p:sp>
      <p:pic>
        <p:nvPicPr>
          <p:cNvPr id="3074" name="Picture 2" descr="Intelligent acceptance systems for distribution automation terminals: an  overview of edge computing technologies and applications | Journal of Cloud  Computing | Full Text">
            <a:extLst>
              <a:ext uri="{FF2B5EF4-FFF2-40B4-BE49-F238E27FC236}">
                <a16:creationId xmlns:a16="http://schemas.microsoft.com/office/drawing/2014/main" id="{06C64650-29D0-1046-E8FB-96BCC3C8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7789" y="1011997"/>
            <a:ext cx="4045803" cy="46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18F01-832F-F50F-6A5C-3B591710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351C-E1D5-8D1F-6D32-84A804F2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Explainable AI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B054-25FC-F324-6CD9-7EC6711A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Explore the inner workings of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explainable AI techniques, unveiling transparent insights into maintenance decision-making for DATs.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Gain a deep understanding of how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provides clear rationales behind its recommended maintenance actions, fostering trust and collaboration among maintenance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Uncover the black box of AI with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explainable AI techniques, empowering stakeholders to comprehend and validate maintenance decisions with clarity.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466EA-940F-38A6-1588-3F8A34FF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7357-1514-E610-10C1-BB18670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Outcomes of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CFB9-9052-DB9F-4297-F374BC04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815797" cy="37608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dynamic adaptability ensures real-time adjustments, enhancing grid responsiveness and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With accurate predictions and optimized maintenance schedules,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minimizes downtime and maximizes operational efficiency.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617F-568C-D84C-55AB-66FD5C8F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360-9CDB-B8B5-99A0-A8F1F609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Transparent Explanations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95B-FB2A-DFE2-3100-C6C919DA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Transparent explanations in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build trust and understanding among maintenance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Clear insights empower personnel to optimize strategies and make informed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explainable AI interface provides detailed maintenance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Transparent AI bridges the gap between insights and actionable maintenance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Transparent explanations in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promote collaboration and drive sustainable energy management.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2330-D245-7C10-F4B0-98B39506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2B562-A0BF-4640-2E2E-D31DBC73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</a:rPr>
              <a:t>Impact of DATensify</a:t>
            </a:r>
            <a:endParaRPr lang="en-US" sz="4000"/>
          </a:p>
        </p:txBody>
      </p: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D21A-12FB-0337-EED5-595EB489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 </a:t>
            </a:r>
            <a:r>
              <a:rPr lang="en-US" sz="1500" b="0" i="0" err="1">
                <a:effectLst/>
              </a:rPr>
              <a:t>DATensify</a:t>
            </a:r>
            <a:r>
              <a:rPr lang="en-US" sz="1500" b="0" i="0">
                <a:effectLst/>
              </a:rPr>
              <a:t> enhances grid reliability, operational efficiency, and sustainability, delivering significant benefits to stakeholders in the energy sector.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 </a:t>
            </a:r>
            <a:r>
              <a:rPr lang="en-US" sz="1500" b="0" i="0">
                <a:effectLst/>
              </a:rPr>
              <a:t>Improved grid performance and reliability are tangible outcomes of implementing </a:t>
            </a:r>
            <a:r>
              <a:rPr lang="en-US" sz="1500" b="0" i="0" err="1">
                <a:effectLst/>
              </a:rPr>
              <a:t>DATensify</a:t>
            </a:r>
            <a:r>
              <a:rPr lang="en-US" sz="1500" b="0" i="0">
                <a:effectLst/>
              </a:rPr>
              <a:t>, resulting in optimized operations and reduced downtime.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 </a:t>
            </a:r>
            <a:r>
              <a:rPr lang="en-US" sz="1500" b="0" i="0">
                <a:effectLst/>
              </a:rPr>
              <a:t>Visual representations showcase </a:t>
            </a:r>
            <a:r>
              <a:rPr lang="en-US" sz="1500" b="0" i="0" err="1">
                <a:effectLst/>
              </a:rPr>
              <a:t>DATensify's</a:t>
            </a:r>
            <a:r>
              <a:rPr lang="en-US" sz="1500" b="0" i="0">
                <a:effectLst/>
              </a:rPr>
              <a:t> transformative impact, depicting enhanced grid stability and sustainable energy management practices.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098" name="Picture 2" descr="Recent advancement in smart grid technology: Future prospects in the  electrical power network - ScienceDirect">
            <a:extLst>
              <a:ext uri="{FF2B5EF4-FFF2-40B4-BE49-F238E27FC236}">
                <a16:creationId xmlns:a16="http://schemas.microsoft.com/office/drawing/2014/main" id="{EDFCCE89-8E57-54F8-7781-6213781E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835265"/>
            <a:ext cx="6892560" cy="48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AACB-1FCC-29F4-82A4-0EB9364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4DC-A019-E585-C7FC-2FB25B4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D0D0D"/>
                </a:solidFill>
                <a:effectLst/>
              </a:rPr>
              <a:t>The Journey of </a:t>
            </a:r>
            <a:r>
              <a:rPr lang="en-US" i="0" dirty="0" err="1">
                <a:solidFill>
                  <a:srgbClr val="0D0D0D"/>
                </a:solidFill>
                <a:effectLst/>
              </a:rPr>
              <a:t>DATensify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1FF1-BD83-37ED-ED01-5FADB1D1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C504B2-A440-D793-ED46-9B5F52274FA8}"/>
              </a:ext>
            </a:extLst>
          </p:cNvPr>
          <p:cNvCxnSpPr>
            <a:cxnSpLocks/>
          </p:cNvCxnSpPr>
          <p:nvPr/>
        </p:nvCxnSpPr>
        <p:spPr>
          <a:xfrm>
            <a:off x="597877" y="4026877"/>
            <a:ext cx="11025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9ECD2D-276B-BF57-E36A-7677030035FA}"/>
              </a:ext>
            </a:extLst>
          </p:cNvPr>
          <p:cNvCxnSpPr>
            <a:cxnSpLocks/>
          </p:cNvCxnSpPr>
          <p:nvPr/>
        </p:nvCxnSpPr>
        <p:spPr>
          <a:xfrm flipV="1">
            <a:off x="1776046" y="3429000"/>
            <a:ext cx="0" cy="597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752878-2C4B-E38B-71B6-D32FCFAC2F8A}"/>
              </a:ext>
            </a:extLst>
          </p:cNvPr>
          <p:cNvSpPr/>
          <p:nvPr/>
        </p:nvSpPr>
        <p:spPr>
          <a:xfrm>
            <a:off x="448407" y="2989391"/>
            <a:ext cx="2655277" cy="455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Initial Conceptualization</a:t>
            </a:r>
            <a:endParaRPr lang="en-US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3412DE-C165-D4B9-ED7C-3D02EAABD754}"/>
              </a:ext>
            </a:extLst>
          </p:cNvPr>
          <p:cNvCxnSpPr>
            <a:cxnSpLocks/>
          </p:cNvCxnSpPr>
          <p:nvPr/>
        </p:nvCxnSpPr>
        <p:spPr>
          <a:xfrm flipV="1">
            <a:off x="4724400" y="2653525"/>
            <a:ext cx="0" cy="1407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D0F9F2-27B8-E7F1-FB10-49A1DF872941}"/>
              </a:ext>
            </a:extLst>
          </p:cNvPr>
          <p:cNvSpPr/>
          <p:nvPr/>
        </p:nvSpPr>
        <p:spPr>
          <a:xfrm>
            <a:off x="3396761" y="2221829"/>
            <a:ext cx="2655277" cy="455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Pilot Deployment</a:t>
            </a:r>
            <a:endParaRPr lang="en-US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F82DC-3B72-6506-534B-26D8814A83CD}"/>
              </a:ext>
            </a:extLst>
          </p:cNvPr>
          <p:cNvCxnSpPr/>
          <p:nvPr/>
        </p:nvCxnSpPr>
        <p:spPr>
          <a:xfrm flipV="1">
            <a:off x="2813538" y="4026877"/>
            <a:ext cx="0" cy="1002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BE6ABEA-84EE-4C5B-52A4-1C0E60BAA292}"/>
              </a:ext>
            </a:extLst>
          </p:cNvPr>
          <p:cNvSpPr/>
          <p:nvPr/>
        </p:nvSpPr>
        <p:spPr>
          <a:xfrm>
            <a:off x="1647678" y="5029200"/>
            <a:ext cx="2331720" cy="703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Development and </a:t>
            </a:r>
            <a:br>
              <a:rPr lang="en-US" b="1" i="0" dirty="0">
                <a:solidFill>
                  <a:srgbClr val="0D0D0D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Prototyping</a:t>
            </a:r>
            <a:endParaRPr lang="en-US" dirty="0"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747788-F81C-2927-B4D6-F4B5D81421DC}"/>
              </a:ext>
            </a:extLst>
          </p:cNvPr>
          <p:cNvCxnSpPr>
            <a:cxnSpLocks/>
          </p:cNvCxnSpPr>
          <p:nvPr/>
        </p:nvCxnSpPr>
        <p:spPr>
          <a:xfrm flipV="1">
            <a:off x="6170442" y="4026876"/>
            <a:ext cx="0" cy="6330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0C46D45-7E73-D30B-0B23-ECC68E3C8791}"/>
              </a:ext>
            </a:extLst>
          </p:cNvPr>
          <p:cNvSpPr/>
          <p:nvPr/>
        </p:nvSpPr>
        <p:spPr>
          <a:xfrm>
            <a:off x="4842803" y="4643219"/>
            <a:ext cx="2655277" cy="703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Refinement and Optimization</a:t>
            </a:r>
            <a:endParaRPr lang="en-US" b="1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A99F99-129A-757C-BEBE-2B7534B700BB}"/>
              </a:ext>
            </a:extLst>
          </p:cNvPr>
          <p:cNvCxnSpPr>
            <a:cxnSpLocks/>
          </p:cNvCxnSpPr>
          <p:nvPr/>
        </p:nvCxnSpPr>
        <p:spPr>
          <a:xfrm flipV="1">
            <a:off x="7256585" y="3428999"/>
            <a:ext cx="0" cy="597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855749-82FF-B2A5-0217-3B5A49FE8940}"/>
              </a:ext>
            </a:extLst>
          </p:cNvPr>
          <p:cNvSpPr/>
          <p:nvPr/>
        </p:nvSpPr>
        <p:spPr>
          <a:xfrm>
            <a:off x="9118315" y="2217875"/>
            <a:ext cx="2655277" cy="455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Future Directions</a:t>
            </a:r>
            <a:endParaRPr lang="en-US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BF4982-1316-B794-42E2-77D0D1B84B33}"/>
              </a:ext>
            </a:extLst>
          </p:cNvPr>
          <p:cNvCxnSpPr>
            <a:cxnSpLocks/>
          </p:cNvCxnSpPr>
          <p:nvPr/>
        </p:nvCxnSpPr>
        <p:spPr>
          <a:xfrm flipV="1">
            <a:off x="10496257" y="2677263"/>
            <a:ext cx="0" cy="13417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D9CBEDF-D17F-BAB0-F96D-BA667AA9778E}"/>
              </a:ext>
            </a:extLst>
          </p:cNvPr>
          <p:cNvSpPr/>
          <p:nvPr/>
        </p:nvSpPr>
        <p:spPr>
          <a:xfrm>
            <a:off x="7410157" y="5737137"/>
            <a:ext cx="2655277" cy="4526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Industry Recognition</a:t>
            </a:r>
            <a:endParaRPr lang="en-US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88B2F6-E29C-A189-A538-6A247CD95B67}"/>
              </a:ext>
            </a:extLst>
          </p:cNvPr>
          <p:cNvCxnSpPr>
            <a:cxnSpLocks/>
          </p:cNvCxnSpPr>
          <p:nvPr/>
        </p:nvCxnSpPr>
        <p:spPr>
          <a:xfrm flipV="1">
            <a:off x="8737796" y="4045342"/>
            <a:ext cx="0" cy="1687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7FBDC5-163C-7227-C1FD-4F03E6C54B48}"/>
              </a:ext>
            </a:extLst>
          </p:cNvPr>
          <p:cNvSpPr/>
          <p:nvPr/>
        </p:nvSpPr>
        <p:spPr>
          <a:xfrm>
            <a:off x="5802924" y="2989391"/>
            <a:ext cx="2907322" cy="455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Full-Scale Implementation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68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320-DD9F-1C1A-0226-B704AA57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0B41-5224-C80C-629D-E569AEDF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In conclusion,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represents a groundbreaking leap in AI-driven predictive maintenance, revolutionizing grid reliability and operational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The journey of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showcases a commitment to innovation, collaboration, and sustainable energy management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transparent AI and dynamic adaptability empower stakeholders to make informed decisions and drive continuous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As we look ahead,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impact will continue to shape the future of predictive maintenance and contribute to a smarter, greener energy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Thank you for joining us on this transformative journey with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, where every milestone brings us closer to a more resilient and intelligent grid ecosystem.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34FD-8A79-41D9-230F-17C23B43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807C-FA70-A8DE-D128-21EF48AD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A1C2-C55F-025D-4A9E-05B26689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L. Han, Z. Xing, S. Wang, D. </a:t>
            </a:r>
            <a:r>
              <a:rPr lang="en-US" dirty="0" err="1"/>
              <a:t>Qiao</a:t>
            </a:r>
            <a:r>
              <a:rPr lang="en-US" dirty="0"/>
              <a:t>, Y. </a:t>
            </a:r>
            <a:r>
              <a:rPr lang="en-US" dirty="0" err="1"/>
              <a:t>Xie</a:t>
            </a:r>
            <a:r>
              <a:rPr lang="en-US" dirty="0"/>
              <a:t> and P. Sun, "Research on Intelligent Operation and Maintenance System of Power Distribution Automation Terminal under Computer Big Data,"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DL/T 1406-2015 Technical guide for distribution automation (Beijing: Standards Press of China)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Pan, Z., Li, H., Wang, J., &amp; Peng, G. (2021, January 1). An Operation and Maintenance Training Platform for Distribution Terminal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Jung K-H, Kim H, Ko Y (1993) Network reconﬁguration algorithm for auto-mated distribution systems based on artiﬁcial intelligence approach. IEEE  Trans Power Delivery 8(4):1933–1941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Jafari M et al (2022) A survey on deep learning role in distribution automation system: a New Collaborative Learning-to-learning (L2L) Concept. IEEE Access 10:81220–81238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B6CC-B3B6-9D53-50D0-7DBF8693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A498C-3D9D-3F77-FF9D-2ECBFB5E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!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DAFFA45C-33F4-3295-A546-1D9F9E69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6B7A0-1D84-4D00-CDE1-1AA2C18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z="1050" smtClean="0"/>
              <a:pPr defTabSz="914400">
                <a:spcAft>
                  <a:spcPts val="600"/>
                </a:spcAft>
              </a:pPr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888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909C-97A0-521D-04F2-8424D0A8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BFEE-372B-95D0-21EB-719F75A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 to </a:t>
            </a:r>
            <a:r>
              <a:rPr lang="en-US" dirty="0" err="1"/>
              <a:t>DATensify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Market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Implementation phases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Edge Computing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Impact of </a:t>
            </a:r>
            <a:r>
              <a:rPr lang="en-US" dirty="0" err="1"/>
              <a:t>DATensify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FA24F-FD93-E0CC-CE05-76DAE283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0C91-7654-5821-14D1-ED56FF45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DATensify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5FA-1B3D-652B-FBBD-6EBD9323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Market trends favor adaptive maintenance in smart grids.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innovates with dynamic learning and data fusion for DAT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delivers real-world grid reliability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DATensify's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scalable framework drives AI-driven grid maintenance.</a:t>
            </a:r>
            <a:endParaRPr lang="en-US" dirty="0">
              <a:solidFill>
                <a:srgbClr val="0D0D0D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C6829-658B-4FB9-A30D-F8BF1930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C3EC-478D-C313-D614-B719F47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8860-E1A4-225B-A3AE-76D1B29B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83612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Static threshold-based methods fall short in dynamic grids, highlighting the need for adaptive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Adaptive maintenance strategies offer flexibility and responsiveness crucial for modern grid environments.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4FEFD-BFBD-FA62-1157-2ACC8A04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table with different options&#10;&#10;Description automatically generated">
            <a:extLst>
              <a:ext uri="{FF2B5EF4-FFF2-40B4-BE49-F238E27FC236}">
                <a16:creationId xmlns:a16="http://schemas.microsoft.com/office/drawing/2014/main" id="{A9544FB9-F289-7B3F-A225-3035C661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82" y="2108201"/>
            <a:ext cx="47879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B7057-02DE-E933-0D4B-D1F297FA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Inspiration for DATensify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1F0D-840F-D95C-0D18-98700B2B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The analysis of existing maintenance methods inspired the development of </a:t>
            </a:r>
            <a:r>
              <a:rPr lang="en-US" sz="2000" b="0" i="0" dirty="0" err="1">
                <a:effectLst/>
              </a:rPr>
              <a:t>DATensify's</a:t>
            </a:r>
            <a:r>
              <a:rPr lang="en-US" sz="2000" b="0" i="0" dirty="0">
                <a:effectLst/>
              </a:rPr>
              <a:t> dynamic and intelligent framework.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The growing demand for adaptable maintenance solutions in smart grids drove the creation of </a:t>
            </a:r>
            <a:r>
              <a:rPr lang="en-US" sz="2000" b="0" i="0" dirty="0" err="1">
                <a:effectLst/>
              </a:rPr>
              <a:t>DATensify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pic>
        <p:nvPicPr>
          <p:cNvPr id="1026" name="Picture 2" descr="The smart grid chart. | Download Scientific Diagram">
            <a:extLst>
              <a:ext uri="{FF2B5EF4-FFF2-40B4-BE49-F238E27FC236}">
                <a16:creationId xmlns:a16="http://schemas.microsoft.com/office/drawing/2014/main" id="{F2D8A06D-6ED1-01B4-37A1-5E27D62A3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97"/>
          <a:stretch/>
        </p:blipFill>
        <p:spPr bwMode="auto">
          <a:xfrm>
            <a:off x="4702561" y="643466"/>
            <a:ext cx="6794332" cy="52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1FE3F-9526-08D0-E773-0223BC9B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FCCD-BC0D-8000-EBBD-E2A2804C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5E06-642B-E632-4439-6762600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24FE8-914C-267F-CE2F-8ED80BC6A61B}"/>
              </a:ext>
            </a:extLst>
          </p:cNvPr>
          <p:cNvSpPr/>
          <p:nvPr/>
        </p:nvSpPr>
        <p:spPr>
          <a:xfrm>
            <a:off x="1097280" y="2391508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Collection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1AD303-75C3-BBE5-95D3-D0423845BFBB}"/>
              </a:ext>
            </a:extLst>
          </p:cNvPr>
          <p:cNvSpPr/>
          <p:nvPr/>
        </p:nvSpPr>
        <p:spPr>
          <a:xfrm>
            <a:off x="1097280" y="3543301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Cleaning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2539D6-B320-75B1-6B57-F60879D384DE}"/>
              </a:ext>
            </a:extLst>
          </p:cNvPr>
          <p:cNvSpPr/>
          <p:nvPr/>
        </p:nvSpPr>
        <p:spPr>
          <a:xfrm>
            <a:off x="1097280" y="4695094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Integration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54C19C-63D6-4FD3-8948-37EFD809EEE1}"/>
              </a:ext>
            </a:extLst>
          </p:cNvPr>
          <p:cNvSpPr/>
          <p:nvPr/>
        </p:nvSpPr>
        <p:spPr>
          <a:xfrm>
            <a:off x="6366803" y="4695093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6F3943-F3B2-151A-F1EA-EA9F404CF2BC}"/>
              </a:ext>
            </a:extLst>
          </p:cNvPr>
          <p:cNvSpPr/>
          <p:nvPr/>
        </p:nvSpPr>
        <p:spPr>
          <a:xfrm>
            <a:off x="6366803" y="3476637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 Training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031E14-B7CC-29B0-B2F9-92537A2CEF7A}"/>
              </a:ext>
            </a:extLst>
          </p:cNvPr>
          <p:cNvSpPr/>
          <p:nvPr/>
        </p:nvSpPr>
        <p:spPr>
          <a:xfrm>
            <a:off x="6366803" y="2391508"/>
            <a:ext cx="4160520" cy="615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Validation and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97CC4-46B8-7418-51D4-515F7157E7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77540" y="3006969"/>
            <a:ext cx="0" cy="536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2E47DF-EDF8-D4FE-742D-5AD904CBFDD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77540" y="4158762"/>
            <a:ext cx="0" cy="536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D241E-27B0-1CA3-6B73-6ABAF9641CAC}"/>
              </a:ext>
            </a:extLst>
          </p:cNvPr>
          <p:cNvCxnSpPr>
            <a:stCxn id="7" idx="3"/>
          </p:cNvCxnSpPr>
          <p:nvPr/>
        </p:nvCxnSpPr>
        <p:spPr>
          <a:xfrm flipV="1">
            <a:off x="5257800" y="5002823"/>
            <a:ext cx="11090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2D63D-567C-F999-9E5C-AB5029F0DF84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8447063" y="4092098"/>
            <a:ext cx="0" cy="60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DA2D80-1E54-0C8F-69F0-ED0A447E063A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8447063" y="3006969"/>
            <a:ext cx="0" cy="469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8B78-7873-78EE-FB46-0D9E7F55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0507-5B4D-1EE2-6AFA-0666296B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DATensify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utilizes dynamic learning algorithms like ensemble methods and online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These algorithms continuously improve predictive models with incoming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Ensemble methods combine multiple models to enhance accuracy and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Online learning enables real-time updates and adaptation to changing data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 The iterative nature of dynamic learning ensures models evolve to capture evolving trends and anomalies.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CAEE-5869-7D51-165E-B3D0124D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F06E-B63B-7F25-2395-5648C099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Multimodal Data Fusion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oss-Domain Data Fusion - Microsoft Research: Overview">
            <a:extLst>
              <a:ext uri="{FF2B5EF4-FFF2-40B4-BE49-F238E27FC236}">
                <a16:creationId xmlns:a16="http://schemas.microsoft.com/office/drawing/2014/main" id="{A173426E-BB9E-04AA-FC56-FC089971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76" y="2108200"/>
            <a:ext cx="3663816" cy="37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171F-0ED3-A393-F07A-2F1A7B43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DATensify</a:t>
            </a:r>
            <a:r>
              <a:rPr lang="en-US" b="0" i="0" dirty="0">
                <a:effectLst/>
              </a:rPr>
              <a:t> integrates diverse data sources like electrical measurements, environmental data, and operational logs.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This fusion creates a comprehensive view of DAT health and performance, capturing nuanced behaviors and correlations.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The holistic data representation enhances predictive maintenance analysis and decision-making in smart grid environments.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C486-C7BD-22F9-6535-4D1CF7B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5973-EA8B-2B81-10F8-796E835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</a:t>
            </a:r>
            <a:r>
              <a:rPr lang="en-US" dirty="0" err="1"/>
              <a:t>Lerning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3D06-0AEF-E079-927C-CA864DF6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RL algorithms in </a:t>
            </a:r>
            <a:r>
              <a:rPr lang="en-US" dirty="0" err="1">
                <a:effectLst/>
              </a:rPr>
              <a:t>DATensify</a:t>
            </a:r>
            <a:r>
              <a:rPr lang="en-US" dirty="0">
                <a:effectLst/>
              </a:rPr>
              <a:t> adaptively learn optimal maintenance policies, optimizing resource allocation and minimizing downtime based on real-time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By continuously interacting with the environment, </a:t>
            </a:r>
            <a:r>
              <a:rPr lang="en-US" dirty="0" err="1">
                <a:effectLst/>
              </a:rPr>
              <a:t>DATensify's</a:t>
            </a:r>
            <a:r>
              <a:rPr lang="en-US" dirty="0">
                <a:effectLst/>
              </a:rPr>
              <a:t> RL agents dynamically adjust maintenance schedules, ensuring proactive and cost-effective strategies tailored to system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The adaptive nature of RL in </a:t>
            </a:r>
            <a:r>
              <a:rPr lang="en-US" dirty="0" err="1">
                <a:effectLst/>
              </a:rPr>
              <a:t>DATensify</a:t>
            </a:r>
            <a:r>
              <a:rPr lang="en-US" dirty="0">
                <a:effectLst/>
              </a:rPr>
              <a:t> enables it to handle evolving grid conditions, responding to anomalies and failure patterns in real time for efficient maintenance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DATensify's</a:t>
            </a:r>
            <a:r>
              <a:rPr lang="en-US" dirty="0">
                <a:effectLst/>
              </a:rPr>
              <a:t> RL framework integrates feedback loops, learning from past experiences to make informed decisions, improving maintenance efficiency and grid reliability over time.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4DC2-5B08-92B3-F4DC-5CAA72D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8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{83F85733-F66E-7C4D-A5DD-76369D727809}tf10001060</Template>
  <TotalTime>136</TotalTime>
  <Words>1031</Words>
  <Application>Microsoft Macintosh PowerPoint</Application>
  <PresentationFormat>Widescreen</PresentationFormat>
  <Paragraphs>111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ff2</vt:lpstr>
      <vt:lpstr>Garamond</vt:lpstr>
      <vt:lpstr>Söhne</vt:lpstr>
      <vt:lpstr>RetrospectVTI</vt:lpstr>
      <vt:lpstr>PowerPoint Presentation</vt:lpstr>
      <vt:lpstr>Index</vt:lpstr>
      <vt:lpstr>Introduction to DATensify</vt:lpstr>
      <vt:lpstr>Market Analysis</vt:lpstr>
      <vt:lpstr>Inspiration for DATensify</vt:lpstr>
      <vt:lpstr>Implementation phases</vt:lpstr>
      <vt:lpstr>Dynamic Learning Algorithms</vt:lpstr>
      <vt:lpstr>Multimodal Data Fusion</vt:lpstr>
      <vt:lpstr>Reinforcement Lerning</vt:lpstr>
      <vt:lpstr>Edge Computing Integration</vt:lpstr>
      <vt:lpstr>Explainable AI Techniques</vt:lpstr>
      <vt:lpstr>Outcomes of DATensify</vt:lpstr>
      <vt:lpstr>Transparent Explanations</vt:lpstr>
      <vt:lpstr>Impact of DATensify</vt:lpstr>
      <vt:lpstr>The Journey of DATensify</vt:lpstr>
      <vt:lpstr>Conclusion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Varunbhai Bhuva</dc:creator>
  <cp:lastModifiedBy>Varunbhai Bhuva</cp:lastModifiedBy>
  <cp:revision>2</cp:revision>
  <dcterms:created xsi:type="dcterms:W3CDTF">2024-04-10T16:46:53Z</dcterms:created>
  <dcterms:modified xsi:type="dcterms:W3CDTF">2024-04-10T19:07:10Z</dcterms:modified>
</cp:coreProperties>
</file>