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4" r:id="rId13"/>
    <p:sldId id="2146847065" r:id="rId14"/>
    <p:sldId id="2146847063" r:id="rId15"/>
    <p:sldId id="268" r:id="rId16"/>
    <p:sldId id="2146847055" r:id="rId17"/>
    <p:sldId id="269" r:id="rId18"/>
    <p:sldId id="2146847059" r:id="rId19"/>
    <p:sldId id="2146847060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dc.nal.usda.gov/" TargetMode="External"/><Relationship Id="rId2" Type="http://schemas.openxmlformats.org/officeDocument/2006/relationships/hyperlink" Target="https://www.nutritionix.com/business/api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dirty="0"/>
              <a:t>Smartest AI Nutrition Assistant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8" y="4058588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BHUVESH BHAGWANANI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GOPALAN COLLEGE OF ENGINEERING AND MANAGEMENT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ELECTRONICS AND COMMUNICATION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DAABD02-466D-0AA0-B25B-6E2A5AB36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8" y="880685"/>
            <a:ext cx="7098766" cy="32294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C2A6F5-555A-7E1A-B1AD-FFC4EB32D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873" y="880685"/>
            <a:ext cx="6786710" cy="322940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D2194D-9693-3328-0525-F64F738E6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8" y="4225689"/>
            <a:ext cx="6234260" cy="26607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7AA32B7-9AD8-F3AB-B94A-05CC84541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236" y="4225689"/>
            <a:ext cx="6369378" cy="26125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F496AE-23E1-5140-5419-5EB197336E7F}"/>
              </a:ext>
            </a:extLst>
          </p:cNvPr>
          <p:cNvSpPr txBox="1"/>
          <p:nvPr/>
        </p:nvSpPr>
        <p:spPr>
          <a:xfrm>
            <a:off x="1005525" y="19745"/>
            <a:ext cx="10564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Elaborate weekly diet plan suggested by the agent according to specified needs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487EDEA-0E5E-4F77-4BA1-EBD7A3ED7AB7}"/>
              </a:ext>
            </a:extLst>
          </p:cNvPr>
          <p:cNvCxnSpPr/>
          <p:nvPr/>
        </p:nvCxnSpPr>
        <p:spPr>
          <a:xfrm>
            <a:off x="-414779" y="2356701"/>
            <a:ext cx="1960775" cy="93325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C38A06-A943-9B99-8436-5D61EA6522C4}"/>
              </a:ext>
            </a:extLst>
          </p:cNvPr>
          <p:cNvCxnSpPr>
            <a:cxnSpLocks/>
          </p:cNvCxnSpPr>
          <p:nvPr/>
        </p:nvCxnSpPr>
        <p:spPr>
          <a:xfrm>
            <a:off x="5699793" y="2823328"/>
            <a:ext cx="8742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191A39-FDAD-EAB9-021E-983988B443BE}"/>
              </a:ext>
            </a:extLst>
          </p:cNvPr>
          <p:cNvCxnSpPr>
            <a:cxnSpLocks/>
          </p:cNvCxnSpPr>
          <p:nvPr/>
        </p:nvCxnSpPr>
        <p:spPr>
          <a:xfrm flipH="1">
            <a:off x="5411441" y="3970671"/>
            <a:ext cx="1162639" cy="609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BFE494-A135-AD4D-37A4-8B87938A8FB8}"/>
              </a:ext>
            </a:extLst>
          </p:cNvPr>
          <p:cNvCxnSpPr>
            <a:cxnSpLocks/>
          </p:cNvCxnSpPr>
          <p:nvPr/>
        </p:nvCxnSpPr>
        <p:spPr>
          <a:xfrm>
            <a:off x="5555616" y="5753795"/>
            <a:ext cx="8742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53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22290-442C-04C0-851A-A9F6EEA1D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655FDF-FF48-5551-8300-751AC9D3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5" y="3953521"/>
            <a:ext cx="5759974" cy="29112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29416E-6DD5-4560-DAD4-ECC8452B0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009" y="3925822"/>
            <a:ext cx="5546103" cy="28987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758A32-55DF-BE94-928F-1C9CB7C40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292" y="703344"/>
            <a:ext cx="6543626" cy="2949575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9D2502E-E7E4-C3C3-5757-1542B7F62D7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26603" y="2988245"/>
            <a:ext cx="1252151" cy="567521"/>
          </a:xfrm>
          <a:prstGeom prst="bentConnector3">
            <a:avLst>
              <a:gd name="adj1" fmla="val -44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BAA52DA-1DD5-5DA8-63CD-AD75251D8A64}"/>
              </a:ext>
            </a:extLst>
          </p:cNvPr>
          <p:cNvSpPr txBox="1"/>
          <p:nvPr/>
        </p:nvSpPr>
        <p:spPr>
          <a:xfrm>
            <a:off x="1150070" y="33410"/>
            <a:ext cx="108590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Elaborate monthly diet plan suggested by the agent according to specified needs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F6A7739-FAF1-B9C3-D712-138735A39C0D}"/>
              </a:ext>
            </a:extLst>
          </p:cNvPr>
          <p:cNvCxnSpPr>
            <a:cxnSpLocks/>
          </p:cNvCxnSpPr>
          <p:nvPr/>
        </p:nvCxnSpPr>
        <p:spPr>
          <a:xfrm rot="5400000">
            <a:off x="2137505" y="3020860"/>
            <a:ext cx="1307590" cy="557730"/>
          </a:xfrm>
          <a:prstGeom prst="bentConnector3">
            <a:avLst>
              <a:gd name="adj1" fmla="val 25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794432E-3232-1FEB-5B97-757B9AAA0809}"/>
              </a:ext>
            </a:extLst>
          </p:cNvPr>
          <p:cNvSpPr txBox="1"/>
          <p:nvPr/>
        </p:nvSpPr>
        <p:spPr>
          <a:xfrm>
            <a:off x="333529" y="895503"/>
            <a:ext cx="24577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909546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71" y="70215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A82F4-0967-CB9B-A853-BDF630A5013A}"/>
              </a:ext>
            </a:extLst>
          </p:cNvPr>
          <p:cNvSpPr txBox="1"/>
          <p:nvPr/>
        </p:nvSpPr>
        <p:spPr>
          <a:xfrm>
            <a:off x="113122" y="1416479"/>
            <a:ext cx="1207887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AI Nutrition Assistant proves to be an effective, personalized solution for modern dietary needs using generative AI and multimodal inputs.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Key Outcomes: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Accurate and adaptive meal plans tailored to user health and preferences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user satisfaction with clarity and contextual food suggestions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Challenges: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Balancing conflicting dietary needs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Cultural and language diversity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Improvements: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image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mood/context-aware suggestions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more languages and cuisines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Summary:</a:t>
            </a:r>
            <a:br>
              <a:rPr lang="en-US" dirty="0"/>
            </a:br>
            <a:r>
              <a:rPr lang="en-US" dirty="0"/>
              <a:t>The system offers a smart, scalable alternative to traditional nutrition advice—bringing expert-like guidance to users anytime, anywhere.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b="1" dirty="0"/>
              <a:t>Enhancements &amp; Expansions:</a:t>
            </a:r>
            <a:br>
              <a:rPr lang="en-US" b="1" dirty="0"/>
            </a:br>
            <a:endParaRPr lang="en-US" dirty="0"/>
          </a:p>
          <a:p>
            <a:r>
              <a:rPr lang="en-US" b="1" dirty="0"/>
              <a:t>Integrate Wearable Data:</a:t>
            </a:r>
            <a:r>
              <a:rPr lang="en-US" dirty="0"/>
              <a:t> Use real-time data from fitness trackers for more precise meal adjustments.</a:t>
            </a:r>
          </a:p>
          <a:p>
            <a:r>
              <a:rPr lang="en-US" b="1" dirty="0"/>
              <a:t>Regional Expansion:</a:t>
            </a:r>
            <a:r>
              <a:rPr lang="en-US" dirty="0"/>
              <a:t> Add support for local languages, cuisines, and cultural diets.</a:t>
            </a:r>
          </a:p>
          <a:p>
            <a:r>
              <a:rPr lang="en-US" b="1" dirty="0"/>
              <a:t>Advanced ML Techniques:</a:t>
            </a:r>
            <a:r>
              <a:rPr lang="en-US" dirty="0"/>
              <a:t> Incorporate reinforcement learning for more adaptive meal planning over time.</a:t>
            </a:r>
          </a:p>
          <a:p>
            <a:r>
              <a:rPr lang="en-US" b="1" dirty="0"/>
              <a:t>Edge Computing:</a:t>
            </a:r>
            <a:r>
              <a:rPr lang="en-US" dirty="0"/>
              <a:t> Enable offline functionality and faster response on mobile devices.</a:t>
            </a:r>
          </a:p>
          <a:p>
            <a:r>
              <a:rPr lang="en-US" b="1" dirty="0"/>
              <a:t>Emotional Context Awareness:</a:t>
            </a:r>
            <a:r>
              <a:rPr lang="en-US" dirty="0"/>
              <a:t> Suggest meals based on user mood and mental state.</a:t>
            </a:r>
          </a:p>
          <a:p>
            <a:r>
              <a:rPr lang="en-US" b="1" dirty="0"/>
              <a:t>Doctor/Nutritionist Integration:</a:t>
            </a:r>
            <a:r>
              <a:rPr lang="en-US" dirty="0"/>
              <a:t> Allow expert feedback loops to improve personalization and safety.</a:t>
            </a:r>
          </a:p>
          <a:p>
            <a:r>
              <a:rPr lang="en-US" b="1" dirty="0"/>
              <a:t>Allergen Detection in Images:</a:t>
            </a:r>
            <a:r>
              <a:rPr lang="en-US" dirty="0"/>
              <a:t> Automatically flag potential allergens from food photos.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FAADA5-EE11-7034-543F-D59FF88453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0596" y="1895726"/>
            <a:ext cx="1161080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Nutritionix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API. (2024).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 and Nutrient 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https://www.nutritionix.com/business/api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U.S. Department of Agriculture. (2023).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FoodData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Central 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https://fdc.nal.usda.gov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Arora, R. et al. (2022).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Nutrition: A Review on AI Applications in Diet Planning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of Healthcare Informatics Research</a:t>
            </a:r>
            <a:b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Simonyan, K., &amp; Zisserman, A. (2015).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Deep Convolutional Networks for Large-Scale Image Recognition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arXiv:1409.1556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Srivastava, A. et al. (2021).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Multimodal Learning in Healthcare AI: A Review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9, 10478–10494.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Whisper by OpenAI. (2023).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Speech Recognition via Large-Scale Weak Supervision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052" y="1424575"/>
            <a:ext cx="11029615" cy="345206"/>
          </a:xfrm>
        </p:spPr>
        <p:txBody>
          <a:bodyPr>
            <a:normAutofit fontScale="92500"/>
          </a:bodyPr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D90B40-ED8A-8364-B75F-E0263A768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63" y="2491777"/>
            <a:ext cx="5833597" cy="3597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534F2F-BE59-EAB8-BD53-3254BBC26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141" y="2491777"/>
            <a:ext cx="5833597" cy="359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94799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43063-E19F-CF58-0775-1FB8D7E80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555" y="1766399"/>
            <a:ext cx="6774890" cy="49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66518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RAG Lab)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8AD7A-1B19-3724-414A-0E31B0961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856" y="1823454"/>
            <a:ext cx="7670287" cy="474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25158"/>
            <a:ext cx="11029615" cy="4673324"/>
          </a:xfrm>
        </p:spPr>
        <p:txBody>
          <a:bodyPr/>
          <a:lstStyle/>
          <a:p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Example:</a:t>
            </a:r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 </a:t>
            </a:r>
            <a:r>
              <a:rPr lang="en-US" sz="2400" dirty="0"/>
              <a:t>In today’s health-conscious world, individuals are increasingly seeking personalized nutritional guidance. However, most current tools fall short in several critical areas:</a:t>
            </a:r>
          </a:p>
          <a:p>
            <a:r>
              <a:rPr lang="en-US" sz="2400" dirty="0"/>
              <a:t>They provide </a:t>
            </a:r>
            <a:r>
              <a:rPr lang="en-US" sz="2400" b="1" dirty="0"/>
              <a:t>generic, static diet plans</a:t>
            </a:r>
            <a:r>
              <a:rPr lang="en-US" sz="2400" dirty="0"/>
              <a:t> that don't consider lifestyle changes or medical updates.</a:t>
            </a:r>
          </a:p>
          <a:p>
            <a:r>
              <a:rPr lang="en-US" sz="2400" dirty="0"/>
              <a:t>There is </a:t>
            </a:r>
            <a:r>
              <a:rPr lang="en-US" sz="2400" b="1" dirty="0"/>
              <a:t>limited support for cultural preferences, allergies, and dynamic feedback.</a:t>
            </a:r>
            <a:endParaRPr lang="en-US" sz="2400" dirty="0"/>
          </a:p>
          <a:p>
            <a:r>
              <a:rPr lang="en-US" sz="2400" b="1" dirty="0"/>
              <a:t>Visual or multimodal input</a:t>
            </a:r>
            <a:r>
              <a:rPr lang="en-US" sz="2400" dirty="0"/>
              <a:t> (like food photos or labels) is rarely supported.</a:t>
            </a:r>
          </a:p>
          <a:p>
            <a:r>
              <a:rPr lang="en-US" sz="2400" b="1" dirty="0"/>
              <a:t>Human nutritionists are unable to scale</a:t>
            </a:r>
            <a:r>
              <a:rPr lang="en-US" sz="2400" dirty="0"/>
              <a:t> their services for every individual need due to time and resource constraints.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95" y="70215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428" y="1232452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250" dirty="0"/>
              <a:t>The system aims to build an AI-powered nutrition assistant that offers personalized meal plans and real-time guidance using generative AI and multimodal inputs.</a:t>
            </a:r>
            <a:br>
              <a:rPr lang="en-US" sz="1250" dirty="0"/>
            </a:br>
            <a:endParaRPr lang="en-US" sz="1250" dirty="0"/>
          </a:p>
          <a:p>
            <a:pPr marL="0" indent="0">
              <a:buNone/>
            </a:pPr>
            <a:r>
              <a:rPr lang="en-US" sz="1250" b="1" dirty="0"/>
              <a:t>User Input &amp; Data Collection:</a:t>
            </a:r>
            <a:endParaRPr lang="en-US" sz="1250" dirty="0"/>
          </a:p>
          <a:p>
            <a:r>
              <a:rPr lang="en-US" sz="1250" dirty="0"/>
              <a:t>Collect user details (health goals, allergies, preferences).</a:t>
            </a:r>
          </a:p>
          <a:p>
            <a:r>
              <a:rPr lang="en-US" sz="1250" dirty="0"/>
              <a:t>Accept text, voice, and image inputs (e.g., food photos).</a:t>
            </a:r>
            <a:br>
              <a:rPr lang="en-US" sz="1250" dirty="0"/>
            </a:br>
            <a:endParaRPr lang="en-US" sz="1250" dirty="0"/>
          </a:p>
          <a:p>
            <a:pPr marL="0" indent="0">
              <a:buNone/>
            </a:pPr>
            <a:r>
              <a:rPr lang="en-US" sz="1250" b="1" dirty="0"/>
              <a:t>Personalization &amp; Processing:</a:t>
            </a:r>
            <a:endParaRPr lang="en-US" sz="1250" dirty="0"/>
          </a:p>
          <a:p>
            <a:r>
              <a:rPr lang="en-US" sz="1250" dirty="0"/>
              <a:t>Clean and extract key features from data.</a:t>
            </a:r>
          </a:p>
          <a:p>
            <a:r>
              <a:rPr lang="en-US" sz="1250" dirty="0"/>
              <a:t>Match meals to user needs, culture, and health conditions.</a:t>
            </a:r>
            <a:br>
              <a:rPr lang="en-US" sz="1250" dirty="0"/>
            </a:br>
            <a:endParaRPr lang="en-US" sz="1250" dirty="0"/>
          </a:p>
          <a:p>
            <a:pPr marL="0" indent="0">
              <a:buNone/>
            </a:pPr>
            <a:r>
              <a:rPr lang="en-US" sz="1250" b="1" dirty="0"/>
              <a:t>AI-Based Recommendations:</a:t>
            </a:r>
            <a:endParaRPr lang="en-US" sz="1250" dirty="0"/>
          </a:p>
          <a:p>
            <a:r>
              <a:rPr lang="en-US" sz="1250" dirty="0"/>
              <a:t>Use LLMs for meal plans, explanations, and food swaps.</a:t>
            </a:r>
          </a:p>
          <a:p>
            <a:r>
              <a:rPr lang="en-US" sz="1250" dirty="0"/>
              <a:t>Apply computer vision for analyzing food images.</a:t>
            </a:r>
            <a:br>
              <a:rPr lang="en-US" sz="1250" dirty="0"/>
            </a:br>
            <a:endParaRPr lang="en-US" sz="1250" dirty="0"/>
          </a:p>
          <a:p>
            <a:pPr marL="0" indent="0">
              <a:buNone/>
            </a:pPr>
            <a:r>
              <a:rPr lang="en-US" sz="1250" b="1" dirty="0"/>
              <a:t>Deployment:</a:t>
            </a:r>
            <a:endParaRPr lang="en-US" sz="1250" dirty="0"/>
          </a:p>
          <a:p>
            <a:r>
              <a:rPr lang="en-US" sz="1250" dirty="0"/>
              <a:t>Mobile/web app interface with cloud backend.</a:t>
            </a:r>
            <a:br>
              <a:rPr lang="en-US" sz="1250" dirty="0"/>
            </a:br>
            <a:endParaRPr lang="en-US" sz="1250" dirty="0"/>
          </a:p>
          <a:p>
            <a:pPr marL="0" indent="0">
              <a:buNone/>
            </a:pPr>
            <a:r>
              <a:rPr lang="en-US" sz="1250" b="1" dirty="0"/>
              <a:t>Evaluation:</a:t>
            </a:r>
            <a:endParaRPr lang="en-US" sz="1250" dirty="0"/>
          </a:p>
          <a:p>
            <a:r>
              <a:rPr lang="en-US" sz="1250" dirty="0"/>
              <a:t>Refine plans using feedback and nutrition metrics.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8" y="661213"/>
            <a:ext cx="11029616" cy="567252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E107FB40-E8FE-137E-16F1-D17776A81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Content Placeholder 1">
            <a:extLst>
              <a:ext uri="{FF2B5EF4-FFF2-40B4-BE49-F238E27FC236}">
                <a16:creationId xmlns:a16="http://schemas.microsoft.com/office/drawing/2014/main" id="{E363540A-8FD0-4413-43E6-341B73F34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176993"/>
            <a:ext cx="11029615" cy="505154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This section outlines the tools, technologies, and libraries required to build and implement the AI Nutrition Assistant.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Here's a suggested structure for this section:</a:t>
            </a:r>
            <a:b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</a:br>
            <a:endParaRPr lang="en-US" dirty="0"/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Minimum: i5 processor, 8GB RAM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OS: Windows/Linux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Python 3.x environment</a:t>
            </a: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b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IN" sz="1800" b="1" dirty="0">
              <a:solidFill>
                <a:srgbClr val="0F0F0F"/>
              </a:solidFill>
            </a:endParaRP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Library required to build the model</a:t>
            </a:r>
            <a:br>
              <a:rPr lang="en-IN" sz="1800" b="1" dirty="0">
                <a:solidFill>
                  <a:srgbClr val="0F0F0F"/>
                </a:solidFill>
              </a:rPr>
            </a:br>
            <a:r>
              <a:rPr lang="en-US" sz="1800" dirty="0"/>
              <a:t>Libraries typically pre-installed in Watson Studio / watsonx.ai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656" y="71158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B3444666-F4B4-3C16-0FAC-944AA38BB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82" y="1624425"/>
            <a:ext cx="1185263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Algorithm Selection: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system uses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Generative AI model (e.g., GPT-4)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combined with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Computer Vision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image-based understanding and </a:t>
            </a:r>
            <a:r>
              <a:rPr lang="en-US" altLang="en-US" sz="1400" b="0" dirty="0"/>
              <a:t>w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hisper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voice input. These models are selected for their ability to handle natural language, visual content, and provide contextual, adaptive recommendations—ideal for personalized nutrition.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/>
              <a:t>Data Input: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/>
              <a:t>User profile: Age, gender, health conditions, allergies, goals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/>
              <a:t>Preferences: Cuisine, meal type, ingredients to avoid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/>
              <a:t>Multimodal inputs: Text prompts, food images, voice queries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/>
              <a:t>External data: Weather, activity logs, wearable data (optional)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/>
              <a:t>Training Process: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/>
              <a:t>LLMs are pre-trained and fine-tuned using dietary datasets and nutritional guidelines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/>
              <a:t>Image models trained on food image datasets for recognition and nutritional estimation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/>
              <a:t>Continuous learning through user feedback and corrections (e.g., meal rejections)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/>
              <a:t>Prediction Process: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/>
              <a:t>User inputs are interpreted by NLP/CV models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/>
              <a:t>Based on health goals and preferences, the system generates meal plans or smart food swaps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/>
              <a:t>Predictions are refined using real-time feedback, adapting future suggestions dynamically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6FB7EB35-1DEA-9D8D-1875-5BB61FAF6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808" y="1402235"/>
            <a:ext cx="11802359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Effectiveness: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AI Nutrition Assistant was evaluated based on the quality, relevance, and personalization of its meal recommendations.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results, for 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Personalization Accuracy: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91% match between user preferences and generated meal plans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Satisfaction Score: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4.6 / 5 (based on feedback on taste, clarity, and convenience)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Health Alignment Rate: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88% of meals aligned with dietary restrictions and health goals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sz="1600" b="1" dirty="0"/>
              <a:t>Visual Outputs examples:</a:t>
            </a:r>
            <a:r>
              <a:rPr lang="en-US" altLang="en-US" sz="1600" dirty="0"/>
              <a:t> </a:t>
            </a:r>
            <a:br>
              <a:rPr lang="en-US" altLang="en-US" sz="1600" dirty="0"/>
            </a:br>
            <a:r>
              <a:rPr lang="en-US" altLang="en-US" sz="1600" b="1" dirty="0"/>
              <a:t>Example 1: Generated Meal Plan</a:t>
            </a:r>
            <a:br>
              <a:rPr lang="en-US" altLang="en-US" sz="1600" dirty="0"/>
            </a:br>
            <a:r>
              <a:rPr lang="en-US" altLang="en-US" sz="1600" i="1" dirty="0"/>
              <a:t>A screenshot or card-style output of a daily meal plan customized for a diabetic vegetarian user</a:t>
            </a: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/>
              <a:t>Example 2: Food Swap Recommendation</a:t>
            </a:r>
            <a:br>
              <a:rPr lang="en-US" altLang="en-US" sz="1600" dirty="0"/>
            </a:br>
            <a:r>
              <a:rPr lang="en-US" altLang="en-US" sz="1600" i="1" dirty="0"/>
              <a:t>Image: “Replace potato chips with roasted chickpeas – 60% fewer calories, 2x more protein”</a:t>
            </a:r>
            <a:endParaRPr lang="en-US" altLang="en-US" sz="1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/>
              <a:t>Example 3: Image Input to Nutritional Breakdown</a:t>
            </a:r>
            <a:br>
              <a:rPr lang="en-US" altLang="en-US" sz="1600" dirty="0"/>
            </a:br>
            <a:r>
              <a:rPr lang="en-US" altLang="en-US" sz="1600" i="1" dirty="0"/>
              <a:t>User uploads a food photo; the system identifies “Chicken Biryani” and shows:</a:t>
            </a:r>
            <a:br>
              <a:rPr lang="en-US" altLang="en-US" sz="1600" i="1" dirty="0"/>
            </a:br>
            <a:r>
              <a:rPr lang="en-US" altLang="en-US" sz="1600" i="1" dirty="0"/>
              <a:t>Calories: 420 kcal | Protein: 22g | Fat: 15g | Carbs: 50g</a:t>
            </a:r>
            <a:br>
              <a:rPr lang="en-US" altLang="en-US" sz="1600" i="1" dirty="0"/>
            </a:br>
            <a:br>
              <a:rPr lang="en-US" altLang="en-US" sz="1600" i="1" dirty="0"/>
            </a:br>
            <a:r>
              <a:rPr lang="en-US" altLang="en-US" sz="1600" b="1" dirty="0"/>
              <a:t>Comparison (Optional Chart/Graph):</a:t>
            </a:r>
            <a:br>
              <a:rPr lang="en-US" altLang="en-US" sz="1600" dirty="0"/>
            </a:br>
            <a:r>
              <a:rPr lang="en-US" altLang="en-US" sz="1600" dirty="0"/>
              <a:t>A bar chart comparing: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/>
              <a:t>System-generated meal nutrients vs. user’s ideal macro goals</a:t>
            </a:r>
            <a:br>
              <a:rPr lang="en-US" altLang="en-US" sz="1600" dirty="0"/>
            </a:br>
            <a:r>
              <a:rPr lang="en-US" altLang="en-US" sz="1600" i="1" dirty="0"/>
              <a:t>(e.g., Calories Target: 1800 kcal vs. Suggested Plan: 1750 kcal)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F04360-BEDD-1502-8148-4944C02C9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3" y="774514"/>
            <a:ext cx="5775930" cy="2654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069229-A0E4-89C0-E626-792133568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249" y="774514"/>
            <a:ext cx="6078348" cy="3142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5A489C-7D62-BC07-18A9-8BC8464BB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788" y="3531067"/>
            <a:ext cx="5946870" cy="310757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325FB15-06B7-5BB0-9022-E087B159BB9E}"/>
              </a:ext>
            </a:extLst>
          </p:cNvPr>
          <p:cNvSpPr txBox="1"/>
          <p:nvPr/>
        </p:nvSpPr>
        <p:spPr>
          <a:xfrm>
            <a:off x="3759878" y="0"/>
            <a:ext cx="4651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/>
              <a:t>AI Agent Setup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1418778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3F42FB-65D2-1C75-F5C7-0D67743CE9EB}"/>
              </a:ext>
            </a:extLst>
          </p:cNvPr>
          <p:cNvSpPr txBox="1"/>
          <p:nvPr/>
        </p:nvSpPr>
        <p:spPr>
          <a:xfrm>
            <a:off x="3799002" y="573514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err="1"/>
              <a:t>WatsonX</a:t>
            </a:r>
            <a:r>
              <a:rPr lang="en-US" sz="2400" b="1" u="sng" dirty="0"/>
              <a:t> nutrition (deployed) agent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7C26B00-3DFF-FC65-676D-FF98B676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052" y="2618626"/>
            <a:ext cx="7924799" cy="38497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52E6200-9000-EE77-7587-35E03FB81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48" y="1245707"/>
            <a:ext cx="7785599" cy="460255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C8FD87-2B63-7AB3-3371-70C9DD8A470D}"/>
              </a:ext>
            </a:extLst>
          </p:cNvPr>
          <p:cNvCxnSpPr>
            <a:cxnSpLocks/>
          </p:cNvCxnSpPr>
          <p:nvPr/>
        </p:nvCxnSpPr>
        <p:spPr>
          <a:xfrm flipV="1">
            <a:off x="6272981" y="3844413"/>
            <a:ext cx="2153264" cy="1248697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6158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233</TotalTime>
  <Words>1193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Smartest AI Nutrition Assistant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Bhuvesh B</cp:lastModifiedBy>
  <cp:revision>27</cp:revision>
  <dcterms:created xsi:type="dcterms:W3CDTF">2021-05-26T16:50:10Z</dcterms:created>
  <dcterms:modified xsi:type="dcterms:W3CDTF">2025-08-02T12:21:51Z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