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78" r:id="rId2"/>
    <p:sldId id="276" r:id="rId3"/>
    <p:sldId id="256" r:id="rId4"/>
    <p:sldId id="270" r:id="rId5"/>
    <p:sldId id="277" r:id="rId6"/>
    <p:sldId id="262" r:id="rId7"/>
    <p:sldId id="261" r:id="rId8"/>
    <p:sldId id="258" r:id="rId9"/>
    <p:sldId id="271" r:id="rId10"/>
    <p:sldId id="26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COT" initials="E" lastIdx="1" clrIdx="0">
    <p:extLst>
      <p:ext uri="{19B8F6BF-5375-455C-9EA6-DF929625EA0E}">
        <p15:presenceInfo xmlns:p15="http://schemas.microsoft.com/office/powerpoint/2012/main" userId="f34b205d213b9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C80B-B375-43F9-9050-23CDD733EA05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6F41-BCDF-4DAA-BA8E-D59EE3571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901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7AFC-482A-45C0-A934-465D49646A4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3ABF-32BF-4F76-ADF4-24DDDDEF6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08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7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7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D1B9-1163-4FD5-A326-BD3CA86C976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1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D06B-5463-4A59-8F06-9FF7B991AB6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476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D06B-5463-4A59-8F06-9FF7B991AB6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3994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497E-A4DE-4523-804C-31DE3432667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5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D06B-5463-4A59-8F06-9FF7B991AB6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4595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D06B-5463-4A59-8F06-9FF7B991AB6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797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8F10-9E3A-48C1-A168-64869E24B7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5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B6F0-A6C9-4E4B-BDF5-B95F95B12CA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9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D66-BF5E-4A22-B8E4-60738F17343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B18D-8C4C-494D-9CD5-2A9307FB3F45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C0C-3061-4795-BDF7-6211315021E9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2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543-6D54-4112-9D74-A4982088485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240C-82B9-4059-BBA1-5253C9CB398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5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49-F96B-42BF-8ED2-34D8F2D52DDB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F00B-6912-469E-AC0B-6E703A994B3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A32F-550C-4157-A177-5585D0E7D27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0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3525-060D-46E3-A9D7-7FD921B8537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D06B-5463-4A59-8F06-9FF7B991AB6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pcisco.com/lesson/traditional-network-drawbacks-versus-sd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90D3-6989-A06B-0574-3510CAC0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708871" cy="5653178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									</a:t>
            </a:r>
            <a:r>
              <a:rPr lang="en-US" sz="7200" dirty="0"/>
              <a:t>SDN</a:t>
            </a:r>
            <a:br>
              <a:rPr lang="en-US" sz="1600" dirty="0"/>
            </a:br>
            <a:r>
              <a:rPr lang="en-US" sz="1600" dirty="0"/>
              <a:t>                            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                              BY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               L S JISHNU BHUVANESH 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                       II MCA “A”         </a:t>
            </a:r>
            <a:br>
              <a:rPr lang="en-US" sz="1600" dirty="0"/>
            </a:br>
            <a:endParaRPr lang="en-IN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AC0E-D5B8-8206-A6BD-E9AB54CE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937" y="845116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</a:rPr>
              <a:t>SDN CONTROLLER: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344" y="2260121"/>
            <a:ext cx="9152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SDN Controller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is the Center of the 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SDN Architecture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and the most important one of 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SDN Architecture Components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0303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03030"/>
              </a:solidFill>
              <a:effectLst/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In other words, 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SDN Controller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is the brain of the system. The control of all the data plane devices are done via 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SDN Controller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. It also controls the Applications at </a:t>
            </a:r>
            <a:r>
              <a:rPr lang="en-US" sz="2400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Application Layer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569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08E73-B6E5-0019-04BC-1D0C3CFD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1762"/>
          </a:xfrm>
        </p:spPr>
        <p:txBody>
          <a:bodyPr/>
          <a:lstStyle/>
          <a:p>
            <a:br>
              <a:rPr lang="en-IN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9970B-37B7-A716-29D8-EFAC59AE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8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D024-0AE6-8AD0-77D9-1249B7A8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33421" cy="744747"/>
          </a:xfrm>
        </p:spPr>
        <p:txBody>
          <a:bodyPr>
            <a:normAutofit fontScale="90000"/>
          </a:bodyPr>
          <a:lstStyle/>
          <a:p>
            <a:r>
              <a:rPr lang="en-IN" dirty="0"/>
              <a:t>Definition of SDN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A005-9148-B109-85F4-0AD0EC99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SDN stands for </a:t>
            </a:r>
            <a:r>
              <a:rPr lang="en-US" u="sng" dirty="0">
                <a:solidFill>
                  <a:srgbClr val="FFC000"/>
                </a:solidFill>
              </a:rPr>
              <a:t>Software Defined Network </a:t>
            </a:r>
            <a:r>
              <a:rPr lang="en-US" dirty="0"/>
              <a:t>which is networking architecture approach. It enables the control and management of network using software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Defined Network improves performance by </a:t>
            </a:r>
            <a:r>
              <a:rPr lang="en-US" dirty="0">
                <a:solidFill>
                  <a:srgbClr val="FF0000"/>
                </a:solidFill>
              </a:rPr>
              <a:t>network virtualization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SDN can create virtual network or it can control </a:t>
            </a:r>
            <a:r>
              <a:rPr lang="en-US" b="1" u="sng" dirty="0"/>
              <a:t>traditional network </a:t>
            </a:r>
            <a:r>
              <a:rPr lang="en-US" dirty="0"/>
              <a:t>with the            help of software.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8B720-5E17-91C5-D170-A612D541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316154-AFE9-0B11-051B-E6A51BE0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61" y="299049"/>
            <a:ext cx="4886703" cy="805132"/>
          </a:xfrm>
        </p:spPr>
        <p:txBody>
          <a:bodyPr>
            <a:normAutofit fontScale="90000"/>
          </a:bodyPr>
          <a:lstStyle/>
          <a:p>
            <a:r>
              <a:rPr lang="en-IN" dirty="0"/>
              <a:t>TRADITIONAL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68708" y="1504982"/>
            <a:ext cx="8596668" cy="3880773"/>
          </a:xfrm>
        </p:spPr>
        <p:txBody>
          <a:bodyPr/>
          <a:lstStyle/>
          <a:p>
            <a:r>
              <a:rPr lang="en-US" sz="2000" dirty="0"/>
              <a:t>Traditional network refers to the old conventional way of networking which uses fixed and dedicated hardware devices such as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routers and switches </a:t>
            </a:r>
            <a:r>
              <a:rPr lang="en-US" sz="2000" dirty="0"/>
              <a:t>to control network traffic.</a:t>
            </a:r>
          </a:p>
          <a:p>
            <a:endParaRPr lang="en-US" sz="2000" dirty="0"/>
          </a:p>
          <a:p>
            <a:r>
              <a:rPr lang="en-US" sz="2000" dirty="0"/>
              <a:t>Traditional network is static and based on </a:t>
            </a:r>
            <a:r>
              <a:rPr lang="en-US" sz="2000" u="sng" dirty="0">
                <a:solidFill>
                  <a:schemeClr val="accent3"/>
                </a:solidFill>
              </a:rPr>
              <a:t>hardware network appliances.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   </a:t>
            </a:r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DIFFERNCE BETWEEN </a:t>
            </a:r>
            <a:r>
              <a:rPr lang="en-IN" sz="3200" b="1" i="1" dirty="0">
                <a:solidFill>
                  <a:schemeClr val="accent5">
                    <a:lumMod val="50000"/>
                  </a:schemeClr>
                </a:solidFill>
              </a:rPr>
              <a:t>TN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 </a:t>
            </a:r>
            <a:r>
              <a:rPr lang="en-IN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C5FAB-CFEE-DE03-715D-1CBFC6A01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7811" y="1699404"/>
            <a:ext cx="8143334" cy="383012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544022" cy="3880773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8CA4-305B-3B4F-850C-3C42B45B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75" y="557842"/>
            <a:ext cx="8207874" cy="580845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DIFFERENT BETWEEN TN AND SDN: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ED92-8A7B-8102-E81B-584D17B6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234" y="1479101"/>
            <a:ext cx="4067739" cy="4559389"/>
          </a:xfrm>
        </p:spPr>
        <p:txBody>
          <a:bodyPr/>
          <a:lstStyle/>
          <a:p>
            <a:r>
              <a:rPr lang="en-US" dirty="0"/>
              <a:t>Software Defined Network is </a:t>
            </a:r>
            <a:r>
              <a:rPr lang="en-US" dirty="0">
                <a:solidFill>
                  <a:srgbClr val="C00000"/>
                </a:solidFill>
              </a:rPr>
              <a:t>virtual networking approach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Software Defined Network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centralized control.</a:t>
            </a:r>
          </a:p>
          <a:p>
            <a:endParaRPr lang="en-US" dirty="0"/>
          </a:p>
          <a:p>
            <a:r>
              <a:rPr lang="en-US" dirty="0"/>
              <a:t>This network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programmable.</a:t>
            </a:r>
          </a:p>
          <a:p>
            <a:endParaRPr lang="en-US" dirty="0"/>
          </a:p>
          <a:p>
            <a:r>
              <a:rPr lang="en-US" dirty="0"/>
              <a:t>It supports automatic configuration so it </a:t>
            </a:r>
            <a:r>
              <a:rPr lang="en-US" dirty="0">
                <a:solidFill>
                  <a:srgbClr val="FFC000"/>
                </a:solidFill>
              </a:rPr>
              <a:t>takes less time.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80AB1-C380-7A24-0E93-22A31EA2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5464" y="1470475"/>
            <a:ext cx="4158540" cy="4611148"/>
          </a:xfrm>
        </p:spPr>
        <p:txBody>
          <a:bodyPr/>
          <a:lstStyle/>
          <a:p>
            <a:r>
              <a:rPr lang="en-US" dirty="0"/>
              <a:t>Traditional network is the old </a:t>
            </a:r>
            <a:r>
              <a:rPr lang="en-US" dirty="0">
                <a:solidFill>
                  <a:srgbClr val="C00000"/>
                </a:solidFill>
              </a:rPr>
              <a:t>conventional networking approach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Traditional Network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distributed control.</a:t>
            </a:r>
          </a:p>
          <a:p>
            <a:endParaRPr lang="en-US" dirty="0"/>
          </a:p>
          <a:p>
            <a:r>
              <a:rPr lang="en-US" dirty="0"/>
              <a:t>This network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 programmable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supports static/manual configuration so it takes </a:t>
            </a:r>
            <a:r>
              <a:rPr lang="en-US" dirty="0">
                <a:solidFill>
                  <a:srgbClr val="FFC000"/>
                </a:solidFill>
              </a:rPr>
              <a:t>more time.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71972-2F74-C77A-BB95-60BBD5F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ARCHITECTURE OF SDN:</a:t>
            </a:r>
            <a:endParaRPr lang="en-IN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SDN-planes">
            <a:extLst>
              <a:ext uri="{FF2B5EF4-FFF2-40B4-BE49-F238E27FC236}">
                <a16:creationId xmlns:a16="http://schemas.microsoft.com/office/drawing/2014/main" id="{28FC0E6C-CA3B-0A40-C66F-264800DA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38" y="1386122"/>
            <a:ext cx="4416724" cy="54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1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245599"/>
            <a:ext cx="8717295" cy="1108748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Different types of software-defined networking</a:t>
            </a:r>
            <a:br>
              <a:rPr lang="en-US" dirty="0"/>
            </a:b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A38AE-A03A-AD57-B3B5-DAB09093145A}"/>
              </a:ext>
            </a:extLst>
          </p:cNvPr>
          <p:cNvSpPr txBox="1"/>
          <p:nvPr/>
        </p:nvSpPr>
        <p:spPr>
          <a:xfrm>
            <a:off x="903617" y="1359983"/>
            <a:ext cx="8594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solidFill>
                  <a:schemeClr val="accent4">
                    <a:lumMod val="50000"/>
                  </a:schemeClr>
                </a:solidFill>
              </a:rPr>
              <a:t>Open SDN </a:t>
            </a:r>
            <a:r>
              <a:rPr lang="en-US" dirty="0"/>
              <a:t>uses open protocols to control the virtual and physical devices responsible for routing the data packets.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solidFill>
                  <a:schemeClr val="accent5">
                    <a:lumMod val="50000"/>
                  </a:schemeClr>
                </a:solidFill>
              </a:rPr>
              <a:t>API SDN </a:t>
            </a:r>
            <a:r>
              <a:rPr lang="en-US" dirty="0"/>
              <a:t>uses programming interfaces, often called southbound APIs, to control the flow of data to and from each device.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solidFill>
                  <a:schemeClr val="accent5">
                    <a:lumMod val="50000"/>
                  </a:schemeClr>
                </a:solidFill>
              </a:rPr>
              <a:t>Overlay Model SDN</a:t>
            </a:r>
            <a:r>
              <a:rPr lang="en-US" i="1" u="sng" dirty="0"/>
              <a:t> </a:t>
            </a:r>
            <a:r>
              <a:rPr lang="en-US" dirty="0"/>
              <a:t>creates a virtual network above existing hardware, providing tunnels containing channels to data centers. This model then allocates bandwidth in each channel and assigns devices to each channel.’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solidFill>
                  <a:schemeClr val="accent5">
                    <a:lumMod val="50000"/>
                  </a:schemeClr>
                </a:solidFill>
              </a:rPr>
              <a:t>Hybrid Model SDN </a:t>
            </a:r>
            <a:r>
              <a:rPr lang="en-US" dirty="0"/>
              <a:t>combines SDN and traditional networking, allowing the optimal protocol to be assigned for each type of traffic. Hybrid SDN is often used as a phase-in approach to SDN.</a:t>
            </a:r>
          </a:p>
        </p:txBody>
      </p:sp>
    </p:spTree>
    <p:extLst>
      <p:ext uri="{BB962C8B-B14F-4D97-AF65-F5344CB8AC3E}">
        <p14:creationId xmlns:p14="http://schemas.microsoft.com/office/powerpoint/2010/main" val="138846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407" y="530723"/>
            <a:ext cx="3485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N</a:t>
            </a:r>
            <a:r>
              <a:rPr lang="en-IN" sz="2800" u="sng" dirty="0" err="1"/>
              <a:t>eeds</a:t>
            </a:r>
            <a:r>
              <a:rPr lang="en-IN" sz="2800" u="sng" dirty="0"/>
              <a:t> for </a:t>
            </a:r>
            <a:r>
              <a:rPr lang="en-IN" sz="2800" u="sng" dirty="0" err="1"/>
              <a:t>sdn</a:t>
            </a:r>
            <a:endParaRPr lang="en-IN" sz="28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9E161-6D62-FD9A-E26B-2D69B2962602}"/>
              </a:ext>
            </a:extLst>
          </p:cNvPr>
          <p:cNvSpPr txBox="1"/>
          <p:nvPr/>
        </p:nvSpPr>
        <p:spPr>
          <a:xfrm>
            <a:off x="629728" y="1440611"/>
            <a:ext cx="8542307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Virtualization Use network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without worrying about where it is physically located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Scaling Should be able to change size, quantity, capacity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 Tenancy Tenants need complete control over their • Addresses • Topology • Routing • Security</a:t>
            </a:r>
            <a:endParaRPr lang="en-IN" sz="28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5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EE92-76A2-7C07-0CD6-26E787D8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76" y="442205"/>
            <a:ext cx="7747505" cy="713735"/>
          </a:xfrm>
        </p:spPr>
        <p:txBody>
          <a:bodyPr>
            <a:normAutofit fontScale="90000"/>
          </a:bodyPr>
          <a:lstStyle/>
          <a:p>
            <a:r>
              <a:rPr lang="en-IN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PLANE:</a:t>
            </a:r>
            <a:b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BD9F-0C75-A19C-E6C8-607D5193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9D27D-278F-D204-A559-1087F1D9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Data Plane</a:t>
            </a:r>
            <a:r>
              <a:rPr lang="en-US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 is consist of various Network devices both physical and Virtual. The main duty of data plane is Forwarding.</a:t>
            </a:r>
          </a:p>
          <a:p>
            <a:endParaRPr lang="en-US" dirty="0">
              <a:solidFill>
                <a:srgbClr val="303030"/>
              </a:solidFill>
              <a:latin typeface="Tahoma" panose="020B0604030504040204" pitchFamily="34" charset="0"/>
            </a:endParaRPr>
          </a:p>
          <a:p>
            <a:endParaRPr lang="en-US" b="0" i="0" dirty="0">
              <a:solidFill>
                <a:srgbClr val="303030"/>
              </a:solidFill>
              <a:effectLst/>
              <a:latin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 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In the previous </a:t>
            </a:r>
            <a:r>
              <a:rPr lang="en-US" b="1" i="0" u="none" strike="noStrike" dirty="0">
                <a:solidFill>
                  <a:srgbClr val="1E73BE"/>
                </a:solidFill>
                <a:effectLst/>
                <a:latin typeface="Tahoma" panose="020B0604030504040204" pitchFamily="34" charset="0"/>
                <a:hlinkClick r:id="rId2"/>
              </a:rPr>
              <a:t>traditional networks</a:t>
            </a:r>
            <a:r>
              <a:rPr lang="en-US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, both control and data plane was in the same device. But with SDN, network devices has only data plane.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27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501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Source Sans Pro</vt:lpstr>
      <vt:lpstr>Tahoma</vt:lpstr>
      <vt:lpstr>Times New Roman</vt:lpstr>
      <vt:lpstr>Trebuchet MS</vt:lpstr>
      <vt:lpstr>Wingdings</vt:lpstr>
      <vt:lpstr>Wingdings 3</vt:lpstr>
      <vt:lpstr>Facet</vt:lpstr>
      <vt:lpstr>                                          SDN                                                                                                                                                                BY                                                                                                                 L S JISHNU BHUVANESH                                                                                                                          II MCA “A”          </vt:lpstr>
      <vt:lpstr>Definition of SDN </vt:lpstr>
      <vt:lpstr>TRADITIONAL NETWORK</vt:lpstr>
      <vt:lpstr>   DIFFERNCE BETWEEN TN VS SDN</vt:lpstr>
      <vt:lpstr>DIFFERENT BETWEEN TN AND SDN:</vt:lpstr>
      <vt:lpstr>ARCHITECTURE OF SDN:</vt:lpstr>
      <vt:lpstr>Different types of software-defined networking </vt:lpstr>
      <vt:lpstr>PowerPoint Presentation</vt:lpstr>
      <vt:lpstr>DATA PLANE: </vt:lpstr>
      <vt:lpstr>SDN CONTROLLER:</vt:lpstr>
      <vt:lpstr>                 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PROJECT ASSISTANT APPLICATION</dc:title>
  <dc:creator>ELCOT</dc:creator>
  <cp:lastModifiedBy>Jishnu Bhuvanesh</cp:lastModifiedBy>
  <cp:revision>36</cp:revision>
  <dcterms:created xsi:type="dcterms:W3CDTF">2022-08-17T14:07:42Z</dcterms:created>
  <dcterms:modified xsi:type="dcterms:W3CDTF">2022-08-28T17:36:11Z</dcterms:modified>
</cp:coreProperties>
</file>