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63" r:id="rId2"/>
    <p:sldId id="256" r:id="rId3"/>
    <p:sldId id="257" r:id="rId4"/>
    <p:sldId id="265" r:id="rId5"/>
    <p:sldId id="266" r:id="rId6"/>
    <p:sldId id="259" r:id="rId7"/>
    <p:sldId id="261" r:id="rId8"/>
    <p:sldId id="267" r:id="rId9"/>
    <p:sldId id="262" r:id="rId10"/>
  </p:sldIdLst>
  <p:sldSz cx="12192000" cy="6858000"/>
  <p:notesSz cx="6858000" cy="9144000"/>
  <p:embeddedFontLst>
    <p:embeddedFont>
      <p:font typeface="Calisto MT" panose="02040603050505030304" pitchFamily="18" charset="0"/>
      <p:regular r:id="rId12"/>
      <p:bold r:id="rId13"/>
      <p:italic r:id="rId14"/>
      <p:boldItalic r:id="rId15"/>
    </p:embeddedFont>
    <p:embeddedFont>
      <p:font typeface="Wingdings 2" panose="050201020105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12D4FC-E2B1-4F94-B3D0-69AB95347940}">
          <p14:sldIdLst>
            <p14:sldId id="263"/>
            <p14:sldId id="256"/>
            <p14:sldId id="257"/>
            <p14:sldId id="265"/>
            <p14:sldId id="266"/>
          </p14:sldIdLst>
        </p14:section>
        <p14:section name="Untitled Section" id="{6A239CC9-7B78-4C5A-98AF-6261606A5FE6}">
          <p14:sldIdLst>
            <p14:sldId id="259"/>
            <p14:sldId id="261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660"/>
  </p:normalViewPr>
  <p:slideViewPr>
    <p:cSldViewPr snapToGrid="0">
      <p:cViewPr>
        <p:scale>
          <a:sx n="100" d="100"/>
          <a:sy n="100" d="100"/>
        </p:scale>
        <p:origin x="23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37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32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5928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27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30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610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8783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573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34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25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02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51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98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62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33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89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53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AC5D-B2DF-0DD0-60A5-B4FDB99E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9535"/>
            <a:ext cx="10353762" cy="4591666"/>
          </a:xfrm>
        </p:spPr>
        <p:txBody>
          <a:bodyPr/>
          <a:lstStyle/>
          <a:p>
            <a:pPr marL="36900" indent="0" algn="ctr">
              <a:buNone/>
            </a:pPr>
            <a:endParaRPr lang="en-IN" dirty="0"/>
          </a:p>
          <a:p>
            <a:pPr marL="36900" indent="0" algn="ctr">
              <a:buNone/>
            </a:pPr>
            <a:r>
              <a:rPr lang="en-IN" sz="4400" b="1" dirty="0"/>
              <a:t>PROJECT – 1</a:t>
            </a:r>
          </a:p>
          <a:p>
            <a:pPr marL="36900" indent="0" algn="ctr">
              <a:buNone/>
            </a:pPr>
            <a:r>
              <a:rPr lang="en-IN" sz="4400" b="1" dirty="0"/>
              <a:t>By</a:t>
            </a:r>
          </a:p>
          <a:p>
            <a:pPr marL="36900" indent="0" algn="ctr">
              <a:buNone/>
            </a:pPr>
            <a:r>
              <a:rPr lang="en-IN" sz="4400" b="1" dirty="0"/>
              <a:t>Bhuban Chakroborty</a:t>
            </a:r>
          </a:p>
          <a:p>
            <a:pPr marL="36900" indent="0" algn="ctr">
              <a:buNone/>
            </a:pPr>
            <a:r>
              <a:rPr lang="en-IN" sz="3600" b="1" dirty="0"/>
              <a:t>UNID: UMIP23440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7B0F-3966-1580-06F9-7453B8A2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ssenger Plane Danger Bird Flock Strike Stock Vector (Royalty Free)  1753862996 | Shutterstock">
            <a:extLst>
              <a:ext uri="{FF2B5EF4-FFF2-40B4-BE49-F238E27FC236}">
                <a16:creationId xmlns:a16="http://schemas.microsoft.com/office/drawing/2014/main" id="{8C27BA1D-10E5-2D38-7D55-B8D9BBA8F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5"/>
          <a:stretch/>
        </p:blipFill>
        <p:spPr bwMode="auto">
          <a:xfrm>
            <a:off x="304802" y="3919691"/>
            <a:ext cx="4906296" cy="28007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73705" y="2546554"/>
            <a:ext cx="11545617" cy="109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6600" b="1" dirty="0">
                <a:solidFill>
                  <a:schemeClr val="tx1"/>
                </a:solidFill>
              </a:rPr>
              <a:t>Aviation Bird Strike Analysis</a:t>
            </a:r>
            <a:endParaRPr sz="6600" b="1" dirty="0">
              <a:solidFill>
                <a:schemeClr val="tx1"/>
              </a:solidFill>
            </a:endParaRPr>
          </a:p>
        </p:txBody>
      </p:sp>
      <p:pic>
        <p:nvPicPr>
          <p:cNvPr id="1032" name="Picture 8" descr="MASSIVE BIRD STRIKE ATTACK BOEING 747 CAUSING IT TO CRASH">
            <a:extLst>
              <a:ext uri="{FF2B5EF4-FFF2-40B4-BE49-F238E27FC236}">
                <a16:creationId xmlns:a16="http://schemas.microsoft.com/office/drawing/2014/main" id="{D92F5F57-D03C-5897-1F79-77B587A4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02" y="148292"/>
            <a:ext cx="4490811" cy="25260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 idx="4294967295"/>
          </p:nvPr>
        </p:nvSpPr>
        <p:spPr>
          <a:xfrm>
            <a:off x="1012722" y="1"/>
            <a:ext cx="9780588" cy="67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b="1" u="sng" dirty="0"/>
              <a:t>Introduction</a:t>
            </a:r>
            <a:endParaRPr b="1" u="sng" dirty="0"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4294967295"/>
          </p:nvPr>
        </p:nvSpPr>
        <p:spPr>
          <a:xfrm>
            <a:off x="462116" y="963561"/>
            <a:ext cx="11248103" cy="542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I made this Data Visualization of Bird Strikes in Power BI with the Excel Workbook provided by the Unified Mentor team.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A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Bird strike</a:t>
            </a:r>
            <a:r>
              <a:rPr lang="en-US" sz="1800" b="1" dirty="0">
                <a:solidFill>
                  <a:schemeClr val="bg1"/>
                </a:solidFill>
                <a:effectLst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is strictly defined as a collision between a bird and an aircraft in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flight or on a take-off or landing roll. The term is often expanded to cover other wildlife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strikes - with bats or ground animals. Bird Strike is common and can be a significant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threat to aircraft safety. For smaller aircraft, considerable damage may be caused to the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aircraft structure. All aircraft, especially jet-engine ones, are vulnerable to the loss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of thrust which can follow the ingestion of birds into engine air intakes. This has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resulted in several fatal accidents.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+mj-lt"/>
              </a:rPr>
              <a:t>Bird Strikes can be a significant threat to aircraft safety. 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Bird strikes may occur during any phase of flight, but are most likely during the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take-off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,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initial climb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,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approach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 and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landing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 phases due to the greater numbers of birds in flight at lower levels. To have a closer look the following document visually depicts the data collected on Bird Strikes by FAA between 2000-2011.</a:t>
            </a:r>
            <a:endParaRPr sz="18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BAF5-BA6C-3EF5-4E0F-E518A261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310"/>
            <a:ext cx="10353762" cy="58993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effectLst/>
              </a:rPr>
              <a:t> Data Insight </a:t>
            </a:r>
            <a:endParaRPr lang="en-IN" sz="4400" b="1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D9BF-1DFB-E3CF-B49A-D2F12AD8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806246"/>
            <a:ext cx="11620500" cy="5751870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1700" b="1" dirty="0">
                <a:solidFill>
                  <a:schemeClr val="tx1"/>
                </a:solidFill>
                <a:effectLst/>
              </a:rPr>
              <a:t>The following are the results obtained after the analysis</a:t>
            </a:r>
            <a:r>
              <a:rPr lang="en-US" sz="1700" dirty="0">
                <a:solidFill>
                  <a:schemeClr val="tx1"/>
                </a:solidFill>
              </a:rPr>
              <a:t>:</a:t>
            </a:r>
            <a:endParaRPr lang="en-IN" sz="1700" dirty="0">
              <a:solidFill>
                <a:schemeClr val="tx1"/>
              </a:solidFill>
            </a:endParaRPr>
          </a:p>
          <a:p>
            <a:r>
              <a:rPr lang="en-US" sz="1700" b="1" u="sng" dirty="0">
                <a:solidFill>
                  <a:schemeClr val="tx1"/>
                </a:solidFill>
              </a:rPr>
              <a:t>Number of Bird Strikes in a Year with a Count of Strikes</a:t>
            </a:r>
            <a:r>
              <a:rPr lang="en-US" sz="1700" dirty="0">
                <a:solidFill>
                  <a:schemeClr val="tx1"/>
                </a:solidFill>
              </a:rPr>
              <a:t>- It is observed that between 2008 and 2010, the maximum number of bird strikes was reported (</a:t>
            </a:r>
            <a:r>
              <a:rPr lang="en-US" sz="1700" dirty="0">
                <a:solidFill>
                  <a:schemeClr val="bg1"/>
                </a:solidFill>
                <a:highlight>
                  <a:srgbClr val="FFFF00"/>
                </a:highlight>
              </a:rPr>
              <a:t>5.4K to 7.7K</a:t>
            </a:r>
            <a:r>
              <a:rPr lang="en-US" sz="1700" dirty="0">
                <a:solidFill>
                  <a:schemeClr val="tx1"/>
                </a:solidFill>
              </a:rPr>
              <a:t>) and the least in 2004 with </a:t>
            </a:r>
            <a:r>
              <a:rPr lang="en-US" sz="1700" dirty="0">
                <a:solidFill>
                  <a:schemeClr val="bg1"/>
                </a:solidFill>
                <a:highlight>
                  <a:srgbClr val="FFFF00"/>
                </a:highlight>
              </a:rPr>
              <a:t>4.3k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r>
              <a:rPr lang="en-US" sz="1700" b="1" u="sng" dirty="0">
                <a:solidFill>
                  <a:schemeClr val="tx1"/>
                </a:solidFill>
              </a:rPr>
              <a:t>Top 10 Airlines with Most Encountered Bird Strikes</a:t>
            </a:r>
            <a:r>
              <a:rPr lang="en-US" sz="1700" dirty="0">
                <a:solidFill>
                  <a:schemeClr val="tx1"/>
                </a:solidFill>
              </a:rPr>
              <a:t>-  </a:t>
            </a:r>
            <a:r>
              <a:rPr lang="en-US" sz="1700" dirty="0">
                <a:solidFill>
                  <a:schemeClr val="bg1"/>
                </a:solidFill>
                <a:highlight>
                  <a:srgbClr val="FFFF00"/>
                </a:highlight>
              </a:rPr>
              <a:t>XOJET Airlines </a:t>
            </a:r>
            <a:r>
              <a:rPr lang="en-US" sz="1700" dirty="0">
                <a:solidFill>
                  <a:schemeClr val="tx1"/>
                </a:solidFill>
              </a:rPr>
              <a:t>reported the most number of bird strikes in the tenure and poses a major threat to smooth operations.                                                                                                                                  </a:t>
            </a:r>
            <a:r>
              <a:rPr lang="en-US" sz="1700" dirty="0">
                <a:solidFill>
                  <a:schemeClr val="bg1"/>
                </a:solidFill>
                <a:highlight>
                  <a:srgbClr val="FFFF00"/>
                </a:highlight>
              </a:rPr>
              <a:t>WORLDWIDE JET CHARTER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reported the least count of bird strikes in the tenure.</a:t>
            </a:r>
          </a:p>
          <a:p>
            <a:r>
              <a:rPr lang="en-US" sz="1700" b="1" u="sng" dirty="0">
                <a:solidFill>
                  <a:schemeClr val="tx1"/>
                </a:solidFill>
              </a:rPr>
              <a:t>Top 50 Airports with the most Bird strikes</a:t>
            </a:r>
            <a:r>
              <a:rPr lang="en-US" sz="1700" dirty="0">
                <a:solidFill>
                  <a:schemeClr val="tx1"/>
                </a:solidFill>
              </a:rPr>
              <a:t>- </a:t>
            </a:r>
            <a:r>
              <a:rPr lang="en-US" sz="1700" dirty="0">
                <a:solidFill>
                  <a:schemeClr val="bg1"/>
                </a:solidFill>
                <a:highlight>
                  <a:srgbClr val="FFFF00"/>
                </a:highlight>
              </a:rPr>
              <a:t>Orlando Sanford International Airport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witnessed 42 bird strikes between 2008-2011, all occurring at altitudes above 1000 ft. with no indicated major damage.                                                                       </a:t>
            </a:r>
            <a:r>
              <a:rPr lang="en-US" sz="1700" dirty="0">
                <a:solidFill>
                  <a:schemeClr val="bg1"/>
                </a:solidFill>
                <a:highlight>
                  <a:srgbClr val="FFFF00"/>
                </a:highlight>
              </a:rPr>
              <a:t>Richmond International Airport</a:t>
            </a:r>
            <a:r>
              <a:rPr lang="en-US" sz="1700" dirty="0">
                <a:solidFill>
                  <a:schemeClr val="tx1"/>
                </a:solidFill>
              </a:rPr>
              <a:t> experienced only one bird strike at an altitude below 1000ft, the lowest among all airports.</a:t>
            </a:r>
          </a:p>
          <a:p>
            <a:r>
              <a:rPr lang="en-US" sz="1700" b="1" u="sng" dirty="0">
                <a:solidFill>
                  <a:schemeClr val="tx1"/>
                </a:solidFill>
              </a:rPr>
              <a:t>Cost incurred due to Bird Strikes</a:t>
            </a:r>
            <a:r>
              <a:rPr lang="en-US" sz="1700" dirty="0">
                <a:solidFill>
                  <a:schemeClr val="tx1"/>
                </a:solidFill>
              </a:rPr>
              <a:t>- A maximum </a:t>
            </a:r>
            <a:r>
              <a:rPr lang="en-US" sz="1700" dirty="0">
                <a:solidFill>
                  <a:schemeClr val="bg1"/>
                </a:solidFill>
                <a:highlight>
                  <a:srgbClr val="FFFF00"/>
                </a:highlight>
              </a:rPr>
              <a:t>total cost of $23.3 million</a:t>
            </a:r>
            <a:r>
              <a:rPr lang="en-US" sz="1700" dirty="0">
                <a:solidFill>
                  <a:schemeClr val="tx1"/>
                </a:solidFill>
              </a:rPr>
              <a:t> was incurred in 2001, with the most damage suffered of $18.6 million due to the Wildlife – Bald Eagle injuring 3 people onboard in that year. Bald Eagles are large birds with significant populations. They are at risk of colliding with aircraft windshields or being sucked into jet engines. A minimum cost of 0.1 million was suffered by American Kestrel wildlife species.</a:t>
            </a:r>
          </a:p>
          <a:p>
            <a:r>
              <a:rPr lang="en-US" sz="1700" b="1" u="sng" dirty="0">
                <a:solidFill>
                  <a:schemeClr val="tx1"/>
                </a:solidFill>
              </a:rPr>
              <a:t>Phase of Bird Strike</a:t>
            </a:r>
            <a:r>
              <a:rPr lang="en-US" sz="1700" dirty="0">
                <a:solidFill>
                  <a:schemeClr val="tx1"/>
                </a:solidFill>
              </a:rPr>
              <a:t>- Bird strikes are most likely during the approach, takeoff run, climb, and landing Roll due to the greater numbers of birds in flight at lower levels.                                                                                                                               • </a:t>
            </a:r>
            <a:r>
              <a:rPr lang="en-US" sz="1700" dirty="0">
                <a:solidFill>
                  <a:schemeClr val="bg1"/>
                </a:solidFill>
                <a:highlight>
                  <a:srgbClr val="FFFF00"/>
                </a:highlight>
              </a:rPr>
              <a:t>Maximum strikes </a:t>
            </a:r>
            <a:r>
              <a:rPr lang="en-US" sz="1700" dirty="0">
                <a:solidFill>
                  <a:schemeClr val="tx1"/>
                </a:solidFill>
              </a:rPr>
              <a:t>were observed at an approach position with </a:t>
            </a:r>
            <a:r>
              <a:rPr lang="en-US" sz="1700" dirty="0">
                <a:solidFill>
                  <a:schemeClr val="bg1"/>
                </a:solidFill>
                <a:highlight>
                  <a:srgbClr val="FFFF00"/>
                </a:highlight>
              </a:rPr>
              <a:t>35.77%(25k)</a:t>
            </a:r>
            <a:r>
              <a:rPr lang="en-US" sz="1700" dirty="0">
                <a:solidFill>
                  <a:schemeClr val="tx1"/>
                </a:solidFill>
              </a:rPr>
              <a:t>.                                                                                                                    • </a:t>
            </a:r>
            <a:r>
              <a:rPr lang="en-US" sz="1700" dirty="0">
                <a:solidFill>
                  <a:schemeClr val="bg1"/>
                </a:solidFill>
                <a:highlight>
                  <a:srgbClr val="FFFF00"/>
                </a:highlight>
              </a:rPr>
              <a:t>Minimum strikes </a:t>
            </a:r>
            <a:r>
              <a:rPr lang="en-US" sz="1700" dirty="0">
                <a:solidFill>
                  <a:schemeClr val="tx1"/>
                </a:solidFill>
              </a:rPr>
              <a:t>were observed at a descent position of </a:t>
            </a:r>
            <a:r>
              <a:rPr lang="en-US" sz="1700" dirty="0">
                <a:solidFill>
                  <a:schemeClr val="bg1"/>
                </a:solidFill>
                <a:highlight>
                  <a:srgbClr val="FFFF00"/>
                </a:highlight>
              </a:rPr>
              <a:t>1.87%(1k)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r>
              <a:rPr lang="en-US" sz="1700" b="1" u="sng" dirty="0">
                <a:solidFill>
                  <a:schemeClr val="tx1"/>
                </a:solidFill>
              </a:rPr>
              <a:t>Pilot warning and effect of the strike</a:t>
            </a:r>
            <a:r>
              <a:rPr lang="en-US" sz="1700" dirty="0">
                <a:solidFill>
                  <a:schemeClr val="tx1"/>
                </a:solidFill>
              </a:rPr>
              <a:t>- • 46.41% were warned of bird strikes.</a:t>
            </a:r>
          </a:p>
          <a:p>
            <a:pPr marL="3690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                                                                   • 53.59% were not warned of bird strikes.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pPr marL="494100" indent="-457200"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BAF5-BA6C-3EF5-4E0F-E518A261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310"/>
            <a:ext cx="10353762" cy="58993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effectLst/>
              </a:rPr>
              <a:t> Data Insight </a:t>
            </a:r>
            <a:endParaRPr lang="en-IN" sz="4400" b="1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D9BF-1DFB-E3CF-B49A-D2F12AD8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" y="914400"/>
            <a:ext cx="11635740" cy="5643715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The following are the results obtained after the analysis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u="sng" dirty="0">
                <a:solidFill>
                  <a:schemeClr val="tx1"/>
                </a:solidFill>
              </a:rPr>
              <a:t>Avg Altitude of aeroplanes in different phases at the time of the strike</a:t>
            </a:r>
            <a:r>
              <a:rPr lang="en-US" sz="1800" dirty="0">
                <a:solidFill>
                  <a:schemeClr val="tx1"/>
                </a:solidFill>
              </a:rPr>
              <a:t>-                                                                                                                                     • Bird strikes are 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maximum for the approach </a:t>
            </a:r>
            <a:r>
              <a:rPr lang="en-US" sz="1800" dirty="0">
                <a:solidFill>
                  <a:schemeClr val="tx1"/>
                </a:solidFill>
              </a:rPr>
              <a:t>position due to the greater numbers of birds (10 feet).</a:t>
            </a:r>
            <a:r>
              <a:rPr lang="en-IN" sz="1800" b="1" u="sng" dirty="0">
                <a:solidFill>
                  <a:schemeClr val="tx1"/>
                </a:solidFill>
              </a:rPr>
              <a:t>                                          </a:t>
            </a:r>
            <a:r>
              <a:rPr lang="en-US" sz="1800" dirty="0">
                <a:solidFill>
                  <a:schemeClr val="tx1"/>
                </a:solidFill>
              </a:rPr>
              <a:t>• Bird strikes above 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700 feet altitude</a:t>
            </a:r>
            <a:r>
              <a:rPr lang="en-US" sz="1800" dirty="0">
                <a:solidFill>
                  <a:schemeClr val="tx1"/>
                </a:solidFill>
              </a:rPr>
              <a:t> are about 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5.6 times</a:t>
            </a:r>
            <a:r>
              <a:rPr lang="en-US" sz="1800" dirty="0">
                <a:solidFill>
                  <a:schemeClr val="tx1"/>
                </a:solidFill>
              </a:rPr>
              <a:t> more common during the eve because of bird migration.                                                                                                                                                                                       • Bird strikes are the least for 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taxied or parked </a:t>
            </a:r>
            <a:r>
              <a:rPr lang="en-US" sz="1800" dirty="0">
                <a:solidFill>
                  <a:schemeClr val="tx1"/>
                </a:solidFill>
              </a:rPr>
              <a:t>positions.</a:t>
            </a:r>
          </a:p>
          <a:p>
            <a:r>
              <a:rPr lang="en-US" sz="1800" b="1" u="sng" dirty="0">
                <a:solidFill>
                  <a:schemeClr val="tx1"/>
                </a:solidFill>
              </a:rPr>
              <a:t>Effect of strike at different altitudes</a:t>
            </a:r>
            <a:r>
              <a:rPr lang="en-US" sz="1800" b="1" dirty="0">
                <a:solidFill>
                  <a:schemeClr val="tx1"/>
                </a:solidFill>
              </a:rPr>
              <a:t>-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800" dirty="0">
                <a:solidFill>
                  <a:schemeClr val="tx1"/>
                </a:solidFill>
              </a:rPr>
              <a:t>• A total of 57k bird strikes occurred, resulting in no damage. Among these, 51k strikes happened above 1000 ft, and 6k occurred below 1000 ft.                                                                                                                                                                                                              •Afterwards, a total of 12k bird strikes occurred resulting in damage, with 9k occurring above 1,000 feet altitude and the remaining 3,000 units below 1,000 feet altitude.</a:t>
            </a:r>
          </a:p>
          <a:p>
            <a:r>
              <a:rPr lang="en-US" sz="1800" b="1" u="sng" dirty="0">
                <a:solidFill>
                  <a:schemeClr val="tx1"/>
                </a:solidFill>
              </a:rPr>
              <a:t>Altitude of aeroplanes at the time of the strike</a:t>
            </a:r>
            <a:r>
              <a:rPr lang="en-US" sz="1800" dirty="0">
                <a:solidFill>
                  <a:schemeClr val="tx1"/>
                </a:solidFill>
              </a:rPr>
              <a:t>-                                                                                                                                                 • Altitude 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below 1000 ft </a:t>
            </a:r>
            <a:r>
              <a:rPr lang="en-US" sz="1800" dirty="0">
                <a:solidFill>
                  <a:schemeClr val="tx1"/>
                </a:solidFill>
              </a:rPr>
              <a:t>– significant damage caused by high concentrations of ducks and geese.                                                           • At altitudes 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exceeding 1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000 f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eet</a:t>
            </a:r>
            <a:r>
              <a:rPr lang="en-US" sz="1800" dirty="0">
                <a:solidFill>
                  <a:schemeClr val="tx1"/>
                </a:solidFill>
              </a:rPr>
              <a:t>, minor damage occurs due to the reduced concentrations..                                                                                                 • At higher altitudes, bird populations are reduced due to the influence of high winds, weather fronts, terrain elevations, cloud conditions, and various environmental factors.</a:t>
            </a:r>
          </a:p>
          <a:p>
            <a:r>
              <a:rPr lang="en-US" sz="1800" b="1" u="sng" dirty="0">
                <a:solidFill>
                  <a:schemeClr val="tx1"/>
                </a:solidFill>
              </a:rPr>
              <a:t>Impact of Bird Strike on Flight</a:t>
            </a:r>
            <a:r>
              <a:rPr lang="en-US" sz="1800" dirty="0">
                <a:solidFill>
                  <a:schemeClr val="tx1"/>
                </a:solidFill>
              </a:rPr>
              <a:t>-                                                                                                                                                                           • The majority of bird strikes did not cause any harm or emergencies while cruising or descending. The majority of bird strikes accounted for 56k (81.93%).                                                                                                                               • 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Precautionary landings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</a:rPr>
              <a:t>aborted takeoffs</a:t>
            </a:r>
            <a:r>
              <a:rPr lang="en-US" sz="1800" dirty="0">
                <a:solidFill>
                  <a:schemeClr val="tx1"/>
                </a:solidFill>
              </a:rPr>
              <a:t> also contribute significantly to the impact of bird strikes with 12.90% together.                                                                                                                                                                                                                      • Engine shutdown due to bird strikes has the lowest occurrence rate among all the impacts with 2.07%. 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1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Main KPIs</a:t>
            </a:r>
            <a:endParaRPr dirty="0"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830741" y="1753435"/>
            <a:ext cx="9207337" cy="43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Visuals Depicting the Number of Bird Strikes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Yearly Analysis &amp; Bird Strikes in the US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Top 10 US Airlines in terms of having encountered bird strikes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Airports with most incidents of bird strikes – Top 50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Yearly Cost Incurred due to Bird Strikes: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When do most bird strikes occur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Altitude of aeroplanes at the time of the strike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Phase of flight at the time of the strike.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Average Altitude of the aeroplanes in different phases at the time of the strike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Impact of Bird Strikes on Flight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Effect of Strike at Different Altitude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400" dirty="0"/>
              <a:t>● Were Pilots Informed? &amp; Prior Warning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191997" y="-34413"/>
            <a:ext cx="1186395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2400" dirty="0"/>
              <a:t>My Dashboard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D2282-10C6-6384-271F-E75424A3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9" t="1949" r="1416" b="1874"/>
          <a:stretch/>
        </p:blipFill>
        <p:spPr>
          <a:xfrm>
            <a:off x="136044" y="422786"/>
            <a:ext cx="11919912" cy="6435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FA95-FF6C-4D7D-5B69-FCEEAB1E7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21920"/>
            <a:ext cx="11727180" cy="548640"/>
          </a:xfrm>
        </p:spPr>
        <p:txBody>
          <a:bodyPr/>
          <a:lstStyle/>
          <a:p>
            <a:pPr algn="ctr"/>
            <a:r>
              <a:rPr lang="en-IN" sz="3600" u="sng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22887-7582-3771-D817-B81AC8B8E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20" y="975360"/>
            <a:ext cx="10629899" cy="5356614"/>
          </a:xfrm>
        </p:spPr>
        <p:txBody>
          <a:bodyPr/>
          <a:lstStyle/>
          <a:p>
            <a:r>
              <a:rPr lang="en-US" sz="3200" dirty="0"/>
              <a:t>• </a:t>
            </a:r>
            <a:r>
              <a:rPr lang="en-US" b="1" dirty="0"/>
              <a:t>Significant damages are caused for smaller aircraft, impacting majorly for engine air intake structures.</a:t>
            </a:r>
          </a:p>
          <a:p>
            <a:endParaRPr lang="en-US" sz="1100" b="1" dirty="0"/>
          </a:p>
          <a:p>
            <a:r>
              <a:rPr lang="en-US" b="1" dirty="0"/>
              <a:t>• Bird strikes are most likely during the take-off, initial climb, approach, and landing phases due to the greater numbers of birds in flight at lower levels.</a:t>
            </a:r>
          </a:p>
          <a:p>
            <a:endParaRPr lang="en-US" sz="1100" b="1" dirty="0"/>
          </a:p>
          <a:p>
            <a:r>
              <a:rPr lang="en-US" b="1" dirty="0"/>
              <a:t>• A maximum cost of $23.3 Million was suffered with Wildlife – Bald Eagle (large size and tendency to fly in flocks exacerbate their impact) and a minimum price of 0.1 Million was suffered with Redhead wildlife species</a:t>
            </a:r>
          </a:p>
        </p:txBody>
      </p:sp>
    </p:spTree>
    <p:extLst>
      <p:ext uri="{BB962C8B-B14F-4D97-AF65-F5344CB8AC3E}">
        <p14:creationId xmlns:p14="http://schemas.microsoft.com/office/powerpoint/2010/main" val="362625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239907" y="1386349"/>
            <a:ext cx="11712186" cy="267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200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57808-ABE6-6534-D36F-91C8F40253D8}"/>
              </a:ext>
            </a:extLst>
          </p:cNvPr>
          <p:cNvSpPr txBox="1"/>
          <p:nvPr/>
        </p:nvSpPr>
        <p:spPr>
          <a:xfrm>
            <a:off x="135107" y="568844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Source Excel workbook doc- </a:t>
            </a:r>
            <a:br>
              <a:rPr lang="en-US" sz="1800" dirty="0"/>
            </a:br>
            <a:r>
              <a:rPr lang="en-US" sz="1400" dirty="0"/>
              <a:t>https://docs.google.com/spreadsheets/d/1PF1PQ4-qg4ySrtyOXiF6SFGX7P0Qfl_r/edit?gid=1443108996#gid=1443108996</a:t>
            </a:r>
            <a:br>
              <a:rPr lang="en-US" sz="1400" dirty="0"/>
            </a:b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4044</TotalTime>
  <Words>1078</Words>
  <Application>Microsoft Office PowerPoint</Application>
  <PresentationFormat>Widescreen</PresentationFormat>
  <Paragraphs>57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Wingdings 2</vt:lpstr>
      <vt:lpstr>Arial</vt:lpstr>
      <vt:lpstr>Calisto MT</vt:lpstr>
      <vt:lpstr>Slate</vt:lpstr>
      <vt:lpstr>PowerPoint Presentation</vt:lpstr>
      <vt:lpstr>Aviation Bird Strike Analysis</vt:lpstr>
      <vt:lpstr>Introduction</vt:lpstr>
      <vt:lpstr> Data Insight </vt:lpstr>
      <vt:lpstr> Data Insight </vt:lpstr>
      <vt:lpstr>Main KPIs</vt:lpstr>
      <vt:lpstr>My Dashboard</vt:lpstr>
      <vt:lpstr>Conclusion</vt:lpstr>
      <vt:lpstr>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DEBASIS CHAKROBORTY</cp:lastModifiedBy>
  <cp:revision>30</cp:revision>
  <dcterms:created xsi:type="dcterms:W3CDTF">2022-12-29T06:36:15Z</dcterms:created>
  <dcterms:modified xsi:type="dcterms:W3CDTF">2024-10-01T19:08:13Z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