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71" r:id="rId3"/>
    <p:sldId id="309" r:id="rId4"/>
    <p:sldId id="311" r:id="rId5"/>
    <p:sldId id="312" r:id="rId6"/>
    <p:sldId id="313" r:id="rId7"/>
    <p:sldId id="31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4F53-7BC2-4632-88B1-1D7E9582D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B97018-E75F-4D27-89B5-34E0D9EBB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5A5761-9BAC-48AF-B593-66C4D5F923AF}"/>
              </a:ext>
            </a:extLst>
          </p:cNvPr>
          <p:cNvSpPr>
            <a:spLocks noGrp="1"/>
          </p:cNvSpPr>
          <p:nvPr>
            <p:ph type="dt" sz="half" idx="10"/>
          </p:nvPr>
        </p:nvSpPr>
        <p:spPr/>
        <p:txBody>
          <a:bodyPr/>
          <a:lstStyle/>
          <a:p>
            <a:fld id="{F2B10744-8844-43C8-9D02-1FBE72D3D44E}" type="datetimeFigureOut">
              <a:rPr lang="en-US" smtClean="0"/>
              <a:t>2/20/2020</a:t>
            </a:fld>
            <a:endParaRPr lang="en-US"/>
          </a:p>
        </p:txBody>
      </p:sp>
      <p:sp>
        <p:nvSpPr>
          <p:cNvPr id="5" name="Footer Placeholder 4">
            <a:extLst>
              <a:ext uri="{FF2B5EF4-FFF2-40B4-BE49-F238E27FC236}">
                <a16:creationId xmlns:a16="http://schemas.microsoft.com/office/drawing/2014/main" id="{9BBB7E20-EAFB-4C9F-BB7D-FCD388513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2FB96-2659-4AF6-AB8A-DB0581A48926}"/>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95117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FD34-5119-4D84-AE02-F993F04F6F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2ACD08-32CA-4F5B-A7FE-60BCA1495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775E2-2B5F-4C7B-B36D-50611512B5AA}"/>
              </a:ext>
            </a:extLst>
          </p:cNvPr>
          <p:cNvSpPr>
            <a:spLocks noGrp="1"/>
          </p:cNvSpPr>
          <p:nvPr>
            <p:ph type="dt" sz="half" idx="10"/>
          </p:nvPr>
        </p:nvSpPr>
        <p:spPr/>
        <p:txBody>
          <a:bodyPr/>
          <a:lstStyle/>
          <a:p>
            <a:fld id="{F2B10744-8844-43C8-9D02-1FBE72D3D44E}" type="datetimeFigureOut">
              <a:rPr lang="en-US" smtClean="0"/>
              <a:t>2/20/2020</a:t>
            </a:fld>
            <a:endParaRPr lang="en-US"/>
          </a:p>
        </p:txBody>
      </p:sp>
      <p:sp>
        <p:nvSpPr>
          <p:cNvPr id="5" name="Footer Placeholder 4">
            <a:extLst>
              <a:ext uri="{FF2B5EF4-FFF2-40B4-BE49-F238E27FC236}">
                <a16:creationId xmlns:a16="http://schemas.microsoft.com/office/drawing/2014/main" id="{A35BD5B4-C7E0-4ACF-A739-6C2D6C3D3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954F6-7DB7-4F2D-B0D1-A5203F5BD62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18591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865CD-4D89-4A36-9B66-9D5E1773A9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4257E5-E0CD-4864-AB5A-DA3FDB2AD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98579-C09A-49A7-9129-128AC452764F}"/>
              </a:ext>
            </a:extLst>
          </p:cNvPr>
          <p:cNvSpPr>
            <a:spLocks noGrp="1"/>
          </p:cNvSpPr>
          <p:nvPr>
            <p:ph type="dt" sz="half" idx="10"/>
          </p:nvPr>
        </p:nvSpPr>
        <p:spPr/>
        <p:txBody>
          <a:bodyPr/>
          <a:lstStyle/>
          <a:p>
            <a:fld id="{F2B10744-8844-43C8-9D02-1FBE72D3D44E}" type="datetimeFigureOut">
              <a:rPr lang="en-US" smtClean="0"/>
              <a:t>2/20/2020</a:t>
            </a:fld>
            <a:endParaRPr lang="en-US"/>
          </a:p>
        </p:txBody>
      </p:sp>
      <p:sp>
        <p:nvSpPr>
          <p:cNvPr id="5" name="Footer Placeholder 4">
            <a:extLst>
              <a:ext uri="{FF2B5EF4-FFF2-40B4-BE49-F238E27FC236}">
                <a16:creationId xmlns:a16="http://schemas.microsoft.com/office/drawing/2014/main" id="{CEDBBD59-CA4B-434A-9043-173D7AFF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A718C-0F6F-4050-8CCC-7705C7A12D61}"/>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6192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63E2-7370-4628-A6F3-BC69B521B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5086C8-8318-4166-8A99-264059E52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9A419-8310-426A-805A-B42B6E9AA296}"/>
              </a:ext>
            </a:extLst>
          </p:cNvPr>
          <p:cNvSpPr>
            <a:spLocks noGrp="1"/>
          </p:cNvSpPr>
          <p:nvPr>
            <p:ph type="dt" sz="half" idx="10"/>
          </p:nvPr>
        </p:nvSpPr>
        <p:spPr/>
        <p:txBody>
          <a:bodyPr/>
          <a:lstStyle/>
          <a:p>
            <a:fld id="{F2B10744-8844-43C8-9D02-1FBE72D3D44E}" type="datetimeFigureOut">
              <a:rPr lang="en-US" smtClean="0"/>
              <a:t>2/20/2020</a:t>
            </a:fld>
            <a:endParaRPr lang="en-US"/>
          </a:p>
        </p:txBody>
      </p:sp>
      <p:sp>
        <p:nvSpPr>
          <p:cNvPr id="5" name="Footer Placeholder 4">
            <a:extLst>
              <a:ext uri="{FF2B5EF4-FFF2-40B4-BE49-F238E27FC236}">
                <a16:creationId xmlns:a16="http://schemas.microsoft.com/office/drawing/2014/main" id="{AAD9A62E-D2BE-4441-A44D-18283C88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DE28D-C6C4-4799-8682-E3E9292AA531}"/>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410358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27E5-2BB3-42BC-B4A2-5D39C1053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0A0AAE-D9FE-4A40-8300-2EB3198E6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8F2D03-FF80-460D-88BA-ADFDD8ACA681}"/>
              </a:ext>
            </a:extLst>
          </p:cNvPr>
          <p:cNvSpPr>
            <a:spLocks noGrp="1"/>
          </p:cNvSpPr>
          <p:nvPr>
            <p:ph type="dt" sz="half" idx="10"/>
          </p:nvPr>
        </p:nvSpPr>
        <p:spPr/>
        <p:txBody>
          <a:bodyPr/>
          <a:lstStyle/>
          <a:p>
            <a:fld id="{F2B10744-8844-43C8-9D02-1FBE72D3D44E}" type="datetimeFigureOut">
              <a:rPr lang="en-US" smtClean="0"/>
              <a:t>2/20/2020</a:t>
            </a:fld>
            <a:endParaRPr lang="en-US"/>
          </a:p>
        </p:txBody>
      </p:sp>
      <p:sp>
        <p:nvSpPr>
          <p:cNvPr id="5" name="Footer Placeholder 4">
            <a:extLst>
              <a:ext uri="{FF2B5EF4-FFF2-40B4-BE49-F238E27FC236}">
                <a16:creationId xmlns:a16="http://schemas.microsoft.com/office/drawing/2014/main" id="{FBF6F69D-F30C-474E-8C80-907611BD1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E8BCB-17AC-4455-B0B0-6DE5FE33B47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311543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2815-418A-4A7D-85BC-4189710E6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86A20E-3C5D-48AD-B2D2-7DE8D79DA7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B3497-8E47-472A-B364-2BA4961CA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107286-DA4E-49B6-86F2-26F002D2C853}"/>
              </a:ext>
            </a:extLst>
          </p:cNvPr>
          <p:cNvSpPr>
            <a:spLocks noGrp="1"/>
          </p:cNvSpPr>
          <p:nvPr>
            <p:ph type="dt" sz="half" idx="10"/>
          </p:nvPr>
        </p:nvSpPr>
        <p:spPr/>
        <p:txBody>
          <a:bodyPr/>
          <a:lstStyle/>
          <a:p>
            <a:fld id="{F2B10744-8844-43C8-9D02-1FBE72D3D44E}" type="datetimeFigureOut">
              <a:rPr lang="en-US" smtClean="0"/>
              <a:t>2/20/2020</a:t>
            </a:fld>
            <a:endParaRPr lang="en-US"/>
          </a:p>
        </p:txBody>
      </p:sp>
      <p:sp>
        <p:nvSpPr>
          <p:cNvPr id="6" name="Footer Placeholder 5">
            <a:extLst>
              <a:ext uri="{FF2B5EF4-FFF2-40B4-BE49-F238E27FC236}">
                <a16:creationId xmlns:a16="http://schemas.microsoft.com/office/drawing/2014/main" id="{A9F5AAFC-1202-4C6D-AE7B-599424283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78C44-FE0F-4FFE-A287-45D00AC6C82D}"/>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94043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03AA-DDEB-4D04-BAA4-1529CD825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A313A9-F171-4DF3-B451-DF9D3EB53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8A180-2547-43AA-BDEC-C9E48A5D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D1580-15E2-4484-8FA6-2E06828BB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8A5F56-5688-4606-BA1A-23D32DE81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42F7B8-DFAF-4D65-98E6-96B872EA3145}"/>
              </a:ext>
            </a:extLst>
          </p:cNvPr>
          <p:cNvSpPr>
            <a:spLocks noGrp="1"/>
          </p:cNvSpPr>
          <p:nvPr>
            <p:ph type="dt" sz="half" idx="10"/>
          </p:nvPr>
        </p:nvSpPr>
        <p:spPr/>
        <p:txBody>
          <a:bodyPr/>
          <a:lstStyle/>
          <a:p>
            <a:fld id="{F2B10744-8844-43C8-9D02-1FBE72D3D44E}" type="datetimeFigureOut">
              <a:rPr lang="en-US" smtClean="0"/>
              <a:t>2/20/2020</a:t>
            </a:fld>
            <a:endParaRPr lang="en-US"/>
          </a:p>
        </p:txBody>
      </p:sp>
      <p:sp>
        <p:nvSpPr>
          <p:cNvPr id="8" name="Footer Placeholder 7">
            <a:extLst>
              <a:ext uri="{FF2B5EF4-FFF2-40B4-BE49-F238E27FC236}">
                <a16:creationId xmlns:a16="http://schemas.microsoft.com/office/drawing/2014/main" id="{C35FD952-4880-463E-85AF-BE394C397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E88672-8294-46C7-925D-936D2F74210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138085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772C-DAA3-447D-9F31-6D02DC7DD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2C1455-777C-4216-8CF4-697F7940829C}"/>
              </a:ext>
            </a:extLst>
          </p:cNvPr>
          <p:cNvSpPr>
            <a:spLocks noGrp="1"/>
          </p:cNvSpPr>
          <p:nvPr>
            <p:ph type="dt" sz="half" idx="10"/>
          </p:nvPr>
        </p:nvSpPr>
        <p:spPr/>
        <p:txBody>
          <a:bodyPr/>
          <a:lstStyle/>
          <a:p>
            <a:fld id="{F2B10744-8844-43C8-9D02-1FBE72D3D44E}" type="datetimeFigureOut">
              <a:rPr lang="en-US" smtClean="0"/>
              <a:t>2/20/2020</a:t>
            </a:fld>
            <a:endParaRPr lang="en-US"/>
          </a:p>
        </p:txBody>
      </p:sp>
      <p:sp>
        <p:nvSpPr>
          <p:cNvPr id="4" name="Footer Placeholder 3">
            <a:extLst>
              <a:ext uri="{FF2B5EF4-FFF2-40B4-BE49-F238E27FC236}">
                <a16:creationId xmlns:a16="http://schemas.microsoft.com/office/drawing/2014/main" id="{4D2ED24C-C095-4C99-9F03-74DC07723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F2EBCD-E4AD-4463-BE0F-FCBF6FF977F3}"/>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425909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867E2-2514-4920-BC03-EC15D28069EC}"/>
              </a:ext>
            </a:extLst>
          </p:cNvPr>
          <p:cNvSpPr>
            <a:spLocks noGrp="1"/>
          </p:cNvSpPr>
          <p:nvPr>
            <p:ph type="dt" sz="half" idx="10"/>
          </p:nvPr>
        </p:nvSpPr>
        <p:spPr/>
        <p:txBody>
          <a:bodyPr/>
          <a:lstStyle/>
          <a:p>
            <a:fld id="{F2B10744-8844-43C8-9D02-1FBE72D3D44E}" type="datetimeFigureOut">
              <a:rPr lang="en-US" smtClean="0"/>
              <a:t>2/20/2020</a:t>
            </a:fld>
            <a:endParaRPr lang="en-US"/>
          </a:p>
        </p:txBody>
      </p:sp>
      <p:sp>
        <p:nvSpPr>
          <p:cNvPr id="3" name="Footer Placeholder 2">
            <a:extLst>
              <a:ext uri="{FF2B5EF4-FFF2-40B4-BE49-F238E27FC236}">
                <a16:creationId xmlns:a16="http://schemas.microsoft.com/office/drawing/2014/main" id="{5A8FE9DE-E3EF-4D95-95F4-1B28EDADB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F4F721-10D1-4A94-AED4-8B60C83CE6EA}"/>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199861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A302-CD26-497D-82F2-7DB84CD30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00C83-EDF1-4A86-B067-E18B0CC50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E22566-C8A3-4C70-B650-912FC628B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6D3B-C008-411C-BAAF-4854E8736813}"/>
              </a:ext>
            </a:extLst>
          </p:cNvPr>
          <p:cNvSpPr>
            <a:spLocks noGrp="1"/>
          </p:cNvSpPr>
          <p:nvPr>
            <p:ph type="dt" sz="half" idx="10"/>
          </p:nvPr>
        </p:nvSpPr>
        <p:spPr/>
        <p:txBody>
          <a:bodyPr/>
          <a:lstStyle/>
          <a:p>
            <a:fld id="{F2B10744-8844-43C8-9D02-1FBE72D3D44E}" type="datetimeFigureOut">
              <a:rPr lang="en-US" smtClean="0"/>
              <a:t>2/20/2020</a:t>
            </a:fld>
            <a:endParaRPr lang="en-US"/>
          </a:p>
        </p:txBody>
      </p:sp>
      <p:sp>
        <p:nvSpPr>
          <p:cNvPr id="6" name="Footer Placeholder 5">
            <a:extLst>
              <a:ext uri="{FF2B5EF4-FFF2-40B4-BE49-F238E27FC236}">
                <a16:creationId xmlns:a16="http://schemas.microsoft.com/office/drawing/2014/main" id="{588FF65A-BA0A-409F-8A69-72896FEA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96A49-7313-4F60-9419-B892ED072746}"/>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2787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B2F5-3688-46EA-BA2C-E83AAFEED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33C7FE-A526-421F-A28D-57AE22B29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66FF3B-56BE-48FF-8EC0-269F3859C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20362-2EB7-4A11-A1EB-7737EBCA47EF}"/>
              </a:ext>
            </a:extLst>
          </p:cNvPr>
          <p:cNvSpPr>
            <a:spLocks noGrp="1"/>
          </p:cNvSpPr>
          <p:nvPr>
            <p:ph type="dt" sz="half" idx="10"/>
          </p:nvPr>
        </p:nvSpPr>
        <p:spPr/>
        <p:txBody>
          <a:bodyPr/>
          <a:lstStyle/>
          <a:p>
            <a:fld id="{F2B10744-8844-43C8-9D02-1FBE72D3D44E}" type="datetimeFigureOut">
              <a:rPr lang="en-US" smtClean="0"/>
              <a:t>2/20/2020</a:t>
            </a:fld>
            <a:endParaRPr lang="en-US"/>
          </a:p>
        </p:txBody>
      </p:sp>
      <p:sp>
        <p:nvSpPr>
          <p:cNvPr id="6" name="Footer Placeholder 5">
            <a:extLst>
              <a:ext uri="{FF2B5EF4-FFF2-40B4-BE49-F238E27FC236}">
                <a16:creationId xmlns:a16="http://schemas.microsoft.com/office/drawing/2014/main" id="{CE9466B3-0889-4BA8-943E-D36F4956D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7B17F-7C9C-4CB3-8807-6CCD37A3747F}"/>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7863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D4891-6E5A-467D-A8C7-E0D7200FD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EE026A-B798-4F15-8E00-2DE55A24F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343D7-F622-4687-A7BE-9F94FCF80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10744-8844-43C8-9D02-1FBE72D3D44E}" type="datetimeFigureOut">
              <a:rPr lang="en-US" smtClean="0"/>
              <a:t>2/20/2020</a:t>
            </a:fld>
            <a:endParaRPr lang="en-US"/>
          </a:p>
        </p:txBody>
      </p:sp>
      <p:sp>
        <p:nvSpPr>
          <p:cNvPr id="5" name="Footer Placeholder 4">
            <a:extLst>
              <a:ext uri="{FF2B5EF4-FFF2-40B4-BE49-F238E27FC236}">
                <a16:creationId xmlns:a16="http://schemas.microsoft.com/office/drawing/2014/main" id="{95ED9B05-BD65-4369-8150-0E56DFA1E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CF47AC-BB9A-40BD-80C6-169B72047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96F2B-206E-4DA1-A9F6-3F5FAC22D8F8}" type="slidenum">
              <a:rPr lang="en-US" smtClean="0"/>
              <a:t>‹#›</a:t>
            </a:fld>
            <a:endParaRPr lang="en-US"/>
          </a:p>
        </p:txBody>
      </p:sp>
    </p:spTree>
    <p:extLst>
      <p:ext uri="{BB962C8B-B14F-4D97-AF65-F5344CB8AC3E}">
        <p14:creationId xmlns:p14="http://schemas.microsoft.com/office/powerpoint/2010/main" val="3220962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06062" y="154546"/>
            <a:ext cx="11745532" cy="67034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790565" y="2434027"/>
            <a:ext cx="9053446" cy="2371890"/>
          </a:xfrm>
        </p:spPr>
        <p:txBody>
          <a:bodyPr>
            <a:noAutofit/>
          </a:bodyPr>
          <a:lstStyle/>
          <a:p>
            <a:r>
              <a:rPr lang="en-US" sz="2500" b="1" dirty="0"/>
              <a:t>     GIS based Embankment mapping and Flood Alert Method</a:t>
            </a:r>
            <a:br>
              <a:rPr lang="en-US" sz="2800" dirty="0"/>
            </a:br>
            <a:br>
              <a:rPr lang="en-US" sz="2400" dirty="0"/>
            </a:br>
            <a:r>
              <a:rPr lang="en-US" sz="2200" b="1" dirty="0"/>
              <a:t>Ministry/ Organization name :  </a:t>
            </a:r>
            <a:r>
              <a:rPr lang="en-US" sz="2200" dirty="0"/>
              <a:t>Central Water Commission, Ministry of Jal Shakti   </a:t>
            </a:r>
            <a:br>
              <a:rPr lang="en-US" sz="2200" dirty="0"/>
            </a:br>
            <a:r>
              <a:rPr lang="en-US" sz="2200" b="1" dirty="0"/>
              <a:t>Problem Statement :</a:t>
            </a:r>
            <a:r>
              <a:rPr lang="en-US" sz="2200" dirty="0"/>
              <a:t> The inspection and monitoring of health of embankment for preventive maintenance is a massive and intensive exercise which has huge financial ramifications. The manpower requirements for effectively carrying out such an important exercise is very high keeping in view large number of embankment protection works across river networks which are not easily accessible at times. Therefore, preventive maintenance of embankments needs a technological solution involving participation of locals to safeguard the public property and life. One such solution may be through the use of embankment mapping and crowdsourced health card. Embankment mapping involves the development of GIS application to analyze the existing river embankment network. The crowd sourced data with images, geo-location and time stamp can be used for the generation of health card of embankment and identifying the critical sections thereof for their preventive maintenance.</a:t>
            </a:r>
            <a:br>
              <a:rPr lang="en-US" sz="2200" dirty="0"/>
            </a:br>
            <a:r>
              <a:rPr lang="en-US" sz="2200" b="1" dirty="0"/>
              <a:t>Team Name :</a:t>
            </a:r>
            <a:r>
              <a:rPr lang="en-US" sz="2200" dirty="0"/>
              <a:t> </a:t>
            </a:r>
            <a:r>
              <a:rPr lang="en-US" sz="2200" dirty="0" err="1"/>
              <a:t>Softcomm</a:t>
            </a:r>
            <a:r>
              <a:rPr lang="en-US" sz="2200" dirty="0"/>
              <a:t> Team</a:t>
            </a:r>
            <a:br>
              <a:rPr lang="en-US" sz="2200" dirty="0"/>
            </a:br>
            <a:r>
              <a:rPr lang="en-US" sz="2200" b="1" dirty="0"/>
              <a:t>Team Leader Name : </a:t>
            </a:r>
            <a:r>
              <a:rPr lang="en-US" sz="2200" dirty="0"/>
              <a:t>D </a:t>
            </a:r>
            <a:r>
              <a:rPr lang="en-US" sz="2200" dirty="0" err="1"/>
              <a:t>Bhuvaneshwari</a:t>
            </a:r>
            <a:r>
              <a:rPr lang="en-US" sz="2200" dirty="0"/>
              <a:t> 					</a:t>
            </a:r>
            <a:br>
              <a:rPr lang="en-US" sz="2200" dirty="0"/>
            </a:br>
            <a:r>
              <a:rPr lang="en-US" sz="2200" b="1" dirty="0"/>
              <a:t>College Code : </a:t>
            </a:r>
            <a:r>
              <a:rPr lang="en-US" sz="2200" dirty="0"/>
              <a:t>1-3513020175</a:t>
            </a:r>
          </a:p>
        </p:txBody>
      </p:sp>
    </p:spTree>
    <p:extLst>
      <p:ext uri="{BB962C8B-B14F-4D97-AF65-F5344CB8AC3E}">
        <p14:creationId xmlns:p14="http://schemas.microsoft.com/office/powerpoint/2010/main" val="232544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377" y="651349"/>
            <a:ext cx="11390066" cy="59941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defTabSz="457200">
              <a:defRPr/>
            </a:pPr>
            <a:r>
              <a:rPr lang="en-US" sz="2200" b="1" dirty="0">
                <a:solidFill>
                  <a:schemeClr val="tx1"/>
                </a:solidFill>
                <a:latin typeface="+mj-lt"/>
              </a:rPr>
              <a:t>Abstract: </a:t>
            </a:r>
            <a:r>
              <a:rPr lang="en-US" sz="2200" dirty="0">
                <a:solidFill>
                  <a:schemeClr val="tx1"/>
                </a:solidFill>
                <a:latin typeface="+mj-lt"/>
              </a:rPr>
              <a:t>The method and computer programs are presented for monitoring health of embankment through Geographic Information System (GIS) based mapping. The method includes operations for presenting options for inspection and monitoring of health of embankment though GIS calculating mapping of the embankment structure in a river network,  and receiving input identifying a geographical region and a weather scenario via a Graphic User Interface (GUI). The method also includes operations for dividing the mapped geographical region of the embankment structure into cells; creating a three dimensional (3D) model of the embankment structure; calculating an inflow and an outflow of water between cells in the geographical region based on the weather scenario; and calculating water depth in each cell based on the weather scenario and the inflow and outflow of water between cells. An embankment health card indicating strength of the embankment structure too withstand the inflow and outflow of river water, and a flood risk map indicating red alert on the map, if the strength of the embankment is weak, are generated based on the calculated water depth in each cell. The method enables showing the probability that each cell in the geographical region will be flooded with water under the weather scenario. The flood risk map is presented in the GUI.</a:t>
            </a:r>
            <a:endParaRPr kumimoji="0" lang="en-US" sz="2200" b="0" i="0" u="none" strike="noStrike" kern="1200" cap="none" spc="0" normalizeH="0" baseline="0" noProof="0" dirty="0">
              <a:ln>
                <a:noFill/>
              </a:ln>
              <a:solidFill>
                <a:schemeClr val="tx1"/>
              </a:solidFill>
              <a:effectLst/>
              <a:uLnTx/>
              <a:uFillTx/>
              <a:latin typeface="+mj-lt"/>
            </a:endParaRPr>
          </a:p>
        </p:txBody>
      </p:sp>
      <p:sp>
        <p:nvSpPr>
          <p:cNvPr id="5" name="Title 1">
            <a:extLst>
              <a:ext uri="{FF2B5EF4-FFF2-40B4-BE49-F238E27FC236}">
                <a16:creationId xmlns:a16="http://schemas.microsoft.com/office/drawing/2014/main" id="{0AF1099F-79BE-4956-80C6-449D3C7E947B}"/>
              </a:ext>
            </a:extLst>
          </p:cNvPr>
          <p:cNvSpPr>
            <a:spLocks noGrp="1"/>
          </p:cNvSpPr>
          <p:nvPr>
            <p:ph type="title"/>
          </p:nvPr>
        </p:nvSpPr>
        <p:spPr>
          <a:xfrm>
            <a:off x="471376" y="0"/>
            <a:ext cx="10972800" cy="788670"/>
          </a:xfrm>
        </p:spPr>
        <p:txBody>
          <a:bodyPr/>
          <a:lstStyle/>
          <a:p>
            <a:r>
              <a:rPr lang="en-US" b="1" dirty="0"/>
              <a:t>Idea / Approach details</a:t>
            </a:r>
          </a:p>
        </p:txBody>
      </p:sp>
    </p:spTree>
    <p:extLst>
      <p:ext uri="{BB962C8B-B14F-4D97-AF65-F5344CB8AC3E}">
        <p14:creationId xmlns:p14="http://schemas.microsoft.com/office/powerpoint/2010/main" val="304663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945"/>
            <a:ext cx="10515600" cy="1325563"/>
          </a:xfrm>
        </p:spPr>
        <p:txBody>
          <a:bodyPr/>
          <a:lstStyle/>
          <a:p>
            <a:r>
              <a:rPr lang="en-US" b="1" dirty="0"/>
              <a:t>Use Case 1: GIS based Mapping</a:t>
            </a:r>
          </a:p>
        </p:txBody>
      </p:sp>
      <p:sp>
        <p:nvSpPr>
          <p:cNvPr id="3" name="Rounded Rectangle 2"/>
          <p:cNvSpPr/>
          <p:nvPr/>
        </p:nvSpPr>
        <p:spPr>
          <a:xfrm>
            <a:off x="259080" y="1257300"/>
            <a:ext cx="11932920" cy="52698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indent="0">
              <a:lnSpc>
                <a:spcPts val="2810"/>
              </a:lnSpc>
            </a:pPr>
            <a:r>
              <a:rPr lang="en-US" sz="2400" b="1" dirty="0">
                <a:solidFill>
                  <a:schemeClr val="tx1"/>
                </a:solidFill>
                <a:latin typeface="+mj-lt"/>
              </a:rPr>
              <a:t>Mapping strength of the Embankment</a:t>
            </a:r>
          </a:p>
          <a:p>
            <a:pPr marL="469900" indent="0">
              <a:lnSpc>
                <a:spcPts val="2320"/>
              </a:lnSpc>
            </a:pPr>
            <a:r>
              <a:rPr lang="en-US" sz="2200" dirty="0">
                <a:solidFill>
                  <a:schemeClr val="tx1"/>
                </a:solidFill>
                <a:latin typeface="+mj-lt"/>
              </a:rPr>
              <a:t>• The goal is to map the embankment structure through GIS based imaging of the river network and dividing the mapped geographical region of the embankment structure into cells.</a:t>
            </a:r>
          </a:p>
          <a:p>
            <a:pPr marL="469900" indent="0">
              <a:lnSpc>
                <a:spcPts val="2320"/>
              </a:lnSpc>
            </a:pPr>
            <a:r>
              <a:rPr lang="en-US" sz="2200" dirty="0">
                <a:solidFill>
                  <a:schemeClr val="tx1"/>
                </a:solidFill>
                <a:latin typeface="+mj-lt"/>
              </a:rPr>
              <a:t>• This may be done by analyzing the satellite imagery of the region.</a:t>
            </a:r>
          </a:p>
          <a:p>
            <a:pPr indent="0">
              <a:lnSpc>
                <a:spcPts val="2810"/>
              </a:lnSpc>
            </a:pPr>
            <a:r>
              <a:rPr lang="en-US" sz="2800" dirty="0">
                <a:solidFill>
                  <a:schemeClr val="tx1"/>
                </a:solidFill>
                <a:latin typeface="+mj-lt"/>
              </a:rPr>
              <a:t>•    Actors</a:t>
            </a:r>
          </a:p>
          <a:p>
            <a:pPr indent="0">
              <a:lnSpc>
                <a:spcPts val="2810"/>
              </a:lnSpc>
            </a:pPr>
            <a:r>
              <a:rPr lang="en-US" sz="2800" dirty="0">
                <a:solidFill>
                  <a:schemeClr val="tx1"/>
                </a:solidFill>
                <a:latin typeface="+mj-lt"/>
              </a:rPr>
              <a:t>	</a:t>
            </a:r>
            <a:r>
              <a:rPr lang="en-US" sz="2400" dirty="0">
                <a:solidFill>
                  <a:schemeClr val="tx1"/>
                </a:solidFill>
                <a:latin typeface="+mj-lt"/>
              </a:rPr>
              <a:t>• </a:t>
            </a:r>
            <a:r>
              <a:rPr lang="en-US" sz="2200" dirty="0">
                <a:solidFill>
                  <a:schemeClr val="tx1"/>
                </a:solidFill>
                <a:latin typeface="+mj-lt"/>
              </a:rPr>
              <a:t>The user of the GUI, may perform this use case.</a:t>
            </a:r>
          </a:p>
          <a:p>
            <a:pPr indent="0">
              <a:lnSpc>
                <a:spcPts val="2810"/>
              </a:lnSpc>
              <a:spcAft>
                <a:spcPts val="2660"/>
              </a:spcAft>
            </a:pPr>
            <a:r>
              <a:rPr lang="en-US" sz="2800" dirty="0">
                <a:solidFill>
                  <a:schemeClr val="tx1"/>
                </a:solidFill>
                <a:latin typeface="+mj-lt"/>
              </a:rPr>
              <a:t>•    Interaction</a:t>
            </a:r>
          </a:p>
          <a:p>
            <a:pPr marL="469900" indent="0">
              <a:lnSpc>
                <a:spcPts val="2320"/>
              </a:lnSpc>
            </a:pPr>
            <a:endParaRPr kumimoji="0" lang="en-US" sz="2400" b="0" i="0" u="none" strike="noStrike" kern="1200" cap="none" spc="0" normalizeH="0" baseline="0" noProof="0" dirty="0">
              <a:ln>
                <a:noFill/>
              </a:ln>
              <a:solidFill>
                <a:schemeClr val="tx1"/>
              </a:solidFill>
              <a:effectLst/>
              <a:uLnTx/>
              <a:uFillTx/>
              <a:latin typeface="+mj-lt"/>
            </a:endParaRPr>
          </a:p>
        </p:txBody>
      </p:sp>
      <p:sp>
        <p:nvSpPr>
          <p:cNvPr id="5" name="Rectangle 4">
            <a:extLst>
              <a:ext uri="{FF2B5EF4-FFF2-40B4-BE49-F238E27FC236}">
                <a16:creationId xmlns:a16="http://schemas.microsoft.com/office/drawing/2014/main" id="{087E1716-6B84-447C-A36F-357208C9FF5E}"/>
              </a:ext>
            </a:extLst>
          </p:cNvPr>
          <p:cNvSpPr/>
          <p:nvPr/>
        </p:nvSpPr>
        <p:spPr>
          <a:xfrm>
            <a:off x="3335274" y="3920765"/>
            <a:ext cx="728472" cy="201168"/>
          </a:xfrm>
          <a:prstGeom prst="rect">
            <a:avLst/>
          </a:prstGeom>
        </p:spPr>
        <p:txBody>
          <a:bodyPr wrap="none" lIns="0" tIns="0" rIns="0" bIns="0">
            <a:noAutofit/>
          </a:bodyPr>
          <a:lstStyle/>
          <a:p>
            <a:pPr indent="0">
              <a:lnSpc>
                <a:spcPts val="2320"/>
              </a:lnSpc>
            </a:pPr>
            <a:r>
              <a:rPr lang="en-US" sz="1900" b="1" dirty="0">
                <a:latin typeface="+mj-lt"/>
              </a:rPr>
              <a:t>ACTOR</a:t>
            </a:r>
          </a:p>
        </p:txBody>
      </p:sp>
      <p:sp>
        <p:nvSpPr>
          <p:cNvPr id="6" name="Rectangle 5">
            <a:extLst>
              <a:ext uri="{FF2B5EF4-FFF2-40B4-BE49-F238E27FC236}">
                <a16:creationId xmlns:a16="http://schemas.microsoft.com/office/drawing/2014/main" id="{38BB964F-0BD6-473F-A7FE-FEDAB780DD33}"/>
              </a:ext>
            </a:extLst>
          </p:cNvPr>
          <p:cNvSpPr/>
          <p:nvPr/>
        </p:nvSpPr>
        <p:spPr>
          <a:xfrm>
            <a:off x="8294370" y="3859752"/>
            <a:ext cx="819912" cy="201168"/>
          </a:xfrm>
          <a:prstGeom prst="rect">
            <a:avLst/>
          </a:prstGeom>
        </p:spPr>
        <p:txBody>
          <a:bodyPr wrap="none" lIns="0" tIns="0" rIns="0" bIns="0">
            <a:noAutofit/>
          </a:bodyPr>
          <a:lstStyle/>
          <a:p>
            <a:pPr indent="0">
              <a:lnSpc>
                <a:spcPts val="2320"/>
              </a:lnSpc>
              <a:spcBef>
                <a:spcPts val="2660"/>
              </a:spcBef>
            </a:pPr>
            <a:r>
              <a:rPr lang="en-US" sz="1900" b="1" dirty="0">
                <a:latin typeface="+mj-lt"/>
              </a:rPr>
              <a:t>GIS</a:t>
            </a:r>
          </a:p>
        </p:txBody>
      </p:sp>
      <p:sp>
        <p:nvSpPr>
          <p:cNvPr id="7" name="Rectangle 6">
            <a:extLst>
              <a:ext uri="{FF2B5EF4-FFF2-40B4-BE49-F238E27FC236}">
                <a16:creationId xmlns:a16="http://schemas.microsoft.com/office/drawing/2014/main" id="{CC0722E8-4FD1-43BE-88CA-85CACBF3F1CE}"/>
              </a:ext>
            </a:extLst>
          </p:cNvPr>
          <p:cNvSpPr/>
          <p:nvPr/>
        </p:nvSpPr>
        <p:spPr>
          <a:xfrm>
            <a:off x="1846326" y="4337134"/>
            <a:ext cx="4108704" cy="1549316"/>
          </a:xfrm>
          <a:prstGeom prst="rect">
            <a:avLst/>
          </a:prstGeom>
        </p:spPr>
        <p:txBody>
          <a:bodyPr lIns="0" tIns="0" rIns="0" bIns="0">
            <a:noAutofit/>
          </a:bodyPr>
          <a:lstStyle/>
          <a:p>
            <a:pPr marL="355600" indent="-355600">
              <a:lnSpc>
                <a:spcPts val="2400"/>
              </a:lnSpc>
            </a:pPr>
            <a:r>
              <a:rPr lang="en-US" sz="2000" dirty="0">
                <a:latin typeface="+mj-lt"/>
              </a:rPr>
              <a:t>1.   Actor send a request to the GIS through the GUI to map the embankment structure of the river network by using satellite imagery	.</a:t>
            </a:r>
          </a:p>
        </p:txBody>
      </p:sp>
      <p:sp>
        <p:nvSpPr>
          <p:cNvPr id="8" name="Rectangle 7">
            <a:extLst>
              <a:ext uri="{FF2B5EF4-FFF2-40B4-BE49-F238E27FC236}">
                <a16:creationId xmlns:a16="http://schemas.microsoft.com/office/drawing/2014/main" id="{CA16965C-4C49-4E4C-B0D9-0735C5841E98}"/>
              </a:ext>
            </a:extLst>
          </p:cNvPr>
          <p:cNvSpPr/>
          <p:nvPr/>
        </p:nvSpPr>
        <p:spPr>
          <a:xfrm>
            <a:off x="6745986" y="4337134"/>
            <a:ext cx="3916680" cy="1549316"/>
          </a:xfrm>
          <a:prstGeom prst="rect">
            <a:avLst/>
          </a:prstGeom>
        </p:spPr>
        <p:txBody>
          <a:bodyPr lIns="0" tIns="0" rIns="0" bIns="0">
            <a:noAutofit/>
          </a:bodyPr>
          <a:lstStyle/>
          <a:p>
            <a:pPr marL="368300" indent="-368300">
              <a:lnSpc>
                <a:spcPts val="2400"/>
              </a:lnSpc>
            </a:pPr>
            <a:r>
              <a:rPr lang="en-US" sz="2000" dirty="0">
                <a:latin typeface="+mj-lt"/>
              </a:rPr>
              <a:t>2.   The GIS acknowledges the request from the user and displays back the mapped geographical region of the embankment structure into cells.</a:t>
            </a:r>
          </a:p>
        </p:txBody>
      </p:sp>
    </p:spTree>
    <p:extLst>
      <p:ext uri="{BB962C8B-B14F-4D97-AF65-F5344CB8AC3E}">
        <p14:creationId xmlns:p14="http://schemas.microsoft.com/office/powerpoint/2010/main" val="416169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910" y="67945"/>
            <a:ext cx="11510010" cy="1325563"/>
          </a:xfrm>
        </p:spPr>
        <p:txBody>
          <a:bodyPr/>
          <a:lstStyle/>
          <a:p>
            <a:r>
              <a:rPr lang="en-US" b="1" dirty="0"/>
              <a:t>Use Case 2: 3D Modelling of Embankment </a:t>
            </a:r>
          </a:p>
        </p:txBody>
      </p:sp>
      <p:sp>
        <p:nvSpPr>
          <p:cNvPr id="3" name="Rounded Rectangle 2"/>
          <p:cNvSpPr/>
          <p:nvPr/>
        </p:nvSpPr>
        <p:spPr>
          <a:xfrm>
            <a:off x="211455" y="999764"/>
            <a:ext cx="11721465" cy="58582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indent="0">
              <a:lnSpc>
                <a:spcPts val="2810"/>
              </a:lnSpc>
            </a:pPr>
            <a:r>
              <a:rPr lang="en-US" sz="2400" dirty="0">
                <a:solidFill>
                  <a:schemeClr val="tx1"/>
                </a:solidFill>
              </a:rPr>
              <a:t>Creating </a:t>
            </a:r>
            <a:r>
              <a:rPr lang="en-US" sz="2400" b="1" dirty="0">
                <a:solidFill>
                  <a:schemeClr val="tx1"/>
                </a:solidFill>
                <a:latin typeface="+mj-lt"/>
              </a:rPr>
              <a:t>a 3D Model of the Embankment structure</a:t>
            </a:r>
          </a:p>
          <a:p>
            <a:pPr marL="469900" indent="0">
              <a:lnSpc>
                <a:spcPts val="2320"/>
              </a:lnSpc>
            </a:pPr>
            <a:r>
              <a:rPr lang="en-US" sz="2400" dirty="0">
                <a:solidFill>
                  <a:schemeClr val="tx1"/>
                </a:solidFill>
                <a:latin typeface="+mj-lt"/>
              </a:rPr>
              <a:t>• </a:t>
            </a:r>
            <a:r>
              <a:rPr lang="en-US" sz="2200" dirty="0">
                <a:solidFill>
                  <a:schemeClr val="tx1"/>
                </a:solidFill>
                <a:latin typeface="+mj-lt"/>
              </a:rPr>
              <a:t>The goal is to create a 3D model of the embankment structure to analyze the strength of the embankment structure.</a:t>
            </a:r>
          </a:p>
          <a:p>
            <a:pPr marL="469900" indent="0">
              <a:lnSpc>
                <a:spcPts val="2320"/>
              </a:lnSpc>
            </a:pPr>
            <a:r>
              <a:rPr lang="en-US" sz="2200" dirty="0">
                <a:solidFill>
                  <a:schemeClr val="tx1"/>
                </a:solidFill>
                <a:latin typeface="+mj-lt"/>
              </a:rPr>
              <a:t>• This may be done by using the GUI in communication with the GIS by receiving the satellite imagery from the GIS and converting it into a 3D model by suing a software tool.</a:t>
            </a:r>
          </a:p>
          <a:p>
            <a:pPr indent="0">
              <a:lnSpc>
                <a:spcPts val="2810"/>
              </a:lnSpc>
            </a:pPr>
            <a:r>
              <a:rPr lang="en-US" sz="2800" dirty="0">
                <a:solidFill>
                  <a:schemeClr val="tx1"/>
                </a:solidFill>
                <a:latin typeface="+mj-lt"/>
              </a:rPr>
              <a:t>•    Actors</a:t>
            </a:r>
          </a:p>
          <a:p>
            <a:pPr marL="914400" lvl="1" indent="-457200">
              <a:lnSpc>
                <a:spcPts val="2810"/>
              </a:lnSpc>
              <a:buFont typeface="Arial" panose="020B0604020202020204" pitchFamily="34" charset="0"/>
              <a:buChar char="•"/>
            </a:pPr>
            <a:r>
              <a:rPr lang="en-US" sz="2200" dirty="0">
                <a:solidFill>
                  <a:schemeClr val="tx1"/>
                </a:solidFill>
                <a:latin typeface="+mj-lt"/>
              </a:rPr>
              <a:t>The user of the GUI, may perform this use case.</a:t>
            </a:r>
          </a:p>
          <a:p>
            <a:pPr indent="0">
              <a:lnSpc>
                <a:spcPts val="2810"/>
              </a:lnSpc>
              <a:spcAft>
                <a:spcPts val="2660"/>
              </a:spcAft>
            </a:pPr>
            <a:r>
              <a:rPr lang="en-US" sz="2800" dirty="0">
                <a:solidFill>
                  <a:schemeClr val="tx1"/>
                </a:solidFill>
                <a:latin typeface="+mj-lt"/>
              </a:rPr>
              <a:t>•    Interaction</a:t>
            </a:r>
          </a:p>
          <a:p>
            <a:pPr marL="469900" indent="0">
              <a:lnSpc>
                <a:spcPts val="2320"/>
              </a:lnSpc>
            </a:pPr>
            <a:endParaRPr kumimoji="0" lang="en-US" sz="2400" b="0" i="0" u="none" strike="noStrike" kern="1200" cap="none" spc="0" normalizeH="0" baseline="0" noProof="0" dirty="0">
              <a:ln>
                <a:noFill/>
              </a:ln>
              <a:solidFill>
                <a:schemeClr val="tx1"/>
              </a:solidFill>
              <a:effectLst/>
              <a:uLnTx/>
              <a:uFillTx/>
              <a:latin typeface="+mj-lt"/>
            </a:endParaRPr>
          </a:p>
        </p:txBody>
      </p:sp>
      <p:sp>
        <p:nvSpPr>
          <p:cNvPr id="5" name="Rectangle 4">
            <a:extLst>
              <a:ext uri="{FF2B5EF4-FFF2-40B4-BE49-F238E27FC236}">
                <a16:creationId xmlns:a16="http://schemas.microsoft.com/office/drawing/2014/main" id="{087E1716-6B84-447C-A36F-357208C9FF5E}"/>
              </a:ext>
            </a:extLst>
          </p:cNvPr>
          <p:cNvSpPr/>
          <p:nvPr/>
        </p:nvSpPr>
        <p:spPr>
          <a:xfrm>
            <a:off x="3278124" y="4315703"/>
            <a:ext cx="728472" cy="201168"/>
          </a:xfrm>
          <a:prstGeom prst="rect">
            <a:avLst/>
          </a:prstGeom>
        </p:spPr>
        <p:txBody>
          <a:bodyPr wrap="none" lIns="0" tIns="0" rIns="0" bIns="0">
            <a:noAutofit/>
          </a:bodyPr>
          <a:lstStyle/>
          <a:p>
            <a:pPr indent="0">
              <a:lnSpc>
                <a:spcPts val="2320"/>
              </a:lnSpc>
            </a:pPr>
            <a:r>
              <a:rPr lang="en-US" sz="1900" b="1" dirty="0">
                <a:latin typeface="+mj-lt"/>
              </a:rPr>
              <a:t>ACTOR</a:t>
            </a:r>
          </a:p>
        </p:txBody>
      </p:sp>
      <p:sp>
        <p:nvSpPr>
          <p:cNvPr id="6" name="Rectangle 5">
            <a:extLst>
              <a:ext uri="{FF2B5EF4-FFF2-40B4-BE49-F238E27FC236}">
                <a16:creationId xmlns:a16="http://schemas.microsoft.com/office/drawing/2014/main" id="{38BB964F-0BD6-473F-A7FE-FEDAB780DD33}"/>
              </a:ext>
            </a:extLst>
          </p:cNvPr>
          <p:cNvSpPr/>
          <p:nvPr/>
        </p:nvSpPr>
        <p:spPr>
          <a:xfrm>
            <a:off x="8294370" y="4315703"/>
            <a:ext cx="819912" cy="201168"/>
          </a:xfrm>
          <a:prstGeom prst="rect">
            <a:avLst/>
          </a:prstGeom>
        </p:spPr>
        <p:txBody>
          <a:bodyPr wrap="none" lIns="0" tIns="0" rIns="0" bIns="0">
            <a:noAutofit/>
          </a:bodyPr>
          <a:lstStyle/>
          <a:p>
            <a:pPr indent="0">
              <a:lnSpc>
                <a:spcPts val="2320"/>
              </a:lnSpc>
              <a:spcBef>
                <a:spcPts val="2660"/>
              </a:spcBef>
            </a:pPr>
            <a:r>
              <a:rPr lang="en-US" sz="1900" b="1" dirty="0">
                <a:latin typeface="+mj-lt"/>
              </a:rPr>
              <a:t>GIS</a:t>
            </a:r>
          </a:p>
        </p:txBody>
      </p:sp>
      <p:sp>
        <p:nvSpPr>
          <p:cNvPr id="7" name="Rectangle 6">
            <a:extLst>
              <a:ext uri="{FF2B5EF4-FFF2-40B4-BE49-F238E27FC236}">
                <a16:creationId xmlns:a16="http://schemas.microsoft.com/office/drawing/2014/main" id="{CC0722E8-4FD1-43BE-88CA-85CACBF3F1CE}"/>
              </a:ext>
            </a:extLst>
          </p:cNvPr>
          <p:cNvSpPr/>
          <p:nvPr/>
        </p:nvSpPr>
        <p:spPr>
          <a:xfrm>
            <a:off x="1823466" y="4912777"/>
            <a:ext cx="4108704" cy="1549316"/>
          </a:xfrm>
          <a:prstGeom prst="rect">
            <a:avLst/>
          </a:prstGeom>
        </p:spPr>
        <p:txBody>
          <a:bodyPr lIns="0" tIns="0" rIns="0" bIns="0">
            <a:noAutofit/>
          </a:bodyPr>
          <a:lstStyle/>
          <a:p>
            <a:pPr marL="355600" indent="-355600">
              <a:lnSpc>
                <a:spcPts val="2400"/>
              </a:lnSpc>
            </a:pPr>
            <a:r>
              <a:rPr lang="en-US" sz="2000" dirty="0">
                <a:latin typeface="+mj-lt"/>
              </a:rPr>
              <a:t>1.   Actor send a request to generate a 3D model of the embankment structure to analyze the strength of the embankment structure.</a:t>
            </a:r>
          </a:p>
        </p:txBody>
      </p:sp>
      <p:sp>
        <p:nvSpPr>
          <p:cNvPr id="8" name="Rectangle 7">
            <a:extLst>
              <a:ext uri="{FF2B5EF4-FFF2-40B4-BE49-F238E27FC236}">
                <a16:creationId xmlns:a16="http://schemas.microsoft.com/office/drawing/2014/main" id="{CA16965C-4C49-4E4C-B0D9-0735C5841E98}"/>
              </a:ext>
            </a:extLst>
          </p:cNvPr>
          <p:cNvSpPr/>
          <p:nvPr/>
        </p:nvSpPr>
        <p:spPr>
          <a:xfrm>
            <a:off x="6745986" y="4912777"/>
            <a:ext cx="3916680" cy="1549316"/>
          </a:xfrm>
          <a:prstGeom prst="rect">
            <a:avLst/>
          </a:prstGeom>
        </p:spPr>
        <p:txBody>
          <a:bodyPr lIns="0" tIns="0" rIns="0" bIns="0">
            <a:noAutofit/>
          </a:bodyPr>
          <a:lstStyle/>
          <a:p>
            <a:pPr marL="368300" indent="-368300">
              <a:lnSpc>
                <a:spcPts val="2400"/>
              </a:lnSpc>
            </a:pPr>
            <a:r>
              <a:rPr lang="en-US" sz="2000" dirty="0">
                <a:latin typeface="+mj-lt"/>
              </a:rPr>
              <a:t>2.   The GIS acknowledges and sends the satellite imagery of the embankment structure for converting it into a 3D model by using a software tool.</a:t>
            </a:r>
          </a:p>
        </p:txBody>
      </p:sp>
    </p:spTree>
    <p:extLst>
      <p:ext uri="{BB962C8B-B14F-4D97-AF65-F5344CB8AC3E}">
        <p14:creationId xmlns:p14="http://schemas.microsoft.com/office/powerpoint/2010/main" val="362598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910" y="0"/>
            <a:ext cx="11510010" cy="1325563"/>
          </a:xfrm>
        </p:spPr>
        <p:txBody>
          <a:bodyPr/>
          <a:lstStyle/>
          <a:p>
            <a:r>
              <a:rPr lang="en-US" b="1" dirty="0"/>
              <a:t>Use Case 3: Calculating Water Flow</a:t>
            </a:r>
          </a:p>
        </p:txBody>
      </p:sp>
      <p:sp>
        <p:nvSpPr>
          <p:cNvPr id="3" name="Rounded Rectangle 2"/>
          <p:cNvSpPr/>
          <p:nvPr/>
        </p:nvSpPr>
        <p:spPr>
          <a:xfrm>
            <a:off x="211455" y="999765"/>
            <a:ext cx="11721465" cy="57519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indent="0">
              <a:lnSpc>
                <a:spcPts val="2810"/>
              </a:lnSpc>
            </a:pPr>
            <a:r>
              <a:rPr lang="en-US" sz="2400" b="1" dirty="0">
                <a:solidFill>
                  <a:schemeClr val="tx1"/>
                </a:solidFill>
                <a:latin typeface="+mj-lt"/>
              </a:rPr>
              <a:t>Calculating inflow and outflow of river water</a:t>
            </a:r>
          </a:p>
          <a:p>
            <a:pPr marL="469900" indent="0">
              <a:lnSpc>
                <a:spcPts val="2320"/>
              </a:lnSpc>
            </a:pPr>
            <a:r>
              <a:rPr lang="en-US" sz="2400" dirty="0">
                <a:solidFill>
                  <a:schemeClr val="tx1"/>
                </a:solidFill>
                <a:latin typeface="+mj-lt"/>
              </a:rPr>
              <a:t>• </a:t>
            </a:r>
            <a:r>
              <a:rPr lang="en-US" sz="2200" dirty="0">
                <a:solidFill>
                  <a:schemeClr val="tx1"/>
                </a:solidFill>
                <a:latin typeface="+mj-lt"/>
              </a:rPr>
              <a:t>The goal is to calculate an inflow and an outflow of water between cells in the geographical region based on the weather scenario and to calculate water depth in each cell based on the weather scenario and the inflow and outflow of water between cells </a:t>
            </a:r>
          </a:p>
          <a:p>
            <a:pPr marL="469900" indent="0">
              <a:lnSpc>
                <a:spcPts val="2320"/>
              </a:lnSpc>
            </a:pPr>
            <a:r>
              <a:rPr lang="en-US" sz="2200" dirty="0">
                <a:solidFill>
                  <a:schemeClr val="tx1"/>
                </a:solidFill>
                <a:latin typeface="+mj-lt"/>
              </a:rPr>
              <a:t>• This may be done by using the GUI by analyzing the received satellite imagery of the weather scenario and 3D model of the embankment structure.</a:t>
            </a:r>
          </a:p>
          <a:p>
            <a:pPr indent="0">
              <a:lnSpc>
                <a:spcPts val="2810"/>
              </a:lnSpc>
            </a:pPr>
            <a:r>
              <a:rPr lang="en-US" sz="2800" dirty="0">
                <a:solidFill>
                  <a:schemeClr val="tx1"/>
                </a:solidFill>
                <a:latin typeface="+mj-lt"/>
              </a:rPr>
              <a:t>•    Actors</a:t>
            </a:r>
          </a:p>
          <a:p>
            <a:pPr marL="914400" lvl="1" indent="-457200">
              <a:lnSpc>
                <a:spcPts val="2810"/>
              </a:lnSpc>
              <a:buFont typeface="Arial" panose="020B0604020202020204" pitchFamily="34" charset="0"/>
              <a:buChar char="•"/>
            </a:pPr>
            <a:r>
              <a:rPr lang="en-US" sz="2200" dirty="0">
                <a:solidFill>
                  <a:schemeClr val="tx1"/>
                </a:solidFill>
                <a:latin typeface="+mj-lt"/>
              </a:rPr>
              <a:t>The user of the GUI, may perform this use case.</a:t>
            </a:r>
          </a:p>
          <a:p>
            <a:pPr indent="0">
              <a:lnSpc>
                <a:spcPts val="2810"/>
              </a:lnSpc>
              <a:spcAft>
                <a:spcPts val="2660"/>
              </a:spcAft>
            </a:pPr>
            <a:r>
              <a:rPr lang="en-US" sz="2800" dirty="0">
                <a:solidFill>
                  <a:schemeClr val="tx1"/>
                </a:solidFill>
                <a:latin typeface="+mj-lt"/>
              </a:rPr>
              <a:t>•    Interaction</a:t>
            </a:r>
          </a:p>
          <a:p>
            <a:pPr marL="469900" indent="0">
              <a:lnSpc>
                <a:spcPts val="2320"/>
              </a:lnSpc>
            </a:pPr>
            <a:endParaRPr kumimoji="0" lang="en-US" sz="2400" i="0" u="none" strike="noStrike" kern="1200" cap="none" spc="0" normalizeH="0" baseline="0" noProof="0" dirty="0">
              <a:ln>
                <a:noFill/>
              </a:ln>
              <a:solidFill>
                <a:schemeClr val="tx1"/>
              </a:solidFill>
              <a:effectLst/>
              <a:uLnTx/>
              <a:uFillTx/>
              <a:latin typeface="+mj-lt"/>
            </a:endParaRPr>
          </a:p>
        </p:txBody>
      </p:sp>
      <p:sp>
        <p:nvSpPr>
          <p:cNvPr id="5" name="Rectangle 4">
            <a:extLst>
              <a:ext uri="{FF2B5EF4-FFF2-40B4-BE49-F238E27FC236}">
                <a16:creationId xmlns:a16="http://schemas.microsoft.com/office/drawing/2014/main" id="{087E1716-6B84-447C-A36F-357208C9FF5E}"/>
              </a:ext>
            </a:extLst>
          </p:cNvPr>
          <p:cNvSpPr/>
          <p:nvPr/>
        </p:nvSpPr>
        <p:spPr>
          <a:xfrm>
            <a:off x="3392424" y="4531646"/>
            <a:ext cx="728472" cy="201168"/>
          </a:xfrm>
          <a:prstGeom prst="rect">
            <a:avLst/>
          </a:prstGeom>
        </p:spPr>
        <p:txBody>
          <a:bodyPr wrap="none" lIns="0" tIns="0" rIns="0" bIns="0">
            <a:noAutofit/>
          </a:bodyPr>
          <a:lstStyle/>
          <a:p>
            <a:pPr indent="0">
              <a:lnSpc>
                <a:spcPts val="2320"/>
              </a:lnSpc>
            </a:pPr>
            <a:r>
              <a:rPr lang="en-US" sz="1900" b="1" dirty="0">
                <a:latin typeface="+mj-lt"/>
              </a:rPr>
              <a:t>ACTOR</a:t>
            </a:r>
          </a:p>
        </p:txBody>
      </p:sp>
      <p:sp>
        <p:nvSpPr>
          <p:cNvPr id="6" name="Rectangle 5">
            <a:extLst>
              <a:ext uri="{FF2B5EF4-FFF2-40B4-BE49-F238E27FC236}">
                <a16:creationId xmlns:a16="http://schemas.microsoft.com/office/drawing/2014/main" id="{38BB964F-0BD6-473F-A7FE-FEDAB780DD33}"/>
              </a:ext>
            </a:extLst>
          </p:cNvPr>
          <p:cNvSpPr/>
          <p:nvPr/>
        </p:nvSpPr>
        <p:spPr>
          <a:xfrm>
            <a:off x="8071106" y="4531646"/>
            <a:ext cx="819912" cy="201168"/>
          </a:xfrm>
          <a:prstGeom prst="rect">
            <a:avLst/>
          </a:prstGeom>
        </p:spPr>
        <p:txBody>
          <a:bodyPr wrap="none" lIns="0" tIns="0" rIns="0" bIns="0">
            <a:noAutofit/>
          </a:bodyPr>
          <a:lstStyle/>
          <a:p>
            <a:pPr indent="0">
              <a:lnSpc>
                <a:spcPts val="2320"/>
              </a:lnSpc>
              <a:spcBef>
                <a:spcPts val="2660"/>
              </a:spcBef>
            </a:pPr>
            <a:r>
              <a:rPr lang="en-US" sz="1900" b="1" dirty="0">
                <a:latin typeface="+mj-lt"/>
              </a:rPr>
              <a:t>GUI</a:t>
            </a:r>
          </a:p>
        </p:txBody>
      </p:sp>
      <p:sp>
        <p:nvSpPr>
          <p:cNvPr id="7" name="Rectangle 6">
            <a:extLst>
              <a:ext uri="{FF2B5EF4-FFF2-40B4-BE49-F238E27FC236}">
                <a16:creationId xmlns:a16="http://schemas.microsoft.com/office/drawing/2014/main" id="{CC0722E8-4FD1-43BE-88CA-85CACBF3F1CE}"/>
              </a:ext>
            </a:extLst>
          </p:cNvPr>
          <p:cNvSpPr/>
          <p:nvPr/>
        </p:nvSpPr>
        <p:spPr>
          <a:xfrm>
            <a:off x="1812036" y="5020748"/>
            <a:ext cx="4108704" cy="1549316"/>
          </a:xfrm>
          <a:prstGeom prst="rect">
            <a:avLst/>
          </a:prstGeom>
        </p:spPr>
        <p:txBody>
          <a:bodyPr lIns="0" tIns="0" rIns="0" bIns="0">
            <a:noAutofit/>
          </a:bodyPr>
          <a:lstStyle/>
          <a:p>
            <a:pPr marL="355600" indent="-355600">
              <a:lnSpc>
                <a:spcPts val="2400"/>
              </a:lnSpc>
            </a:pPr>
            <a:r>
              <a:rPr lang="en-US" sz="2000" dirty="0">
                <a:latin typeface="+mj-lt"/>
              </a:rPr>
              <a:t>1.   Actor send a request to calculate the inflow and outflow of water between cells in the geographical region.</a:t>
            </a:r>
          </a:p>
        </p:txBody>
      </p:sp>
      <p:sp>
        <p:nvSpPr>
          <p:cNvPr id="8" name="Rectangle 7">
            <a:extLst>
              <a:ext uri="{FF2B5EF4-FFF2-40B4-BE49-F238E27FC236}">
                <a16:creationId xmlns:a16="http://schemas.microsoft.com/office/drawing/2014/main" id="{CA16965C-4C49-4E4C-B0D9-0735C5841E98}"/>
              </a:ext>
            </a:extLst>
          </p:cNvPr>
          <p:cNvSpPr/>
          <p:nvPr/>
        </p:nvSpPr>
        <p:spPr>
          <a:xfrm>
            <a:off x="6711696" y="5020748"/>
            <a:ext cx="3916680" cy="1549316"/>
          </a:xfrm>
          <a:prstGeom prst="rect">
            <a:avLst/>
          </a:prstGeom>
        </p:spPr>
        <p:txBody>
          <a:bodyPr lIns="0" tIns="0" rIns="0" bIns="0">
            <a:noAutofit/>
          </a:bodyPr>
          <a:lstStyle/>
          <a:p>
            <a:pPr marL="368300" indent="-368300">
              <a:lnSpc>
                <a:spcPts val="2400"/>
              </a:lnSpc>
            </a:pPr>
            <a:r>
              <a:rPr lang="en-US" sz="2000" dirty="0">
                <a:latin typeface="+mj-lt"/>
              </a:rPr>
              <a:t>2.   GUI acknowledges and displays the weather scenario to calculate water depth in each cell and inflow and outflow of water in each cell.</a:t>
            </a:r>
          </a:p>
        </p:txBody>
      </p:sp>
    </p:spTree>
    <p:extLst>
      <p:ext uri="{BB962C8B-B14F-4D97-AF65-F5344CB8AC3E}">
        <p14:creationId xmlns:p14="http://schemas.microsoft.com/office/powerpoint/2010/main" val="351229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910" y="0"/>
            <a:ext cx="11510010" cy="1325563"/>
          </a:xfrm>
        </p:spPr>
        <p:txBody>
          <a:bodyPr/>
          <a:lstStyle/>
          <a:p>
            <a:r>
              <a:rPr lang="en-US" b="1" dirty="0"/>
              <a:t>Use Case 3: Health Card and Flood Risk Map</a:t>
            </a:r>
          </a:p>
        </p:txBody>
      </p:sp>
      <p:sp>
        <p:nvSpPr>
          <p:cNvPr id="3" name="Rounded Rectangle 2"/>
          <p:cNvSpPr/>
          <p:nvPr/>
        </p:nvSpPr>
        <p:spPr>
          <a:xfrm>
            <a:off x="211455" y="999765"/>
            <a:ext cx="11721465" cy="57519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indent="0">
              <a:lnSpc>
                <a:spcPts val="2810"/>
              </a:lnSpc>
            </a:pPr>
            <a:r>
              <a:rPr lang="en-US" sz="2400" b="1" dirty="0">
                <a:solidFill>
                  <a:schemeClr val="tx1"/>
                </a:solidFill>
                <a:latin typeface="+mj-lt"/>
              </a:rPr>
              <a:t>Generating Health Card and Flood risk map</a:t>
            </a:r>
          </a:p>
          <a:p>
            <a:pPr marL="469900" indent="0">
              <a:lnSpc>
                <a:spcPts val="2320"/>
              </a:lnSpc>
            </a:pPr>
            <a:r>
              <a:rPr lang="en-US" sz="2400" dirty="0">
                <a:solidFill>
                  <a:schemeClr val="tx1"/>
                </a:solidFill>
                <a:latin typeface="+mj-lt"/>
              </a:rPr>
              <a:t>• </a:t>
            </a:r>
            <a:r>
              <a:rPr lang="en-US" sz="2200" dirty="0">
                <a:solidFill>
                  <a:schemeClr val="tx1"/>
                </a:solidFill>
                <a:latin typeface="+mj-lt"/>
              </a:rPr>
              <a:t>The goal is to generate an embankment health card indicating strength of the embankment structure too withstand the inflow and outflow of river water, and generate a flood risk map indicating red alert on the map, if the strength of the embankment is weak, based on the calculated water depth in each cell. </a:t>
            </a:r>
          </a:p>
          <a:p>
            <a:pPr marL="469900" indent="0">
              <a:lnSpc>
                <a:spcPts val="2320"/>
              </a:lnSpc>
            </a:pPr>
            <a:r>
              <a:rPr lang="en-US" sz="2200" dirty="0">
                <a:solidFill>
                  <a:schemeClr val="tx1"/>
                </a:solidFill>
                <a:latin typeface="+mj-lt"/>
              </a:rPr>
              <a:t>• This may be done by using the GUI by analyzing water inflow and outflow in each cell of the embankment structure </a:t>
            </a:r>
            <a:r>
              <a:rPr lang="en-IN" sz="2200" dirty="0">
                <a:solidFill>
                  <a:schemeClr val="tx1"/>
                </a:solidFill>
                <a:latin typeface="+mj-lt"/>
              </a:rPr>
              <a:t>and </a:t>
            </a:r>
            <a:r>
              <a:rPr lang="en-US" sz="2200" dirty="0">
                <a:solidFill>
                  <a:schemeClr val="tx1"/>
                </a:solidFill>
                <a:latin typeface="+mj-lt"/>
              </a:rPr>
              <a:t>received weather scenario.</a:t>
            </a:r>
          </a:p>
          <a:p>
            <a:pPr indent="0">
              <a:lnSpc>
                <a:spcPts val="2810"/>
              </a:lnSpc>
            </a:pPr>
            <a:r>
              <a:rPr lang="en-US" sz="2800" dirty="0">
                <a:solidFill>
                  <a:schemeClr val="tx1"/>
                </a:solidFill>
                <a:latin typeface="+mj-lt"/>
              </a:rPr>
              <a:t>•    Actors</a:t>
            </a:r>
          </a:p>
          <a:p>
            <a:pPr marL="914400" lvl="1" indent="-457200">
              <a:lnSpc>
                <a:spcPts val="2810"/>
              </a:lnSpc>
              <a:buFont typeface="Arial" panose="020B0604020202020204" pitchFamily="34" charset="0"/>
              <a:buChar char="•"/>
            </a:pPr>
            <a:r>
              <a:rPr lang="en-US" sz="2200" dirty="0">
                <a:solidFill>
                  <a:schemeClr val="tx1"/>
                </a:solidFill>
                <a:latin typeface="+mj-lt"/>
              </a:rPr>
              <a:t>The user of the GUI, may perform this use case.</a:t>
            </a:r>
          </a:p>
          <a:p>
            <a:pPr indent="0">
              <a:lnSpc>
                <a:spcPts val="2810"/>
              </a:lnSpc>
              <a:spcAft>
                <a:spcPts val="2660"/>
              </a:spcAft>
            </a:pPr>
            <a:r>
              <a:rPr lang="en-US" sz="2800" dirty="0">
                <a:solidFill>
                  <a:schemeClr val="tx1"/>
                </a:solidFill>
                <a:latin typeface="+mj-lt"/>
              </a:rPr>
              <a:t>•    Interaction</a:t>
            </a:r>
          </a:p>
          <a:p>
            <a:pPr marL="469900" indent="0">
              <a:lnSpc>
                <a:spcPts val="2320"/>
              </a:lnSpc>
            </a:pPr>
            <a:endParaRPr kumimoji="0" lang="en-US" sz="2400" i="0" u="none" strike="noStrike" kern="1200" cap="none" spc="0" normalizeH="0" baseline="0" noProof="0" dirty="0">
              <a:ln>
                <a:noFill/>
              </a:ln>
              <a:solidFill>
                <a:schemeClr val="tx1"/>
              </a:solidFill>
              <a:effectLst/>
              <a:uLnTx/>
              <a:uFillTx/>
              <a:latin typeface="+mj-lt"/>
            </a:endParaRPr>
          </a:p>
        </p:txBody>
      </p:sp>
      <p:sp>
        <p:nvSpPr>
          <p:cNvPr id="5" name="Rectangle 4">
            <a:extLst>
              <a:ext uri="{FF2B5EF4-FFF2-40B4-BE49-F238E27FC236}">
                <a16:creationId xmlns:a16="http://schemas.microsoft.com/office/drawing/2014/main" id="{087E1716-6B84-447C-A36F-357208C9FF5E}"/>
              </a:ext>
            </a:extLst>
          </p:cNvPr>
          <p:cNvSpPr/>
          <p:nvPr/>
        </p:nvSpPr>
        <p:spPr>
          <a:xfrm>
            <a:off x="3392424" y="4531646"/>
            <a:ext cx="728472" cy="201168"/>
          </a:xfrm>
          <a:prstGeom prst="rect">
            <a:avLst/>
          </a:prstGeom>
        </p:spPr>
        <p:txBody>
          <a:bodyPr wrap="none" lIns="0" tIns="0" rIns="0" bIns="0">
            <a:noAutofit/>
          </a:bodyPr>
          <a:lstStyle/>
          <a:p>
            <a:pPr indent="0">
              <a:lnSpc>
                <a:spcPts val="2320"/>
              </a:lnSpc>
            </a:pPr>
            <a:r>
              <a:rPr lang="en-US" sz="1900" b="1" dirty="0">
                <a:latin typeface="+mj-lt"/>
              </a:rPr>
              <a:t>ACTOR</a:t>
            </a:r>
          </a:p>
        </p:txBody>
      </p:sp>
      <p:sp>
        <p:nvSpPr>
          <p:cNvPr id="6" name="Rectangle 5">
            <a:extLst>
              <a:ext uri="{FF2B5EF4-FFF2-40B4-BE49-F238E27FC236}">
                <a16:creationId xmlns:a16="http://schemas.microsoft.com/office/drawing/2014/main" id="{38BB964F-0BD6-473F-A7FE-FEDAB780DD33}"/>
              </a:ext>
            </a:extLst>
          </p:cNvPr>
          <p:cNvSpPr/>
          <p:nvPr/>
        </p:nvSpPr>
        <p:spPr>
          <a:xfrm>
            <a:off x="8071106" y="4531646"/>
            <a:ext cx="819912" cy="201168"/>
          </a:xfrm>
          <a:prstGeom prst="rect">
            <a:avLst/>
          </a:prstGeom>
        </p:spPr>
        <p:txBody>
          <a:bodyPr wrap="none" lIns="0" tIns="0" rIns="0" bIns="0">
            <a:noAutofit/>
          </a:bodyPr>
          <a:lstStyle/>
          <a:p>
            <a:pPr indent="0">
              <a:lnSpc>
                <a:spcPts val="2320"/>
              </a:lnSpc>
              <a:spcBef>
                <a:spcPts val="2660"/>
              </a:spcBef>
            </a:pPr>
            <a:r>
              <a:rPr lang="en-US" sz="1900" b="1" dirty="0">
                <a:latin typeface="+mj-lt"/>
              </a:rPr>
              <a:t>GUI</a:t>
            </a:r>
          </a:p>
        </p:txBody>
      </p:sp>
      <p:sp>
        <p:nvSpPr>
          <p:cNvPr id="7" name="Rectangle 6">
            <a:extLst>
              <a:ext uri="{FF2B5EF4-FFF2-40B4-BE49-F238E27FC236}">
                <a16:creationId xmlns:a16="http://schemas.microsoft.com/office/drawing/2014/main" id="{CC0722E8-4FD1-43BE-88CA-85CACBF3F1CE}"/>
              </a:ext>
            </a:extLst>
          </p:cNvPr>
          <p:cNvSpPr/>
          <p:nvPr/>
        </p:nvSpPr>
        <p:spPr>
          <a:xfrm>
            <a:off x="1812036" y="5020748"/>
            <a:ext cx="4108704" cy="1549316"/>
          </a:xfrm>
          <a:prstGeom prst="rect">
            <a:avLst/>
          </a:prstGeom>
        </p:spPr>
        <p:txBody>
          <a:bodyPr lIns="0" tIns="0" rIns="0" bIns="0">
            <a:noAutofit/>
          </a:bodyPr>
          <a:lstStyle/>
          <a:p>
            <a:pPr marL="355600" indent="-355600">
              <a:lnSpc>
                <a:spcPts val="2400"/>
              </a:lnSpc>
            </a:pPr>
            <a:r>
              <a:rPr lang="en-US" sz="2000" dirty="0">
                <a:latin typeface="+mj-lt"/>
              </a:rPr>
              <a:t>1.   Actor send a request to generate the embankment health card and a flood risk map.</a:t>
            </a:r>
          </a:p>
        </p:txBody>
      </p:sp>
      <p:sp>
        <p:nvSpPr>
          <p:cNvPr id="8" name="Rectangle 7">
            <a:extLst>
              <a:ext uri="{FF2B5EF4-FFF2-40B4-BE49-F238E27FC236}">
                <a16:creationId xmlns:a16="http://schemas.microsoft.com/office/drawing/2014/main" id="{CA16965C-4C49-4E4C-B0D9-0735C5841E98}"/>
              </a:ext>
            </a:extLst>
          </p:cNvPr>
          <p:cNvSpPr/>
          <p:nvPr/>
        </p:nvSpPr>
        <p:spPr>
          <a:xfrm>
            <a:off x="6711696" y="5020748"/>
            <a:ext cx="3916680" cy="1549316"/>
          </a:xfrm>
          <a:prstGeom prst="rect">
            <a:avLst/>
          </a:prstGeom>
        </p:spPr>
        <p:txBody>
          <a:bodyPr lIns="0" tIns="0" rIns="0" bIns="0">
            <a:noAutofit/>
          </a:bodyPr>
          <a:lstStyle/>
          <a:p>
            <a:pPr marL="368300" indent="-368300">
              <a:lnSpc>
                <a:spcPts val="2400"/>
              </a:lnSpc>
            </a:pPr>
            <a:r>
              <a:rPr lang="en-US" sz="2000" dirty="0">
                <a:latin typeface="+mj-lt"/>
              </a:rPr>
              <a:t>2.   GUI acknowledges and displays the embankment health card report and flood alert map based on the weather scenario.</a:t>
            </a:r>
          </a:p>
        </p:txBody>
      </p:sp>
    </p:spTree>
    <p:extLst>
      <p:ext uri="{BB962C8B-B14F-4D97-AF65-F5344CB8AC3E}">
        <p14:creationId xmlns:p14="http://schemas.microsoft.com/office/powerpoint/2010/main" val="10894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075"/>
            <a:ext cx="10515600" cy="1325563"/>
          </a:xfrm>
        </p:spPr>
        <p:txBody>
          <a:bodyPr/>
          <a:lstStyle/>
          <a:p>
            <a:r>
              <a:rPr lang="en-US" b="1" dirty="0"/>
              <a:t>Showstopper details:</a:t>
            </a:r>
          </a:p>
        </p:txBody>
      </p:sp>
      <p:sp>
        <p:nvSpPr>
          <p:cNvPr id="3" name="Rounded Rectangle 2"/>
          <p:cNvSpPr/>
          <p:nvPr/>
        </p:nvSpPr>
        <p:spPr>
          <a:xfrm>
            <a:off x="148590" y="1040131"/>
            <a:ext cx="11852910" cy="55892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2800" dirty="0">
                <a:solidFill>
                  <a:schemeClr val="tx1"/>
                </a:solidFill>
                <a:latin typeface="+mj-lt"/>
                <a:cs typeface="Times New Roman" panose="02020603050405020304" pitchFamily="18" charset="0"/>
              </a:rPr>
              <a:t>It can be a showstopper by providing features such as: </a:t>
            </a:r>
          </a:p>
          <a:p>
            <a:pPr>
              <a:buFont typeface="Wingdings" pitchFamily="2" charset="2"/>
              <a:buChar char="Ø"/>
            </a:pPr>
            <a:r>
              <a:rPr lang="en-IN" sz="2800" dirty="0">
                <a:solidFill>
                  <a:schemeClr val="tx1"/>
                </a:solidFill>
                <a:latin typeface="+mj-lt"/>
                <a:cs typeface="Times New Roman" panose="02020603050405020304" pitchFamily="18" charset="0"/>
              </a:rPr>
              <a:t>Providing a GUI for performing all the functions in a single device.</a:t>
            </a:r>
          </a:p>
          <a:p>
            <a:pPr>
              <a:buFont typeface="Wingdings" pitchFamily="2" charset="2"/>
              <a:buChar char="Ø"/>
            </a:pPr>
            <a:r>
              <a:rPr lang="en-IN" sz="2800" dirty="0">
                <a:solidFill>
                  <a:schemeClr val="tx1"/>
                </a:solidFill>
                <a:latin typeface="+mj-lt"/>
                <a:cs typeface="Times New Roman" panose="02020603050405020304" pitchFamily="18" charset="0"/>
              </a:rPr>
              <a:t>Generating a 3D model of the Embankment structure.</a:t>
            </a:r>
          </a:p>
          <a:p>
            <a:pPr>
              <a:buFont typeface="Wingdings" pitchFamily="2" charset="2"/>
              <a:buChar char="Ø"/>
            </a:pPr>
            <a:r>
              <a:rPr lang="en-IN" sz="2800" dirty="0">
                <a:solidFill>
                  <a:schemeClr val="tx1"/>
                </a:solidFill>
                <a:latin typeface="+mj-lt"/>
                <a:cs typeface="Times New Roman" panose="02020603050405020304" pitchFamily="18" charset="0"/>
              </a:rPr>
              <a:t>Generating Embankment Health Card.</a:t>
            </a:r>
          </a:p>
          <a:p>
            <a:pPr>
              <a:buFont typeface="Wingdings" pitchFamily="2" charset="2"/>
              <a:buChar char="Ø"/>
            </a:pPr>
            <a:r>
              <a:rPr lang="en-IN" sz="2800" dirty="0">
                <a:solidFill>
                  <a:schemeClr val="tx1"/>
                </a:solidFill>
                <a:latin typeface="+mj-lt"/>
                <a:cs typeface="Times New Roman" panose="02020603050405020304" pitchFamily="18" charset="0"/>
              </a:rPr>
              <a:t>Generating Flood Risk Map to alert the locals nearby. </a:t>
            </a:r>
          </a:p>
          <a:p>
            <a:pPr>
              <a:buFont typeface="Wingdings" pitchFamily="2" charset="2"/>
              <a:buChar char="Ø"/>
            </a:pPr>
            <a:r>
              <a:rPr lang="en-IN" sz="2800" dirty="0">
                <a:solidFill>
                  <a:schemeClr val="tx1"/>
                </a:solidFill>
                <a:latin typeface="+mj-lt"/>
                <a:cs typeface="Times New Roman" panose="02020603050405020304" pitchFamily="18" charset="0"/>
              </a:rPr>
              <a:t>Safeguards people before Flood occurs. </a:t>
            </a:r>
          </a:p>
          <a:p>
            <a:pPr>
              <a:buFont typeface="Wingdings" pitchFamily="2" charset="2"/>
              <a:buChar char="Ø"/>
            </a:pPr>
            <a:r>
              <a:rPr lang="en-US" sz="2800" dirty="0">
                <a:solidFill>
                  <a:schemeClr val="tx1"/>
                </a:solidFill>
                <a:latin typeface="+mj-lt"/>
                <a:cs typeface="Times New Roman" panose="02020603050405020304" pitchFamily="18" charset="0"/>
              </a:rPr>
              <a:t>Reduces Manpower and </a:t>
            </a:r>
            <a:r>
              <a:rPr lang="en-US" sz="2800" dirty="0">
                <a:solidFill>
                  <a:schemeClr val="tx1"/>
                </a:solidFill>
                <a:latin typeface="+mj-lt"/>
              </a:rPr>
              <a:t>financial ramifications.</a:t>
            </a:r>
            <a:endParaRPr lang="en-US" sz="2800" dirty="0">
              <a:solidFill>
                <a:schemeClr val="tx1"/>
              </a:solidFill>
              <a:latin typeface="+mj-lt"/>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800" i="1" dirty="0">
                <a:solidFill>
                  <a:prstClr val="black"/>
                </a:solidFill>
                <a:latin typeface="+mj-lt"/>
              </a:rPr>
              <a:t>Which are the features that are not possible in a existing method</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7582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1084</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     GIS based Embankment mapping and Flood Alert Method  Ministry/ Organization name :  Central Water Commission, Ministry of Jal Shakti    Problem Statement : The inspection and monitoring of health of embankment for preventive maintenance is a massive and intensive exercise which has huge financial ramifications. The manpower requirements for effectively carrying out such an important exercise is very high keeping in view large number of embankment protection works across river networks which are not easily accessible at times. Therefore, preventive maintenance of embankments needs a technological solution involving participation of locals to safeguard the public property and life. One such solution may be through the use of embankment mapping and crowdsourced health card. Embankment mapping involves the development of GIS application to analyze the existing river embankment network. The crowd sourced data with images, geo-location and time stamp can be used for the generation of health card of embankment and identifying the critical sections thereof for their preventive maintenance. Team Name : Softcomm Team Team Leader Name : D Bhuvaneshwari       College Code : 1-3513020175</vt:lpstr>
      <vt:lpstr>Idea / Approach details</vt:lpstr>
      <vt:lpstr>Use Case 1: GIS based Mapping</vt:lpstr>
      <vt:lpstr>Use Case 2: 3D Modelling of Embankment </vt:lpstr>
      <vt:lpstr>Use Case 3: Calculating Water Flow</vt:lpstr>
      <vt:lpstr>Use Case 3: Health Card and Flood Risk Map</vt:lpstr>
      <vt:lpstr>Showstopper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Organization name:     Problem Statement : Team Name : Team Leader Name :          College Code :</dc:title>
  <dc:creator>Anuja Kanhere</dc:creator>
  <cp:lastModifiedBy>Shiva Bharathi</cp:lastModifiedBy>
  <cp:revision>37</cp:revision>
  <cp:lastPrinted>2020-02-09T21:20:49Z</cp:lastPrinted>
  <dcterms:created xsi:type="dcterms:W3CDTF">2019-12-18T09:24:53Z</dcterms:created>
  <dcterms:modified xsi:type="dcterms:W3CDTF">2020-02-20T04:35:33Z</dcterms:modified>
</cp:coreProperties>
</file>