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  <p:sldId id="277" r:id="rId10"/>
    <p:sldId id="275" r:id="rId11"/>
    <p:sldId id="289" r:id="rId12"/>
    <p:sldId id="265" r:id="rId13"/>
    <p:sldId id="276" r:id="rId14"/>
    <p:sldId id="266" r:id="rId15"/>
    <p:sldId id="273" r:id="rId16"/>
    <p:sldId id="278" r:id="rId17"/>
    <p:sldId id="292" r:id="rId18"/>
    <p:sldId id="272" r:id="rId19"/>
    <p:sldId id="267" r:id="rId20"/>
    <p:sldId id="271" r:id="rId21"/>
    <p:sldId id="274" r:id="rId22"/>
    <p:sldId id="279" r:id="rId23"/>
    <p:sldId id="268" r:id="rId24"/>
    <p:sldId id="280" r:id="rId25"/>
    <p:sldId id="281" r:id="rId26"/>
    <p:sldId id="269" r:id="rId27"/>
    <p:sldId id="291" r:id="rId28"/>
    <p:sldId id="282" r:id="rId29"/>
    <p:sldId id="290" r:id="rId30"/>
    <p:sldId id="270" r:id="rId31"/>
    <p:sldId id="293" r:id="rId32"/>
    <p:sldId id="294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29"/>
            <a:ext cx="6779110" cy="923330"/>
            <a:chOff x="1172584" y="1381459"/>
            <a:chExt cx="6779110" cy="923329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8"/>
            <a:ext cx="6777318" cy="1731983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29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559399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90" y="849855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5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4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29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29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2" y="1204858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50" y="3767317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29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29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29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1" y="1678197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3" y="559399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1" y="3603813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3" y="4668820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2" y="570156"/>
            <a:ext cx="7756263" cy="1054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248349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1995655-D680-4AF9-9101-5DF8BCB12F8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B74ED9C-66E8-420F-AB28-47B06EF08A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CNESSI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Citation Network with Enhanced Structural and Semantic Information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1"/>
            <a:ext cx="6400800" cy="25567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Bhuvan M S – 12IT16</a:t>
            </a:r>
          </a:p>
          <a:p>
            <a:endParaRPr lang="en-US" dirty="0" smtClean="0"/>
          </a:p>
          <a:p>
            <a:r>
              <a:rPr lang="en-US" dirty="0" smtClean="0"/>
              <a:t>Computer Science and Automation</a:t>
            </a:r>
          </a:p>
          <a:p>
            <a:r>
              <a:rPr lang="en-US" dirty="0" smtClean="0"/>
              <a:t>Indian Institute of Science, Bangalore</a:t>
            </a:r>
          </a:p>
          <a:p>
            <a:endParaRPr lang="en-US" dirty="0"/>
          </a:p>
          <a:p>
            <a:pPr algn="l"/>
            <a:r>
              <a:rPr lang="en-US" dirty="0" smtClean="0"/>
              <a:t>Prof</a:t>
            </a:r>
            <a:r>
              <a:rPr lang="en-US" dirty="0"/>
              <a:t>. M. </a:t>
            </a:r>
            <a:r>
              <a:rPr lang="en-US" dirty="0" err="1"/>
              <a:t>Narasimha</a:t>
            </a:r>
            <a:r>
              <a:rPr lang="en-US" dirty="0"/>
              <a:t> </a:t>
            </a:r>
            <a:r>
              <a:rPr lang="en-US" dirty="0" err="1" smtClean="0"/>
              <a:t>Murty</a:t>
            </a:r>
            <a:endParaRPr lang="en-US" dirty="0" smtClean="0"/>
          </a:p>
          <a:p>
            <a:pPr algn="l"/>
            <a:r>
              <a:rPr lang="en-US" dirty="0" smtClean="0"/>
              <a:t>Mr. </a:t>
            </a:r>
            <a:r>
              <a:rPr lang="en-US" dirty="0" err="1" smtClean="0"/>
              <a:t>Govind</a:t>
            </a:r>
            <a:r>
              <a:rPr lang="en-US" dirty="0" smtClean="0"/>
              <a:t> Sharma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Ananthanarayana</a:t>
            </a:r>
            <a:r>
              <a:rPr lang="en-US" dirty="0"/>
              <a:t>. V. S</a:t>
            </a:r>
          </a:p>
          <a:p>
            <a:pPr algn="l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23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Raw PDF to Python Objects with Raw Un-validated Sections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huvan\projects\citation_network\Presentations\Thesis Figs\class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762000"/>
            <a:ext cx="803647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huvan\projects\citation_network\Presentations\Thesis Figs\phas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"/>
            <a:ext cx="7848600" cy="65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 Based Raw Section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huvan\projects\citation_network\Presentations\Thesis Figs\pha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365"/>
            <a:ext cx="7905641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3447"/>
            <a:ext cx="7756263" cy="1054251"/>
          </a:xfrm>
        </p:spPr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pic>
        <p:nvPicPr>
          <p:cNvPr id="11266" name="Picture 2" descr="C:\Users\Bhuvan\Desktop\r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867400" cy="582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 of Raw Validated Sections into Generic</a:t>
            </a:r>
          </a:p>
          <a:p>
            <a:r>
              <a:rPr lang="en-US" b="1" dirty="0"/>
              <a:t>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Classes–Generic 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14100"/>
              </p:ext>
            </p:extLst>
          </p:nvPr>
        </p:nvGraphicFramePr>
        <p:xfrm>
          <a:off x="914400" y="2209800"/>
          <a:ext cx="7531101" cy="384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608"/>
                <a:gridCol w="5083493"/>
              </a:tblGrid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Part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 (Unclear)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 And Discussion</a:t>
                      </a:r>
                      <a:endParaRPr lang="en-US" dirty="0"/>
                    </a:p>
                  </a:txBody>
                  <a:tcPr/>
                </a:tc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 And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3706" y="6292334"/>
            <a:ext cx="49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Lossless merging is done after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Data: Tagged </a:t>
            </a:r>
            <a:r>
              <a:rPr lang="en-US" dirty="0"/>
              <a:t>100 documents</a:t>
            </a:r>
          </a:p>
          <a:p>
            <a:pPr lvl="1"/>
            <a:r>
              <a:rPr lang="en-US" dirty="0"/>
              <a:t>922 </a:t>
            </a:r>
            <a:r>
              <a:rPr lang="en-US" dirty="0" smtClean="0"/>
              <a:t>sections of 100 documents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Overall Available </a:t>
            </a:r>
            <a:r>
              <a:rPr lang="en-US" dirty="0" smtClean="0"/>
              <a:t>data:</a:t>
            </a:r>
          </a:p>
          <a:p>
            <a:pPr lvl="2"/>
            <a:r>
              <a:rPr lang="en-US" dirty="0" smtClean="0"/>
              <a:t>7995 </a:t>
            </a:r>
            <a:r>
              <a:rPr lang="en-US" dirty="0"/>
              <a:t>- documents</a:t>
            </a:r>
          </a:p>
          <a:p>
            <a:pPr lvl="2"/>
            <a:r>
              <a:rPr lang="en-US" dirty="0"/>
              <a:t>68804 – </a:t>
            </a:r>
            <a:r>
              <a:rPr lang="en-US" dirty="0" smtClean="0"/>
              <a:t>valid </a:t>
            </a:r>
            <a:r>
              <a:rPr lang="en-US" dirty="0"/>
              <a:t>header named </a:t>
            </a:r>
            <a:r>
              <a:rPr lang="en-US" dirty="0" smtClean="0"/>
              <a:t>sections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Feature Set</a:t>
            </a:r>
          </a:p>
          <a:p>
            <a:pPr lvl="1"/>
            <a:r>
              <a:rPr lang="en-US" dirty="0" smtClean="0"/>
              <a:t>Positional </a:t>
            </a:r>
            <a:r>
              <a:rPr lang="en-US" dirty="0"/>
              <a:t> </a:t>
            </a:r>
            <a:r>
              <a:rPr lang="en-US" dirty="0" smtClean="0"/>
              <a:t>+ Noise + POS + Bag-of-Words</a:t>
            </a:r>
            <a:endParaRPr lang="en-US" dirty="0"/>
          </a:p>
          <a:p>
            <a:pPr lvl="1"/>
            <a:r>
              <a:rPr lang="en-US" dirty="0"/>
              <a:t>Finally – 9 + 2 + 37 + 4197 = 4245 features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huvan\projects\citation_network\Presentations\Thesis Figs\phas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47"/>
            <a:ext cx="6505575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Digital Libraries like Google Scholar</a:t>
            </a:r>
          </a:p>
          <a:p>
            <a:pPr lvl="1"/>
            <a:r>
              <a:rPr lang="en-US" dirty="0"/>
              <a:t>Ranked according citation count</a:t>
            </a:r>
          </a:p>
          <a:p>
            <a:pPr lvl="2"/>
            <a:r>
              <a:rPr lang="en-US" dirty="0"/>
              <a:t>Highly cited documents overshadow relevant ones</a:t>
            </a:r>
          </a:p>
          <a:p>
            <a:pPr lvl="2"/>
            <a:r>
              <a:rPr lang="en-US" dirty="0"/>
              <a:t>All citations are NOT  equal!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Author Ranking</a:t>
            </a:r>
          </a:p>
          <a:p>
            <a:pPr lvl="2"/>
            <a:r>
              <a:rPr lang="en-US" dirty="0"/>
              <a:t>H-index: normalized over citation </a:t>
            </a:r>
            <a:r>
              <a:rPr lang="en-US" dirty="0" smtClean="0"/>
              <a:t>count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Citation Network – Ideal scope of analysis</a:t>
            </a:r>
          </a:p>
          <a:p>
            <a:pPr lvl="1"/>
            <a:r>
              <a:rPr lang="en-US" dirty="0" smtClean="0"/>
              <a:t>Syntactic information limiting the research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7929"/>
            <a:ext cx="7756263" cy="1054251"/>
          </a:xfrm>
        </p:spPr>
        <p:txBody>
          <a:bodyPr/>
          <a:lstStyle/>
          <a:p>
            <a:r>
              <a:rPr lang="en-US" dirty="0" smtClean="0"/>
              <a:t>SVM Results</a:t>
            </a:r>
            <a:endParaRPr lang="en-US" dirty="0"/>
          </a:p>
        </p:txBody>
      </p:sp>
      <p:pic>
        <p:nvPicPr>
          <p:cNvPr id="12290" name="Picture 2" descr="C:\Users\Bhuvan\Desktop\svm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6328"/>
            <a:ext cx="6096000" cy="590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3276600"/>
            <a:ext cx="4800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Obs.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06279"/>
              </p:ext>
            </p:extLst>
          </p:nvPr>
        </p:nvGraphicFramePr>
        <p:xfrm>
          <a:off x="533400" y="2362200"/>
          <a:ext cx="80772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90600"/>
                <a:gridCol w="914400"/>
                <a:gridCol w="838200"/>
                <a:gridCol w="990600"/>
                <a:gridCol w="1066800"/>
                <a:gridCol w="896817"/>
                <a:gridCol w="931983"/>
              </a:tblGrid>
              <a:tr h="693336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Classified as =&gt;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 –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Unclear?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169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Knowledge Topics-Terms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huvan\projects\citation_network\Presentations\Thesis Figs\phas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2726"/>
            <a:ext cx="6858000" cy="63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3564" y="312867"/>
            <a:ext cx="7756263" cy="1054251"/>
          </a:xfrm>
        </p:spPr>
        <p:txBody>
          <a:bodyPr/>
          <a:lstStyle/>
          <a:p>
            <a:r>
              <a:rPr lang="en-US" dirty="0" smtClean="0"/>
              <a:t>KT statistics</a:t>
            </a:r>
            <a:endParaRPr lang="en-US" dirty="0"/>
          </a:p>
        </p:txBody>
      </p:sp>
      <p:pic>
        <p:nvPicPr>
          <p:cNvPr id="14338" name="Picture 2" descr="C:\Users\Bhuvan\Desktop\kt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1" y="1371600"/>
            <a:ext cx="8477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Bhuvan\Desktop\KT-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1" y="4511488"/>
            <a:ext cx="3503191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1" y="4800600"/>
            <a:ext cx="289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Row-Normalized </a:t>
            </a:r>
          </a:p>
          <a:p>
            <a:r>
              <a:rPr lang="en-US" dirty="0" smtClean="0"/>
              <a:t>Word-Frequency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Section-wise Trait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huvan\projects\citation_network\Presentations\Thesis Figs\phas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56881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huvan\Desktop\S-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42703"/>
            <a:ext cx="2988483" cy="20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51006" y="6172200"/>
            <a:ext cx="52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Row-Normalized Document-Frequency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Bhuvan\Desktop\S-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52" y="228599"/>
            <a:ext cx="2988483" cy="20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6200" y="286887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Row-Normalized Document-Frequency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7188" y="191483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W” normalized with respect to W’</a:t>
            </a:r>
            <a:endParaRPr lang="en-US" dirty="0"/>
          </a:p>
        </p:txBody>
      </p:sp>
      <p:pic>
        <p:nvPicPr>
          <p:cNvPr id="17411" name="Picture 3" descr="C:\Users\Bhuvan\Desktop\S-K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1" y="3691444"/>
            <a:ext cx="52101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7046" y="6257365"/>
            <a:ext cx="68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Corpus level KSV matrix: General Trait KSVs of each section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2284169"/>
            <a:ext cx="0" cy="23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379880"/>
            <a:ext cx="0" cy="20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Bhuvan\Desktop\S-K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1" y="2727325"/>
            <a:ext cx="5210175" cy="5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LDA on all Sections and Cite Contexts of all Research</a:t>
            </a:r>
          </a:p>
          <a:p>
            <a:r>
              <a:rPr lang="en-US" b="1" dirty="0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56263" cy="1054251"/>
          </a:xfrm>
        </p:spPr>
        <p:txBody>
          <a:bodyPr/>
          <a:lstStyle/>
          <a:p>
            <a:r>
              <a:rPr lang="en-US" dirty="0" smtClean="0"/>
              <a:t>LDA Preprocessing</a:t>
            </a:r>
            <a:endParaRPr lang="en-US" dirty="0"/>
          </a:p>
        </p:txBody>
      </p:sp>
      <p:pic>
        <p:nvPicPr>
          <p:cNvPr id="16387" name="Picture 3" descr="C:\Users\Bhuvan\projects\citation_network\Presentations\Thesis Figs\ldainputpreproces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5605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Bhuvan\projects\citation_network\Presentations\Thesis Figs\mot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681318"/>
            <a:ext cx="863533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huvan\projects\citation_network\Presentations\Thesis Figs\phas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5" y="228600"/>
            <a:ext cx="4125809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977" y="2971800"/>
            <a:ext cx="2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Term-Frequency Matrix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28600"/>
            <a:ext cx="38862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6762" y="2989764"/>
            <a:ext cx="32031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LDA Processing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4" descr="C:\Users\Bhuvan\Desktop\D-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4305334" cy="235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Bhuvan\Desktop\T-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23447"/>
            <a:ext cx="3782580" cy="23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277906"/>
            <a:ext cx="2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Term-Frequency Matrix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0734" y="6255902"/>
            <a:ext cx="2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Matrices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2819400"/>
            <a:ext cx="0" cy="75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8734" y="49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026" name="Picture 2" descr="C:\Users\Bhuvan\projects\citation_network\Presentations\FinalPPT-Figs\D-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7238"/>
            <a:ext cx="3055866" cy="196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C:\Users\Bhuvan\Desktop\D-K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16" y="3200400"/>
            <a:ext cx="491677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00616" y="5923892"/>
            <a:ext cx="68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level KSV matrix: Node and Edge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4200" y="1642410"/>
            <a:ext cx="0" cy="33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24200" y="2726951"/>
            <a:ext cx="0" cy="321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Bhuvan\Desktop\D-K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124175"/>
            <a:ext cx="4898190" cy="50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huvan\Desktop\T-K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990600"/>
            <a:ext cx="4898190" cy="47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Structural Information</a:t>
            </a:r>
          </a:p>
          <a:p>
            <a:pPr lvl="1"/>
            <a:r>
              <a:rPr lang="en-US" dirty="0" smtClean="0"/>
              <a:t>Supervised ML Technique – Evaluated</a:t>
            </a:r>
          </a:p>
          <a:p>
            <a:pPr lvl="1"/>
            <a:endParaRPr lang="en-US" dirty="0"/>
          </a:p>
          <a:p>
            <a:r>
              <a:rPr lang="en-US" dirty="0" smtClean="0"/>
              <a:t>Semantic Information – Data-centric</a:t>
            </a:r>
          </a:p>
          <a:p>
            <a:pPr lvl="1"/>
            <a:r>
              <a:rPr lang="en-US" dirty="0" smtClean="0"/>
              <a:t>LDA – Unsupervised Soft Clustering</a:t>
            </a:r>
          </a:p>
          <a:p>
            <a:pPr lvl="2"/>
            <a:r>
              <a:rPr lang="en-US" dirty="0" smtClean="0"/>
              <a:t>Matrix factorization</a:t>
            </a:r>
          </a:p>
          <a:p>
            <a:pPr lvl="1"/>
            <a:r>
              <a:rPr lang="en-US" dirty="0" smtClean="0"/>
              <a:t>Mapping with respect to KT</a:t>
            </a:r>
          </a:p>
          <a:p>
            <a:pPr lvl="2"/>
            <a:r>
              <a:rPr lang="en-US" dirty="0" smtClean="0"/>
              <a:t>Does not need explicit evaluation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KSV – not normalized</a:t>
            </a:r>
          </a:p>
          <a:p>
            <a:pPr lvl="1"/>
            <a:r>
              <a:rPr lang="en-US" dirty="0" smtClean="0"/>
              <a:t>Relative study only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Share of the Document</a:t>
            </a:r>
          </a:p>
          <a:p>
            <a:endParaRPr lang="en-US" dirty="0"/>
          </a:p>
          <a:p>
            <a:r>
              <a:rPr lang="en-US" dirty="0" smtClean="0"/>
              <a:t>Cited-to section identification</a:t>
            </a:r>
          </a:p>
          <a:p>
            <a:endParaRPr lang="en-US" dirty="0"/>
          </a:p>
          <a:p>
            <a:r>
              <a:rPr lang="en-US" dirty="0" smtClean="0"/>
              <a:t>Knowledge Projection based ranking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Author-to-Author Domain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/>
              <a:t>Knowledge </a:t>
            </a:r>
            <a:r>
              <a:rPr lang="en-US" dirty="0" smtClean="0"/>
              <a:t>Diffusion </a:t>
            </a:r>
            <a:r>
              <a:rPr lang="en-US" dirty="0"/>
              <a:t>and Knowledge </a:t>
            </a:r>
            <a:r>
              <a:rPr lang="en-US" dirty="0" smtClean="0"/>
              <a:t>Evolution</a:t>
            </a:r>
          </a:p>
          <a:p>
            <a:endParaRPr lang="en-US" dirty="0"/>
          </a:p>
          <a:p>
            <a:r>
              <a:rPr lang="en-US" dirty="0" smtClean="0"/>
              <a:t>Author-specific </a:t>
            </a:r>
            <a:r>
              <a:rPr lang="en-US" dirty="0"/>
              <a:t>Focus Analysis and Author Impact </a:t>
            </a:r>
            <a:r>
              <a:rPr lang="en-US" dirty="0" smtClean="0"/>
              <a:t>Ranking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Citation Network to Structural and Semantic Information Rich Citation Network created.</a:t>
            </a:r>
          </a:p>
          <a:p>
            <a:endParaRPr lang="en-US" dirty="0"/>
          </a:p>
          <a:p>
            <a:r>
              <a:rPr lang="en-US" dirty="0" smtClean="0"/>
              <a:t>Widens the horizon of Citation Analysis significantly</a:t>
            </a:r>
          </a:p>
          <a:p>
            <a:endParaRPr lang="en-US" dirty="0"/>
          </a:p>
          <a:p>
            <a:r>
              <a:rPr lang="en-US" dirty="0" smtClean="0"/>
              <a:t>Superior organization of digital libraries </a:t>
            </a:r>
          </a:p>
          <a:p>
            <a:r>
              <a:rPr lang="en-US" dirty="0" smtClean="0"/>
              <a:t>Better Ranking and evaluation of paper and authors</a:t>
            </a:r>
          </a:p>
          <a:p>
            <a:r>
              <a:rPr lang="en-US" dirty="0" smtClean="0"/>
              <a:t>Better search engine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Total - 15 weeks</a:t>
            </a:r>
          </a:p>
          <a:p>
            <a:r>
              <a:rPr lang="en-US" dirty="0" smtClean="0"/>
              <a:t>Motivation, Lit Survey and Problem Statement establishment - 2 weeks</a:t>
            </a:r>
          </a:p>
          <a:p>
            <a:r>
              <a:rPr lang="en-US" dirty="0" smtClean="0"/>
              <a:t>Methodology flow and phase 1 - 2 weeks</a:t>
            </a:r>
          </a:p>
          <a:p>
            <a:r>
              <a:rPr lang="en-US" dirty="0" smtClean="0"/>
              <a:t>Phase 2 – 1 week</a:t>
            </a:r>
          </a:p>
          <a:p>
            <a:r>
              <a:rPr lang="en-US" dirty="0" smtClean="0"/>
              <a:t>Phase 3 – 2 week</a:t>
            </a:r>
          </a:p>
          <a:p>
            <a:r>
              <a:rPr lang="en-US" dirty="0" smtClean="0"/>
              <a:t>Phase 4 – 1 week</a:t>
            </a:r>
          </a:p>
          <a:p>
            <a:r>
              <a:rPr lang="en-US" dirty="0" smtClean="0"/>
              <a:t>Phase 5 – 3 weeks</a:t>
            </a:r>
          </a:p>
          <a:p>
            <a:r>
              <a:rPr lang="en-US" dirty="0" smtClean="0"/>
              <a:t>Phase 6 – 3 weeks</a:t>
            </a:r>
          </a:p>
          <a:p>
            <a:r>
              <a:rPr lang="en-US" dirty="0" smtClean="0"/>
              <a:t>Thesis and Presentation – 1 week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huvan\projects\citation_network\Presentations\Figs\Inspiration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09600"/>
            <a:ext cx="873483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Scientometrics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Webometrics</a:t>
            </a:r>
            <a:endParaRPr lang="en-US" dirty="0" smtClean="0"/>
          </a:p>
          <a:p>
            <a:pPr lvl="1"/>
            <a:r>
              <a:rPr lang="en-US" dirty="0" err="1" smtClean="0"/>
              <a:t>Altmentrics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CiteSeerX</a:t>
            </a:r>
            <a:r>
              <a:rPr lang="en-US" dirty="0" smtClean="0"/>
              <a:t>, </a:t>
            </a:r>
            <a:r>
              <a:rPr lang="en-US" dirty="0" err="1" smtClean="0"/>
              <a:t>Arnetminer</a:t>
            </a:r>
            <a:endParaRPr lang="en-US" dirty="0"/>
          </a:p>
          <a:p>
            <a:r>
              <a:rPr lang="en-US" dirty="0" smtClean="0"/>
              <a:t>Microsoft Academic research</a:t>
            </a:r>
          </a:p>
          <a:p>
            <a:endParaRPr lang="en-US" dirty="0"/>
          </a:p>
          <a:p>
            <a:r>
              <a:rPr lang="en-US" dirty="0" smtClean="0"/>
              <a:t>No work on quantifying the amount of knowledge in the text – Semantic Approach!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of Lit Survey</a:t>
            </a:r>
            <a:endParaRPr lang="en-US" dirty="0"/>
          </a:p>
        </p:txBody>
      </p:sp>
      <p:pic>
        <p:nvPicPr>
          <p:cNvPr id="4" name="Picture 3" descr="C:\Users\Bhuvan\projects\citation_network\Presentations\Thesis Figs\lit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6157"/>
            <a:ext cx="6705600" cy="51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6268" y="31376"/>
            <a:ext cx="7756263" cy="1054251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3074" name="Picture 2" descr="C:\Users\Bhuvan\projects\citation_network\Presentations\Thesis Figs\prost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24" y="990600"/>
            <a:ext cx="7696200" cy="574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</a:t>
            </a:r>
            <a:br>
              <a:rPr lang="en-US" dirty="0" smtClean="0"/>
            </a:b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Phases</a:t>
            </a:r>
          </a:p>
          <a:p>
            <a:r>
              <a:rPr lang="en-US" dirty="0" smtClean="0"/>
              <a:t>Structural Information addition</a:t>
            </a:r>
          </a:p>
          <a:p>
            <a:r>
              <a:rPr lang="en-US" dirty="0" smtClean="0"/>
              <a:t>Semantic Information 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huvan\projects\citation_network\Presentations\Thesis Figs\phase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4494"/>
            <a:ext cx="5638800" cy="66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7284</TotalTime>
  <Words>543</Words>
  <Application>Microsoft Office PowerPoint</Application>
  <PresentationFormat>On-screen Show (4:3)</PresentationFormat>
  <Paragraphs>203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Hardcover</vt:lpstr>
      <vt:lpstr>CNESSI  Citation Network with Enhanced Structural and Semantic Information</vt:lpstr>
      <vt:lpstr>Introduction</vt:lpstr>
      <vt:lpstr>PowerPoint Presentation</vt:lpstr>
      <vt:lpstr>PowerPoint Presentation</vt:lpstr>
      <vt:lpstr>Literature Review</vt:lpstr>
      <vt:lpstr>Outcome of Lit Survey</vt:lpstr>
      <vt:lpstr>Problem Statement</vt:lpstr>
      <vt:lpstr>Hybrid Methodology</vt:lpstr>
      <vt:lpstr>PowerPoint Presentation</vt:lpstr>
      <vt:lpstr>Phase 1</vt:lpstr>
      <vt:lpstr>PowerPoint Presentation</vt:lpstr>
      <vt:lpstr>PowerPoint Presentation</vt:lpstr>
      <vt:lpstr>Phase 2</vt:lpstr>
      <vt:lpstr>PowerPoint Presentation</vt:lpstr>
      <vt:lpstr>Validation Rules</vt:lpstr>
      <vt:lpstr>Phase 3</vt:lpstr>
      <vt:lpstr>Classes–Generic Section</vt:lpstr>
      <vt:lpstr>Feature Vector</vt:lpstr>
      <vt:lpstr>PowerPoint Presentation</vt:lpstr>
      <vt:lpstr>SVM Results</vt:lpstr>
      <vt:lpstr>Confusion Matrix Obs.</vt:lpstr>
      <vt:lpstr>Phase 4</vt:lpstr>
      <vt:lpstr>PowerPoint Presentation</vt:lpstr>
      <vt:lpstr>KT statistics</vt:lpstr>
      <vt:lpstr>Phase 5</vt:lpstr>
      <vt:lpstr>PowerPoint Presentation</vt:lpstr>
      <vt:lpstr>PowerPoint Presentation</vt:lpstr>
      <vt:lpstr>Phase 6</vt:lpstr>
      <vt:lpstr>LDA Preprocessing</vt:lpstr>
      <vt:lpstr>PowerPoint Presentation</vt:lpstr>
      <vt:lpstr>PowerPoint Presentation</vt:lpstr>
      <vt:lpstr>PowerPoint Presentation</vt:lpstr>
      <vt:lpstr>Analysis &amp; Discussion</vt:lpstr>
      <vt:lpstr>Semantic Applications</vt:lpstr>
      <vt:lpstr>Interesting Analysis</vt:lpstr>
      <vt:lpstr>Conclusion</vt:lpstr>
      <vt:lpstr>Timeline</vt:lpstr>
      <vt:lpstr>Thank 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CNESSI:  Citation Network with Enhanced Structural and Semantic Information</dc:title>
  <dc:creator>Bhuvan</dc:creator>
  <cp:lastModifiedBy>Bhuvan</cp:lastModifiedBy>
  <cp:revision>21</cp:revision>
  <dcterms:created xsi:type="dcterms:W3CDTF">2015-11-22T21:52:39Z</dcterms:created>
  <dcterms:modified xsi:type="dcterms:W3CDTF">2016-04-21T20:22:09Z</dcterms:modified>
</cp:coreProperties>
</file>