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792">
          <p15:clr>
            <a:srgbClr val="A4A3A4"/>
          </p15:clr>
        </p15:guide>
        <p15:guide id="2" pos="192">
          <p15:clr>
            <a:srgbClr val="A4A3A4"/>
          </p15:clr>
        </p15:guide>
        <p15:guide id="3" orient="horz" pos="1080">
          <p15:clr>
            <a:srgbClr val="A4A3A4"/>
          </p15:clr>
        </p15:guide>
      </p15:sldGuideLst>
    </p:ext>
    <p:ext uri="http://customooxmlschemas.google.com/">
      <go:slidesCustomData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xmlns="" r:id="rId220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387" autoAdjust="0"/>
    <p:restoredTop sz="94660" autoAdjust="0"/>
  </p:normalViewPr>
  <p:slideViewPr>
    <p:cSldViewPr snapToGrid="0">
      <p:cViewPr>
        <p:scale>
          <a:sx n="72" d="100"/>
          <a:sy n="72" d="100"/>
        </p:scale>
        <p:origin x="-224" y="-52"/>
      </p:cViewPr>
      <p:guideLst>
        <p:guide orient="horz" pos="792"/>
        <p:guide orient="horz" pos="1080"/>
        <p:guide pos="19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22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22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20" Type="http://customschemas.google.com/relationships/presentationmetadata" Target="metadata"/><Relationship Id="rId5" Type="http://schemas.openxmlformats.org/officeDocument/2006/relationships/slide" Target="slides/slide4.xml"/><Relationship Id="rId22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2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341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7878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1877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8266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xmlns="" id="{CE849A3B-BCF0-B774-F89E-81965C71F93E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072688" y="78002"/>
            <a:ext cx="1800225" cy="57551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E153E6A6-60E4-FE14-1CBC-8CC211274D1C}"/>
              </a:ext>
            </a:extLst>
          </p:cNvPr>
          <p:cNvSpPr/>
          <p:nvPr/>
        </p:nvSpPr>
        <p:spPr>
          <a:xfrm>
            <a:off x="1" y="0"/>
            <a:ext cx="9829800" cy="717630"/>
          </a:xfrm>
          <a:prstGeom prst="rect">
            <a:avLst/>
          </a:prstGeom>
          <a:solidFill>
            <a:srgbClr val="213264"/>
          </a:solidFill>
          <a:ln>
            <a:solidFill>
              <a:srgbClr val="2132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2C7CE881-772B-9023-3054-4B219B75D755}"/>
              </a:ext>
            </a:extLst>
          </p:cNvPr>
          <p:cNvSpPr/>
          <p:nvPr/>
        </p:nvSpPr>
        <p:spPr>
          <a:xfrm>
            <a:off x="9888967" y="-419"/>
            <a:ext cx="112283" cy="732357"/>
          </a:xfrm>
          <a:prstGeom prst="rect">
            <a:avLst/>
          </a:prstGeom>
          <a:solidFill>
            <a:srgbClr val="7FBA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1" name="Picture 30" descr="A blue and white background&#10;&#10;Description automatically generated with medium confidence">
            <a:extLst>
              <a:ext uri="{FF2B5EF4-FFF2-40B4-BE49-F238E27FC236}">
                <a16:creationId xmlns:a16="http://schemas.microsoft.com/office/drawing/2014/main" xmlns="" id="{16A7B69A-9B14-87FE-841D-37F0A91D141D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alphaModFix amt="16000"/>
          </a:blip>
          <a:srcRect t="24724" r="1619" b="63695"/>
          <a:stretch/>
        </p:blipFill>
        <p:spPr>
          <a:xfrm>
            <a:off x="0" y="-1"/>
            <a:ext cx="9839325" cy="72390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37B91A16-5D54-2FC0-B0FD-A78085FC1313}"/>
              </a:ext>
            </a:extLst>
          </p:cNvPr>
          <p:cNvSpPr/>
          <p:nvPr/>
        </p:nvSpPr>
        <p:spPr>
          <a:xfrm>
            <a:off x="11925300" y="-419"/>
            <a:ext cx="266700" cy="732357"/>
          </a:xfrm>
          <a:prstGeom prst="rect">
            <a:avLst/>
          </a:prstGeom>
          <a:solidFill>
            <a:srgbClr val="FED5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7" r:id="rId1"/>
    <p:sldLayoutId id="2147483701" r:id="rId2"/>
    <p:sldLayoutId id="2147483714" r:id="rId3"/>
    <p:sldLayoutId id="2147483727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 xmlns="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freepik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erson sitting at a desk with a computer&#10;&#10;Description automatically generated">
            <a:extLst>
              <a:ext uri="{FF2B5EF4-FFF2-40B4-BE49-F238E27FC236}">
                <a16:creationId xmlns:a16="http://schemas.microsoft.com/office/drawing/2014/main" xmlns="" id="{07B8740D-C76F-46FC-AEFB-23FB0614D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168"/>
            <a:ext cx="12192000" cy="6858000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xmlns="" id="{C1857762-AD52-483C-B3E1-635C5BBC6F2F}"/>
              </a:ext>
            </a:extLst>
          </p:cNvPr>
          <p:cNvSpPr/>
          <p:nvPr/>
        </p:nvSpPr>
        <p:spPr>
          <a:xfrm>
            <a:off x="5873750" y="584200"/>
            <a:ext cx="4673600" cy="977900"/>
          </a:xfrm>
          <a:prstGeom prst="roundRect">
            <a:avLst/>
          </a:prstGeom>
          <a:solidFill>
            <a:srgbClr val="EBEEF9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5067E9C-C7B9-4476-9708-CBB3F66FD892}"/>
              </a:ext>
            </a:extLst>
          </p:cNvPr>
          <p:cNvSpPr txBox="1"/>
          <p:nvPr/>
        </p:nvSpPr>
        <p:spPr>
          <a:xfrm>
            <a:off x="4151586" y="3244361"/>
            <a:ext cx="75597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 smtClean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Crop Rotation Recommender</a:t>
            </a:r>
            <a:br>
              <a:rPr lang="en-US" sz="3600" b="1" dirty="0" smtClean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000" dirty="0">
                <a:solidFill>
                  <a:schemeClr val="tx2"/>
                </a:solidFill>
              </a:rPr>
              <a:t>INTERNSHIP_17513641056863b20937d78</a:t>
            </a:r>
            <a:r>
              <a:rPr lang="en-US" sz="3600" b="1" dirty="0" smtClean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3600" b="1" dirty="0" smtClean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3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7224A59-2417-428A-A991-E468431BB817}"/>
              </a:ext>
            </a:extLst>
          </p:cNvPr>
          <p:cNvGrpSpPr/>
          <p:nvPr/>
        </p:nvGrpSpPr>
        <p:grpSpPr>
          <a:xfrm>
            <a:off x="6890523" y="742091"/>
            <a:ext cx="2640053" cy="664378"/>
            <a:chOff x="2375536" y="1112060"/>
            <a:chExt cx="3292636" cy="828603"/>
          </a:xfrm>
        </p:grpSpPr>
        <p:pic>
          <p:nvPicPr>
            <p:cNvPr id="7" name="Picture 6" descr="A close up of a logo&#10;&#10;Description automatically generated">
              <a:extLst>
                <a:ext uri="{FF2B5EF4-FFF2-40B4-BE49-F238E27FC236}">
                  <a16:creationId xmlns:a16="http://schemas.microsoft.com/office/drawing/2014/main" xmlns="" id="{BD3530AF-9771-470E-A9BF-F28AA22753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2781" y="1270168"/>
              <a:ext cx="1575391" cy="512386"/>
            </a:xfrm>
            <a:prstGeom prst="rect">
              <a:avLst/>
            </a:prstGeom>
          </p:spPr>
        </p:pic>
        <p:pic>
          <p:nvPicPr>
            <p:cNvPr id="8" name="Picture 7" descr="A yellow and red shell logo&#10;&#10;Description automatically generated">
              <a:extLst>
                <a:ext uri="{FF2B5EF4-FFF2-40B4-BE49-F238E27FC236}">
                  <a16:creationId xmlns:a16="http://schemas.microsoft.com/office/drawing/2014/main" xmlns="" id="{75E6A819-9F3F-4787-A707-A7415C302B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75536" y="1112060"/>
              <a:ext cx="985475" cy="8286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7127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B094E319-C77C-49E2-964C-6E125D716194}"/>
              </a:ext>
            </a:extLst>
          </p:cNvPr>
          <p:cNvSpPr txBox="1"/>
          <p:nvPr/>
        </p:nvSpPr>
        <p:spPr>
          <a:xfrm>
            <a:off x="191911" y="972537"/>
            <a:ext cx="26528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213163"/>
                </a:solidFill>
              </a:rPr>
              <a:t>Learning Objectives</a:t>
            </a:r>
            <a:endParaRPr lang="en-IN" sz="2000" dirty="0">
              <a:solidFill>
                <a:srgbClr val="213163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8E1F3497-5370-4874-9908-5AD45214E10B}"/>
              </a:ext>
            </a:extLst>
          </p:cNvPr>
          <p:cNvSpPr txBox="1"/>
          <p:nvPr/>
        </p:nvSpPr>
        <p:spPr>
          <a:xfrm>
            <a:off x="199809" y="6135329"/>
            <a:ext cx="7958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b="1" dirty="0">
                <a:latin typeface="+mn-lt"/>
              </a:rPr>
              <a:t>Source :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CE830DD-8813-42EB-B27B-B7D85423D0C7}"/>
              </a:ext>
            </a:extLst>
          </p:cNvPr>
          <p:cNvSpPr txBox="1"/>
          <p:nvPr/>
        </p:nvSpPr>
        <p:spPr>
          <a:xfrm>
            <a:off x="880529" y="6135329"/>
            <a:ext cx="18423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dirty="0">
                <a:solidFill>
                  <a:srgbClr val="0000FF"/>
                </a:solidFill>
                <a:latin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www.freepik.com/</a:t>
            </a:r>
            <a:endParaRPr lang="en-IN" sz="1200" dirty="0">
              <a:solidFill>
                <a:srgbClr val="0000FF"/>
              </a:solidFill>
              <a:latin typeface="+mn-lt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CA22F707-7F22-48A3-97EC-98EFB1023A55}"/>
              </a:ext>
            </a:extLst>
          </p:cNvPr>
          <p:cNvCxnSpPr/>
          <p:nvPr/>
        </p:nvCxnSpPr>
        <p:spPr>
          <a:xfrm>
            <a:off x="0" y="6055360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ladder leading to a large yellow circle&#10;&#10;Description automatically generated">
            <a:extLst>
              <a:ext uri="{FF2B5EF4-FFF2-40B4-BE49-F238E27FC236}">
                <a16:creationId xmlns:a16="http://schemas.microsoft.com/office/drawing/2014/main" xmlns="" id="{E2920B14-B344-4926-9729-BC7EBD91FF9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85000"/>
          </a:blip>
          <a:srcRect l="13763" t="6135" r="13650"/>
          <a:stretch/>
        </p:blipFill>
        <p:spPr>
          <a:xfrm>
            <a:off x="7345680" y="1442720"/>
            <a:ext cx="4500880" cy="46329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6C264928-EACB-4739-BDDA-6799C99356F3}"/>
              </a:ext>
            </a:extLst>
          </p:cNvPr>
          <p:cNvSpPr txBox="1"/>
          <p:nvPr/>
        </p:nvSpPr>
        <p:spPr>
          <a:xfrm>
            <a:off x="8839200" y="3168609"/>
            <a:ext cx="150368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3500" b="1" dirty="0">
                <a:solidFill>
                  <a:schemeClr val="tx1"/>
                </a:solidFill>
                <a:latin typeface="+mn-lt"/>
              </a:rPr>
              <a:t>GOAL</a:t>
            </a:r>
          </a:p>
        </p:txBody>
      </p:sp>
      <p:sp>
        <p:nvSpPr>
          <p:cNvPr id="8" name="Rectangle 7"/>
          <p:cNvSpPr/>
          <p:nvPr/>
        </p:nvSpPr>
        <p:spPr>
          <a:xfrm>
            <a:off x="191911" y="1573795"/>
            <a:ext cx="6218576" cy="78483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800" dirty="0"/>
              <a:t>Understand and apply </a:t>
            </a:r>
            <a:r>
              <a:rPr lang="en-US" sz="1800" b="1" dirty="0"/>
              <a:t>machine learning models</a:t>
            </a:r>
            <a:r>
              <a:rPr lang="en-US" sz="1800" dirty="0"/>
              <a:t> for real-world agricultural use cases.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800" dirty="0"/>
              <a:t>Gain hands-on experience with </a:t>
            </a:r>
            <a:r>
              <a:rPr lang="en-US" sz="1800" b="1" dirty="0"/>
              <a:t>Flask</a:t>
            </a:r>
            <a:r>
              <a:rPr lang="en-US" sz="1800" dirty="0"/>
              <a:t> for building interactive web applications.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800" dirty="0"/>
              <a:t>Learn how to </a:t>
            </a:r>
            <a:r>
              <a:rPr lang="en-US" sz="1800" b="1" dirty="0"/>
              <a:t>integrate trained ML models</a:t>
            </a:r>
            <a:r>
              <a:rPr lang="en-US" sz="1800" dirty="0"/>
              <a:t> into a web-based interface.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800" dirty="0"/>
              <a:t>Explore the concept of </a:t>
            </a:r>
            <a:r>
              <a:rPr lang="en-US" sz="1800" b="1" dirty="0"/>
              <a:t>sustainable farming</a:t>
            </a:r>
            <a:r>
              <a:rPr lang="en-US" sz="1800" dirty="0"/>
              <a:t> through crop rotation recommendations.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800" dirty="0"/>
              <a:t>Improve skills in </a:t>
            </a:r>
            <a:r>
              <a:rPr lang="en-US" sz="1800" b="1" dirty="0"/>
              <a:t>version control </a:t>
            </a:r>
            <a:r>
              <a:rPr lang="en-US" sz="1800" dirty="0" smtClean="0"/>
              <a:t> </a:t>
            </a:r>
            <a:r>
              <a:rPr lang="en-US" sz="1800" dirty="0"/>
              <a:t>for collaborative project management.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800" dirty="0"/>
              <a:t>Strengthen problem-solving by enhancing the project with </a:t>
            </a:r>
            <a:r>
              <a:rPr lang="en-US" sz="1800" b="1" dirty="0"/>
              <a:t>improvised features</a:t>
            </a:r>
            <a:r>
              <a:rPr lang="en-US" sz="1800" dirty="0"/>
              <a:t> like better UI and formatted outputs.</a:t>
            </a:r>
          </a:p>
          <a:p>
            <a:endParaRPr lang="en-IN" sz="1800" b="1" dirty="0" smtClean="0">
              <a:solidFill>
                <a:srgbClr val="213163"/>
              </a:solidFill>
            </a:endParaRPr>
          </a:p>
          <a:p>
            <a:endParaRPr lang="en-IN" sz="1800" b="1" dirty="0">
              <a:solidFill>
                <a:srgbClr val="213163"/>
              </a:solidFill>
            </a:endParaRPr>
          </a:p>
          <a:p>
            <a:endParaRPr lang="en-IN" sz="1800" b="1" dirty="0" smtClean="0">
              <a:solidFill>
                <a:srgbClr val="213163"/>
              </a:solidFill>
            </a:endParaRPr>
          </a:p>
          <a:p>
            <a:endParaRPr lang="en-IN" sz="1800" b="1" dirty="0">
              <a:solidFill>
                <a:srgbClr val="213163"/>
              </a:solidFill>
            </a:endParaRPr>
          </a:p>
          <a:p>
            <a:endParaRPr lang="en-IN" sz="1800" b="1" dirty="0" smtClean="0">
              <a:solidFill>
                <a:srgbClr val="213163"/>
              </a:solidFill>
            </a:endParaRPr>
          </a:p>
          <a:p>
            <a:endParaRPr lang="en-IN" sz="1800" b="1" dirty="0">
              <a:solidFill>
                <a:srgbClr val="213163"/>
              </a:solidFill>
            </a:endParaRPr>
          </a:p>
          <a:p>
            <a:endParaRPr lang="en-IN" sz="1800" b="1" dirty="0" smtClean="0">
              <a:solidFill>
                <a:srgbClr val="213163"/>
              </a:solidFill>
            </a:endParaRPr>
          </a:p>
          <a:p>
            <a:endParaRPr lang="en-IN" sz="1800" b="1" dirty="0">
              <a:solidFill>
                <a:srgbClr val="213163"/>
              </a:solidFill>
            </a:endParaRPr>
          </a:p>
          <a:p>
            <a:endParaRPr lang="en-IN" sz="1800" b="1" dirty="0" smtClean="0">
              <a:solidFill>
                <a:srgbClr val="213163"/>
              </a:solidFill>
            </a:endParaRPr>
          </a:p>
          <a:p>
            <a:endParaRPr lang="en-IN" sz="1800" b="1" dirty="0">
              <a:solidFill>
                <a:srgbClr val="213163"/>
              </a:solidFill>
            </a:endParaRPr>
          </a:p>
          <a:p>
            <a:endParaRPr lang="en-IN" sz="1800" b="1" dirty="0" smtClean="0">
              <a:solidFill>
                <a:srgbClr val="213163"/>
              </a:solidFill>
            </a:endParaRPr>
          </a:p>
          <a:p>
            <a:endParaRPr lang="en-IN" sz="1800" b="1" dirty="0">
              <a:solidFill>
                <a:srgbClr val="213163"/>
              </a:solidFill>
            </a:endParaRPr>
          </a:p>
          <a:p>
            <a:endParaRPr lang="en-IN" sz="1800" b="1" dirty="0" smtClean="0">
              <a:solidFill>
                <a:srgbClr val="213163"/>
              </a:solidFill>
            </a:endParaRPr>
          </a:p>
          <a:p>
            <a:endParaRPr lang="en-IN" sz="1800" b="1" dirty="0">
              <a:solidFill>
                <a:srgbClr val="213163"/>
              </a:solidFill>
            </a:endParaRPr>
          </a:p>
          <a:p>
            <a:endParaRPr lang="en-IN" sz="1800" dirty="0">
              <a:solidFill>
                <a:srgbClr val="21316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2052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361D872-7EC7-439F-A588-B1D90CB7A92F}"/>
              </a:ext>
            </a:extLst>
          </p:cNvPr>
          <p:cNvSpPr txBox="1"/>
          <p:nvPr/>
        </p:nvSpPr>
        <p:spPr>
          <a:xfrm>
            <a:off x="135834" y="1067664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213163"/>
                </a:solidFill>
              </a:rPr>
              <a:t>T</a:t>
            </a:r>
            <a:r>
              <a:rPr lang="en-IN" sz="2000" b="1" dirty="0" err="1">
                <a:solidFill>
                  <a:srgbClr val="213163"/>
                </a:solidFill>
              </a:rPr>
              <a:t>ools</a:t>
            </a:r>
            <a:r>
              <a:rPr lang="en-IN" sz="2000" b="1" dirty="0">
                <a:solidFill>
                  <a:srgbClr val="213163"/>
                </a:solidFill>
              </a:rPr>
              <a:t> and Technology used </a:t>
            </a:r>
          </a:p>
        </p:txBody>
      </p:sp>
      <p:sp>
        <p:nvSpPr>
          <p:cNvPr id="2" name="Rectangle 1"/>
          <p:cNvSpPr/>
          <p:nvPr/>
        </p:nvSpPr>
        <p:spPr>
          <a:xfrm>
            <a:off x="870438" y="2154116"/>
            <a:ext cx="7148147" cy="29655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b="1" dirty="0"/>
              <a:t>Python</a:t>
            </a:r>
            <a:r>
              <a:rPr lang="en-US" dirty="0"/>
              <a:t> – Core programming language for model and backend logic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b="1" dirty="0" err="1"/>
              <a:t>Scikit</a:t>
            </a:r>
            <a:r>
              <a:rPr lang="en-US" b="1" dirty="0"/>
              <a:t>-learn</a:t>
            </a:r>
            <a:r>
              <a:rPr lang="en-US" dirty="0"/>
              <a:t> – For training and using the crop recommendation ML model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b="1" dirty="0"/>
              <a:t>Flask</a:t>
            </a:r>
            <a:r>
              <a:rPr lang="en-US" dirty="0"/>
              <a:t> – Web framework to build the application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b="1" dirty="0"/>
              <a:t>HTML, CSS (Internal Styling)</a:t>
            </a:r>
            <a:r>
              <a:rPr lang="en-US" dirty="0"/>
              <a:t> – For frontend user interface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b="1" dirty="0" err="1"/>
              <a:t>Joblib</a:t>
            </a:r>
            <a:r>
              <a:rPr lang="en-US" b="1" dirty="0"/>
              <a:t> &amp; Pickle</a:t>
            </a:r>
            <a:r>
              <a:rPr lang="en-US" dirty="0"/>
              <a:t> – To save and load ML models and label encoders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b="1" dirty="0" err="1"/>
              <a:t>NumPy</a:t>
            </a:r>
            <a:r>
              <a:rPr lang="en-US" dirty="0"/>
              <a:t> – For handling numerical computations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b="1" dirty="0" err="1"/>
              <a:t>Git</a:t>
            </a:r>
            <a:r>
              <a:rPr lang="en-US" b="1" dirty="0"/>
              <a:t> &amp; </a:t>
            </a:r>
            <a:r>
              <a:rPr lang="en-US" b="1" dirty="0" err="1"/>
              <a:t>GitHub</a:t>
            </a:r>
            <a:r>
              <a:rPr lang="en-US" dirty="0"/>
              <a:t> – Version control and project collaboration</a:t>
            </a:r>
          </a:p>
        </p:txBody>
      </p:sp>
    </p:spTree>
    <p:extLst>
      <p:ext uri="{BB962C8B-B14F-4D97-AF65-F5344CB8AC3E}">
        <p14:creationId xmlns:p14="http://schemas.microsoft.com/office/powerpoint/2010/main" val="564571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361D872-7EC7-439F-A588-B1D90CB7A92F}"/>
              </a:ext>
            </a:extLst>
          </p:cNvPr>
          <p:cNvSpPr txBox="1"/>
          <p:nvPr/>
        </p:nvSpPr>
        <p:spPr>
          <a:xfrm>
            <a:off x="268356" y="1014656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Methodology</a:t>
            </a:r>
            <a:r>
              <a:rPr lang="en-US" sz="1800" b="1" dirty="0">
                <a:solidFill>
                  <a:srgbClr val="213163"/>
                </a:solidFill>
              </a:rPr>
              <a:t> </a:t>
            </a:r>
            <a:endParaRPr lang="en-IN" sz="1800" dirty="0">
              <a:solidFill>
                <a:srgbClr val="213163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-1" y="1582615"/>
            <a:ext cx="12045463" cy="49768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Data </a:t>
            </a:r>
            <a:r>
              <a:rPr lang="en-US" b="1" dirty="0"/>
              <a:t>Collection &amp; </a:t>
            </a:r>
            <a:r>
              <a:rPr lang="en-US" b="1" dirty="0" smtClean="0"/>
              <a:t>Preprocessing</a:t>
            </a:r>
            <a:endParaRPr lang="en-US" dirty="0" smtClean="0"/>
          </a:p>
          <a:p>
            <a:pPr marL="342900" lvl="1" indent="-342900">
              <a:buFont typeface="Arial" pitchFamily="34" charset="0"/>
              <a:buChar char="•"/>
            </a:pPr>
            <a:r>
              <a:rPr lang="en-US" dirty="0" smtClean="0"/>
              <a:t>  Used </a:t>
            </a:r>
            <a:r>
              <a:rPr lang="en-US" dirty="0"/>
              <a:t>agricultural dataset with soil nutrients (N, P, K), temperature, humidity, pH, and rainfall.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dirty="0" smtClean="0"/>
              <a:t>   Cleaned </a:t>
            </a:r>
            <a:r>
              <a:rPr lang="en-US" dirty="0"/>
              <a:t>and prepared data for training.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Model Training</a:t>
            </a:r>
            <a:endParaRPr lang="en-US" dirty="0"/>
          </a:p>
          <a:p>
            <a:pPr marL="342900" lvl="1" indent="-342900">
              <a:buFont typeface="Arial" pitchFamily="34" charset="0"/>
              <a:buChar char="•"/>
            </a:pPr>
            <a:r>
              <a:rPr lang="en-US" dirty="0"/>
              <a:t>Trained a </a:t>
            </a:r>
            <a:r>
              <a:rPr lang="en-US" b="1" dirty="0"/>
              <a:t>classification model (</a:t>
            </a:r>
            <a:r>
              <a:rPr lang="en-US" b="1" dirty="0" err="1"/>
              <a:t>Scikit</a:t>
            </a:r>
            <a:r>
              <a:rPr lang="en-US" b="1" dirty="0"/>
              <a:t>-learn)</a:t>
            </a:r>
            <a:r>
              <a:rPr lang="en-US" dirty="0"/>
              <a:t> to predict the best crop.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dirty="0"/>
              <a:t>Applied </a:t>
            </a:r>
            <a:r>
              <a:rPr lang="en-US" b="1" dirty="0"/>
              <a:t>Label Encoding</a:t>
            </a:r>
            <a:r>
              <a:rPr lang="en-US" dirty="0"/>
              <a:t> for crop names.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Model Saving</a:t>
            </a:r>
            <a:endParaRPr lang="en-US" dirty="0"/>
          </a:p>
          <a:p>
            <a:pPr marL="342900" lvl="1" indent="-342900">
              <a:buFont typeface="Arial" pitchFamily="34" charset="0"/>
              <a:buChar char="•"/>
            </a:pPr>
            <a:r>
              <a:rPr lang="en-US" dirty="0"/>
              <a:t>Saved the trained model (</a:t>
            </a:r>
            <a:r>
              <a:rPr lang="en-US" dirty="0" err="1"/>
              <a:t>crop_model.pkl</a:t>
            </a:r>
            <a:r>
              <a:rPr lang="en-US" dirty="0"/>
              <a:t>) and label encoder (</a:t>
            </a:r>
            <a:r>
              <a:rPr lang="en-US" dirty="0" err="1"/>
              <a:t>label_encoder.pkl</a:t>
            </a:r>
            <a:r>
              <a:rPr lang="en-US" dirty="0"/>
              <a:t>) using </a:t>
            </a:r>
            <a:r>
              <a:rPr lang="en-US" b="1" dirty="0" err="1"/>
              <a:t>Joblib</a:t>
            </a:r>
            <a:r>
              <a:rPr lang="en-US" b="1" dirty="0"/>
              <a:t>/Pickle</a:t>
            </a:r>
            <a:r>
              <a:rPr lang="en-US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Web Application Development</a:t>
            </a:r>
            <a:endParaRPr lang="en-US" dirty="0"/>
          </a:p>
          <a:p>
            <a:pPr marL="342900" lvl="1" indent="-342900">
              <a:buFont typeface="Arial" pitchFamily="34" charset="0"/>
              <a:buChar char="•"/>
            </a:pPr>
            <a:r>
              <a:rPr lang="en-US" dirty="0"/>
              <a:t>Built backend using </a:t>
            </a:r>
            <a:r>
              <a:rPr lang="en-US" b="1" dirty="0"/>
              <a:t>Flask</a:t>
            </a:r>
            <a:r>
              <a:rPr lang="en-US" dirty="0"/>
              <a:t>.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dirty="0"/>
              <a:t>Created input form in </a:t>
            </a:r>
            <a:r>
              <a:rPr lang="en-US" b="1" dirty="0"/>
              <a:t>HTML &amp; CSS</a:t>
            </a:r>
            <a:r>
              <a:rPr lang="en-US" dirty="0"/>
              <a:t> for user data entry.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dirty="0"/>
              <a:t>Implemented prediction route to process input and return results.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Result Display</a:t>
            </a:r>
            <a:endParaRPr lang="en-US" dirty="0"/>
          </a:p>
          <a:p>
            <a:pPr marL="342900" lvl="1" indent="-342900">
              <a:buFont typeface="Arial" pitchFamily="34" charset="0"/>
              <a:buChar char="•"/>
            </a:pPr>
            <a:r>
              <a:rPr lang="en-US" dirty="0"/>
              <a:t>Top 3 crop recommendations displayed on </a:t>
            </a:r>
            <a:r>
              <a:rPr lang="en-US" b="1" dirty="0"/>
              <a:t>result page</a:t>
            </a:r>
            <a:r>
              <a:rPr lang="en-US" dirty="0"/>
              <a:t> with probability percentages.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Version Control</a:t>
            </a:r>
            <a:endParaRPr lang="en-US" dirty="0"/>
          </a:p>
          <a:p>
            <a:pPr marL="342900" lvl="1" indent="-342900">
              <a:buFont typeface="Arial" pitchFamily="34" charset="0"/>
              <a:buChar char="•"/>
            </a:pPr>
            <a:r>
              <a:rPr lang="en-US" dirty="0"/>
              <a:t>Managed project with </a:t>
            </a:r>
            <a:r>
              <a:rPr lang="en-US" b="1" dirty="0" err="1"/>
              <a:t>Git</a:t>
            </a:r>
            <a:r>
              <a:rPr lang="en-US" b="1" dirty="0"/>
              <a:t> &amp; </a:t>
            </a:r>
            <a:r>
              <a:rPr lang="en-US" b="1" dirty="0" err="1"/>
              <a:t>GitHub</a:t>
            </a:r>
            <a:r>
              <a:rPr lang="en-US" dirty="0"/>
              <a:t> for tracking and submission.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790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Problem Statement: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15463" y="509611"/>
            <a:ext cx="10155114" cy="49768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Agriculture </a:t>
            </a:r>
            <a:r>
              <a:rPr lang="en-US" dirty="0"/>
              <a:t>is the backbone of India’s economy, yet farmers face uncertainty in crop selection.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Choosing the wrong crop can lead to poor yield and financial losses.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Soil nutrients, pH, temperature, rainfall, and humidity greatly influence crop productivity.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Farmers often lack access to scientific data-driven tools for decision-making.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Traditional practices rely heavily on experience rather than real-time analysis.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Climate change makes it harder to rely on old cropping patterns.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Unsustainable crop choices reduce soil fertility over time.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There is a need for </a:t>
            </a:r>
            <a:r>
              <a:rPr lang="en-US" b="1" dirty="0"/>
              <a:t>smart systems</a:t>
            </a:r>
            <a:r>
              <a:rPr lang="en-US" dirty="0"/>
              <a:t> that guide farmers in crop rotation.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Machine Learning can identify patterns and recommend suitable crops effectively.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This project aims to build a </a:t>
            </a:r>
            <a:r>
              <a:rPr lang="en-US" b="1" dirty="0"/>
              <a:t>Crop Rotation Recommender System</a:t>
            </a:r>
            <a:r>
              <a:rPr lang="en-US" dirty="0"/>
              <a:t> to support sustainable farming.</a:t>
            </a:r>
          </a:p>
        </p:txBody>
      </p:sp>
    </p:spTree>
    <p:extLst>
      <p:ext uri="{BB962C8B-B14F-4D97-AF65-F5344CB8AC3E}">
        <p14:creationId xmlns:p14="http://schemas.microsoft.com/office/powerpoint/2010/main" val="31965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Solution: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92721" y="1682133"/>
            <a:ext cx="10008577" cy="41148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Developed a </a:t>
            </a:r>
            <a:r>
              <a:rPr lang="en-US" b="1" dirty="0"/>
              <a:t>Crop Rotation Recommender System</a:t>
            </a:r>
            <a:r>
              <a:rPr lang="en-US" dirty="0"/>
              <a:t> using Machine Learning.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System takes </a:t>
            </a:r>
            <a:r>
              <a:rPr lang="en-US" b="1" dirty="0"/>
              <a:t>soil nutrients (N, P, K), temperature, humidity, pH, and rainfall</a:t>
            </a:r>
            <a:r>
              <a:rPr lang="en-US" dirty="0"/>
              <a:t> as input.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Predicts the </a:t>
            </a:r>
            <a:r>
              <a:rPr lang="en-US" b="1" dirty="0"/>
              <a:t>top 3 most suitable crops</a:t>
            </a:r>
            <a:r>
              <a:rPr lang="en-US" dirty="0"/>
              <a:t> for given conditions.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Uses a </a:t>
            </a:r>
            <a:r>
              <a:rPr lang="en-US" b="1" dirty="0"/>
              <a:t>trained classification model</a:t>
            </a:r>
            <a:r>
              <a:rPr lang="en-US" dirty="0"/>
              <a:t> and </a:t>
            </a:r>
            <a:r>
              <a:rPr lang="en-US" b="1" dirty="0"/>
              <a:t>label encoding</a:t>
            </a:r>
            <a:r>
              <a:rPr lang="en-US" dirty="0"/>
              <a:t> for accurate predictions.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Integrated into a </a:t>
            </a:r>
            <a:r>
              <a:rPr lang="en-US" b="1" dirty="0"/>
              <a:t>Flask Web Application</a:t>
            </a:r>
            <a:r>
              <a:rPr lang="en-US" dirty="0"/>
              <a:t> with a user-friendly interface.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Displays clean and readable crop recommendations with probabilities.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Helps farmers adopt </a:t>
            </a:r>
            <a:r>
              <a:rPr lang="en-US" b="1" dirty="0"/>
              <a:t>sustainable farming practices</a:t>
            </a:r>
            <a:r>
              <a:rPr lang="en-US" dirty="0"/>
              <a:t> by suggesting rotation-friendly crops.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Reduces risk of crop failure and improves </a:t>
            </a:r>
            <a:r>
              <a:rPr lang="en-US" b="1" dirty="0"/>
              <a:t>soil health</a:t>
            </a:r>
            <a:r>
              <a:rPr lang="en-US" dirty="0"/>
              <a:t> over </a:t>
            </a:r>
            <a:r>
              <a:rPr lang="en-US" dirty="0" smtClean="0"/>
              <a:t>time.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Scalable </a:t>
            </a:r>
            <a:r>
              <a:rPr lang="en-US" b="1" dirty="0"/>
              <a:t>design</a:t>
            </a:r>
            <a:r>
              <a:rPr lang="en-US" dirty="0"/>
              <a:t> – allows adding more datasets or ML models in the future.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Easy deployment</a:t>
            </a:r>
            <a:r>
              <a:rPr lang="en-US" dirty="0"/>
              <a:t> – lightweight application that can run on local systems or cloud servers.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2968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361D872-7EC7-439F-A588-B1D90CB7A92F}"/>
              </a:ext>
            </a:extLst>
          </p:cNvPr>
          <p:cNvSpPr txBox="1"/>
          <p:nvPr/>
        </p:nvSpPr>
        <p:spPr>
          <a:xfrm>
            <a:off x="149087" y="988151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Conclusion:</a:t>
            </a:r>
            <a:r>
              <a:rPr lang="en-US" sz="1800" b="1" dirty="0">
                <a:solidFill>
                  <a:srgbClr val="213163"/>
                </a:solidFill>
              </a:rPr>
              <a:t>  </a:t>
            </a:r>
            <a:endParaRPr lang="en-IN" sz="1800" dirty="0">
              <a:solidFill>
                <a:srgbClr val="213163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05962" y="1414455"/>
            <a:ext cx="7986346" cy="46894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/>
              <a:t>The project successfully demonstrates a </a:t>
            </a:r>
            <a:r>
              <a:rPr lang="en-US" b="1" dirty="0"/>
              <a:t>Machine Learning–based crop recommendation system</a:t>
            </a:r>
            <a:r>
              <a:rPr lang="en-US" dirty="0"/>
              <a:t>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/>
              <a:t>Farmers can make </a:t>
            </a:r>
            <a:r>
              <a:rPr lang="en-US" b="1" dirty="0"/>
              <a:t>data-driven decisions</a:t>
            </a:r>
            <a:r>
              <a:rPr lang="en-US" dirty="0"/>
              <a:t> for sustainable agriculture.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/>
              <a:t>The system helps in </a:t>
            </a:r>
            <a:r>
              <a:rPr lang="en-US" b="1" dirty="0"/>
              <a:t>improving productivity</a:t>
            </a:r>
            <a:r>
              <a:rPr lang="en-US" dirty="0"/>
              <a:t> and </a:t>
            </a:r>
            <a:r>
              <a:rPr lang="en-US" b="1" dirty="0"/>
              <a:t>maintaining soil fertility</a:t>
            </a:r>
            <a:r>
              <a:rPr lang="en-US" dirty="0"/>
              <a:t> through better crop rotation.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/>
              <a:t>A </a:t>
            </a:r>
            <a:r>
              <a:rPr lang="en-US" b="1" dirty="0"/>
              <a:t>simple and user-friendly web interface</a:t>
            </a:r>
            <a:r>
              <a:rPr lang="en-US" dirty="0"/>
              <a:t> ensures accessibility for non-technical users.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/>
              <a:t>The model is </a:t>
            </a:r>
            <a:r>
              <a:rPr lang="en-US" b="1" dirty="0"/>
              <a:t>scalable and adaptable</a:t>
            </a:r>
            <a:r>
              <a:rPr lang="en-US" dirty="0"/>
              <a:t>, allowing future integration of more datasets, parameters, and features.</a:t>
            </a:r>
          </a:p>
          <a:p>
            <a:r>
              <a:rPr lang="en-US" b="1" dirty="0"/>
              <a:t>Future Scope:</a:t>
            </a:r>
            <a:endParaRPr lang="en-US" dirty="0"/>
          </a:p>
          <a:p>
            <a:pPr marL="342900" lvl="1" indent="-342900">
              <a:buFont typeface="Arial" pitchFamily="34" charset="0"/>
              <a:buChar char="•"/>
            </a:pPr>
            <a:r>
              <a:rPr lang="en-US" dirty="0"/>
              <a:t>Adding </a:t>
            </a:r>
            <a:r>
              <a:rPr lang="en-US" b="1" dirty="0"/>
              <a:t>real-time weather and soil sensor data</a:t>
            </a:r>
            <a:r>
              <a:rPr lang="en-US" dirty="0"/>
              <a:t> for more accurate predictions.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dirty="0"/>
              <a:t>Extending the system into a </a:t>
            </a:r>
            <a:r>
              <a:rPr lang="en-US" b="1" dirty="0"/>
              <a:t>mobile app for farmers</a:t>
            </a:r>
            <a:r>
              <a:rPr lang="en-US" dirty="0"/>
              <a:t> with multilingual support.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dirty="0"/>
              <a:t>Incorporating </a:t>
            </a:r>
            <a:r>
              <a:rPr lang="en-US" b="1" dirty="0"/>
              <a:t>fertilizer and pesticide recommendations</a:t>
            </a:r>
            <a:r>
              <a:rPr lang="en-US" dirty="0"/>
              <a:t> for complete crop planning.</a:t>
            </a:r>
          </a:p>
        </p:txBody>
      </p:sp>
    </p:spTree>
    <p:extLst>
      <p:ext uri="{BB962C8B-B14F-4D97-AF65-F5344CB8AC3E}">
        <p14:creationId xmlns:p14="http://schemas.microsoft.com/office/powerpoint/2010/main" val="1519883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Screenshot of Output: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816"/>
          <a:stretch/>
        </p:blipFill>
        <p:spPr>
          <a:xfrm>
            <a:off x="255104" y="2347546"/>
            <a:ext cx="5779094" cy="249349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427"/>
          <a:stretch/>
        </p:blipFill>
        <p:spPr>
          <a:xfrm>
            <a:off x="6034198" y="2365916"/>
            <a:ext cx="6037640" cy="245675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2361D872-7EC7-439F-A588-B1D90CB7A92F}"/>
              </a:ext>
            </a:extLst>
          </p:cNvPr>
          <p:cNvSpPr txBox="1"/>
          <p:nvPr/>
        </p:nvSpPr>
        <p:spPr>
          <a:xfrm>
            <a:off x="255104" y="1857443"/>
            <a:ext cx="274307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 smtClean="0">
                <a:solidFill>
                  <a:srgbClr val="213163"/>
                </a:solidFill>
              </a:rPr>
              <a:t>Input we provide:</a:t>
            </a:r>
            <a:endParaRPr lang="en-IN" sz="2000" b="1" dirty="0">
              <a:solidFill>
                <a:srgbClr val="213163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2361D872-7EC7-439F-A588-B1D90CB7A92F}"/>
              </a:ext>
            </a:extLst>
          </p:cNvPr>
          <p:cNvSpPr txBox="1"/>
          <p:nvPr/>
        </p:nvSpPr>
        <p:spPr>
          <a:xfrm>
            <a:off x="6001705" y="1857443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rgbClr val="213163"/>
                </a:solidFill>
              </a:rPr>
              <a:t>Output we got:  </a:t>
            </a:r>
            <a:endParaRPr lang="en-IN" sz="2000" b="1" dirty="0">
              <a:solidFill>
                <a:srgbClr val="21316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5949419"/>
      </p:ext>
    </p:extLst>
  </p:cSld>
  <p:clrMapOvr>
    <a:masterClrMapping/>
  </p:clrMapOvr>
</p:sld>
</file>

<file path=ppt/theme/theme1.xml><?xml version="1.0" encoding="utf-8"?>
<a:theme xmlns:a="http://schemas.openxmlformats.org/drawingml/2006/main" name="Session 01 Design Thinking &amp; Critical Thinking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Session 01 Design Thinking &amp; Critical Thinking" id="{1DE73F69-F87A-4ED3-81C1-82D2BA622E0C}" vid="{37568650-F724-47C7-905E-9640F80174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Session 01 Design Thinking &amp; Critical Thinking</Template>
  <TotalTime>115</TotalTime>
  <Words>667</Words>
  <Application>Microsoft Office PowerPoint</Application>
  <PresentationFormat>Custom</PresentationFormat>
  <Paragraphs>89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Session 01 Design Thinking &amp; Critical Thinking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Kurhe</dc:creator>
  <cp:lastModifiedBy>WIN11</cp:lastModifiedBy>
  <cp:revision>10</cp:revision>
  <dcterms:created xsi:type="dcterms:W3CDTF">2024-12-31T09:40:01Z</dcterms:created>
  <dcterms:modified xsi:type="dcterms:W3CDTF">2025-09-09T15:23:49Z</dcterms:modified>
</cp:coreProperties>
</file>