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69" r:id="rId3"/>
    <p:sldId id="268" r:id="rId4"/>
    <p:sldId id="272" r:id="rId5"/>
    <p:sldId id="270" r:id="rId6"/>
    <p:sldId id="273" r:id="rId7"/>
    <p:sldId id="278" r:id="rId8"/>
    <p:sldId id="274" r:id="rId9"/>
    <p:sldId id="275" r:id="rId10"/>
    <p:sldId id="279" r:id="rId11"/>
    <p:sldId id="276" r:id="rId12"/>
    <p:sldId id="277"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17FA5-C9FA-4F73-9A09-50BC736D7841}" v="3" dt="2025-05-10T15:53:56.942"/>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vaneshwar C" userId="02ae601e11acac4e" providerId="LiveId" clId="{BFA17FA5-C9FA-4F73-9A09-50BC736D7841}"/>
    <pc:docChg chg="undo custSel addSld modSld">
      <pc:chgData name="Bhuvaneshwar C" userId="02ae601e11acac4e" providerId="LiveId" clId="{BFA17FA5-C9FA-4F73-9A09-50BC736D7841}" dt="2025-05-10T15:54:01.015" v="35" actId="1076"/>
      <pc:docMkLst>
        <pc:docMk/>
      </pc:docMkLst>
      <pc:sldChg chg="modSp mod">
        <pc:chgData name="Bhuvaneshwar C" userId="02ae601e11acac4e" providerId="LiveId" clId="{BFA17FA5-C9FA-4F73-9A09-50BC736D7841}" dt="2025-05-10T15:46:39.646" v="11" actId="20577"/>
        <pc:sldMkLst>
          <pc:docMk/>
          <pc:sldMk cId="0" sldId="256"/>
        </pc:sldMkLst>
        <pc:spChg chg="mod">
          <ac:chgData name="Bhuvaneshwar C" userId="02ae601e11acac4e" providerId="LiveId" clId="{BFA17FA5-C9FA-4F73-9A09-50BC736D7841}" dt="2025-05-10T15:46:39.646" v="11" actId="20577"/>
          <ac:spMkLst>
            <pc:docMk/>
            <pc:sldMk cId="0" sldId="256"/>
            <ac:spMk id="91" creationId="{00000000-0000-0000-0000-000000000000}"/>
          </ac:spMkLst>
        </pc:spChg>
      </pc:sldChg>
      <pc:sldChg chg="addSp modSp new mod">
        <pc:chgData name="Bhuvaneshwar C" userId="02ae601e11acac4e" providerId="LiveId" clId="{BFA17FA5-C9FA-4F73-9A09-50BC736D7841}" dt="2025-05-10T15:54:01.015" v="35" actId="1076"/>
        <pc:sldMkLst>
          <pc:docMk/>
          <pc:sldMk cId="4182001558" sldId="278"/>
        </pc:sldMkLst>
        <pc:spChg chg="add mod">
          <ac:chgData name="Bhuvaneshwar C" userId="02ae601e11acac4e" providerId="LiveId" clId="{BFA17FA5-C9FA-4F73-9A09-50BC736D7841}" dt="2025-05-10T15:53:47.873" v="33"/>
          <ac:spMkLst>
            <pc:docMk/>
            <pc:sldMk cId="4182001558" sldId="278"/>
            <ac:spMk id="4" creationId="{DCA0B4B1-06D9-3F57-787D-B480A424DF14}"/>
          </ac:spMkLst>
        </pc:spChg>
        <pc:picChg chg="add mod">
          <ac:chgData name="Bhuvaneshwar C" userId="02ae601e11acac4e" providerId="LiveId" clId="{BFA17FA5-C9FA-4F73-9A09-50BC736D7841}" dt="2025-05-10T15:50:06.215" v="14" actId="1076"/>
          <ac:picMkLst>
            <pc:docMk/>
            <pc:sldMk cId="4182001558" sldId="278"/>
            <ac:picMk id="3" creationId="{8F553419-3000-8A4A-404F-963104CAB71B}"/>
          </ac:picMkLst>
        </pc:picChg>
        <pc:picChg chg="add mod">
          <ac:chgData name="Bhuvaneshwar C" userId="02ae601e11acac4e" providerId="LiveId" clId="{BFA17FA5-C9FA-4F73-9A09-50BC736D7841}" dt="2025-05-10T15:54:01.015" v="35" actId="1076"/>
          <ac:picMkLst>
            <pc:docMk/>
            <pc:sldMk cId="4182001558" sldId="278"/>
            <ac:picMk id="5" creationId="{AA3E5BC4-60B0-5FA0-D340-F0F6E99E1DD1}"/>
          </ac:picMkLst>
        </pc:picChg>
      </pc:sldChg>
      <pc:sldChg chg="addSp delSp modSp new mod">
        <pc:chgData name="Bhuvaneshwar C" userId="02ae601e11acac4e" providerId="LiveId" clId="{BFA17FA5-C9FA-4F73-9A09-50BC736D7841}" dt="2025-05-10T15:53:13.529" v="31" actId="1076"/>
        <pc:sldMkLst>
          <pc:docMk/>
          <pc:sldMk cId="3292702015" sldId="279"/>
        </pc:sldMkLst>
        <pc:spChg chg="mod">
          <ac:chgData name="Bhuvaneshwar C" userId="02ae601e11acac4e" providerId="LiveId" clId="{BFA17FA5-C9FA-4F73-9A09-50BC736D7841}" dt="2025-05-10T15:51:06.125" v="18"/>
          <ac:spMkLst>
            <pc:docMk/>
            <pc:sldMk cId="3292702015" sldId="279"/>
            <ac:spMk id="2" creationId="{BCADCD4C-92E0-22D3-A242-2631FF50475E}"/>
          </ac:spMkLst>
        </pc:spChg>
        <pc:spChg chg="del">
          <ac:chgData name="Bhuvaneshwar C" userId="02ae601e11acac4e" providerId="LiveId" clId="{BFA17FA5-C9FA-4F73-9A09-50BC736D7841}" dt="2025-05-10T15:51:12.887" v="19" actId="21"/>
          <ac:spMkLst>
            <pc:docMk/>
            <pc:sldMk cId="3292702015" sldId="279"/>
            <ac:spMk id="3" creationId="{58666A93-0BDF-B1E2-DCCD-816D173E7A07}"/>
          </ac:spMkLst>
        </pc:spChg>
        <pc:picChg chg="add mod">
          <ac:chgData name="Bhuvaneshwar C" userId="02ae601e11acac4e" providerId="LiveId" clId="{BFA17FA5-C9FA-4F73-9A09-50BC736D7841}" dt="2025-05-10T15:52:02.922" v="24" actId="1076"/>
          <ac:picMkLst>
            <pc:docMk/>
            <pc:sldMk cId="3292702015" sldId="279"/>
            <ac:picMk id="5" creationId="{124665E3-64AD-EA75-8FF5-57F6854094AB}"/>
          </ac:picMkLst>
        </pc:picChg>
        <pc:picChg chg="add mod">
          <ac:chgData name="Bhuvaneshwar C" userId="02ae601e11acac4e" providerId="LiveId" clId="{BFA17FA5-C9FA-4F73-9A09-50BC736D7841}" dt="2025-05-10T15:53:13.529" v="31" actId="1076"/>
          <ac:picMkLst>
            <pc:docMk/>
            <pc:sldMk cId="3292702015" sldId="279"/>
            <ac:picMk id="7" creationId="{3E23B898-E188-89FB-EC51-2876B9A2F4C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7C85B-5034-412E-B8D6-EAC4BC6CF786}" type="doc">
      <dgm:prSet loTypeId="urn:microsoft.com/office/officeart/2005/8/layout/process2" loCatId="process" qsTypeId="urn:microsoft.com/office/officeart/2005/8/quickstyle/simple1" qsCatId="simple" csTypeId="urn:microsoft.com/office/officeart/2005/8/colors/accent1_2" csCatId="accent1" phldr="1"/>
      <dgm:spPr/>
    </dgm:pt>
    <dgm:pt modelId="{D27B999C-F21A-4D4E-B813-77517EEC7A9D}">
      <dgm:prSet phldrT="[Text]"/>
      <dgm:spPr/>
      <dgm:t>
        <a:bodyPr/>
        <a:lstStyle/>
        <a:p>
          <a:r>
            <a:rPr lang="en-IN"/>
            <a:t>Image Acquisition</a:t>
          </a:r>
        </a:p>
      </dgm:t>
    </dgm:pt>
    <dgm:pt modelId="{2CDDDC20-0A72-4670-A0C3-54873B40D95D}" type="parTrans" cxnId="{19EC6208-EEB8-41EE-B5AE-A7B0D932058C}">
      <dgm:prSet/>
      <dgm:spPr/>
      <dgm:t>
        <a:bodyPr/>
        <a:lstStyle/>
        <a:p>
          <a:endParaRPr lang="en-IN"/>
        </a:p>
      </dgm:t>
    </dgm:pt>
    <dgm:pt modelId="{C196826B-F6CE-4547-8EDD-6A0C73E6AE50}" type="sibTrans" cxnId="{19EC6208-EEB8-41EE-B5AE-A7B0D932058C}">
      <dgm:prSet/>
      <dgm:spPr/>
      <dgm:t>
        <a:bodyPr/>
        <a:lstStyle/>
        <a:p>
          <a:endParaRPr lang="en-IN"/>
        </a:p>
      </dgm:t>
    </dgm:pt>
    <dgm:pt modelId="{5B45D8D4-A42C-4E24-BB66-A5DEA45D5557}">
      <dgm:prSet phldrT="[Text]"/>
      <dgm:spPr/>
      <dgm:t>
        <a:bodyPr/>
        <a:lstStyle/>
        <a:p>
          <a:r>
            <a:rPr lang="en-IN"/>
            <a:t>Preprocessing Module</a:t>
          </a:r>
        </a:p>
      </dgm:t>
    </dgm:pt>
    <dgm:pt modelId="{38C0426C-885B-4677-9A17-65A38A6D4D03}" type="parTrans" cxnId="{A60CB3FD-ED15-4CA3-9205-9A364926A3C0}">
      <dgm:prSet/>
      <dgm:spPr/>
      <dgm:t>
        <a:bodyPr/>
        <a:lstStyle/>
        <a:p>
          <a:endParaRPr lang="en-IN"/>
        </a:p>
      </dgm:t>
    </dgm:pt>
    <dgm:pt modelId="{88EF547E-1517-4799-8FE5-A2D785389DC8}" type="sibTrans" cxnId="{A60CB3FD-ED15-4CA3-9205-9A364926A3C0}">
      <dgm:prSet/>
      <dgm:spPr/>
      <dgm:t>
        <a:bodyPr/>
        <a:lstStyle/>
        <a:p>
          <a:endParaRPr lang="en-IN"/>
        </a:p>
      </dgm:t>
    </dgm:pt>
    <dgm:pt modelId="{5DF85A4C-EABD-4E1F-8068-76F59E6FC5BB}">
      <dgm:prSet phldrT="[Text]"/>
      <dgm:spPr/>
      <dgm:t>
        <a:bodyPr/>
        <a:lstStyle/>
        <a:p>
          <a:r>
            <a:rPr lang="en-IN"/>
            <a:t>AI-Based Disease Detection</a:t>
          </a:r>
        </a:p>
      </dgm:t>
    </dgm:pt>
    <dgm:pt modelId="{20275E8B-DA55-46CB-ABD4-6AE858599718}" type="parTrans" cxnId="{0BD2E5FB-0032-426E-9D1E-758CA5E763D7}">
      <dgm:prSet/>
      <dgm:spPr/>
      <dgm:t>
        <a:bodyPr/>
        <a:lstStyle/>
        <a:p>
          <a:endParaRPr lang="en-IN"/>
        </a:p>
      </dgm:t>
    </dgm:pt>
    <dgm:pt modelId="{73995722-9E25-4E94-A7D0-A309445238C3}" type="sibTrans" cxnId="{0BD2E5FB-0032-426E-9D1E-758CA5E763D7}">
      <dgm:prSet/>
      <dgm:spPr/>
      <dgm:t>
        <a:bodyPr/>
        <a:lstStyle/>
        <a:p>
          <a:endParaRPr lang="en-IN"/>
        </a:p>
      </dgm:t>
    </dgm:pt>
    <dgm:pt modelId="{8B068F45-6D61-4E4C-96A6-FD8A530053A0}">
      <dgm:prSet phldrT="[Text]"/>
      <dgm:spPr/>
      <dgm:t>
        <a:bodyPr/>
        <a:lstStyle/>
        <a:p>
          <a:r>
            <a:rPr lang="en-IN"/>
            <a:t>Environmental Data Integration</a:t>
          </a:r>
        </a:p>
      </dgm:t>
    </dgm:pt>
    <dgm:pt modelId="{BA3EB140-7379-4DFE-8627-2D4431DE079A}" type="parTrans" cxnId="{18D8568E-CF73-42E8-B724-AB7A044EEA0D}">
      <dgm:prSet/>
      <dgm:spPr/>
      <dgm:t>
        <a:bodyPr/>
        <a:lstStyle/>
        <a:p>
          <a:endParaRPr lang="en-IN"/>
        </a:p>
      </dgm:t>
    </dgm:pt>
    <dgm:pt modelId="{2E849B2B-76DE-40FC-8764-4C6CD3FBD50F}" type="sibTrans" cxnId="{18D8568E-CF73-42E8-B724-AB7A044EEA0D}">
      <dgm:prSet/>
      <dgm:spPr/>
      <dgm:t>
        <a:bodyPr/>
        <a:lstStyle/>
        <a:p>
          <a:endParaRPr lang="en-IN"/>
        </a:p>
      </dgm:t>
    </dgm:pt>
    <dgm:pt modelId="{2AFD4D93-2C9D-47F8-A373-5CD42869CF8C}">
      <dgm:prSet phldrT="[Text]"/>
      <dgm:spPr/>
      <dgm:t>
        <a:bodyPr/>
        <a:lstStyle/>
        <a:p>
          <a:r>
            <a:rPr lang="en-IN" dirty="0"/>
            <a:t>Treatment Recommendation Engine</a:t>
          </a:r>
        </a:p>
      </dgm:t>
    </dgm:pt>
    <dgm:pt modelId="{18CBBB40-3BEC-4A09-BD53-CE25ADF65F66}" type="parTrans" cxnId="{05D0344B-925F-4587-B752-71C311116EB8}">
      <dgm:prSet/>
      <dgm:spPr/>
      <dgm:t>
        <a:bodyPr/>
        <a:lstStyle/>
        <a:p>
          <a:endParaRPr lang="en-IN"/>
        </a:p>
      </dgm:t>
    </dgm:pt>
    <dgm:pt modelId="{19C3138E-0DF6-4501-96D8-B0082F6E5DFD}" type="sibTrans" cxnId="{05D0344B-925F-4587-B752-71C311116EB8}">
      <dgm:prSet/>
      <dgm:spPr/>
      <dgm:t>
        <a:bodyPr/>
        <a:lstStyle/>
        <a:p>
          <a:endParaRPr lang="en-IN"/>
        </a:p>
      </dgm:t>
    </dgm:pt>
    <dgm:pt modelId="{BC745519-9BF6-4953-891A-C3EBD63983CB}">
      <dgm:prSet phldrT="[Text]"/>
      <dgm:spPr/>
      <dgm:t>
        <a:bodyPr/>
        <a:lstStyle/>
        <a:p>
          <a:r>
            <a:rPr lang="en-IN"/>
            <a:t>User Interface</a:t>
          </a:r>
        </a:p>
      </dgm:t>
    </dgm:pt>
    <dgm:pt modelId="{751BB569-849B-4C30-8842-19B0881E7C5A}" type="parTrans" cxnId="{D95BFEC5-553F-4E51-92DB-4F0E83E1FAF4}">
      <dgm:prSet/>
      <dgm:spPr/>
      <dgm:t>
        <a:bodyPr/>
        <a:lstStyle/>
        <a:p>
          <a:endParaRPr lang="en-IN"/>
        </a:p>
      </dgm:t>
    </dgm:pt>
    <dgm:pt modelId="{83ADF91F-8ECC-4E61-8FB4-B084AEFCD64C}" type="sibTrans" cxnId="{D95BFEC5-553F-4E51-92DB-4F0E83E1FAF4}">
      <dgm:prSet/>
      <dgm:spPr/>
      <dgm:t>
        <a:bodyPr/>
        <a:lstStyle/>
        <a:p>
          <a:endParaRPr lang="en-IN"/>
        </a:p>
      </dgm:t>
    </dgm:pt>
    <dgm:pt modelId="{529465F6-0BB9-43F0-AA0A-B3BA3392DF02}" type="pres">
      <dgm:prSet presAssocID="{53A7C85B-5034-412E-B8D6-EAC4BC6CF786}" presName="linearFlow" presStyleCnt="0">
        <dgm:presLayoutVars>
          <dgm:resizeHandles val="exact"/>
        </dgm:presLayoutVars>
      </dgm:prSet>
      <dgm:spPr/>
    </dgm:pt>
    <dgm:pt modelId="{AD88466F-3FBF-4573-A7E7-25569E535AB0}" type="pres">
      <dgm:prSet presAssocID="{D27B999C-F21A-4D4E-B813-77517EEC7A9D}" presName="node" presStyleLbl="node1" presStyleIdx="0" presStyleCnt="6">
        <dgm:presLayoutVars>
          <dgm:bulletEnabled val="1"/>
        </dgm:presLayoutVars>
      </dgm:prSet>
      <dgm:spPr/>
    </dgm:pt>
    <dgm:pt modelId="{6F3ECC95-57D2-4B14-A4A4-FF17A4A4E77E}" type="pres">
      <dgm:prSet presAssocID="{C196826B-F6CE-4547-8EDD-6A0C73E6AE50}" presName="sibTrans" presStyleLbl="sibTrans2D1" presStyleIdx="0" presStyleCnt="5"/>
      <dgm:spPr/>
    </dgm:pt>
    <dgm:pt modelId="{CD3219AB-4745-4951-8118-BAFCEE0AB6A0}" type="pres">
      <dgm:prSet presAssocID="{C196826B-F6CE-4547-8EDD-6A0C73E6AE50}" presName="connectorText" presStyleLbl="sibTrans2D1" presStyleIdx="0" presStyleCnt="5"/>
      <dgm:spPr/>
    </dgm:pt>
    <dgm:pt modelId="{67116175-1FBE-4376-825F-CE4F3043E75A}" type="pres">
      <dgm:prSet presAssocID="{5B45D8D4-A42C-4E24-BB66-A5DEA45D5557}" presName="node" presStyleLbl="node1" presStyleIdx="1" presStyleCnt="6">
        <dgm:presLayoutVars>
          <dgm:bulletEnabled val="1"/>
        </dgm:presLayoutVars>
      </dgm:prSet>
      <dgm:spPr/>
    </dgm:pt>
    <dgm:pt modelId="{EE91C91E-1CD2-4F4D-9F31-57126F5EE13D}" type="pres">
      <dgm:prSet presAssocID="{88EF547E-1517-4799-8FE5-A2D785389DC8}" presName="sibTrans" presStyleLbl="sibTrans2D1" presStyleIdx="1" presStyleCnt="5"/>
      <dgm:spPr/>
    </dgm:pt>
    <dgm:pt modelId="{D322FADA-F465-4B57-AEA4-3B554E262E8F}" type="pres">
      <dgm:prSet presAssocID="{88EF547E-1517-4799-8FE5-A2D785389DC8}" presName="connectorText" presStyleLbl="sibTrans2D1" presStyleIdx="1" presStyleCnt="5"/>
      <dgm:spPr/>
    </dgm:pt>
    <dgm:pt modelId="{1975A401-D462-44F4-B212-344AA27B602E}" type="pres">
      <dgm:prSet presAssocID="{5DF85A4C-EABD-4E1F-8068-76F59E6FC5BB}" presName="node" presStyleLbl="node1" presStyleIdx="2" presStyleCnt="6">
        <dgm:presLayoutVars>
          <dgm:bulletEnabled val="1"/>
        </dgm:presLayoutVars>
      </dgm:prSet>
      <dgm:spPr/>
    </dgm:pt>
    <dgm:pt modelId="{A8834AD9-C199-4551-A78B-C37A16F9CAF0}" type="pres">
      <dgm:prSet presAssocID="{73995722-9E25-4E94-A7D0-A309445238C3}" presName="sibTrans" presStyleLbl="sibTrans2D1" presStyleIdx="2" presStyleCnt="5"/>
      <dgm:spPr/>
    </dgm:pt>
    <dgm:pt modelId="{9F66EA80-6055-4B78-98B7-3539C9EF2AE8}" type="pres">
      <dgm:prSet presAssocID="{73995722-9E25-4E94-A7D0-A309445238C3}" presName="connectorText" presStyleLbl="sibTrans2D1" presStyleIdx="2" presStyleCnt="5"/>
      <dgm:spPr/>
    </dgm:pt>
    <dgm:pt modelId="{C2C3AD86-E1B4-4ED5-A207-C9F41B249167}" type="pres">
      <dgm:prSet presAssocID="{8B068F45-6D61-4E4C-96A6-FD8A530053A0}" presName="node" presStyleLbl="node1" presStyleIdx="3" presStyleCnt="6">
        <dgm:presLayoutVars>
          <dgm:bulletEnabled val="1"/>
        </dgm:presLayoutVars>
      </dgm:prSet>
      <dgm:spPr/>
    </dgm:pt>
    <dgm:pt modelId="{896B0BB6-E998-4500-B969-CBCD5A4FDF98}" type="pres">
      <dgm:prSet presAssocID="{2E849B2B-76DE-40FC-8764-4C6CD3FBD50F}" presName="sibTrans" presStyleLbl="sibTrans2D1" presStyleIdx="3" presStyleCnt="5"/>
      <dgm:spPr/>
    </dgm:pt>
    <dgm:pt modelId="{06D4A92D-2149-4725-8D04-6A736537BCA6}" type="pres">
      <dgm:prSet presAssocID="{2E849B2B-76DE-40FC-8764-4C6CD3FBD50F}" presName="connectorText" presStyleLbl="sibTrans2D1" presStyleIdx="3" presStyleCnt="5"/>
      <dgm:spPr/>
    </dgm:pt>
    <dgm:pt modelId="{3E1F8379-EB77-498C-926B-98B33868EAF6}" type="pres">
      <dgm:prSet presAssocID="{2AFD4D93-2C9D-47F8-A373-5CD42869CF8C}" presName="node" presStyleLbl="node1" presStyleIdx="4" presStyleCnt="6">
        <dgm:presLayoutVars>
          <dgm:bulletEnabled val="1"/>
        </dgm:presLayoutVars>
      </dgm:prSet>
      <dgm:spPr/>
    </dgm:pt>
    <dgm:pt modelId="{54C68EB8-31D2-4613-B01B-B214666D0E56}" type="pres">
      <dgm:prSet presAssocID="{19C3138E-0DF6-4501-96D8-B0082F6E5DFD}" presName="sibTrans" presStyleLbl="sibTrans2D1" presStyleIdx="4" presStyleCnt="5"/>
      <dgm:spPr/>
    </dgm:pt>
    <dgm:pt modelId="{4B32F65F-6914-475A-BE49-D2F748B4C619}" type="pres">
      <dgm:prSet presAssocID="{19C3138E-0DF6-4501-96D8-B0082F6E5DFD}" presName="connectorText" presStyleLbl="sibTrans2D1" presStyleIdx="4" presStyleCnt="5"/>
      <dgm:spPr/>
    </dgm:pt>
    <dgm:pt modelId="{BD64E2DF-EDA6-4FF3-936D-53B02D7C6FD6}" type="pres">
      <dgm:prSet presAssocID="{BC745519-9BF6-4953-891A-C3EBD63983CB}" presName="node" presStyleLbl="node1" presStyleIdx="5" presStyleCnt="6">
        <dgm:presLayoutVars>
          <dgm:bulletEnabled val="1"/>
        </dgm:presLayoutVars>
      </dgm:prSet>
      <dgm:spPr/>
    </dgm:pt>
  </dgm:ptLst>
  <dgm:cxnLst>
    <dgm:cxn modelId="{262AFE07-C3B3-4947-96B3-17D28E4E4E57}" type="presOf" srcId="{88EF547E-1517-4799-8FE5-A2D785389DC8}" destId="{D322FADA-F465-4B57-AEA4-3B554E262E8F}" srcOrd="1" destOrd="0" presId="urn:microsoft.com/office/officeart/2005/8/layout/process2"/>
    <dgm:cxn modelId="{19EC6208-EEB8-41EE-B5AE-A7B0D932058C}" srcId="{53A7C85B-5034-412E-B8D6-EAC4BC6CF786}" destId="{D27B999C-F21A-4D4E-B813-77517EEC7A9D}" srcOrd="0" destOrd="0" parTransId="{2CDDDC20-0A72-4670-A0C3-54873B40D95D}" sibTransId="{C196826B-F6CE-4547-8EDD-6A0C73E6AE50}"/>
    <dgm:cxn modelId="{DD513D12-6C01-4357-A660-E86043CE5E9E}" type="presOf" srcId="{2E849B2B-76DE-40FC-8764-4C6CD3FBD50F}" destId="{06D4A92D-2149-4725-8D04-6A736537BCA6}" srcOrd="1" destOrd="0" presId="urn:microsoft.com/office/officeart/2005/8/layout/process2"/>
    <dgm:cxn modelId="{95DD1220-C50C-4AE3-ADF6-78FE92CDA46C}" type="presOf" srcId="{2E849B2B-76DE-40FC-8764-4C6CD3FBD50F}" destId="{896B0BB6-E998-4500-B969-CBCD5A4FDF98}" srcOrd="0" destOrd="0" presId="urn:microsoft.com/office/officeart/2005/8/layout/process2"/>
    <dgm:cxn modelId="{696E9020-30AF-4B84-980B-84B482C3132D}" type="presOf" srcId="{5B45D8D4-A42C-4E24-BB66-A5DEA45D5557}" destId="{67116175-1FBE-4376-825F-CE4F3043E75A}" srcOrd="0" destOrd="0" presId="urn:microsoft.com/office/officeart/2005/8/layout/process2"/>
    <dgm:cxn modelId="{7F99F160-C8C9-4804-889D-989D141A76C9}" type="presOf" srcId="{BC745519-9BF6-4953-891A-C3EBD63983CB}" destId="{BD64E2DF-EDA6-4FF3-936D-53B02D7C6FD6}" srcOrd="0" destOrd="0" presId="urn:microsoft.com/office/officeart/2005/8/layout/process2"/>
    <dgm:cxn modelId="{B6793463-2280-40C0-B233-6A443579EBA3}" type="presOf" srcId="{73995722-9E25-4E94-A7D0-A309445238C3}" destId="{A8834AD9-C199-4551-A78B-C37A16F9CAF0}" srcOrd="0" destOrd="0" presId="urn:microsoft.com/office/officeart/2005/8/layout/process2"/>
    <dgm:cxn modelId="{E305CA66-EE12-491E-B0BD-AE2D7AEDC32D}" type="presOf" srcId="{88EF547E-1517-4799-8FE5-A2D785389DC8}" destId="{EE91C91E-1CD2-4F4D-9F31-57126F5EE13D}" srcOrd="0" destOrd="0" presId="urn:microsoft.com/office/officeart/2005/8/layout/process2"/>
    <dgm:cxn modelId="{05D0344B-925F-4587-B752-71C311116EB8}" srcId="{53A7C85B-5034-412E-B8D6-EAC4BC6CF786}" destId="{2AFD4D93-2C9D-47F8-A373-5CD42869CF8C}" srcOrd="4" destOrd="0" parTransId="{18CBBB40-3BEC-4A09-BD53-CE25ADF65F66}" sibTransId="{19C3138E-0DF6-4501-96D8-B0082F6E5DFD}"/>
    <dgm:cxn modelId="{4C7A7450-0ABC-49CA-A39C-FCB199FBF0D4}" type="presOf" srcId="{19C3138E-0DF6-4501-96D8-B0082F6E5DFD}" destId="{54C68EB8-31D2-4613-B01B-B214666D0E56}" srcOrd="0" destOrd="0" presId="urn:microsoft.com/office/officeart/2005/8/layout/process2"/>
    <dgm:cxn modelId="{EABA0C5A-A753-4AB5-875C-26B2C8FB34D3}" type="presOf" srcId="{8B068F45-6D61-4E4C-96A6-FD8A530053A0}" destId="{C2C3AD86-E1B4-4ED5-A207-C9F41B249167}" srcOrd="0" destOrd="0" presId="urn:microsoft.com/office/officeart/2005/8/layout/process2"/>
    <dgm:cxn modelId="{F0D7D17E-7A1C-4BE5-9B24-D746998CB57D}" type="presOf" srcId="{C196826B-F6CE-4547-8EDD-6A0C73E6AE50}" destId="{CD3219AB-4745-4951-8118-BAFCEE0AB6A0}" srcOrd="1" destOrd="0" presId="urn:microsoft.com/office/officeart/2005/8/layout/process2"/>
    <dgm:cxn modelId="{18D8568E-CF73-42E8-B724-AB7A044EEA0D}" srcId="{53A7C85B-5034-412E-B8D6-EAC4BC6CF786}" destId="{8B068F45-6D61-4E4C-96A6-FD8A530053A0}" srcOrd="3" destOrd="0" parTransId="{BA3EB140-7379-4DFE-8627-2D4431DE079A}" sibTransId="{2E849B2B-76DE-40FC-8764-4C6CD3FBD50F}"/>
    <dgm:cxn modelId="{B74B2EA0-215B-4D1C-A018-5077E78E4D27}" type="presOf" srcId="{19C3138E-0DF6-4501-96D8-B0082F6E5DFD}" destId="{4B32F65F-6914-475A-BE49-D2F748B4C619}" srcOrd="1" destOrd="0" presId="urn:microsoft.com/office/officeart/2005/8/layout/process2"/>
    <dgm:cxn modelId="{992D26B8-1ED8-4C39-BEC0-0457371DF004}" type="presOf" srcId="{D27B999C-F21A-4D4E-B813-77517EEC7A9D}" destId="{AD88466F-3FBF-4573-A7E7-25569E535AB0}" srcOrd="0" destOrd="0" presId="urn:microsoft.com/office/officeart/2005/8/layout/process2"/>
    <dgm:cxn modelId="{1F696CBA-E55B-4215-A385-18813A2EB826}" type="presOf" srcId="{53A7C85B-5034-412E-B8D6-EAC4BC6CF786}" destId="{529465F6-0BB9-43F0-AA0A-B3BA3392DF02}" srcOrd="0" destOrd="0" presId="urn:microsoft.com/office/officeart/2005/8/layout/process2"/>
    <dgm:cxn modelId="{D95BFEC5-553F-4E51-92DB-4F0E83E1FAF4}" srcId="{53A7C85B-5034-412E-B8D6-EAC4BC6CF786}" destId="{BC745519-9BF6-4953-891A-C3EBD63983CB}" srcOrd="5" destOrd="0" parTransId="{751BB569-849B-4C30-8842-19B0881E7C5A}" sibTransId="{83ADF91F-8ECC-4E61-8FB4-B084AEFCD64C}"/>
    <dgm:cxn modelId="{A5AA7CD8-19C9-49D6-ACC0-623FA4E46151}" type="presOf" srcId="{2AFD4D93-2C9D-47F8-A373-5CD42869CF8C}" destId="{3E1F8379-EB77-498C-926B-98B33868EAF6}" srcOrd="0" destOrd="0" presId="urn:microsoft.com/office/officeart/2005/8/layout/process2"/>
    <dgm:cxn modelId="{FCF0C3EF-8E43-4DB0-98BB-DBD19E0F33CA}" type="presOf" srcId="{73995722-9E25-4E94-A7D0-A309445238C3}" destId="{9F66EA80-6055-4B78-98B7-3539C9EF2AE8}" srcOrd="1" destOrd="0" presId="urn:microsoft.com/office/officeart/2005/8/layout/process2"/>
    <dgm:cxn modelId="{4C9855F7-EB88-4BD5-AC2A-0FFEC826DF97}" type="presOf" srcId="{5DF85A4C-EABD-4E1F-8068-76F59E6FC5BB}" destId="{1975A401-D462-44F4-B212-344AA27B602E}" srcOrd="0" destOrd="0" presId="urn:microsoft.com/office/officeart/2005/8/layout/process2"/>
    <dgm:cxn modelId="{2F0199FA-4777-4661-BFA2-EA228AB7CDFD}" type="presOf" srcId="{C196826B-F6CE-4547-8EDD-6A0C73E6AE50}" destId="{6F3ECC95-57D2-4B14-A4A4-FF17A4A4E77E}" srcOrd="0" destOrd="0" presId="urn:microsoft.com/office/officeart/2005/8/layout/process2"/>
    <dgm:cxn modelId="{0BD2E5FB-0032-426E-9D1E-758CA5E763D7}" srcId="{53A7C85B-5034-412E-B8D6-EAC4BC6CF786}" destId="{5DF85A4C-EABD-4E1F-8068-76F59E6FC5BB}" srcOrd="2" destOrd="0" parTransId="{20275E8B-DA55-46CB-ABD4-6AE858599718}" sibTransId="{73995722-9E25-4E94-A7D0-A309445238C3}"/>
    <dgm:cxn modelId="{A60CB3FD-ED15-4CA3-9205-9A364926A3C0}" srcId="{53A7C85B-5034-412E-B8D6-EAC4BC6CF786}" destId="{5B45D8D4-A42C-4E24-BB66-A5DEA45D5557}" srcOrd="1" destOrd="0" parTransId="{38C0426C-885B-4677-9A17-65A38A6D4D03}" sibTransId="{88EF547E-1517-4799-8FE5-A2D785389DC8}"/>
    <dgm:cxn modelId="{C786C11C-388D-49D9-B92F-C54CBF271996}" type="presParOf" srcId="{529465F6-0BB9-43F0-AA0A-B3BA3392DF02}" destId="{AD88466F-3FBF-4573-A7E7-25569E535AB0}" srcOrd="0" destOrd="0" presId="urn:microsoft.com/office/officeart/2005/8/layout/process2"/>
    <dgm:cxn modelId="{2B3D67CB-8FF6-45D4-813E-89E5B8E4C47E}" type="presParOf" srcId="{529465F6-0BB9-43F0-AA0A-B3BA3392DF02}" destId="{6F3ECC95-57D2-4B14-A4A4-FF17A4A4E77E}" srcOrd="1" destOrd="0" presId="urn:microsoft.com/office/officeart/2005/8/layout/process2"/>
    <dgm:cxn modelId="{A17FCE5F-B116-4664-87E2-C9669EF61763}" type="presParOf" srcId="{6F3ECC95-57D2-4B14-A4A4-FF17A4A4E77E}" destId="{CD3219AB-4745-4951-8118-BAFCEE0AB6A0}" srcOrd="0" destOrd="0" presId="urn:microsoft.com/office/officeart/2005/8/layout/process2"/>
    <dgm:cxn modelId="{ED96BD73-0BF9-459E-8753-98AEDA6A49CF}" type="presParOf" srcId="{529465F6-0BB9-43F0-AA0A-B3BA3392DF02}" destId="{67116175-1FBE-4376-825F-CE4F3043E75A}" srcOrd="2" destOrd="0" presId="urn:microsoft.com/office/officeart/2005/8/layout/process2"/>
    <dgm:cxn modelId="{581C9A3B-0015-4688-A470-7ABD992F41A7}" type="presParOf" srcId="{529465F6-0BB9-43F0-AA0A-B3BA3392DF02}" destId="{EE91C91E-1CD2-4F4D-9F31-57126F5EE13D}" srcOrd="3" destOrd="0" presId="urn:microsoft.com/office/officeart/2005/8/layout/process2"/>
    <dgm:cxn modelId="{84352ED9-BD7F-497A-A099-281ED2AF5D8E}" type="presParOf" srcId="{EE91C91E-1CD2-4F4D-9F31-57126F5EE13D}" destId="{D322FADA-F465-4B57-AEA4-3B554E262E8F}" srcOrd="0" destOrd="0" presId="urn:microsoft.com/office/officeart/2005/8/layout/process2"/>
    <dgm:cxn modelId="{51175044-EC05-4F44-8A6A-5F3A9A4DA848}" type="presParOf" srcId="{529465F6-0BB9-43F0-AA0A-B3BA3392DF02}" destId="{1975A401-D462-44F4-B212-344AA27B602E}" srcOrd="4" destOrd="0" presId="urn:microsoft.com/office/officeart/2005/8/layout/process2"/>
    <dgm:cxn modelId="{02C6A48E-BA7F-4EDD-A0E9-E8E82396D0B8}" type="presParOf" srcId="{529465F6-0BB9-43F0-AA0A-B3BA3392DF02}" destId="{A8834AD9-C199-4551-A78B-C37A16F9CAF0}" srcOrd="5" destOrd="0" presId="urn:microsoft.com/office/officeart/2005/8/layout/process2"/>
    <dgm:cxn modelId="{231ED3D7-74BA-4D46-A9A0-1FA0EBA1511D}" type="presParOf" srcId="{A8834AD9-C199-4551-A78B-C37A16F9CAF0}" destId="{9F66EA80-6055-4B78-98B7-3539C9EF2AE8}" srcOrd="0" destOrd="0" presId="urn:microsoft.com/office/officeart/2005/8/layout/process2"/>
    <dgm:cxn modelId="{D8790AC0-D885-46AF-B851-C617AA2173E4}" type="presParOf" srcId="{529465F6-0BB9-43F0-AA0A-B3BA3392DF02}" destId="{C2C3AD86-E1B4-4ED5-A207-C9F41B249167}" srcOrd="6" destOrd="0" presId="urn:microsoft.com/office/officeart/2005/8/layout/process2"/>
    <dgm:cxn modelId="{CC118738-ACB3-4D82-9DC0-BBF522567002}" type="presParOf" srcId="{529465F6-0BB9-43F0-AA0A-B3BA3392DF02}" destId="{896B0BB6-E998-4500-B969-CBCD5A4FDF98}" srcOrd="7" destOrd="0" presId="urn:microsoft.com/office/officeart/2005/8/layout/process2"/>
    <dgm:cxn modelId="{7FCFDEE6-4F42-4045-9306-AF25B48244CD}" type="presParOf" srcId="{896B0BB6-E998-4500-B969-CBCD5A4FDF98}" destId="{06D4A92D-2149-4725-8D04-6A736537BCA6}" srcOrd="0" destOrd="0" presId="urn:microsoft.com/office/officeart/2005/8/layout/process2"/>
    <dgm:cxn modelId="{EB022D9A-6D08-4EAE-8FEE-F3E5A62B40E3}" type="presParOf" srcId="{529465F6-0BB9-43F0-AA0A-B3BA3392DF02}" destId="{3E1F8379-EB77-498C-926B-98B33868EAF6}" srcOrd="8" destOrd="0" presId="urn:microsoft.com/office/officeart/2005/8/layout/process2"/>
    <dgm:cxn modelId="{64A078D1-137E-4636-8770-049644F66AD0}" type="presParOf" srcId="{529465F6-0BB9-43F0-AA0A-B3BA3392DF02}" destId="{54C68EB8-31D2-4613-B01B-B214666D0E56}" srcOrd="9" destOrd="0" presId="urn:microsoft.com/office/officeart/2005/8/layout/process2"/>
    <dgm:cxn modelId="{1AC22219-C06D-47EC-9010-8F5FF2EE2493}" type="presParOf" srcId="{54C68EB8-31D2-4613-B01B-B214666D0E56}" destId="{4B32F65F-6914-475A-BE49-D2F748B4C619}" srcOrd="0" destOrd="0" presId="urn:microsoft.com/office/officeart/2005/8/layout/process2"/>
    <dgm:cxn modelId="{34B52750-BA05-444D-B9C5-505768FB5F8E}" type="presParOf" srcId="{529465F6-0BB9-43F0-AA0A-B3BA3392DF02}" destId="{BD64E2DF-EDA6-4FF3-936D-53B02D7C6FD6}"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8466F-3FBF-4573-A7E7-25569E535AB0}">
      <dsp:nvSpPr>
        <dsp:cNvPr id="0" name=""/>
        <dsp:cNvSpPr/>
      </dsp:nvSpPr>
      <dsp:spPr>
        <a:xfrm>
          <a:off x="1810815" y="1993"/>
          <a:ext cx="2299109" cy="5906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Image Acquisition</a:t>
          </a:r>
        </a:p>
      </dsp:txBody>
      <dsp:txXfrm>
        <a:off x="1828114" y="19292"/>
        <a:ext cx="2264511" cy="556025"/>
      </dsp:txXfrm>
    </dsp:sp>
    <dsp:sp modelId="{6F3ECC95-57D2-4B14-A4A4-FF17A4A4E77E}">
      <dsp:nvSpPr>
        <dsp:cNvPr id="0" name=""/>
        <dsp:cNvSpPr/>
      </dsp:nvSpPr>
      <dsp:spPr>
        <a:xfrm rot="5400000">
          <a:off x="2849628" y="607382"/>
          <a:ext cx="221483" cy="2657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880636" y="629531"/>
        <a:ext cx="159468" cy="155038"/>
      </dsp:txXfrm>
    </dsp:sp>
    <dsp:sp modelId="{67116175-1FBE-4376-825F-CE4F3043E75A}">
      <dsp:nvSpPr>
        <dsp:cNvPr id="0" name=""/>
        <dsp:cNvSpPr/>
      </dsp:nvSpPr>
      <dsp:spPr>
        <a:xfrm>
          <a:off x="1810815" y="887928"/>
          <a:ext cx="2299109" cy="5906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Preprocessing Module</a:t>
          </a:r>
        </a:p>
      </dsp:txBody>
      <dsp:txXfrm>
        <a:off x="1828114" y="905227"/>
        <a:ext cx="2264511" cy="556025"/>
      </dsp:txXfrm>
    </dsp:sp>
    <dsp:sp modelId="{EE91C91E-1CD2-4F4D-9F31-57126F5EE13D}">
      <dsp:nvSpPr>
        <dsp:cNvPr id="0" name=""/>
        <dsp:cNvSpPr/>
      </dsp:nvSpPr>
      <dsp:spPr>
        <a:xfrm rot="5400000">
          <a:off x="2849628" y="1493316"/>
          <a:ext cx="221483" cy="2657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880636" y="1515465"/>
        <a:ext cx="159468" cy="155038"/>
      </dsp:txXfrm>
    </dsp:sp>
    <dsp:sp modelId="{1975A401-D462-44F4-B212-344AA27B602E}">
      <dsp:nvSpPr>
        <dsp:cNvPr id="0" name=""/>
        <dsp:cNvSpPr/>
      </dsp:nvSpPr>
      <dsp:spPr>
        <a:xfrm>
          <a:off x="1810815" y="1773862"/>
          <a:ext cx="2299109" cy="5906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AI-Based Disease Detection</a:t>
          </a:r>
        </a:p>
      </dsp:txBody>
      <dsp:txXfrm>
        <a:off x="1828114" y="1791161"/>
        <a:ext cx="2264511" cy="556025"/>
      </dsp:txXfrm>
    </dsp:sp>
    <dsp:sp modelId="{A8834AD9-C199-4551-A78B-C37A16F9CAF0}">
      <dsp:nvSpPr>
        <dsp:cNvPr id="0" name=""/>
        <dsp:cNvSpPr/>
      </dsp:nvSpPr>
      <dsp:spPr>
        <a:xfrm rot="5400000">
          <a:off x="2849628" y="2379251"/>
          <a:ext cx="221483" cy="2657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880636" y="2401400"/>
        <a:ext cx="159468" cy="155038"/>
      </dsp:txXfrm>
    </dsp:sp>
    <dsp:sp modelId="{C2C3AD86-E1B4-4ED5-A207-C9F41B249167}">
      <dsp:nvSpPr>
        <dsp:cNvPr id="0" name=""/>
        <dsp:cNvSpPr/>
      </dsp:nvSpPr>
      <dsp:spPr>
        <a:xfrm>
          <a:off x="1810815" y="2659797"/>
          <a:ext cx="2299109" cy="5906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Environmental Data Integration</a:t>
          </a:r>
        </a:p>
      </dsp:txBody>
      <dsp:txXfrm>
        <a:off x="1828114" y="2677096"/>
        <a:ext cx="2264511" cy="556025"/>
      </dsp:txXfrm>
    </dsp:sp>
    <dsp:sp modelId="{896B0BB6-E998-4500-B969-CBCD5A4FDF98}">
      <dsp:nvSpPr>
        <dsp:cNvPr id="0" name=""/>
        <dsp:cNvSpPr/>
      </dsp:nvSpPr>
      <dsp:spPr>
        <a:xfrm rot="5400000">
          <a:off x="2849628" y="3265186"/>
          <a:ext cx="221483" cy="2657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880636" y="3287335"/>
        <a:ext cx="159468" cy="155038"/>
      </dsp:txXfrm>
    </dsp:sp>
    <dsp:sp modelId="{3E1F8379-EB77-498C-926B-98B33868EAF6}">
      <dsp:nvSpPr>
        <dsp:cNvPr id="0" name=""/>
        <dsp:cNvSpPr/>
      </dsp:nvSpPr>
      <dsp:spPr>
        <a:xfrm>
          <a:off x="1810815" y="3545732"/>
          <a:ext cx="2299109" cy="5906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Treatment Recommendation Engine</a:t>
          </a:r>
        </a:p>
      </dsp:txBody>
      <dsp:txXfrm>
        <a:off x="1828114" y="3563031"/>
        <a:ext cx="2264511" cy="556025"/>
      </dsp:txXfrm>
    </dsp:sp>
    <dsp:sp modelId="{54C68EB8-31D2-4613-B01B-B214666D0E56}">
      <dsp:nvSpPr>
        <dsp:cNvPr id="0" name=""/>
        <dsp:cNvSpPr/>
      </dsp:nvSpPr>
      <dsp:spPr>
        <a:xfrm rot="5400000">
          <a:off x="2849628" y="4151121"/>
          <a:ext cx="221483" cy="2657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2880636" y="4173270"/>
        <a:ext cx="159468" cy="155038"/>
      </dsp:txXfrm>
    </dsp:sp>
    <dsp:sp modelId="{BD64E2DF-EDA6-4FF3-936D-53B02D7C6FD6}">
      <dsp:nvSpPr>
        <dsp:cNvPr id="0" name=""/>
        <dsp:cNvSpPr/>
      </dsp:nvSpPr>
      <dsp:spPr>
        <a:xfrm>
          <a:off x="1810815" y="4431667"/>
          <a:ext cx="2299109" cy="5906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a:t>User Interface</a:t>
          </a:r>
        </a:p>
      </dsp:txBody>
      <dsp:txXfrm>
        <a:off x="1828114" y="4448966"/>
        <a:ext cx="2264511" cy="5560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AI-Driven Crop Disease Prediction and Management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dirty="0">
                <a:latin typeface="Cambria" panose="02040503050406030204" pitchFamily="18" charset="0"/>
                <a:ea typeface="Cambria" panose="02040503050406030204" pitchFamily="18" charset="0"/>
              </a:rPr>
              <a:t> CSG-G11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a:t>
            </a: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Himanshu Sekhar Rout</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90469" y="473788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Computer Science and Technology(CSG)</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Athem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M</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anjula H M</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19E86A6B-E1F4-E9B3-A7DE-34363055BBBC}"/>
              </a:ext>
            </a:extLst>
          </p:cNvPr>
          <p:cNvGraphicFramePr>
            <a:graphicFrameLocks noGrp="1"/>
          </p:cNvGraphicFramePr>
          <p:nvPr>
            <p:extLst>
              <p:ext uri="{D42A27DB-BD31-4B8C-83A1-F6EECF244321}">
                <p14:modId xmlns:p14="http://schemas.microsoft.com/office/powerpoint/2010/main" val="3251202499"/>
              </p:ext>
            </p:extLst>
          </p:nvPr>
        </p:nvGraphicFramePr>
        <p:xfrm>
          <a:off x="197505" y="2679700"/>
          <a:ext cx="5977154" cy="1854200"/>
        </p:xfrm>
        <a:graphic>
          <a:graphicData uri="http://schemas.openxmlformats.org/drawingml/2006/table">
            <a:tbl>
              <a:tblPr firstRow="1" firstCol="1" bandRow="1">
                <a:tableStyleId>{3C2FFA5D-87B4-456A-9821-1D502468CF0F}</a:tableStyleId>
              </a:tblPr>
              <a:tblGrid>
                <a:gridCol w="2988577">
                  <a:extLst>
                    <a:ext uri="{9D8B030D-6E8A-4147-A177-3AD203B41FA5}">
                      <a16:colId xmlns:a16="http://schemas.microsoft.com/office/drawing/2014/main" val="441233127"/>
                    </a:ext>
                  </a:extLst>
                </a:gridCol>
                <a:gridCol w="2988577">
                  <a:extLst>
                    <a:ext uri="{9D8B030D-6E8A-4147-A177-3AD203B41FA5}">
                      <a16:colId xmlns:a16="http://schemas.microsoft.com/office/drawing/2014/main" val="3994517624"/>
                    </a:ext>
                  </a:extLst>
                </a:gridCol>
              </a:tblGrid>
              <a:tr h="370840">
                <a:tc>
                  <a:txBody>
                    <a:bodyPr/>
                    <a:lstStyle/>
                    <a:p>
                      <a:pPr algn="ctr"/>
                      <a:r>
                        <a:rPr lang="en-US" sz="1600" dirty="0"/>
                        <a:t>NAME</a:t>
                      </a:r>
                      <a:endParaRPr lang="en-IN" sz="1600" dirty="0"/>
                    </a:p>
                  </a:txBody>
                  <a:tcPr/>
                </a:tc>
                <a:tc>
                  <a:txBody>
                    <a:bodyPr/>
                    <a:lstStyle/>
                    <a:p>
                      <a:pPr algn="ctr"/>
                      <a:r>
                        <a:rPr lang="en-US" sz="1600" dirty="0"/>
                        <a:t>ROLL NUMBER</a:t>
                      </a:r>
                      <a:endParaRPr lang="en-IN" sz="1600" dirty="0"/>
                    </a:p>
                  </a:txBody>
                  <a:tcPr/>
                </a:tc>
                <a:extLst>
                  <a:ext uri="{0D108BD9-81ED-4DB2-BD59-A6C34878D82A}">
                    <a16:rowId xmlns:a16="http://schemas.microsoft.com/office/drawing/2014/main" val="1325172461"/>
                  </a:ext>
                </a:extLst>
              </a:tr>
              <a:tr h="370840">
                <a:tc>
                  <a:txBody>
                    <a:bodyPr/>
                    <a:lstStyle/>
                    <a:p>
                      <a:r>
                        <a:rPr lang="en-US" dirty="0"/>
                        <a:t>1. BHUVANESHWAR C</a:t>
                      </a:r>
                      <a:endParaRPr lang="en-IN" dirty="0"/>
                    </a:p>
                  </a:txBody>
                  <a:tcPr/>
                </a:tc>
                <a:tc>
                  <a:txBody>
                    <a:bodyPr/>
                    <a:lstStyle/>
                    <a:p>
                      <a:pPr algn="ctr"/>
                      <a:r>
                        <a:rPr lang="en-US" b="1" dirty="0"/>
                        <a:t>20211CSG0002</a:t>
                      </a:r>
                      <a:endParaRPr lang="en-IN" b="1" dirty="0"/>
                    </a:p>
                  </a:txBody>
                  <a:tcPr/>
                </a:tc>
                <a:extLst>
                  <a:ext uri="{0D108BD9-81ED-4DB2-BD59-A6C34878D82A}">
                    <a16:rowId xmlns:a16="http://schemas.microsoft.com/office/drawing/2014/main" val="652638923"/>
                  </a:ext>
                </a:extLst>
              </a:tr>
              <a:tr h="370840">
                <a:tc>
                  <a:txBody>
                    <a:bodyPr/>
                    <a:lstStyle/>
                    <a:p>
                      <a:r>
                        <a:rPr lang="en-US" dirty="0"/>
                        <a:t>2. PRAVEEN P</a:t>
                      </a:r>
                      <a:endParaRPr lang="en-IN" dirty="0"/>
                    </a:p>
                  </a:txBody>
                  <a:tcPr/>
                </a:tc>
                <a:tc>
                  <a:txBody>
                    <a:bodyPr/>
                    <a:lstStyle/>
                    <a:p>
                      <a:pPr algn="ctr"/>
                      <a:r>
                        <a:rPr lang="en-US" b="1" dirty="0"/>
                        <a:t>20211CSG0016</a:t>
                      </a:r>
                      <a:endParaRPr lang="en-IN" b="1" dirty="0"/>
                    </a:p>
                  </a:txBody>
                  <a:tcPr/>
                </a:tc>
                <a:extLst>
                  <a:ext uri="{0D108BD9-81ED-4DB2-BD59-A6C34878D82A}">
                    <a16:rowId xmlns:a16="http://schemas.microsoft.com/office/drawing/2014/main" val="1061716564"/>
                  </a:ext>
                </a:extLst>
              </a:tr>
              <a:tr h="370840">
                <a:tc>
                  <a:txBody>
                    <a:bodyPr/>
                    <a:lstStyle/>
                    <a:p>
                      <a:r>
                        <a:rPr lang="en-US" dirty="0"/>
                        <a:t>3. RASHMI V</a:t>
                      </a:r>
                      <a:endParaRPr lang="en-IN" dirty="0"/>
                    </a:p>
                  </a:txBody>
                  <a:tcPr/>
                </a:tc>
                <a:tc>
                  <a:txBody>
                    <a:bodyPr/>
                    <a:lstStyle/>
                    <a:p>
                      <a:pPr algn="ctr"/>
                      <a:r>
                        <a:rPr lang="en-US" b="1" dirty="0"/>
                        <a:t>20211CSG0058</a:t>
                      </a:r>
                      <a:endParaRPr lang="en-IN" b="1" dirty="0"/>
                    </a:p>
                  </a:txBody>
                  <a:tcPr/>
                </a:tc>
                <a:extLst>
                  <a:ext uri="{0D108BD9-81ED-4DB2-BD59-A6C34878D82A}">
                    <a16:rowId xmlns:a16="http://schemas.microsoft.com/office/drawing/2014/main" val="1954089732"/>
                  </a:ext>
                </a:extLst>
              </a:tr>
              <a:tr h="370840">
                <a:tc>
                  <a:txBody>
                    <a:bodyPr/>
                    <a:lstStyle/>
                    <a:p>
                      <a:r>
                        <a:rPr lang="en-US" dirty="0"/>
                        <a:t>4. VISHNU VARDHANA S</a:t>
                      </a:r>
                      <a:endParaRPr lang="en-IN" dirty="0"/>
                    </a:p>
                  </a:txBody>
                  <a:tcPr/>
                </a:tc>
                <a:tc>
                  <a:txBody>
                    <a:bodyPr/>
                    <a:lstStyle/>
                    <a:p>
                      <a:pPr algn="ctr"/>
                      <a:r>
                        <a:rPr lang="en-US" b="1" dirty="0"/>
                        <a:t>20211CSG0062</a:t>
                      </a:r>
                      <a:endParaRPr lang="en-IN" b="1" dirty="0"/>
                    </a:p>
                  </a:txBody>
                  <a:tcPr/>
                </a:tc>
                <a:extLst>
                  <a:ext uri="{0D108BD9-81ED-4DB2-BD59-A6C34878D82A}">
                    <a16:rowId xmlns:a16="http://schemas.microsoft.com/office/drawing/2014/main" val="49167478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DCD4C-92E0-22D3-A242-2631FF50475E}"/>
              </a:ext>
            </a:extLst>
          </p:cNvPr>
          <p:cNvSpPr>
            <a:spLocks noGrp="1"/>
          </p:cNvSpPr>
          <p:nvPr>
            <p:ph type="title"/>
          </p:nvPr>
        </p:nvSpPr>
        <p:spPr/>
        <p:txBody>
          <a:bodyPr/>
          <a:lstStyle/>
          <a:p>
            <a:r>
              <a:rPr lang="en-IN" dirty="0"/>
              <a:t>RESULTS AND DISCUSSION</a:t>
            </a:r>
          </a:p>
        </p:txBody>
      </p:sp>
      <p:pic>
        <p:nvPicPr>
          <p:cNvPr id="5" name="Picture 4">
            <a:extLst>
              <a:ext uri="{FF2B5EF4-FFF2-40B4-BE49-F238E27FC236}">
                <a16:creationId xmlns:a16="http://schemas.microsoft.com/office/drawing/2014/main" id="{124665E3-64AD-EA75-8FF5-57F6854094AB}"/>
              </a:ext>
            </a:extLst>
          </p:cNvPr>
          <p:cNvPicPr>
            <a:picLocks noChangeAspect="1"/>
          </p:cNvPicPr>
          <p:nvPr/>
        </p:nvPicPr>
        <p:blipFill>
          <a:blip r:embed="rId2"/>
          <a:stretch>
            <a:fillRect/>
          </a:stretch>
        </p:blipFill>
        <p:spPr>
          <a:xfrm>
            <a:off x="186813" y="1367487"/>
            <a:ext cx="4855020" cy="4505738"/>
          </a:xfrm>
          <a:prstGeom prst="rect">
            <a:avLst/>
          </a:prstGeom>
        </p:spPr>
      </p:pic>
      <p:pic>
        <p:nvPicPr>
          <p:cNvPr id="7" name="Picture 6">
            <a:extLst>
              <a:ext uri="{FF2B5EF4-FFF2-40B4-BE49-F238E27FC236}">
                <a16:creationId xmlns:a16="http://schemas.microsoft.com/office/drawing/2014/main" id="{3E23B898-E188-89FB-EC51-2876B9A2F4C2}"/>
              </a:ext>
            </a:extLst>
          </p:cNvPr>
          <p:cNvPicPr>
            <a:picLocks noChangeAspect="1"/>
          </p:cNvPicPr>
          <p:nvPr/>
        </p:nvPicPr>
        <p:blipFill>
          <a:blip r:embed="rId3"/>
          <a:stretch>
            <a:fillRect/>
          </a:stretch>
        </p:blipFill>
        <p:spPr>
          <a:xfrm>
            <a:off x="6096000" y="1367487"/>
            <a:ext cx="5043737" cy="4505738"/>
          </a:xfrm>
          <a:prstGeom prst="rect">
            <a:avLst/>
          </a:prstGeom>
        </p:spPr>
      </p:pic>
    </p:spTree>
    <p:extLst>
      <p:ext uri="{BB962C8B-B14F-4D97-AF65-F5344CB8AC3E}">
        <p14:creationId xmlns:p14="http://schemas.microsoft.com/office/powerpoint/2010/main" val="329270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59F9-445B-17D1-6F6E-58AFE646C627}"/>
              </a:ext>
            </a:extLst>
          </p:cNvPr>
          <p:cNvSpPr>
            <a:spLocks noGrp="1"/>
          </p:cNvSpPr>
          <p:nvPr>
            <p:ph type="title"/>
          </p:nvPr>
        </p:nvSpPr>
        <p:spPr/>
        <p:txBody>
          <a:bodyPr/>
          <a:lstStyle/>
          <a:p>
            <a:r>
              <a:rPr lang="en-IN" b="1" kern="100" dirty="0">
                <a:effectLst/>
                <a:latin typeface="Calibri" panose="020F0502020204030204" pitchFamily="34" charset="0"/>
                <a:ea typeface="Calibri" panose="020F0502020204030204" pitchFamily="34" charset="0"/>
                <a:cs typeface="Calibri" panose="020F0502020204030204" pitchFamily="34" charset="0"/>
              </a:rPr>
              <a:t>TIMELINE FOR EXECUTION OF PROJECT</a:t>
            </a:r>
            <a:endParaRPr lang="en-IN" sz="4000" dirty="0"/>
          </a:p>
        </p:txBody>
      </p:sp>
      <p:sp>
        <p:nvSpPr>
          <p:cNvPr id="3" name="Text Placeholder 2">
            <a:extLst>
              <a:ext uri="{FF2B5EF4-FFF2-40B4-BE49-F238E27FC236}">
                <a16:creationId xmlns:a16="http://schemas.microsoft.com/office/drawing/2014/main" id="{131D3FA3-3ED0-4304-E2EC-E6651DA3155F}"/>
              </a:ext>
            </a:extLst>
          </p:cNvPr>
          <p:cNvSpPr>
            <a:spLocks noGrp="1"/>
          </p:cNvSpPr>
          <p:nvPr>
            <p:ph type="body" idx="1"/>
          </p:nvPr>
        </p:nvSpPr>
        <p:spPr/>
        <p:txBody>
          <a:bodyPr/>
          <a:lstStyle/>
          <a:p>
            <a:pPr marL="76200" indent="0">
              <a:buNone/>
            </a:pPr>
            <a:r>
              <a:rPr lang="en-US" dirty="0"/>
              <a:t> </a:t>
            </a:r>
            <a:endParaRPr lang="en-IN" dirty="0"/>
          </a:p>
        </p:txBody>
      </p:sp>
      <p:pic>
        <p:nvPicPr>
          <p:cNvPr id="4" name="Picture 3">
            <a:extLst>
              <a:ext uri="{FF2B5EF4-FFF2-40B4-BE49-F238E27FC236}">
                <a16:creationId xmlns:a16="http://schemas.microsoft.com/office/drawing/2014/main" id="{A22AEE8B-4E69-F1E9-1E3F-C2A0D2E03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329" y="1114627"/>
            <a:ext cx="6641342" cy="4981374"/>
          </a:xfrm>
          <a:prstGeom prst="rect">
            <a:avLst/>
          </a:prstGeom>
        </p:spPr>
      </p:pic>
    </p:spTree>
    <p:extLst>
      <p:ext uri="{BB962C8B-B14F-4D97-AF65-F5344CB8AC3E}">
        <p14:creationId xmlns:p14="http://schemas.microsoft.com/office/powerpoint/2010/main" val="255092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CC1C-1C3B-7036-47DC-1F67AED2CC90}"/>
              </a:ext>
            </a:extLst>
          </p:cNvPr>
          <p:cNvSpPr>
            <a:spLocks noGrp="1"/>
          </p:cNvSpPr>
          <p:nvPr>
            <p:ph type="title"/>
          </p:nvPr>
        </p:nvSpPr>
        <p:spPr/>
        <p:txBody>
          <a:bodyPr/>
          <a:lstStyle/>
          <a:p>
            <a:r>
              <a:rPr lang="en-US" b="1" dirty="0"/>
              <a:t>Conclusion</a:t>
            </a:r>
            <a:endParaRPr lang="en-IN" dirty="0"/>
          </a:p>
        </p:txBody>
      </p:sp>
      <p:sp>
        <p:nvSpPr>
          <p:cNvPr id="3" name="Text Placeholder 2">
            <a:extLst>
              <a:ext uri="{FF2B5EF4-FFF2-40B4-BE49-F238E27FC236}">
                <a16:creationId xmlns:a16="http://schemas.microsoft.com/office/drawing/2014/main" id="{AF540DA3-70A3-4CDC-72DB-EDEB60B47E56}"/>
              </a:ext>
            </a:extLst>
          </p:cNvPr>
          <p:cNvSpPr>
            <a:spLocks noGrp="1"/>
          </p:cNvSpPr>
          <p:nvPr>
            <p:ph type="body" idx="1"/>
          </p:nvPr>
        </p:nvSpPr>
        <p:spPr/>
        <p:txBody>
          <a:bodyPr>
            <a:normAutofit/>
          </a:bodyPr>
          <a:lstStyle/>
          <a:p>
            <a:r>
              <a:rPr lang="en-US" dirty="0"/>
              <a:t>The AI-Driven Crop Disease Prediction and Management System leverages machine learning and cloud-based technologies to provide farmers with an efficient, real-time solution for detecting and managing crop diseases. By integrating image analysis, environmental data, and AI-powered recommendations, the system enhances early disease detection, reducing crop losses and improving agricultural productivity.</a:t>
            </a:r>
          </a:p>
          <a:p>
            <a:r>
              <a:rPr lang="en-US" dirty="0"/>
              <a:t>The combination of mobile and web applications, deep learning models, and cloud-based deployment ensures accessibility, scalability, and accuracy. Additionally, continuous user feedback helps improve model performance over time.</a:t>
            </a:r>
          </a:p>
          <a:p>
            <a:pPr marL="76200" indent="0">
              <a:buNone/>
            </a:pPr>
            <a:endParaRPr lang="en-IN" dirty="0"/>
          </a:p>
        </p:txBody>
      </p:sp>
    </p:spTree>
    <p:extLst>
      <p:ext uri="{BB962C8B-B14F-4D97-AF65-F5344CB8AC3E}">
        <p14:creationId xmlns:p14="http://schemas.microsoft.com/office/powerpoint/2010/main" val="280552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00050" lvl="0" indent="-400050">
              <a:lnSpc>
                <a:spcPct val="115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Mohanty, S. P., Hughes, D. P., &amp;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Salathé</a:t>
            </a:r>
            <a:r>
              <a:rPr lang="en-IN" sz="1800" kern="100" dirty="0">
                <a:effectLst/>
                <a:latin typeface="Calibri" panose="020F0502020204030204" pitchFamily="34" charset="0"/>
                <a:ea typeface="Calibri" panose="020F0502020204030204" pitchFamily="34" charset="0"/>
                <a:cs typeface="Calibri" panose="020F0502020204030204" pitchFamily="34" charset="0"/>
              </a:rPr>
              <a:t>, M. (2016). Using deep learning for image-based plant disease detection.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Frontiers in Plant Science, 7</a:t>
            </a:r>
            <a:r>
              <a:rPr lang="en-IN" sz="1800" kern="100" dirty="0">
                <a:effectLst/>
                <a:latin typeface="Calibri" panose="020F0502020204030204" pitchFamily="34" charset="0"/>
                <a:ea typeface="Calibri" panose="020F0502020204030204" pitchFamily="34" charset="0"/>
                <a:cs typeface="Calibri" panose="020F0502020204030204" pitchFamily="34" charset="0"/>
              </a:rPr>
              <a:t>, 1419. [DOI: 10.3389/fpls.2016.01419]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00050" lvl="0" indent="-400050">
              <a:lnSpc>
                <a:spcPct val="115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Zhang, S., Huang, W., Zhang, C., &amp; Li, P. (2020). Plant disease recognition based on deep learning and mobile application.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Computers and Electronics in Agriculture, 169</a:t>
            </a:r>
            <a:r>
              <a:rPr lang="en-IN" sz="1800" kern="100" dirty="0">
                <a:effectLst/>
                <a:latin typeface="Calibri" panose="020F0502020204030204" pitchFamily="34" charset="0"/>
                <a:ea typeface="Calibri" panose="020F0502020204030204" pitchFamily="34" charset="0"/>
                <a:cs typeface="Calibri" panose="020F0502020204030204" pitchFamily="34" charset="0"/>
              </a:rPr>
              <a:t>, 105223. [DOI: 10.1016/j.compag.2020.105223]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00050" lvl="0" indent="-400050">
              <a:lnSpc>
                <a:spcPct val="115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Picon, A., et al. (2019). AI-powered mobile application for plant disease detection using convolutional neural networks.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International Journal of Agricultural Technology, 15</a:t>
            </a:r>
            <a:r>
              <a:rPr lang="en-IN" sz="1800" kern="100" dirty="0">
                <a:effectLst/>
                <a:latin typeface="Calibri" panose="020F0502020204030204" pitchFamily="34" charset="0"/>
                <a:ea typeface="Calibri" panose="020F0502020204030204" pitchFamily="34" charset="0"/>
                <a:cs typeface="Calibri" panose="020F0502020204030204" pitchFamily="34" charset="0"/>
              </a:rPr>
              <a:t>(2), 120-134.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00050" lvl="0" indent="-400050">
              <a:lnSpc>
                <a:spcPct val="115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Li, Y., Chen, D., Wang, H., &amp; Zhang, H. (2021). A hybrid deep learning model integrating climatic data for plant disease prediction.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Agricultural Systems, 192</a:t>
            </a:r>
            <a:r>
              <a:rPr lang="en-IN" sz="1800" kern="100" dirty="0">
                <a:effectLst/>
                <a:latin typeface="Calibri" panose="020F0502020204030204" pitchFamily="34" charset="0"/>
                <a:ea typeface="Calibri" panose="020F0502020204030204" pitchFamily="34" charset="0"/>
                <a:cs typeface="Calibri" panose="020F0502020204030204" pitchFamily="34" charset="0"/>
              </a:rPr>
              <a:t>, 103176. [DOI: 10.1016/j.agsy.2021.103176]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00050" lvl="0" indent="-400050">
              <a:lnSpc>
                <a:spcPct val="115000"/>
              </a:lnSpc>
              <a:spcAft>
                <a:spcPts val="800"/>
              </a:spcAft>
              <a:buFont typeface="+mj-lt"/>
              <a:buAutoNum type="arabicPeriod"/>
              <a:tabLst>
                <a:tab pos="457200" algn="l"/>
              </a:tabLst>
            </a:pPr>
            <a:r>
              <a:rPr lang="en-IN" sz="1800" kern="100" dirty="0" err="1">
                <a:effectLst/>
                <a:latin typeface="Calibri" panose="020F0502020204030204" pitchFamily="34" charset="0"/>
                <a:ea typeface="Calibri" panose="020F0502020204030204" pitchFamily="34" charset="0"/>
                <a:cs typeface="Calibri" panose="020F0502020204030204" pitchFamily="34" charset="0"/>
              </a:rPr>
              <a:t>Ferentinos</a:t>
            </a:r>
            <a:r>
              <a:rPr lang="en-IN" sz="1800" kern="100" dirty="0">
                <a:effectLst/>
                <a:latin typeface="Calibri" panose="020F0502020204030204" pitchFamily="34" charset="0"/>
                <a:ea typeface="Calibri" panose="020F0502020204030204" pitchFamily="34" charset="0"/>
                <a:cs typeface="Calibri" panose="020F0502020204030204" pitchFamily="34" charset="0"/>
              </a:rPr>
              <a:t>, K. P. (2018). Deep learning models for plant disease detection and diagnosis. </a:t>
            </a:r>
            <a:r>
              <a:rPr lang="en-IN" sz="1800" i="1" kern="100" dirty="0">
                <a:effectLst/>
                <a:latin typeface="Calibri" panose="020F0502020204030204" pitchFamily="34" charset="0"/>
                <a:ea typeface="Calibri" panose="020F0502020204030204" pitchFamily="34" charset="0"/>
                <a:cs typeface="Calibri" panose="020F0502020204030204" pitchFamily="34" charset="0"/>
              </a:rPr>
              <a:t>Computers and Electronics in Agriculture, 145</a:t>
            </a:r>
            <a:r>
              <a:rPr lang="en-IN" sz="1800" kern="100" dirty="0">
                <a:effectLst/>
                <a:latin typeface="Calibri" panose="020F0502020204030204" pitchFamily="34" charset="0"/>
                <a:ea typeface="Calibri" panose="020F0502020204030204" pitchFamily="34" charset="0"/>
                <a:cs typeface="Calibri" panose="020F0502020204030204" pitchFamily="34" charset="0"/>
              </a:rPr>
              <a:t>, 311-318. [DOI: 10.1016/j.compag.2018.01.009]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 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442452" y="1012724"/>
            <a:ext cx="11038348" cy="5309418"/>
          </a:xfrm>
          <a:prstGeom prst="rect">
            <a:avLst/>
          </a:prstGeom>
          <a:noFill/>
          <a:ln>
            <a:noFill/>
          </a:ln>
        </p:spPr>
        <p:txBody>
          <a:bodyPr spcFirstLastPara="1" wrap="square" lIns="91425" tIns="45700" rIns="91425" bIns="45700" anchor="t" anchorCtr="0">
            <a:normAutofit/>
          </a:bodyPr>
          <a:lstStyle/>
          <a:p>
            <a:pPr marL="76200" indent="0">
              <a:buNone/>
            </a:pPr>
            <a:r>
              <a:rPr lang="en-US" sz="2000" dirty="0"/>
              <a:t>Crop diseases significantly impact agricultural productivity, leading to financial losses for farmers. Early detection and effective management are essential to prevent widespread damage. Traditional disease identification methods rely on manual inspection, which can be time-consuming and error-prone.</a:t>
            </a:r>
          </a:p>
          <a:p>
            <a:pPr marL="76200" indent="0">
              <a:buNone/>
            </a:pPr>
            <a:endParaRPr lang="en-US" sz="2000" dirty="0"/>
          </a:p>
          <a:p>
            <a:pPr marL="76200" indent="0">
              <a:buNone/>
            </a:pPr>
            <a:r>
              <a:rPr lang="en-US" sz="2000" dirty="0"/>
              <a:t>This project, AI-Driven Crop Disease Prediction and Management System, uses machine learning and deep learning to analyze crop images and environmental data, providing automated disease detection and treatment recommendations. The system is accessible via a mobile and web application, ensuring real-time insights and support for farmers.</a:t>
            </a:r>
          </a:p>
          <a:p>
            <a:pPr marL="76200" indent="0">
              <a:buNone/>
            </a:pPr>
            <a:endParaRPr lang="en-US" sz="2000" dirty="0"/>
          </a:p>
          <a:p>
            <a:pPr marL="342900" lvl="0" indent="-190500">
              <a:lnSpc>
                <a:spcPct val="200000"/>
              </a:lnSpc>
              <a:spcBef>
                <a:spcPts val="0"/>
              </a:spcBef>
              <a:buNone/>
            </a:pPr>
            <a:r>
              <a:rPr lang="en-US" sz="1800" b="1" dirty="0"/>
              <a:t>Problem Statement</a:t>
            </a:r>
            <a:r>
              <a:rPr lang="en-US" sz="1800" dirty="0"/>
              <a:t>: Crop diseases significantly impact agricultural productivity, leading to financial losses.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b="1" dirty="0"/>
              <a:t> Literature Survey</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b="1" dirty="0"/>
              <a:t>Existing Approaches</a:t>
            </a:r>
            <a:r>
              <a:rPr lang="en-US" dirty="0"/>
              <a:t>:</a:t>
            </a:r>
          </a:p>
          <a:p>
            <a:pPr marL="742950" lvl="1" indent="-285750">
              <a:buFont typeface="Arial" panose="020B0604020202020204" pitchFamily="34" charset="0"/>
              <a:buChar char="•"/>
            </a:pPr>
            <a:r>
              <a:rPr lang="en-US" dirty="0"/>
              <a:t>Manual inspection (time-consuming, error-prone).</a:t>
            </a:r>
          </a:p>
          <a:p>
            <a:pPr marL="742950" lvl="1" indent="-285750">
              <a:buFont typeface="Arial" panose="020B0604020202020204" pitchFamily="34" charset="0"/>
              <a:buChar char="•"/>
            </a:pPr>
            <a:r>
              <a:rPr lang="en-US" dirty="0"/>
              <a:t>Rule-based image processing (limited generalization).</a:t>
            </a:r>
          </a:p>
          <a:p>
            <a:pPr marL="742950" lvl="1" indent="-285750">
              <a:buFont typeface="Arial" panose="020B0604020202020204" pitchFamily="34" charset="0"/>
              <a:buChar char="•"/>
            </a:pPr>
            <a:r>
              <a:rPr lang="en-US" dirty="0"/>
              <a:t>Machine learning &amp; deep learning (high accuracy, but challenges exist).</a:t>
            </a:r>
          </a:p>
          <a:p>
            <a:pPr marL="457200" lvl="1" indent="0">
              <a:buNone/>
            </a:pPr>
            <a:endParaRPr lang="en-US" dirty="0"/>
          </a:p>
          <a:p>
            <a:pPr>
              <a:buFont typeface="Arial" panose="020B0604020202020204" pitchFamily="34" charset="0"/>
              <a:buChar char="•"/>
            </a:pPr>
            <a:r>
              <a:rPr lang="en-US" b="1" dirty="0"/>
              <a:t>Gaps Identified</a:t>
            </a:r>
            <a:r>
              <a:rPr lang="en-US" dirty="0"/>
              <a:t>:</a:t>
            </a:r>
          </a:p>
          <a:p>
            <a:pPr marL="742950" lvl="1" indent="-285750">
              <a:buFont typeface="Arial" panose="020B0604020202020204" pitchFamily="34" charset="0"/>
              <a:buChar char="•"/>
            </a:pPr>
            <a:r>
              <a:rPr lang="en-US" b="1" dirty="0"/>
              <a:t>Lack of large, diverse datasets</a:t>
            </a:r>
            <a:r>
              <a:rPr lang="en-US" dirty="0"/>
              <a:t> for training AI models.</a:t>
            </a:r>
          </a:p>
          <a:p>
            <a:pPr marL="742950" lvl="1" indent="-285750">
              <a:buFont typeface="Arial" panose="020B0604020202020204" pitchFamily="34" charset="0"/>
              <a:buChar char="•"/>
            </a:pPr>
            <a:r>
              <a:rPr lang="en-US" b="1" dirty="0"/>
              <a:t>Generalization issues</a:t>
            </a:r>
            <a:r>
              <a:rPr lang="en-US" dirty="0"/>
              <a:t> across different crops and environments.</a:t>
            </a:r>
          </a:p>
          <a:p>
            <a:pPr marL="742950" lvl="1" indent="-285750">
              <a:buFont typeface="Arial" panose="020B0604020202020204" pitchFamily="34" charset="0"/>
              <a:buChar char="•"/>
            </a:pPr>
            <a:r>
              <a:rPr lang="en-US" b="1" dirty="0"/>
              <a:t>Limited integration</a:t>
            </a:r>
            <a:r>
              <a:rPr lang="en-US" dirty="0"/>
              <a:t> of environmental/climatic data.</a:t>
            </a:r>
          </a:p>
          <a:p>
            <a:pPr marL="742950" lvl="1" indent="-285750">
              <a:buFont typeface="Arial" panose="020B0604020202020204" pitchFamily="34" charset="0"/>
              <a:buChar char="•"/>
            </a:pPr>
            <a:r>
              <a:rPr lang="en-US" b="1" dirty="0"/>
              <a:t>Computational resource constraints</a:t>
            </a:r>
            <a:r>
              <a:rPr lang="en-US" dirty="0"/>
              <a:t> for mobile/edge deployment.</a:t>
            </a:r>
          </a:p>
          <a:p>
            <a:pPr marL="152400" indent="0" algn="just">
              <a:spcBef>
                <a:spcPts val="0"/>
              </a:spcBef>
              <a:buSzPct val="10000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b="1" dirty="0"/>
              <a:t> Research Gaps in Existing Methods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2000" b="1" dirty="0"/>
              <a:t>Data Limitations</a:t>
            </a:r>
            <a:r>
              <a:rPr lang="en-US" sz="2000" dirty="0"/>
              <a:t>: Lack of diverse, labeled datasets.</a:t>
            </a:r>
          </a:p>
          <a:p>
            <a:pPr>
              <a:buFont typeface="Arial" panose="020B0604020202020204" pitchFamily="34" charset="0"/>
              <a:buChar char="•"/>
            </a:pPr>
            <a:r>
              <a:rPr lang="en-US" sz="2000" b="1" dirty="0"/>
              <a:t>Model Generalization</a:t>
            </a:r>
            <a:r>
              <a:rPr lang="en-US" sz="2000" dirty="0"/>
              <a:t>: AI models trained on specific crops fail in different regions.</a:t>
            </a:r>
          </a:p>
          <a:p>
            <a:pPr>
              <a:buFont typeface="Arial" panose="020B0604020202020204" pitchFamily="34" charset="0"/>
              <a:buChar char="•"/>
            </a:pPr>
            <a:r>
              <a:rPr lang="en-US" sz="2000" b="1" dirty="0"/>
              <a:t>High Computational Cost</a:t>
            </a:r>
            <a:r>
              <a:rPr lang="en-US" sz="2000" dirty="0"/>
              <a:t>: Deep learning models require high-performance hardware.</a:t>
            </a:r>
          </a:p>
          <a:p>
            <a:pPr>
              <a:buFont typeface="Arial" panose="020B0604020202020204" pitchFamily="34" charset="0"/>
              <a:buChar char="•"/>
            </a:pPr>
            <a:r>
              <a:rPr lang="en-US" sz="2000" b="1" dirty="0"/>
              <a:t>Environmental Factors Ignored</a:t>
            </a:r>
            <a:r>
              <a:rPr lang="en-US" sz="2000" dirty="0"/>
              <a:t>: Most models do not consider temperature, humidity, soil health.</a:t>
            </a:r>
          </a:p>
          <a:p>
            <a:pPr>
              <a:buFont typeface="Arial" panose="020B0604020202020204" pitchFamily="34" charset="0"/>
              <a:buChar char="•"/>
            </a:pPr>
            <a:r>
              <a:rPr lang="en-US" sz="2000" b="1" dirty="0"/>
              <a:t>User Adoption Barriers</a:t>
            </a:r>
            <a:r>
              <a:rPr lang="en-US" sz="2000" dirty="0"/>
              <a:t>: Digital illiteracy among farmers, lack of local language support.</a:t>
            </a:r>
          </a:p>
          <a:p>
            <a:pPr>
              <a:buFont typeface="Arial" panose="020B0604020202020204" pitchFamily="34" charset="0"/>
              <a:buChar char="•"/>
            </a:pPr>
            <a:r>
              <a:rPr lang="en-US" sz="2000" b="1" dirty="0"/>
              <a:t>Connectivity Issues</a:t>
            </a:r>
            <a:r>
              <a:rPr lang="en-US" sz="2000" dirty="0"/>
              <a:t>: Many solutions require internet access, limiting rural usage.</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sz="2800" b="1" dirty="0"/>
              <a:t> Proposed Methodology</a:t>
            </a:r>
            <a:endParaRPr lang="en-US"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27DEB089-B698-F9A2-DD66-DFFEE6A613B2}"/>
              </a:ext>
            </a:extLst>
          </p:cNvPr>
          <p:cNvSpPr txBox="1"/>
          <p:nvPr/>
        </p:nvSpPr>
        <p:spPr>
          <a:xfrm>
            <a:off x="812800" y="1256691"/>
            <a:ext cx="11015406" cy="3416320"/>
          </a:xfrm>
          <a:prstGeom prst="rect">
            <a:avLst/>
          </a:prstGeom>
          <a:noFill/>
        </p:spPr>
        <p:txBody>
          <a:bodyPr wrap="square">
            <a:spAutoFit/>
          </a:bodyPr>
          <a:lstStyle/>
          <a:p>
            <a:r>
              <a:rPr lang="en-IN" sz="2400" b="1" dirty="0"/>
              <a:t>System Overview</a:t>
            </a:r>
          </a:p>
          <a:p>
            <a:pPr>
              <a:buFont typeface="Arial" panose="020B0604020202020204" pitchFamily="34" charset="0"/>
              <a:buChar char="•"/>
            </a:pPr>
            <a:r>
              <a:rPr lang="en-IN" sz="2400" b="1" dirty="0"/>
              <a:t>Image Acquisition</a:t>
            </a:r>
            <a:r>
              <a:rPr lang="en-IN" sz="2400" dirty="0"/>
              <a:t>: Farmers upload crop images via web app.</a:t>
            </a:r>
          </a:p>
          <a:p>
            <a:pPr>
              <a:buFont typeface="Arial" panose="020B0604020202020204" pitchFamily="34" charset="0"/>
              <a:buChar char="•"/>
            </a:pPr>
            <a:r>
              <a:rPr lang="en-IN" sz="2400" b="1" dirty="0"/>
              <a:t>Preprocessing</a:t>
            </a:r>
            <a:r>
              <a:rPr lang="en-IN" sz="2400" dirty="0"/>
              <a:t>: Image enhancement, noise reduction, normalization.</a:t>
            </a:r>
          </a:p>
          <a:p>
            <a:pPr>
              <a:buFont typeface="Arial" panose="020B0604020202020204" pitchFamily="34" charset="0"/>
              <a:buChar char="•"/>
            </a:pPr>
            <a:r>
              <a:rPr lang="en-IN" sz="2400" b="1" dirty="0"/>
              <a:t>AI-Based Disease Detection</a:t>
            </a:r>
            <a:r>
              <a:rPr lang="en-IN" sz="2400" dirty="0"/>
              <a:t>:</a:t>
            </a:r>
          </a:p>
          <a:p>
            <a:pPr marL="742950" lvl="1" indent="-285750">
              <a:buFont typeface="Arial" panose="020B0604020202020204" pitchFamily="34" charset="0"/>
              <a:buChar char="•"/>
            </a:pPr>
            <a:r>
              <a:rPr lang="en-IN" sz="2400" dirty="0"/>
              <a:t>CNN models (</a:t>
            </a:r>
            <a:r>
              <a:rPr lang="en-IN" sz="2400" dirty="0" err="1"/>
              <a:t>ResNet</a:t>
            </a:r>
            <a:r>
              <a:rPr lang="en-IN" sz="2400" dirty="0"/>
              <a:t>, </a:t>
            </a:r>
            <a:r>
              <a:rPr lang="en-IN" sz="2400" dirty="0" err="1"/>
              <a:t>MobileNet</a:t>
            </a:r>
            <a:r>
              <a:rPr lang="en-IN" sz="2400" dirty="0"/>
              <a:t>) classify diseases from images.</a:t>
            </a:r>
          </a:p>
          <a:p>
            <a:pPr marL="742950" lvl="1" indent="-285750">
              <a:buFont typeface="Arial" panose="020B0604020202020204" pitchFamily="34" charset="0"/>
              <a:buChar char="•"/>
            </a:pPr>
            <a:r>
              <a:rPr lang="en-IN" sz="2400" dirty="0"/>
              <a:t>Random Forest models integrate environmental data for prediction.</a:t>
            </a:r>
          </a:p>
          <a:p>
            <a:pPr>
              <a:buFont typeface="Arial" panose="020B0604020202020204" pitchFamily="34" charset="0"/>
              <a:buChar char="•"/>
            </a:pPr>
            <a:r>
              <a:rPr lang="en-IN" sz="2400" b="1" dirty="0"/>
              <a:t>Treatment Recommendations</a:t>
            </a:r>
            <a:r>
              <a:rPr lang="en-IN" sz="2400" dirty="0"/>
              <a:t>: Suggests </a:t>
            </a:r>
            <a:r>
              <a:rPr lang="en-IN" sz="2400" b="1" dirty="0"/>
              <a:t>chemical, biological, or preventive measures</a:t>
            </a:r>
            <a:r>
              <a:rPr lang="en-IN" sz="2400" dirty="0"/>
              <a:t>.</a:t>
            </a:r>
          </a:p>
          <a:p>
            <a:pPr>
              <a:buFont typeface="Arial" panose="020B0604020202020204" pitchFamily="34" charset="0"/>
              <a:buChar char="•"/>
            </a:pPr>
            <a:r>
              <a:rPr lang="en-IN" sz="2400" b="1" dirty="0"/>
              <a:t>User Interface</a:t>
            </a:r>
            <a:r>
              <a:rPr lang="en-IN" sz="2400" dirty="0"/>
              <a:t>: Simple, accessible mobile &amp; web application.</a:t>
            </a:r>
          </a:p>
        </p:txBody>
      </p:sp>
    </p:spTree>
    <p:extLst>
      <p:ext uri="{BB962C8B-B14F-4D97-AF65-F5344CB8AC3E}">
        <p14:creationId xmlns:p14="http://schemas.microsoft.com/office/powerpoint/2010/main" val="47989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41E3-008F-4831-25C4-64AF127AB8A2}"/>
              </a:ext>
            </a:extLst>
          </p:cNvPr>
          <p:cNvSpPr>
            <a:spLocks noGrp="1"/>
          </p:cNvSpPr>
          <p:nvPr>
            <p:ph type="title"/>
          </p:nvPr>
        </p:nvSpPr>
        <p:spPr/>
        <p:txBody>
          <a:bodyPr/>
          <a:lstStyle/>
          <a:p>
            <a:r>
              <a:rPr lang="en-US" dirty="0"/>
              <a:t>System Architecture</a:t>
            </a:r>
            <a:endParaRPr lang="en-IN" dirty="0"/>
          </a:p>
        </p:txBody>
      </p:sp>
      <p:sp>
        <p:nvSpPr>
          <p:cNvPr id="3" name="Text Placeholder 2">
            <a:extLst>
              <a:ext uri="{FF2B5EF4-FFF2-40B4-BE49-F238E27FC236}">
                <a16:creationId xmlns:a16="http://schemas.microsoft.com/office/drawing/2014/main" id="{98E0D7C9-E51C-D67E-A4FA-BEFD1CC7D67A}"/>
              </a:ext>
            </a:extLst>
          </p:cNvPr>
          <p:cNvSpPr>
            <a:spLocks noGrp="1"/>
          </p:cNvSpPr>
          <p:nvPr>
            <p:ph type="body" idx="1"/>
          </p:nvPr>
        </p:nvSpPr>
        <p:spPr/>
        <p:txBody>
          <a:bodyPr/>
          <a:lstStyle/>
          <a:p>
            <a:pPr marL="76200" indent="0">
              <a:buNone/>
            </a:pPr>
            <a:r>
              <a:rPr lang="en-US" dirty="0"/>
              <a:t> </a:t>
            </a:r>
            <a:endParaRPr lang="en-IN" dirty="0"/>
          </a:p>
        </p:txBody>
      </p:sp>
      <p:graphicFrame>
        <p:nvGraphicFramePr>
          <p:cNvPr id="4" name="Diagram 3">
            <a:extLst>
              <a:ext uri="{FF2B5EF4-FFF2-40B4-BE49-F238E27FC236}">
                <a16:creationId xmlns:a16="http://schemas.microsoft.com/office/drawing/2014/main" id="{D066C860-ACF2-FD01-E25D-1A7278D70823}"/>
              </a:ext>
            </a:extLst>
          </p:cNvPr>
          <p:cNvGraphicFramePr/>
          <p:nvPr>
            <p:extLst>
              <p:ext uri="{D42A27DB-BD31-4B8C-83A1-F6EECF244321}">
                <p14:modId xmlns:p14="http://schemas.microsoft.com/office/powerpoint/2010/main" val="2539992492"/>
              </p:ext>
            </p:extLst>
          </p:nvPr>
        </p:nvGraphicFramePr>
        <p:xfrm>
          <a:off x="3135630" y="1071717"/>
          <a:ext cx="5920740" cy="5024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454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53419-3000-8A4A-404F-963104CAB71B}"/>
              </a:ext>
            </a:extLst>
          </p:cNvPr>
          <p:cNvPicPr>
            <a:picLocks noChangeAspect="1"/>
          </p:cNvPicPr>
          <p:nvPr/>
        </p:nvPicPr>
        <p:blipFill>
          <a:blip r:embed="rId2"/>
          <a:stretch>
            <a:fillRect/>
          </a:stretch>
        </p:blipFill>
        <p:spPr>
          <a:xfrm>
            <a:off x="1971579" y="1384817"/>
            <a:ext cx="7973538" cy="4344006"/>
          </a:xfrm>
          <a:prstGeom prst="rect">
            <a:avLst/>
          </a:prstGeom>
        </p:spPr>
      </p:pic>
      <p:pic>
        <p:nvPicPr>
          <p:cNvPr id="5" name="Picture 4">
            <a:extLst>
              <a:ext uri="{FF2B5EF4-FFF2-40B4-BE49-F238E27FC236}">
                <a16:creationId xmlns:a16="http://schemas.microsoft.com/office/drawing/2014/main" id="{AA3E5BC4-60B0-5FA0-D340-F0F6E99E1DD1}"/>
              </a:ext>
            </a:extLst>
          </p:cNvPr>
          <p:cNvPicPr>
            <a:picLocks noChangeAspect="1"/>
          </p:cNvPicPr>
          <p:nvPr/>
        </p:nvPicPr>
        <p:blipFill>
          <a:blip r:embed="rId3"/>
          <a:stretch>
            <a:fillRect/>
          </a:stretch>
        </p:blipFill>
        <p:spPr>
          <a:xfrm>
            <a:off x="700572" y="219325"/>
            <a:ext cx="10790855" cy="755970"/>
          </a:xfrm>
          <a:prstGeom prst="rect">
            <a:avLst/>
          </a:prstGeom>
        </p:spPr>
      </p:pic>
    </p:spTree>
    <p:extLst>
      <p:ext uri="{BB962C8B-B14F-4D97-AF65-F5344CB8AC3E}">
        <p14:creationId xmlns:p14="http://schemas.microsoft.com/office/powerpoint/2010/main" val="418200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93BC-A22F-2F13-C57C-AD3ABDA96D43}"/>
              </a:ext>
            </a:extLst>
          </p:cNvPr>
          <p:cNvSpPr>
            <a:spLocks noGrp="1"/>
          </p:cNvSpPr>
          <p:nvPr>
            <p:ph type="title"/>
          </p:nvPr>
        </p:nvSpPr>
        <p:spPr/>
        <p:txBody>
          <a:bodyPr/>
          <a:lstStyle/>
          <a:p>
            <a:r>
              <a:rPr lang="en-IN" b="1" dirty="0"/>
              <a:t>Data Collection &amp; Preprocessing </a:t>
            </a:r>
            <a:endParaRPr lang="en-IN" dirty="0"/>
          </a:p>
        </p:txBody>
      </p:sp>
      <p:sp>
        <p:nvSpPr>
          <p:cNvPr id="3" name="Text Placeholder 2">
            <a:extLst>
              <a:ext uri="{FF2B5EF4-FFF2-40B4-BE49-F238E27FC236}">
                <a16:creationId xmlns:a16="http://schemas.microsoft.com/office/drawing/2014/main" id="{FA451E92-CBBF-7C63-751A-DDB4DDB489DD}"/>
              </a:ext>
            </a:extLst>
          </p:cNvPr>
          <p:cNvSpPr>
            <a:spLocks noGrp="1"/>
          </p:cNvSpPr>
          <p:nvPr>
            <p:ph type="body" idx="1"/>
          </p:nvPr>
        </p:nvSpPr>
        <p:spPr/>
        <p:txBody>
          <a:bodyPr>
            <a:normAutofit fontScale="92500" lnSpcReduction="10000"/>
          </a:bodyPr>
          <a:lstStyle/>
          <a:p>
            <a:pPr marL="76200" indent="0">
              <a:buNone/>
            </a:pPr>
            <a:r>
              <a:rPr lang="en-IN" b="1" dirty="0"/>
              <a:t>1. Data Collection</a:t>
            </a:r>
          </a:p>
          <a:p>
            <a:pPr>
              <a:buFont typeface="Arial" panose="020B0604020202020204" pitchFamily="34" charset="0"/>
              <a:buChar char="•"/>
            </a:pPr>
            <a:r>
              <a:rPr lang="en-IN" b="1" dirty="0"/>
              <a:t>Crop Images:</a:t>
            </a:r>
            <a:r>
              <a:rPr lang="en-IN" dirty="0"/>
              <a:t> Farmers upload images via mobile/web app; additional data from public datasets (e.g., </a:t>
            </a:r>
            <a:r>
              <a:rPr lang="en-IN" dirty="0" err="1"/>
              <a:t>PlantVillage</a:t>
            </a:r>
            <a:r>
              <a:rPr lang="en-IN" dirty="0"/>
              <a:t>).</a:t>
            </a:r>
          </a:p>
          <a:p>
            <a:pPr>
              <a:buFont typeface="Arial" panose="020B0604020202020204" pitchFamily="34" charset="0"/>
              <a:buChar char="•"/>
            </a:pPr>
            <a:r>
              <a:rPr lang="en-IN" b="1" dirty="0"/>
              <a:t>Environmental Data:</a:t>
            </a:r>
            <a:r>
              <a:rPr lang="en-IN" dirty="0"/>
              <a:t> Weather APIs provide temperature, humidity, and rainfall; IoT sensors (optional) collect soil and climate data.</a:t>
            </a:r>
          </a:p>
          <a:p>
            <a:pPr>
              <a:buFont typeface="Arial" panose="020B0604020202020204" pitchFamily="34" charset="0"/>
              <a:buChar char="•"/>
            </a:pPr>
            <a:r>
              <a:rPr lang="en-IN" b="1" dirty="0"/>
              <a:t>Expert </a:t>
            </a:r>
            <a:r>
              <a:rPr lang="en-IN" b="1" dirty="0" err="1"/>
              <a:t>Labeling</a:t>
            </a:r>
            <a:r>
              <a:rPr lang="en-IN" b="1" dirty="0"/>
              <a:t>:</a:t>
            </a:r>
            <a:r>
              <a:rPr lang="en-IN" dirty="0"/>
              <a:t> Agronomists and farmers help annotate images for AI training.</a:t>
            </a:r>
          </a:p>
          <a:p>
            <a:pPr marL="76200" indent="0">
              <a:buNone/>
            </a:pPr>
            <a:r>
              <a:rPr lang="en-IN" b="1" dirty="0"/>
              <a:t>2. Data Preprocessing</a:t>
            </a:r>
          </a:p>
          <a:p>
            <a:pPr>
              <a:buFont typeface="Arial" panose="020B0604020202020204" pitchFamily="34" charset="0"/>
              <a:buChar char="•"/>
            </a:pPr>
            <a:r>
              <a:rPr lang="en-IN" b="1" dirty="0"/>
              <a:t>Image Processing:</a:t>
            </a:r>
            <a:r>
              <a:rPr lang="en-IN" dirty="0"/>
              <a:t> Resize, normalize, denoise, and augment images for better AI accuracy.</a:t>
            </a:r>
          </a:p>
          <a:p>
            <a:pPr>
              <a:buFont typeface="Arial" panose="020B0604020202020204" pitchFamily="34" charset="0"/>
              <a:buChar char="•"/>
            </a:pPr>
            <a:r>
              <a:rPr lang="en-IN" b="1" dirty="0"/>
              <a:t>Environmental Data Cleaning:</a:t>
            </a:r>
            <a:r>
              <a:rPr lang="en-IN" dirty="0"/>
              <a:t> Fill missing values, normalize data, and aggregate time-series weather data.</a:t>
            </a:r>
          </a:p>
          <a:p>
            <a:pPr>
              <a:buFont typeface="Arial" panose="020B0604020202020204" pitchFamily="34" charset="0"/>
              <a:buChar char="•"/>
            </a:pPr>
            <a:r>
              <a:rPr lang="en-IN" b="1" dirty="0"/>
              <a:t>Label Encoding:</a:t>
            </a:r>
            <a:r>
              <a:rPr lang="en-IN" dirty="0"/>
              <a:t> Convert disease names into numerical categories for machine learning classification.</a:t>
            </a:r>
          </a:p>
          <a:p>
            <a:pPr marL="76200" indent="0">
              <a:buNone/>
            </a:pPr>
            <a:endParaRPr lang="en-IN" dirty="0"/>
          </a:p>
        </p:txBody>
      </p:sp>
    </p:spTree>
    <p:extLst>
      <p:ext uri="{BB962C8B-B14F-4D97-AF65-F5344CB8AC3E}">
        <p14:creationId xmlns:p14="http://schemas.microsoft.com/office/powerpoint/2010/main" val="93216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B177-00A2-C4BF-5D99-BDC658C156C9}"/>
              </a:ext>
            </a:extLst>
          </p:cNvPr>
          <p:cNvSpPr>
            <a:spLocks noGrp="1"/>
          </p:cNvSpPr>
          <p:nvPr>
            <p:ph type="title"/>
          </p:nvPr>
        </p:nvSpPr>
        <p:spPr/>
        <p:txBody>
          <a:bodyPr/>
          <a:lstStyle/>
          <a:p>
            <a:r>
              <a:rPr lang="en-IN" b="1" dirty="0"/>
              <a:t>Hardware &amp; Software Components </a:t>
            </a:r>
            <a:endParaRPr lang="en-IN" dirty="0"/>
          </a:p>
        </p:txBody>
      </p:sp>
      <p:sp>
        <p:nvSpPr>
          <p:cNvPr id="3" name="Text Placeholder 2">
            <a:extLst>
              <a:ext uri="{FF2B5EF4-FFF2-40B4-BE49-F238E27FC236}">
                <a16:creationId xmlns:a16="http://schemas.microsoft.com/office/drawing/2014/main" id="{29E17F21-83FF-8D06-03A2-91566A5A192B}"/>
              </a:ext>
            </a:extLst>
          </p:cNvPr>
          <p:cNvSpPr>
            <a:spLocks noGrp="1"/>
          </p:cNvSpPr>
          <p:nvPr>
            <p:ph type="body" idx="1"/>
          </p:nvPr>
        </p:nvSpPr>
        <p:spPr/>
        <p:txBody>
          <a:bodyPr>
            <a:normAutofit fontScale="85000" lnSpcReduction="10000"/>
          </a:bodyPr>
          <a:lstStyle/>
          <a:p>
            <a:pPr marL="76200" indent="0">
              <a:buNone/>
            </a:pPr>
            <a:r>
              <a:rPr lang="en-IN" b="1" dirty="0"/>
              <a:t>1. Hardware Components</a:t>
            </a:r>
          </a:p>
          <a:p>
            <a:pPr>
              <a:buFont typeface="Arial" panose="020B0604020202020204" pitchFamily="34" charset="0"/>
              <a:buChar char="•"/>
            </a:pPr>
            <a:r>
              <a:rPr lang="en-IN" b="1" dirty="0"/>
              <a:t>Mobile Devices &amp; Cameras:</a:t>
            </a:r>
            <a:r>
              <a:rPr lang="en-IN" dirty="0"/>
              <a:t> Farmers use smartphones to capture and upload crop images.</a:t>
            </a:r>
          </a:p>
          <a:p>
            <a:pPr>
              <a:buFont typeface="Arial" panose="020B0604020202020204" pitchFamily="34" charset="0"/>
              <a:buChar char="•"/>
            </a:pPr>
            <a:r>
              <a:rPr lang="en-IN" b="1" dirty="0"/>
              <a:t>Cloud Servers &amp; GPUs:</a:t>
            </a:r>
            <a:r>
              <a:rPr lang="en-IN" dirty="0"/>
              <a:t> AWS, Google Cloud, or on-premise GPUs for training deep learning models.</a:t>
            </a:r>
          </a:p>
          <a:p>
            <a:pPr>
              <a:buFont typeface="Arial" panose="020B0604020202020204" pitchFamily="34" charset="0"/>
              <a:buChar char="•"/>
            </a:pPr>
            <a:r>
              <a:rPr lang="en-IN" b="1" dirty="0"/>
              <a:t>IoT Sensors (Optional):</a:t>
            </a:r>
            <a:r>
              <a:rPr lang="en-IN" dirty="0"/>
              <a:t> Collect temperature, humidity, and soil moisture data.</a:t>
            </a:r>
          </a:p>
          <a:p>
            <a:pPr marL="76200" indent="0">
              <a:buNone/>
            </a:pPr>
            <a:r>
              <a:rPr lang="en-IN" b="1" dirty="0"/>
              <a:t>2. Software Components</a:t>
            </a:r>
          </a:p>
          <a:p>
            <a:pPr>
              <a:buFont typeface="Arial" panose="020B0604020202020204" pitchFamily="34" charset="0"/>
              <a:buChar char="•"/>
            </a:pPr>
            <a:r>
              <a:rPr lang="en-IN" b="1" dirty="0"/>
              <a:t>AI/ML Frameworks:</a:t>
            </a:r>
            <a:r>
              <a:rPr lang="en-IN" dirty="0"/>
              <a:t> TensorFlow, </a:t>
            </a:r>
            <a:r>
              <a:rPr lang="en-IN" dirty="0" err="1"/>
              <a:t>PyTorch</a:t>
            </a:r>
            <a:r>
              <a:rPr lang="en-IN" dirty="0"/>
              <a:t> for training the disease prediction model.</a:t>
            </a:r>
          </a:p>
          <a:p>
            <a:pPr>
              <a:buFont typeface="Arial" panose="020B0604020202020204" pitchFamily="34" charset="0"/>
              <a:buChar char="•"/>
            </a:pPr>
            <a:r>
              <a:rPr lang="en-IN" b="1" dirty="0"/>
              <a:t>Web &amp; Mobile Development:</a:t>
            </a:r>
            <a:r>
              <a:rPr lang="en-IN" dirty="0"/>
              <a:t> React (Web), Flutter/React Native (Mobile).</a:t>
            </a:r>
          </a:p>
          <a:p>
            <a:pPr>
              <a:buFont typeface="Arial" panose="020B0604020202020204" pitchFamily="34" charset="0"/>
              <a:buChar char="•"/>
            </a:pPr>
            <a:r>
              <a:rPr lang="en-IN" b="1" dirty="0"/>
              <a:t>Database &amp; Cloud:</a:t>
            </a:r>
            <a:r>
              <a:rPr lang="en-IN" dirty="0"/>
              <a:t> Firebase, MySQL, PostgreSQL for storing user and disease data.</a:t>
            </a:r>
          </a:p>
          <a:p>
            <a:pPr>
              <a:buFont typeface="Arial" panose="020B0604020202020204" pitchFamily="34" charset="0"/>
              <a:buChar char="•"/>
            </a:pPr>
            <a:r>
              <a:rPr lang="en-IN" b="1" dirty="0"/>
              <a:t>APIs &amp; DevOps:</a:t>
            </a:r>
            <a:r>
              <a:rPr lang="en-IN" dirty="0"/>
              <a:t> </a:t>
            </a:r>
            <a:r>
              <a:rPr lang="en-IN" dirty="0" err="1"/>
              <a:t>OpenWeather</a:t>
            </a:r>
            <a:r>
              <a:rPr lang="en-IN" dirty="0"/>
              <a:t> API for weather data, Docker &amp; Kubernetes for scalable deployment.</a:t>
            </a:r>
          </a:p>
          <a:p>
            <a:pPr marL="76200" indent="0">
              <a:buNone/>
            </a:pPr>
            <a:endParaRPr lang="en-IN" dirty="0"/>
          </a:p>
        </p:txBody>
      </p:sp>
    </p:spTree>
    <p:extLst>
      <p:ext uri="{BB962C8B-B14F-4D97-AF65-F5344CB8AC3E}">
        <p14:creationId xmlns:p14="http://schemas.microsoft.com/office/powerpoint/2010/main" val="3979869309"/>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TotalTime>
  <Words>1043</Words>
  <Application>Microsoft Office PowerPoint</Application>
  <PresentationFormat>Widescreen</PresentationFormat>
  <Paragraphs>101</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Verdana</vt:lpstr>
      <vt:lpstr>Bioinformatics</vt:lpstr>
      <vt:lpstr>AI-Driven Crop Disease Prediction and Management System</vt:lpstr>
      <vt:lpstr> Introduction</vt:lpstr>
      <vt:lpstr> Literature Survey</vt:lpstr>
      <vt:lpstr> Research Gaps in Existing Methods</vt:lpstr>
      <vt:lpstr> Proposed Methodology</vt:lpstr>
      <vt:lpstr>System Architecture</vt:lpstr>
      <vt:lpstr>PowerPoint Presentation</vt:lpstr>
      <vt:lpstr>Data Collection &amp; Preprocessing </vt:lpstr>
      <vt:lpstr>Hardware &amp; Software Components </vt:lpstr>
      <vt:lpstr>RESULTS AND DISCUSSION</vt:lpstr>
      <vt:lpstr>TIMELINE FOR EXECUTION OF PROJECT</vt:lpstr>
      <vt:lpstr>Conclusion</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Bhuvaneshwar C</cp:lastModifiedBy>
  <cp:revision>39</cp:revision>
  <dcterms:modified xsi:type="dcterms:W3CDTF">2025-05-10T15:54:07Z</dcterms:modified>
</cp:coreProperties>
</file>