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69" r:id="rId3"/>
    <p:sldId id="259" r:id="rId4"/>
    <p:sldId id="263" r:id="rId5"/>
    <p:sldId id="265" r:id="rId6"/>
    <p:sldId id="260" r:id="rId7"/>
    <p:sldId id="261" r:id="rId8"/>
    <p:sldId id="262" r:id="rId9"/>
    <p:sldId id="258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AF8E"/>
    <a:srgbClr val="77EEAD"/>
    <a:srgbClr val="3776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9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184" y="328"/>
      </p:cViewPr>
      <p:guideLst>
        <p:guide orient="horz" pos="218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C064A-D61B-4B21-B757-51A9B82445B8}" type="datetimeFigureOut">
              <a:rPr lang="en-US" smtClean="0"/>
              <a:t>5/12/24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856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t>5/12/24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93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2024/5/12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2024/5/12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ly-arranged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2024/5/12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2024/5/12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2024/5/12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-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2024/5/12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2024/5/12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2024/5/12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2024/5/12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2024/5/12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2024/5/12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Arial" panose="020B0604020202020204" pitchFamily="34" charset="0"/>
              </a:defRPr>
            </a:lvl1pPr>
          </a:lstStyle>
          <a:p>
            <a:fld id="{D997B5FA-0921-464F-AAE1-844C04324D75}" type="datetimeFigureOut">
              <a:rPr lang="zh-CN" altLang="en-US" smtClean="0"/>
              <a:t>2024/5/12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Arial" panose="020B0604020202020204" pitchFamily="34" charset="0"/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Arial" panose="020B0604020202020204" pitchFamily="34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Arial" panose="020B0604020202020204" pitchFamily="34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Arial" panose="020B0604020202020204" pitchFamily="34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Arial" panose="020B0604020202020204" pitchFamily="34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Arial" panose="020B0604020202020204" pitchFamily="34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Arial" panose="020B0604020202020204" pitchFamily="34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23" b="54359"/>
          <a:stretch>
            <a:fillRect/>
          </a:stretch>
        </p:blipFill>
        <p:spPr>
          <a:xfrm rot="10800000">
            <a:off x="-1" y="3653161"/>
            <a:ext cx="12192000" cy="3204839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954"/>
          <a:stretch>
            <a:fillRect/>
          </a:stretch>
        </p:blipFill>
        <p:spPr>
          <a:xfrm rot="10800000">
            <a:off x="0" y="0"/>
            <a:ext cx="12191999" cy="2279588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785447" y="3006830"/>
            <a:ext cx="59318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 SemiBold SemiConden" pitchFamily="34" charset="0"/>
              </a:rPr>
              <a:t>AN Eco-Friendly Revolution against Non-Renewable Resources with the Partnership of Investors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85447" y="1864090"/>
            <a:ext cx="56974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err="1">
                <a:solidFill>
                  <a:srgbClr val="5BAF8E"/>
                </a:solidFill>
                <a:latin typeface="Malgun Gothic" pitchFamily="34" charset="-127"/>
                <a:ea typeface="Malgun Gothic" pitchFamily="34" charset="-127"/>
                <a:cs typeface="Latha" pitchFamily="34" charset="0"/>
              </a:rPr>
              <a:t>Eco</a:t>
            </a:r>
            <a:r>
              <a:rPr lang="en-US" sz="4800" b="1" dirty="0" err="1">
                <a:latin typeface="Malgun Gothic" pitchFamily="34" charset="-127"/>
                <a:ea typeface="Malgun Gothic" pitchFamily="34" charset="-127"/>
                <a:cs typeface="Latha" pitchFamily="34" charset="0"/>
              </a:rPr>
              <a:t>Revolt</a:t>
            </a:r>
            <a:r>
              <a:rPr lang="en-US" sz="4800" b="1" dirty="0">
                <a:latin typeface="Malgun Gothic" pitchFamily="34" charset="-127"/>
                <a:ea typeface="Malgun Gothic" pitchFamily="34" charset="-127"/>
                <a:cs typeface="Latha" pitchFamily="34" charset="0"/>
              </a:rPr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5FF0C6-5A44-1EC3-4D2F-EA6AC60BFA05}"/>
              </a:ext>
            </a:extLst>
          </p:cNvPr>
          <p:cNvSpPr txBox="1"/>
          <p:nvPr/>
        </p:nvSpPr>
        <p:spPr>
          <a:xfrm>
            <a:off x="8316512" y="2081049"/>
            <a:ext cx="309004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By Team </a:t>
            </a:r>
            <a:r>
              <a:rPr lang="en-US" dirty="0" err="1">
                <a:solidFill>
                  <a:srgbClr val="5BAF8E"/>
                </a:solidFill>
              </a:rPr>
              <a:t>Techno</a:t>
            </a:r>
            <a:r>
              <a:rPr lang="en-US" dirty="0" err="1"/>
              <a:t>Blade</a:t>
            </a:r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Kaushiq S</a:t>
            </a:r>
            <a:r>
              <a:rPr lang="en-US" dirty="0">
                <a:solidFill>
                  <a:srgbClr val="5BAF8E"/>
                </a:solidFill>
              </a:rPr>
              <a:t> (kaushiq1210)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Bhuwan</a:t>
            </a:r>
            <a:r>
              <a:rPr lang="en-US" dirty="0"/>
              <a:t> B </a:t>
            </a:r>
            <a:r>
              <a:rPr lang="en-US" dirty="0">
                <a:solidFill>
                  <a:srgbClr val="5BAF8E"/>
                </a:solidFill>
              </a:rPr>
              <a:t>(bhuwan123)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Avinash</a:t>
            </a:r>
            <a:r>
              <a:rPr lang="en-US" dirty="0"/>
              <a:t> A </a:t>
            </a:r>
            <a:r>
              <a:rPr lang="en-US" dirty="0">
                <a:solidFill>
                  <a:srgbClr val="5BAF8E"/>
                </a:solidFill>
              </a:rPr>
              <a:t>(avinash123)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Anirudh</a:t>
            </a:r>
            <a:r>
              <a:rPr lang="en-US" dirty="0">
                <a:solidFill>
                  <a:srgbClr val="5BAF8E"/>
                </a:solidFill>
              </a:rPr>
              <a:t> </a:t>
            </a:r>
            <a:r>
              <a:rPr lang="en-US"/>
              <a:t>S </a:t>
            </a:r>
            <a:r>
              <a:rPr lang="en-US">
                <a:solidFill>
                  <a:srgbClr val="5BAF8E"/>
                </a:solidFill>
              </a:rPr>
              <a:t>(anirudh_24)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16"/>
          <p:cNvSpPr/>
          <p:nvPr/>
        </p:nvSpPr>
        <p:spPr>
          <a:xfrm>
            <a:off x="4422202" y="401849"/>
            <a:ext cx="3347596" cy="468787"/>
          </a:xfrm>
          <a:prstGeom prst="roundRect">
            <a:avLst>
              <a:gd name="adj" fmla="val 0"/>
            </a:avLst>
          </a:prstGeom>
          <a:solidFill>
            <a:srgbClr val="37765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050" dirty="0">
              <a:solidFill>
                <a:schemeClr val="bg1"/>
              </a:solidFill>
              <a:latin typeface="Arial" panose="020B0604020202020204"/>
              <a:ea typeface="Arial" panose="020B0604020202020204" pitchFamily="34" charset="0"/>
              <a:sym typeface="Arial" panose="020B0604020202020204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221414" y="1701436"/>
            <a:ext cx="9837437" cy="4320991"/>
          </a:xfrm>
          <a:prstGeom prst="rect">
            <a:avLst/>
          </a:prstGeom>
          <a:solidFill>
            <a:schemeClr val="bg1"/>
          </a:solidFill>
          <a:ln w="19050">
            <a:solidFill>
              <a:srgbClr val="3776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ea typeface="Arial" panose="020B0604020202020204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496701" y="436187"/>
            <a:ext cx="1198598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b="1" dirty="0">
                <a:solidFill>
                  <a:schemeClr val="bg1"/>
                </a:solidFill>
                <a:ea typeface="Arial" panose="020B0604020202020204" pitchFamily="34" charset="0"/>
              </a:rPr>
              <a:t>Objective</a:t>
            </a:r>
            <a:endParaRPr lang="zh-CN" altLang="en-US" sz="2000" b="1" dirty="0">
              <a:solidFill>
                <a:schemeClr val="bg1"/>
              </a:solidFill>
              <a:ea typeface="Arial" panose="020B0604020202020204" pitchFamily="3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418003" y="1530578"/>
            <a:ext cx="9615854" cy="411676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br>
              <a:rPr lang="en-IN" altLang="zh-CN" sz="1600" dirty="0">
                <a:ea typeface="Arial" panose="020B0604020202020204" pitchFamily="34" charset="0"/>
              </a:rPr>
            </a:br>
            <a:r>
              <a:rPr lang="en-IN" altLang="zh-CN" sz="1600" dirty="0" err="1">
                <a:ea typeface="Arial" panose="020B0604020202020204" pitchFamily="34" charset="0"/>
              </a:rPr>
              <a:t>EcoRevolt's</a:t>
            </a:r>
            <a:r>
              <a:rPr lang="en-IN" altLang="zh-CN" sz="1600" dirty="0">
                <a:ea typeface="Arial" panose="020B0604020202020204" pitchFamily="34" charset="0"/>
              </a:rPr>
              <a:t> primary objective is to bridge the gap between </a:t>
            </a:r>
            <a:r>
              <a:rPr lang="en-IN" altLang="zh-CN" sz="1600" dirty="0">
                <a:solidFill>
                  <a:srgbClr val="5BAF8E"/>
                </a:solidFill>
                <a:ea typeface="Arial" panose="020B0604020202020204" pitchFamily="34" charset="0"/>
              </a:rPr>
              <a:t>sustainable projects </a:t>
            </a:r>
            <a:r>
              <a:rPr lang="en-IN" altLang="zh-CN" sz="1600" dirty="0">
                <a:ea typeface="Arial" panose="020B0604020202020204" pitchFamily="34" charset="0"/>
              </a:rPr>
              <a:t>and </a:t>
            </a:r>
            <a:r>
              <a:rPr lang="en-IN" altLang="zh-CN" sz="1600" dirty="0">
                <a:solidFill>
                  <a:srgbClr val="5BAF8E"/>
                </a:solidFill>
                <a:ea typeface="Arial" panose="020B0604020202020204" pitchFamily="34" charset="0"/>
              </a:rPr>
              <a:t>investors</a:t>
            </a:r>
            <a:r>
              <a:rPr lang="en-IN" altLang="zh-CN" sz="1600" dirty="0">
                <a:ea typeface="Arial" panose="020B0604020202020204" pitchFamily="34" charset="0"/>
              </a:rPr>
              <a:t> by providing a comprehensive platform that facilitates meaningful connections. By curating a diverse range of environmentally conscious projects and leveraging </a:t>
            </a:r>
            <a:r>
              <a:rPr lang="en-IN" altLang="zh-CN" sz="1600" dirty="0">
                <a:solidFill>
                  <a:srgbClr val="5BAF8E"/>
                </a:solidFill>
                <a:ea typeface="Arial" panose="020B0604020202020204" pitchFamily="34" charset="0"/>
              </a:rPr>
              <a:t>advanced algorithms</a:t>
            </a:r>
            <a:r>
              <a:rPr lang="en-IN" altLang="zh-CN" sz="1600" dirty="0">
                <a:ea typeface="Arial" panose="020B0604020202020204" pitchFamily="34" charset="0"/>
              </a:rPr>
              <a:t>, </a:t>
            </a:r>
            <a:r>
              <a:rPr lang="en-IN" altLang="zh-CN" sz="1600" dirty="0" err="1">
                <a:ea typeface="Arial" panose="020B0604020202020204" pitchFamily="34" charset="0"/>
              </a:rPr>
              <a:t>EcoRevolt</a:t>
            </a:r>
            <a:r>
              <a:rPr lang="en-IN" altLang="zh-CN" sz="1600" dirty="0">
                <a:ea typeface="Arial" panose="020B0604020202020204" pitchFamily="34" charset="0"/>
              </a:rPr>
              <a:t> aims to match these initiatives with investors whose interests and values align. Through this tailored approach, </a:t>
            </a:r>
            <a:r>
              <a:rPr lang="en-IN" altLang="zh-CN" sz="1600" dirty="0" err="1">
                <a:ea typeface="Arial" panose="020B0604020202020204" pitchFamily="34" charset="0"/>
              </a:rPr>
              <a:t>EcoRevolt</a:t>
            </a:r>
            <a:r>
              <a:rPr lang="en-IN" altLang="zh-CN" sz="1600" dirty="0">
                <a:ea typeface="Arial" panose="020B0604020202020204" pitchFamily="34" charset="0"/>
              </a:rPr>
              <a:t> seeks to </a:t>
            </a:r>
            <a:r>
              <a:rPr lang="en-IN" altLang="zh-CN" sz="1600" dirty="0">
                <a:solidFill>
                  <a:srgbClr val="5BAF8E"/>
                </a:solidFill>
                <a:ea typeface="Arial" panose="020B0604020202020204" pitchFamily="34" charset="0"/>
              </a:rPr>
              <a:t>empower</a:t>
            </a:r>
            <a:r>
              <a:rPr lang="en-IN" altLang="zh-CN" sz="1600" dirty="0">
                <a:ea typeface="Arial" panose="020B0604020202020204" pitchFamily="34" charset="0"/>
              </a:rPr>
              <a:t> entrepreneurs to secure the funding they need to bring their innovative ideas to </a:t>
            </a:r>
            <a:r>
              <a:rPr lang="en-IN" altLang="zh-CN" sz="1600" dirty="0">
                <a:solidFill>
                  <a:srgbClr val="5BAF8E"/>
                </a:solidFill>
                <a:ea typeface="Arial" panose="020B0604020202020204" pitchFamily="34" charset="0"/>
              </a:rPr>
              <a:t>fruition</a:t>
            </a:r>
            <a:r>
              <a:rPr lang="en-IN" altLang="zh-CN" sz="1600" dirty="0">
                <a:ea typeface="Arial" panose="020B0604020202020204" pitchFamily="34" charset="0"/>
              </a:rPr>
              <a:t>, while simultaneously offering investors access to high-impact </a:t>
            </a:r>
            <a:r>
              <a:rPr lang="en-IN" altLang="zh-CN" sz="1600" dirty="0">
                <a:solidFill>
                  <a:srgbClr val="5BAF8E"/>
                </a:solidFill>
                <a:ea typeface="Arial" panose="020B0604020202020204" pitchFamily="34" charset="0"/>
              </a:rPr>
              <a:t>investment opportunities </a:t>
            </a:r>
            <a:r>
              <a:rPr lang="en-IN" altLang="zh-CN" sz="1600" dirty="0">
                <a:ea typeface="Arial" panose="020B0604020202020204" pitchFamily="34" charset="0"/>
              </a:rPr>
              <a:t>that align with their sustainability goals.</a:t>
            </a:r>
          </a:p>
          <a:p>
            <a:pPr>
              <a:lnSpc>
                <a:spcPct val="150000"/>
              </a:lnSpc>
            </a:pPr>
            <a:endParaRPr lang="en-IN" altLang="zh-CN" sz="1600" dirty="0">
              <a:ea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IN" altLang="zh-CN" sz="1600" dirty="0" err="1">
                <a:ea typeface="Arial" panose="020B0604020202020204" pitchFamily="34" charset="0"/>
              </a:rPr>
              <a:t>EcoRevolt</a:t>
            </a:r>
            <a:r>
              <a:rPr lang="en-IN" altLang="zh-CN" sz="1600" dirty="0">
                <a:ea typeface="Arial" panose="020B0604020202020204" pitchFamily="34" charset="0"/>
              </a:rPr>
              <a:t> aims to enhance </a:t>
            </a:r>
            <a:r>
              <a:rPr lang="en-IN" altLang="zh-CN" sz="1600" dirty="0">
                <a:solidFill>
                  <a:srgbClr val="5BAF8E"/>
                </a:solidFill>
                <a:ea typeface="Arial" panose="020B0604020202020204" pitchFamily="34" charset="0"/>
              </a:rPr>
              <a:t>accountability</a:t>
            </a:r>
            <a:r>
              <a:rPr lang="en-IN" altLang="zh-CN" sz="1600" dirty="0">
                <a:ea typeface="Arial" panose="020B0604020202020204" pitchFamily="34" charset="0"/>
              </a:rPr>
              <a:t> and </a:t>
            </a:r>
            <a:r>
              <a:rPr lang="en-IN" altLang="zh-CN" sz="1600" dirty="0">
                <a:solidFill>
                  <a:srgbClr val="5BAF8E"/>
                </a:solidFill>
                <a:ea typeface="Arial" panose="020B0604020202020204" pitchFamily="34" charset="0"/>
              </a:rPr>
              <a:t>trust</a:t>
            </a:r>
            <a:r>
              <a:rPr lang="en-IN" altLang="zh-CN" sz="1600" dirty="0">
                <a:ea typeface="Arial" panose="020B0604020202020204" pitchFamily="34" charset="0"/>
              </a:rPr>
              <a:t> within the sustainable finance landscape. Through these efforts, </a:t>
            </a:r>
            <a:r>
              <a:rPr lang="en-IN" altLang="zh-CN" sz="1600" dirty="0" err="1">
                <a:ea typeface="Arial" panose="020B0604020202020204" pitchFamily="34" charset="0"/>
              </a:rPr>
              <a:t>EcoRevolt</a:t>
            </a:r>
            <a:r>
              <a:rPr lang="en-IN" altLang="zh-CN" sz="1600" dirty="0">
                <a:ea typeface="Arial" panose="020B0604020202020204" pitchFamily="34" charset="0"/>
              </a:rPr>
              <a:t> aspires to drive positive environmental change, </a:t>
            </a:r>
            <a:r>
              <a:rPr lang="en-IN" altLang="zh-CN" sz="1600" dirty="0" err="1">
                <a:ea typeface="Arial" panose="020B0604020202020204" pitchFamily="34" charset="0"/>
              </a:rPr>
              <a:t>catalyze</a:t>
            </a:r>
            <a:r>
              <a:rPr lang="en-IN" altLang="zh-CN" sz="1600" dirty="0">
                <a:ea typeface="Arial" panose="020B0604020202020204" pitchFamily="34" charset="0"/>
              </a:rPr>
              <a:t> innovation, and promote long-term value creation for investors and entrepreneurs alike.</a:t>
            </a:r>
            <a:endParaRPr lang="zh-CN" altLang="en-US" sz="1600" dirty="0">
              <a:ea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23" b="54359"/>
          <a:stretch>
            <a:fillRect/>
          </a:stretch>
        </p:blipFill>
        <p:spPr>
          <a:xfrm rot="10800000">
            <a:off x="-1" y="3653161"/>
            <a:ext cx="12192000" cy="3204839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954"/>
          <a:stretch>
            <a:fillRect/>
          </a:stretch>
        </p:blipFill>
        <p:spPr>
          <a:xfrm rot="10800000">
            <a:off x="0" y="0"/>
            <a:ext cx="12191999" cy="2279588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350693" y="1139794"/>
            <a:ext cx="3735101" cy="5232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b="1" dirty="0">
                <a:ea typeface="Arial" panose="020B0604020202020204" pitchFamily="34" charset="0"/>
              </a:rPr>
              <a:t>What is </a:t>
            </a:r>
            <a:r>
              <a:rPr lang="en-US" altLang="zh-CN" sz="2800" b="1" dirty="0" err="1">
                <a:solidFill>
                  <a:srgbClr val="5BAF8E"/>
                </a:solidFill>
                <a:ea typeface="Arial" panose="020B0604020202020204" pitchFamily="34" charset="0"/>
              </a:rPr>
              <a:t>Eco</a:t>
            </a:r>
            <a:r>
              <a:rPr lang="en-US" altLang="zh-CN" sz="2800" b="1" dirty="0" err="1">
                <a:ea typeface="Arial" panose="020B0604020202020204" pitchFamily="34" charset="0"/>
              </a:rPr>
              <a:t>Revolt</a:t>
            </a:r>
            <a:r>
              <a:rPr lang="en-US" altLang="zh-CN" sz="2800" b="1" dirty="0">
                <a:ea typeface="Arial" panose="020B0604020202020204" pitchFamily="34" charset="0"/>
              </a:rPr>
              <a:t>?</a:t>
            </a:r>
            <a:endParaRPr lang="zh-CN" altLang="en-US" sz="2800" b="1" dirty="0">
              <a:ea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06460" y="1139794"/>
            <a:ext cx="25742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Why </a:t>
            </a:r>
            <a:r>
              <a:rPr lang="en-US" sz="2800" b="1" dirty="0" err="1">
                <a:solidFill>
                  <a:srgbClr val="5BAF8E"/>
                </a:solidFill>
              </a:rPr>
              <a:t>Eco</a:t>
            </a:r>
            <a:r>
              <a:rPr lang="en-US" sz="2800" b="1" dirty="0" err="1"/>
              <a:t>Revolt</a:t>
            </a:r>
            <a:r>
              <a:rPr lang="en-US" sz="2800" b="1" dirty="0"/>
              <a:t>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6000B4-16D1-0EEE-80CA-D7B8681A20AC}"/>
              </a:ext>
            </a:extLst>
          </p:cNvPr>
          <p:cNvSpPr txBox="1"/>
          <p:nvPr/>
        </p:nvSpPr>
        <p:spPr>
          <a:xfrm>
            <a:off x="238560" y="1891863"/>
            <a:ext cx="595936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EcoRevolt</a:t>
            </a:r>
            <a:r>
              <a:rPr lang="en-US" dirty="0"/>
              <a:t> serves as a dynamic platform where environmentally conscious investors and innovative entrepreneurs converge to catalyze </a:t>
            </a:r>
            <a:r>
              <a:rPr lang="en-US" dirty="0">
                <a:solidFill>
                  <a:srgbClr val="5BAF8E"/>
                </a:solidFill>
              </a:rPr>
              <a:t>sustainable solutions</a:t>
            </a:r>
            <a:r>
              <a:rPr lang="en-US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Entrepreneurs present their pioneering ideas, spanning diverse sectors of environmental conservation and sustainability, to a discerning audience of investors.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Through </a:t>
            </a:r>
            <a:r>
              <a:rPr lang="en-US" dirty="0">
                <a:solidFill>
                  <a:srgbClr val="5BAF8E"/>
                </a:solidFill>
              </a:rPr>
              <a:t>strategic pitches </a:t>
            </a:r>
            <a:r>
              <a:rPr lang="en-US" dirty="0"/>
              <a:t>and </a:t>
            </a:r>
            <a:r>
              <a:rPr lang="en-US" dirty="0">
                <a:solidFill>
                  <a:srgbClr val="5BAF8E"/>
                </a:solidFill>
              </a:rPr>
              <a:t>presentations</a:t>
            </a:r>
            <a:r>
              <a:rPr lang="en-US" dirty="0"/>
              <a:t>, entrepreneurs showcase their projects, emphasizing their potential for both </a:t>
            </a:r>
            <a:r>
              <a:rPr lang="en-US" dirty="0">
                <a:solidFill>
                  <a:srgbClr val="5BAF8E"/>
                </a:solidFill>
              </a:rPr>
              <a:t>financial viability </a:t>
            </a:r>
            <a:r>
              <a:rPr lang="en-US" dirty="0"/>
              <a:t>and positive ecological impact.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5FA453-4BB7-6149-6077-92177C91D670}"/>
              </a:ext>
            </a:extLst>
          </p:cNvPr>
          <p:cNvSpPr txBox="1"/>
          <p:nvPr/>
        </p:nvSpPr>
        <p:spPr>
          <a:xfrm>
            <a:off x="6436486" y="1891863"/>
            <a:ext cx="541600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EcoRevolt</a:t>
            </a:r>
            <a:r>
              <a:rPr lang="en-US" dirty="0"/>
              <a:t> emerges as a response to the pressing need for concerted action towards </a:t>
            </a:r>
            <a:r>
              <a:rPr lang="en-US" dirty="0">
                <a:solidFill>
                  <a:srgbClr val="5BAF8E"/>
                </a:solidFill>
              </a:rPr>
              <a:t>environmental sustainability</a:t>
            </a:r>
            <a:r>
              <a:rPr lang="en-US" dirty="0"/>
              <a:t>. In today's rapidly evolving landscape, the imperative to address environmental challenges has become increasingly urgent.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EcoRevolt</a:t>
            </a:r>
            <a:r>
              <a:rPr lang="en-US" dirty="0"/>
              <a:t> serves as a </a:t>
            </a:r>
            <a:r>
              <a:rPr lang="en-US" dirty="0">
                <a:solidFill>
                  <a:srgbClr val="5BAF8E"/>
                </a:solidFill>
              </a:rPr>
              <a:t>strategic solution</a:t>
            </a:r>
            <a:r>
              <a:rPr lang="en-US" dirty="0"/>
              <a:t>, providing a dedicated space where investors and innovators can converge to harness the power of entrepreneurship and investment in service of the planet.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583462" y="2591486"/>
            <a:ext cx="112599" cy="11259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4290" tIns="17145" rIns="34290" bIns="17145"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" name="Rectangle 6"/>
          <p:cNvSpPr/>
          <p:nvPr/>
        </p:nvSpPr>
        <p:spPr>
          <a:xfrm>
            <a:off x="1615398" y="610339"/>
            <a:ext cx="45719" cy="563732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4290" tIns="17145" rIns="34290" bIns="17145"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" name="Oval 10"/>
          <p:cNvSpPr/>
          <p:nvPr/>
        </p:nvSpPr>
        <p:spPr>
          <a:xfrm>
            <a:off x="1583462" y="3814463"/>
            <a:ext cx="112599" cy="11259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4290" tIns="17145" rIns="34290" bIns="17145"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" name="Oval 14"/>
          <p:cNvSpPr/>
          <p:nvPr/>
        </p:nvSpPr>
        <p:spPr>
          <a:xfrm>
            <a:off x="1583462" y="5126212"/>
            <a:ext cx="112599" cy="11259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4290" tIns="17145" rIns="34290" bIns="17145"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9" name="文本框 28"/>
          <p:cNvSpPr txBox="1"/>
          <p:nvPr/>
        </p:nvSpPr>
        <p:spPr>
          <a:xfrm>
            <a:off x="1897380" y="1179830"/>
            <a:ext cx="4377690" cy="658835"/>
          </a:xfrm>
          <a:prstGeom prst="rect">
            <a:avLst/>
          </a:prstGeom>
          <a:solidFill>
            <a:srgbClr val="37765C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94690">
              <a:lnSpc>
                <a:spcPct val="150000"/>
              </a:lnSpc>
            </a:pPr>
            <a:r>
              <a:rPr lang="en-US" altLang="zh-CN" sz="2800" b="1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lt"/>
              </a:rPr>
              <a:t>TIMELINE</a:t>
            </a:r>
          </a:p>
        </p:txBody>
      </p:sp>
      <p:sp>
        <p:nvSpPr>
          <p:cNvPr id="15" name="矩形 14"/>
          <p:cNvSpPr/>
          <p:nvPr/>
        </p:nvSpPr>
        <p:spPr>
          <a:xfrm>
            <a:off x="2216829" y="2345919"/>
            <a:ext cx="4196149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>
                <a:ea typeface="Arial" panose="020B0604020202020204" pitchFamily="34" charset="0"/>
              </a:rPr>
              <a:t>Research &amp; Planning (1-2 Days)</a:t>
            </a:r>
            <a:endParaRPr lang="zh-CN" altLang="en-US" sz="2400" dirty="0">
              <a:ea typeface="Arial" panose="020B0604020202020204" pitchFamily="34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216829" y="3625676"/>
            <a:ext cx="4336765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>
                <a:ea typeface="Arial" panose="020B0604020202020204" pitchFamily="34" charset="0"/>
              </a:rPr>
              <a:t>Platform Development (2-3 Days)</a:t>
            </a:r>
            <a:endParaRPr lang="zh-CN" altLang="en-US" sz="2400" dirty="0">
              <a:ea typeface="Arial" panose="020B0604020202020204" pitchFamily="34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216829" y="4905433"/>
            <a:ext cx="4257832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>
                <a:ea typeface="Arial" panose="020B0604020202020204" pitchFamily="34" charset="0"/>
              </a:rPr>
              <a:t>Presentation &amp; Demo (Final Day)</a:t>
            </a:r>
            <a:endParaRPr lang="zh-CN" altLang="en-US" sz="2400" dirty="0">
              <a:ea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23" b="54359"/>
          <a:stretch>
            <a:fillRect/>
          </a:stretch>
        </p:blipFill>
        <p:spPr>
          <a:xfrm>
            <a:off x="-25400" y="0"/>
            <a:ext cx="12192000" cy="3204839"/>
          </a:xfrm>
          <a:prstGeom prst="rect">
            <a:avLst/>
          </a:prstGeom>
        </p:spPr>
      </p:pic>
      <p:sp>
        <p:nvSpPr>
          <p:cNvPr id="9" name="椭圆 7">
            <a:extLst>
              <a:ext uri="{FF2B5EF4-FFF2-40B4-BE49-F238E27FC236}">
                <a16:creationId xmlns:a16="http://schemas.microsoft.com/office/drawing/2014/main" id="{2755C8DE-3B7D-E943-F737-118A20BF00B3}"/>
              </a:ext>
            </a:extLst>
          </p:cNvPr>
          <p:cNvSpPr/>
          <p:nvPr/>
        </p:nvSpPr>
        <p:spPr>
          <a:xfrm>
            <a:off x="4283521" y="1774474"/>
            <a:ext cx="794051" cy="783052"/>
          </a:xfrm>
          <a:prstGeom prst="ellips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794875" y="3059636"/>
            <a:ext cx="2602250" cy="523220"/>
          </a:xfrm>
          <a:prstGeom prst="rect">
            <a:avLst/>
          </a:prstGeom>
          <a:solidFill>
            <a:srgbClr val="37765C"/>
          </a:solidFill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dirty="0">
                <a:solidFill>
                  <a:schemeClr val="bg1"/>
                </a:solidFill>
                <a:ea typeface="Arial" panose="020B0604020202020204" pitchFamily="34" charset="0"/>
              </a:rPr>
              <a:t>Customized Investment Opportunities</a:t>
            </a:r>
            <a:endParaRPr lang="zh-CN" altLang="en-US" sz="1400" dirty="0">
              <a:solidFill>
                <a:schemeClr val="bg1"/>
              </a:solidFill>
              <a:ea typeface="Arial" panose="020B0604020202020204" pitchFamily="3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503393" y="3977485"/>
            <a:ext cx="3342869" cy="200445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IN" altLang="zh-CN" sz="1200" dirty="0">
                <a:latin typeface="Helvetica" pitchFamily="2" charset="0"/>
                <a:ea typeface="Arial" panose="020B0604020202020204" pitchFamily="34" charset="0"/>
                <a:cs typeface="Thonburi Light" pitchFamily="2" charset="-34"/>
              </a:rPr>
              <a:t>Users are presented with tailored investment opportunities that align closely with their </a:t>
            </a:r>
            <a:r>
              <a:rPr lang="en-IN" altLang="zh-CN" sz="1200" dirty="0">
                <a:solidFill>
                  <a:srgbClr val="5BAF8E"/>
                </a:solidFill>
                <a:latin typeface="Helvetica" pitchFamily="2" charset="0"/>
                <a:ea typeface="Arial" panose="020B0604020202020204" pitchFamily="34" charset="0"/>
                <a:cs typeface="Thonburi Light" pitchFamily="2" charset="-34"/>
              </a:rPr>
              <a:t>values</a:t>
            </a:r>
            <a:r>
              <a:rPr lang="en-IN" altLang="zh-CN" sz="1200" dirty="0">
                <a:latin typeface="Helvetica" pitchFamily="2" charset="0"/>
                <a:ea typeface="Arial" panose="020B0604020202020204" pitchFamily="34" charset="0"/>
                <a:cs typeface="Thonburi Light" pitchFamily="2" charset="-34"/>
              </a:rPr>
              <a:t>, </a:t>
            </a:r>
            <a:r>
              <a:rPr lang="en-IN" altLang="zh-CN" sz="1200" dirty="0">
                <a:solidFill>
                  <a:srgbClr val="5BAF8E"/>
                </a:solidFill>
                <a:latin typeface="Helvetica" pitchFamily="2" charset="0"/>
                <a:ea typeface="Arial" panose="020B0604020202020204" pitchFamily="34" charset="0"/>
                <a:cs typeface="Thonburi Light" pitchFamily="2" charset="-34"/>
              </a:rPr>
              <a:t>interests</a:t>
            </a:r>
            <a:r>
              <a:rPr lang="en-IN" altLang="zh-CN" sz="1200" dirty="0">
                <a:latin typeface="Helvetica" pitchFamily="2" charset="0"/>
                <a:ea typeface="Arial" panose="020B0604020202020204" pitchFamily="34" charset="0"/>
                <a:cs typeface="Thonburi Light" pitchFamily="2" charset="-34"/>
              </a:rPr>
              <a:t>, and </a:t>
            </a:r>
            <a:r>
              <a:rPr lang="en-IN" altLang="zh-CN" sz="1200" dirty="0">
                <a:solidFill>
                  <a:srgbClr val="5BAF8E"/>
                </a:solidFill>
                <a:latin typeface="Helvetica" pitchFamily="2" charset="0"/>
                <a:ea typeface="Arial" panose="020B0604020202020204" pitchFamily="34" charset="0"/>
                <a:cs typeface="Thonburi Light" pitchFamily="2" charset="-34"/>
              </a:rPr>
              <a:t>financial goals</a:t>
            </a:r>
            <a:r>
              <a:rPr lang="en-IN" altLang="zh-CN" sz="1200" dirty="0">
                <a:latin typeface="Helvetica" pitchFamily="2" charset="0"/>
                <a:ea typeface="Arial" panose="020B0604020202020204" pitchFamily="34" charset="0"/>
                <a:cs typeface="Thonburi Light" pitchFamily="2" charset="-34"/>
              </a:rPr>
              <a:t>. Through detailed profiling and </a:t>
            </a:r>
            <a:r>
              <a:rPr lang="en-IN" altLang="zh-CN" sz="1200" dirty="0">
                <a:solidFill>
                  <a:srgbClr val="5BAF8E"/>
                </a:solidFill>
                <a:latin typeface="Helvetica" pitchFamily="2" charset="0"/>
                <a:ea typeface="Arial" panose="020B0604020202020204" pitchFamily="34" charset="0"/>
                <a:cs typeface="Thonburi Light" pitchFamily="2" charset="-34"/>
              </a:rPr>
              <a:t>algorithmic matchmaking</a:t>
            </a:r>
            <a:r>
              <a:rPr lang="en-IN" altLang="zh-CN" sz="1200" dirty="0">
                <a:latin typeface="Helvetica" pitchFamily="2" charset="0"/>
                <a:ea typeface="Arial" panose="020B0604020202020204" pitchFamily="34" charset="0"/>
                <a:cs typeface="Thonburi Light" pitchFamily="2" charset="-34"/>
              </a:rPr>
              <a:t>, </a:t>
            </a:r>
            <a:r>
              <a:rPr lang="en-IN" altLang="zh-CN" sz="1200" dirty="0" err="1">
                <a:latin typeface="Helvetica" pitchFamily="2" charset="0"/>
                <a:ea typeface="Arial" panose="020B0604020202020204" pitchFamily="34" charset="0"/>
                <a:cs typeface="Thonburi Light" pitchFamily="2" charset="-34"/>
              </a:rPr>
              <a:t>EcoRevolt</a:t>
            </a:r>
            <a:r>
              <a:rPr lang="en-IN" altLang="zh-CN" sz="1200" dirty="0">
                <a:latin typeface="Helvetica" pitchFamily="2" charset="0"/>
                <a:ea typeface="Arial" panose="020B0604020202020204" pitchFamily="34" charset="0"/>
                <a:cs typeface="Thonburi Light" pitchFamily="2" charset="-34"/>
              </a:rPr>
              <a:t> delivers a curated selection of projects that resonate deeply with each investor's vision for a greener future</a:t>
            </a:r>
            <a:endParaRPr lang="zh-CN" altLang="en-US" sz="1200" dirty="0">
              <a:latin typeface="Helvetica" pitchFamily="2" charset="0"/>
              <a:ea typeface="Arial" panose="020B0604020202020204" pitchFamily="34" charset="0"/>
              <a:cs typeface="Thonburi Light" pitchFamily="2" charset="-34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256498" y="1909748"/>
            <a:ext cx="1628203" cy="523220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dirty="0">
                <a:solidFill>
                  <a:schemeClr val="bg1"/>
                </a:solidFill>
                <a:ea typeface="Arial" panose="020B0604020202020204" pitchFamily="34" charset="0"/>
              </a:rPr>
              <a:t> Features</a:t>
            </a:r>
            <a:endParaRPr lang="zh-CN" altLang="en-US" sz="2800" dirty="0">
              <a:solidFill>
                <a:schemeClr val="bg1"/>
              </a:solidFill>
              <a:ea typeface="Arial" panose="020B0604020202020204" pitchFamily="34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19616" y="4098475"/>
            <a:ext cx="3500514" cy="172746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IN" altLang="zh-CN" sz="1200" dirty="0" err="1">
                <a:latin typeface="Helvetica" pitchFamily="2" charset="0"/>
                <a:ea typeface="Arial" panose="020B0604020202020204" pitchFamily="34" charset="0"/>
                <a:cs typeface="Thonburi Light" pitchFamily="2" charset="-34"/>
              </a:rPr>
              <a:t>EcoRevolt</a:t>
            </a:r>
            <a:r>
              <a:rPr lang="en-IN" altLang="zh-CN" sz="1200" dirty="0">
                <a:latin typeface="Helvetica" pitchFamily="2" charset="0"/>
                <a:ea typeface="Arial" panose="020B0604020202020204" pitchFamily="34" charset="0"/>
                <a:cs typeface="Thonburi Light" pitchFamily="2" charset="-34"/>
              </a:rPr>
              <a:t> boasts a state-of-the-art algorithm that meticulously </a:t>
            </a:r>
            <a:r>
              <a:rPr lang="en-IN" altLang="zh-CN" sz="1200" dirty="0" err="1">
                <a:solidFill>
                  <a:srgbClr val="5BAF8E"/>
                </a:solidFill>
                <a:latin typeface="Helvetica" pitchFamily="2" charset="0"/>
                <a:ea typeface="Arial" panose="020B0604020202020204" pitchFamily="34" charset="0"/>
                <a:cs typeface="Thonburi Light" pitchFamily="2" charset="-34"/>
              </a:rPr>
              <a:t>analyzes</a:t>
            </a:r>
            <a:r>
              <a:rPr lang="en-IN" altLang="zh-CN" sz="1200" dirty="0">
                <a:latin typeface="Helvetica" pitchFamily="2" charset="0"/>
                <a:ea typeface="Arial" panose="020B0604020202020204" pitchFamily="34" charset="0"/>
                <a:cs typeface="Thonburi Light" pitchFamily="2" charset="-34"/>
              </a:rPr>
              <a:t> both </a:t>
            </a:r>
            <a:r>
              <a:rPr lang="en-IN" altLang="zh-CN" sz="1200" dirty="0">
                <a:solidFill>
                  <a:srgbClr val="5BAF8E"/>
                </a:solidFill>
                <a:latin typeface="Helvetica" pitchFamily="2" charset="0"/>
                <a:ea typeface="Arial" panose="020B0604020202020204" pitchFamily="34" charset="0"/>
                <a:cs typeface="Thonburi Light" pitchFamily="2" charset="-34"/>
              </a:rPr>
              <a:t>project proposals </a:t>
            </a:r>
            <a:r>
              <a:rPr lang="en-IN" altLang="zh-CN" sz="1200" dirty="0">
                <a:latin typeface="Helvetica" pitchFamily="2" charset="0"/>
                <a:ea typeface="Arial" panose="020B0604020202020204" pitchFamily="34" charset="0"/>
                <a:cs typeface="Thonburi Light" pitchFamily="2" charset="-34"/>
              </a:rPr>
              <a:t>and </a:t>
            </a:r>
            <a:r>
              <a:rPr lang="en-IN" altLang="zh-CN" sz="1200" dirty="0">
                <a:solidFill>
                  <a:srgbClr val="5BAF8E"/>
                </a:solidFill>
                <a:latin typeface="Helvetica" pitchFamily="2" charset="0"/>
                <a:ea typeface="Arial" panose="020B0604020202020204" pitchFamily="34" charset="0"/>
                <a:cs typeface="Thonburi Light" pitchFamily="2" charset="-34"/>
              </a:rPr>
              <a:t>investor preferences</a:t>
            </a:r>
            <a:r>
              <a:rPr lang="en-IN" altLang="zh-CN" sz="1200" dirty="0">
                <a:latin typeface="Helvetica" pitchFamily="2" charset="0"/>
                <a:ea typeface="Arial" panose="020B0604020202020204" pitchFamily="34" charset="0"/>
                <a:cs typeface="Thonburi Light" pitchFamily="2" charset="-34"/>
              </a:rPr>
              <a:t>. By leveraging advanced data analytics, it precisely matches </a:t>
            </a:r>
            <a:r>
              <a:rPr lang="en-IN" altLang="zh-CN" sz="1200" dirty="0">
                <a:solidFill>
                  <a:srgbClr val="5BAF8E"/>
                </a:solidFill>
                <a:latin typeface="Helvetica" pitchFamily="2" charset="0"/>
                <a:ea typeface="Arial" panose="020B0604020202020204" pitchFamily="34" charset="0"/>
                <a:cs typeface="Thonburi Light" pitchFamily="2" charset="-34"/>
              </a:rPr>
              <a:t>sustainable project ideas </a:t>
            </a:r>
            <a:r>
              <a:rPr lang="en-IN" altLang="zh-CN" sz="1200" dirty="0">
                <a:latin typeface="Helvetica" pitchFamily="2" charset="0"/>
                <a:ea typeface="Arial" panose="020B0604020202020204" pitchFamily="34" charset="0"/>
                <a:cs typeface="Thonburi Light" pitchFamily="2" charset="-34"/>
              </a:rPr>
              <a:t>with investors who share a genuine passion for the cause</a:t>
            </a:r>
            <a:endParaRPr lang="zh-CN" altLang="en-US" sz="1200" dirty="0">
              <a:latin typeface="Helvetica" pitchFamily="2" charset="0"/>
              <a:ea typeface="Arial" panose="020B0604020202020204" pitchFamily="34" charset="0"/>
              <a:cs typeface="Thonburi Light" pitchFamily="2" charset="-34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8639973" y="3131818"/>
            <a:ext cx="2931084" cy="369332"/>
          </a:xfrm>
          <a:prstGeom prst="rect">
            <a:avLst/>
          </a:prstGeom>
          <a:solidFill>
            <a:srgbClr val="37765C"/>
          </a:solidFill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>
                <a:solidFill>
                  <a:schemeClr val="bg1"/>
                </a:solidFill>
                <a:ea typeface="Arial" panose="020B0604020202020204" pitchFamily="34" charset="0"/>
              </a:rPr>
              <a:t>Streamlined Connectivity</a:t>
            </a:r>
            <a:endParaRPr lang="zh-CN" altLang="en-US" dirty="0">
              <a:solidFill>
                <a:schemeClr val="bg1"/>
              </a:solidFill>
              <a:ea typeface="Arial" panose="020B0604020202020204" pitchFamily="34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8327375" y="3972108"/>
            <a:ext cx="3657367" cy="200445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IN" altLang="zh-CN" sz="1200" dirty="0" err="1">
                <a:latin typeface="Helvetica" pitchFamily="2" charset="0"/>
                <a:ea typeface="Arial" panose="020B0604020202020204" pitchFamily="34" charset="0"/>
              </a:rPr>
              <a:t>EcoRevolt</a:t>
            </a:r>
            <a:r>
              <a:rPr lang="en-IN" altLang="zh-CN" sz="1200" dirty="0">
                <a:latin typeface="Helvetica" pitchFamily="2" charset="0"/>
                <a:ea typeface="Arial" panose="020B0604020202020204" pitchFamily="34" charset="0"/>
              </a:rPr>
              <a:t> provides a seamless platform for </a:t>
            </a:r>
            <a:r>
              <a:rPr lang="en-IN" altLang="zh-CN" sz="1200" dirty="0">
                <a:solidFill>
                  <a:srgbClr val="5BAF8E"/>
                </a:solidFill>
                <a:latin typeface="Helvetica" pitchFamily="2" charset="0"/>
                <a:ea typeface="Arial" panose="020B0604020202020204" pitchFamily="34" charset="0"/>
              </a:rPr>
              <a:t>communication</a:t>
            </a:r>
            <a:r>
              <a:rPr lang="en-IN" altLang="zh-CN" sz="1200" dirty="0">
                <a:latin typeface="Helvetica" pitchFamily="2" charset="0"/>
                <a:ea typeface="Arial" panose="020B0604020202020204" pitchFamily="34" charset="0"/>
              </a:rPr>
              <a:t> and </a:t>
            </a:r>
            <a:r>
              <a:rPr lang="en-IN" altLang="zh-CN" sz="1200" dirty="0">
                <a:solidFill>
                  <a:srgbClr val="5BAF8E"/>
                </a:solidFill>
                <a:latin typeface="Helvetica" pitchFamily="2" charset="0"/>
                <a:ea typeface="Arial" panose="020B0604020202020204" pitchFamily="34" charset="0"/>
              </a:rPr>
              <a:t>collaboration</a:t>
            </a:r>
            <a:r>
              <a:rPr lang="en-IN" altLang="zh-CN" sz="1200" dirty="0">
                <a:latin typeface="Helvetica" pitchFamily="2" charset="0"/>
                <a:ea typeface="Arial" panose="020B0604020202020204" pitchFamily="34" charset="0"/>
              </a:rPr>
              <a:t> between project owners and investors. From initial introductions to ongoing discussions and updates, the app facilitates </a:t>
            </a:r>
            <a:r>
              <a:rPr lang="en-IN" altLang="zh-CN" sz="1200" dirty="0">
                <a:solidFill>
                  <a:srgbClr val="5BAF8E"/>
                </a:solidFill>
                <a:latin typeface="Helvetica" pitchFamily="2" charset="0"/>
                <a:ea typeface="Arial" panose="020B0604020202020204" pitchFamily="34" charset="0"/>
              </a:rPr>
              <a:t>transparent</a:t>
            </a:r>
            <a:r>
              <a:rPr lang="en-IN" altLang="zh-CN" sz="1200" dirty="0">
                <a:latin typeface="Helvetica" pitchFamily="2" charset="0"/>
                <a:ea typeface="Arial" panose="020B0604020202020204" pitchFamily="34" charset="0"/>
              </a:rPr>
              <a:t> and </a:t>
            </a:r>
            <a:r>
              <a:rPr lang="en-IN" altLang="zh-CN" sz="1200" dirty="0">
                <a:solidFill>
                  <a:srgbClr val="5BAF8E"/>
                </a:solidFill>
                <a:latin typeface="Helvetica" pitchFamily="2" charset="0"/>
                <a:ea typeface="Arial" panose="020B0604020202020204" pitchFamily="34" charset="0"/>
              </a:rPr>
              <a:t>efficient interactions</a:t>
            </a:r>
            <a:r>
              <a:rPr lang="en-IN" altLang="zh-CN" sz="1200" dirty="0">
                <a:latin typeface="Helvetica" pitchFamily="2" charset="0"/>
                <a:ea typeface="Arial" panose="020B0604020202020204" pitchFamily="34" charset="0"/>
              </a:rPr>
              <a:t>, fostering productive partnerships that drive meaningful environmental change.</a:t>
            </a:r>
            <a:endParaRPr lang="zh-CN" altLang="en-US" sz="1200" dirty="0">
              <a:latin typeface="Helvetica" pitchFamily="2" charset="0"/>
              <a:ea typeface="Arial" panose="020B0604020202020204" pitchFamily="34" charset="0"/>
            </a:endParaRPr>
          </a:p>
        </p:txBody>
      </p:sp>
      <p:sp>
        <p:nvSpPr>
          <p:cNvPr id="2" name="矩形 13">
            <a:extLst>
              <a:ext uri="{FF2B5EF4-FFF2-40B4-BE49-F238E27FC236}">
                <a16:creationId xmlns:a16="http://schemas.microsoft.com/office/drawing/2014/main" id="{DF45C274-3AA4-B003-B25A-34704B3DC42D}"/>
              </a:ext>
            </a:extLst>
          </p:cNvPr>
          <p:cNvSpPr/>
          <p:nvPr/>
        </p:nvSpPr>
        <p:spPr>
          <a:xfrm>
            <a:off x="1044008" y="3059636"/>
            <a:ext cx="2164895" cy="523220"/>
          </a:xfrm>
          <a:prstGeom prst="rect">
            <a:avLst/>
          </a:prstGeom>
          <a:solidFill>
            <a:srgbClr val="37765C"/>
          </a:solidFill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dirty="0">
                <a:solidFill>
                  <a:schemeClr val="bg1"/>
                </a:solidFill>
                <a:ea typeface="Arial" panose="020B0604020202020204" pitchFamily="34" charset="0"/>
              </a:rPr>
              <a:t>Sophisticated Matching                   Algorithm</a:t>
            </a:r>
            <a:endParaRPr lang="zh-CN" altLang="en-US" sz="1400" dirty="0">
              <a:solidFill>
                <a:schemeClr val="bg1"/>
              </a:solidFill>
              <a:ea typeface="Arial" panose="020B0604020202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2EDDD60-2CF9-0BE2-BB98-FBA4961DF6EE}"/>
              </a:ext>
            </a:extLst>
          </p:cNvPr>
          <p:cNvCxnSpPr/>
          <p:nvPr/>
        </p:nvCxnSpPr>
        <p:spPr>
          <a:xfrm>
            <a:off x="4204138" y="2743200"/>
            <a:ext cx="0" cy="3220401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773C5CC-EF80-DCEC-6884-544744FE2114}"/>
              </a:ext>
            </a:extLst>
          </p:cNvPr>
          <p:cNvCxnSpPr/>
          <p:nvPr/>
        </p:nvCxnSpPr>
        <p:spPr>
          <a:xfrm>
            <a:off x="8145517" y="2755827"/>
            <a:ext cx="0" cy="3195145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" name="储蓄罐">
            <a:extLst>
              <a:ext uri="{FF2B5EF4-FFF2-40B4-BE49-F238E27FC236}">
                <a16:creationId xmlns:a16="http://schemas.microsoft.com/office/drawing/2014/main" id="{F06C4DD9-C008-E010-B596-D030D27DCC01}"/>
              </a:ext>
            </a:extLst>
          </p:cNvPr>
          <p:cNvSpPr/>
          <p:nvPr/>
        </p:nvSpPr>
        <p:spPr bwMode="auto">
          <a:xfrm>
            <a:off x="4397845" y="1967245"/>
            <a:ext cx="565401" cy="397510"/>
          </a:xfrm>
          <a:custGeom>
            <a:avLst/>
            <a:gdLst>
              <a:gd name="T0" fmla="*/ 1547467 w 4036"/>
              <a:gd name="T1" fmla="*/ 1287229 h 3428"/>
              <a:gd name="T2" fmla="*/ 1496167 w 4036"/>
              <a:gd name="T3" fmla="*/ 1492097 h 3428"/>
              <a:gd name="T4" fmla="*/ 1301675 w 4036"/>
              <a:gd name="T5" fmla="*/ 1514413 h 3428"/>
              <a:gd name="T6" fmla="*/ 1267772 w 4036"/>
              <a:gd name="T7" fmla="*/ 1429610 h 3428"/>
              <a:gd name="T8" fmla="*/ 1023318 w 4036"/>
              <a:gd name="T9" fmla="*/ 1457282 h 3428"/>
              <a:gd name="T10" fmla="*/ 918488 w 4036"/>
              <a:gd name="T11" fmla="*/ 1452373 h 3428"/>
              <a:gd name="T12" fmla="*/ 885924 w 4036"/>
              <a:gd name="T13" fmla="*/ 1514413 h 3428"/>
              <a:gd name="T14" fmla="*/ 744961 w 4036"/>
              <a:gd name="T15" fmla="*/ 1513521 h 3428"/>
              <a:gd name="T16" fmla="*/ 693215 w 4036"/>
              <a:gd name="T17" fmla="*/ 1405508 h 3428"/>
              <a:gd name="T18" fmla="*/ 659313 w 4036"/>
              <a:gd name="T19" fmla="*/ 1393903 h 3428"/>
              <a:gd name="T20" fmla="*/ 640577 w 4036"/>
              <a:gd name="T21" fmla="*/ 1453712 h 3428"/>
              <a:gd name="T22" fmla="*/ 423334 w 4036"/>
              <a:gd name="T23" fmla="*/ 1433180 h 3428"/>
              <a:gd name="T24" fmla="*/ 440731 w 4036"/>
              <a:gd name="T25" fmla="*/ 1279195 h 3428"/>
              <a:gd name="T26" fmla="*/ 278803 w 4036"/>
              <a:gd name="T27" fmla="*/ 1125656 h 3428"/>
              <a:gd name="T28" fmla="*/ 50408 w 4036"/>
              <a:gd name="T29" fmla="*/ 1033265 h 3428"/>
              <a:gd name="T30" fmla="*/ 54422 w 4036"/>
              <a:gd name="T31" fmla="*/ 760554 h 3428"/>
              <a:gd name="T32" fmla="*/ 142301 w 4036"/>
              <a:gd name="T33" fmla="*/ 697621 h 3428"/>
              <a:gd name="T34" fmla="*/ 365789 w 4036"/>
              <a:gd name="T35" fmla="*/ 261106 h 3428"/>
              <a:gd name="T36" fmla="*/ 316720 w 4036"/>
              <a:gd name="T37" fmla="*/ 26334 h 3428"/>
              <a:gd name="T38" fmla="*/ 696338 w 4036"/>
              <a:gd name="T39" fmla="*/ 124974 h 3428"/>
              <a:gd name="T40" fmla="*/ 1009043 w 4036"/>
              <a:gd name="T41" fmla="*/ 79001 h 3428"/>
              <a:gd name="T42" fmla="*/ 1800397 w 4036"/>
              <a:gd name="T43" fmla="*/ 765018 h 3428"/>
              <a:gd name="T44" fmla="*/ 1547467 w 4036"/>
              <a:gd name="T45" fmla="*/ 1287229 h 3428"/>
              <a:gd name="T46" fmla="*/ 496492 w 4036"/>
              <a:gd name="T47" fmla="*/ 414645 h 3428"/>
              <a:gd name="T48" fmla="*/ 400584 w 4036"/>
              <a:gd name="T49" fmla="*/ 510607 h 3428"/>
              <a:gd name="T50" fmla="*/ 496492 w 4036"/>
              <a:gd name="T51" fmla="*/ 606122 h 3428"/>
              <a:gd name="T52" fmla="*/ 592400 w 4036"/>
              <a:gd name="T53" fmla="*/ 510607 h 3428"/>
              <a:gd name="T54" fmla="*/ 496492 w 4036"/>
              <a:gd name="T55" fmla="*/ 414645 h 3428"/>
              <a:gd name="T56" fmla="*/ 1357435 w 4036"/>
              <a:gd name="T57" fmla="*/ 357068 h 3428"/>
              <a:gd name="T58" fmla="*/ 971572 w 4036"/>
              <a:gd name="T59" fmla="*/ 301722 h 3428"/>
              <a:gd name="T60" fmla="*/ 916258 w 4036"/>
              <a:gd name="T61" fmla="*/ 357068 h 3428"/>
              <a:gd name="T62" fmla="*/ 971572 w 4036"/>
              <a:gd name="T63" fmla="*/ 411967 h 3428"/>
              <a:gd name="T64" fmla="*/ 1357435 w 4036"/>
              <a:gd name="T65" fmla="*/ 467312 h 3428"/>
              <a:gd name="T66" fmla="*/ 1412750 w 4036"/>
              <a:gd name="T67" fmla="*/ 411967 h 3428"/>
              <a:gd name="T68" fmla="*/ 1357435 w 4036"/>
              <a:gd name="T69" fmla="*/ 357068 h 3428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0" t="0" r="r" b="b"/>
            <a:pathLst>
              <a:path w="4036" h="3428">
                <a:moveTo>
                  <a:pt x="3469" y="2884"/>
                </a:moveTo>
                <a:cubicBezTo>
                  <a:pt x="3370" y="2931"/>
                  <a:pt x="3473" y="3243"/>
                  <a:pt x="3354" y="3343"/>
                </a:cubicBezTo>
                <a:cubicBezTo>
                  <a:pt x="3283" y="3428"/>
                  <a:pt x="2954" y="3377"/>
                  <a:pt x="2918" y="3393"/>
                </a:cubicBezTo>
                <a:cubicBezTo>
                  <a:pt x="2817" y="3371"/>
                  <a:pt x="2962" y="3184"/>
                  <a:pt x="2842" y="3203"/>
                </a:cubicBezTo>
                <a:cubicBezTo>
                  <a:pt x="2650" y="3258"/>
                  <a:pt x="2518" y="3265"/>
                  <a:pt x="2294" y="3265"/>
                </a:cubicBezTo>
                <a:cubicBezTo>
                  <a:pt x="2214" y="3265"/>
                  <a:pt x="2136" y="3262"/>
                  <a:pt x="2059" y="3254"/>
                </a:cubicBezTo>
                <a:cubicBezTo>
                  <a:pt x="2038" y="3252"/>
                  <a:pt x="2059" y="3371"/>
                  <a:pt x="1986" y="3393"/>
                </a:cubicBezTo>
                <a:cubicBezTo>
                  <a:pt x="1853" y="3398"/>
                  <a:pt x="1724" y="3402"/>
                  <a:pt x="1670" y="3391"/>
                </a:cubicBezTo>
                <a:cubicBezTo>
                  <a:pt x="1501" y="3396"/>
                  <a:pt x="1598" y="3182"/>
                  <a:pt x="1554" y="3149"/>
                </a:cubicBezTo>
                <a:cubicBezTo>
                  <a:pt x="1529" y="3141"/>
                  <a:pt x="1503" y="3132"/>
                  <a:pt x="1478" y="3123"/>
                </a:cubicBezTo>
                <a:cubicBezTo>
                  <a:pt x="1436" y="3134"/>
                  <a:pt x="1498" y="3206"/>
                  <a:pt x="1436" y="3257"/>
                </a:cubicBezTo>
                <a:cubicBezTo>
                  <a:pt x="1332" y="3303"/>
                  <a:pt x="989" y="3292"/>
                  <a:pt x="949" y="3211"/>
                </a:cubicBezTo>
                <a:cubicBezTo>
                  <a:pt x="886" y="2995"/>
                  <a:pt x="1024" y="2902"/>
                  <a:pt x="988" y="2866"/>
                </a:cubicBezTo>
                <a:cubicBezTo>
                  <a:pt x="849" y="2766"/>
                  <a:pt x="726" y="2650"/>
                  <a:pt x="625" y="2522"/>
                </a:cubicBezTo>
                <a:cubicBezTo>
                  <a:pt x="423" y="2299"/>
                  <a:pt x="297" y="2481"/>
                  <a:pt x="113" y="2315"/>
                </a:cubicBezTo>
                <a:cubicBezTo>
                  <a:pt x="0" y="2163"/>
                  <a:pt x="85" y="1752"/>
                  <a:pt x="122" y="1704"/>
                </a:cubicBezTo>
                <a:cubicBezTo>
                  <a:pt x="199" y="1603"/>
                  <a:pt x="254" y="1733"/>
                  <a:pt x="319" y="1563"/>
                </a:cubicBezTo>
                <a:cubicBezTo>
                  <a:pt x="345" y="1188"/>
                  <a:pt x="530" y="847"/>
                  <a:pt x="820" y="585"/>
                </a:cubicBezTo>
                <a:cubicBezTo>
                  <a:pt x="679" y="441"/>
                  <a:pt x="412" y="229"/>
                  <a:pt x="710" y="59"/>
                </a:cubicBezTo>
                <a:cubicBezTo>
                  <a:pt x="1000" y="0"/>
                  <a:pt x="1561" y="280"/>
                  <a:pt x="1561" y="280"/>
                </a:cubicBezTo>
                <a:cubicBezTo>
                  <a:pt x="1561" y="280"/>
                  <a:pt x="1895" y="177"/>
                  <a:pt x="2262" y="177"/>
                </a:cubicBezTo>
                <a:cubicBezTo>
                  <a:pt x="3308" y="177"/>
                  <a:pt x="4036" y="865"/>
                  <a:pt x="4036" y="1714"/>
                </a:cubicBezTo>
                <a:cubicBezTo>
                  <a:pt x="4036" y="2224"/>
                  <a:pt x="3926" y="2591"/>
                  <a:pt x="3469" y="2884"/>
                </a:cubicBezTo>
                <a:close/>
                <a:moveTo>
                  <a:pt x="1113" y="929"/>
                </a:moveTo>
                <a:cubicBezTo>
                  <a:pt x="994" y="929"/>
                  <a:pt x="898" y="1025"/>
                  <a:pt x="898" y="1144"/>
                </a:cubicBezTo>
                <a:cubicBezTo>
                  <a:pt x="898" y="1262"/>
                  <a:pt x="994" y="1358"/>
                  <a:pt x="1113" y="1358"/>
                </a:cubicBezTo>
                <a:cubicBezTo>
                  <a:pt x="1232" y="1358"/>
                  <a:pt x="1328" y="1262"/>
                  <a:pt x="1328" y="1144"/>
                </a:cubicBezTo>
                <a:cubicBezTo>
                  <a:pt x="1328" y="1025"/>
                  <a:pt x="1232" y="929"/>
                  <a:pt x="1113" y="929"/>
                </a:cubicBezTo>
                <a:close/>
                <a:moveTo>
                  <a:pt x="3043" y="800"/>
                </a:moveTo>
                <a:cubicBezTo>
                  <a:pt x="3043" y="800"/>
                  <a:pt x="2621" y="655"/>
                  <a:pt x="2178" y="676"/>
                </a:cubicBezTo>
                <a:cubicBezTo>
                  <a:pt x="2110" y="676"/>
                  <a:pt x="2054" y="731"/>
                  <a:pt x="2054" y="800"/>
                </a:cubicBezTo>
                <a:cubicBezTo>
                  <a:pt x="2054" y="868"/>
                  <a:pt x="2110" y="923"/>
                  <a:pt x="2178" y="923"/>
                </a:cubicBezTo>
                <a:cubicBezTo>
                  <a:pt x="2178" y="923"/>
                  <a:pt x="2631" y="882"/>
                  <a:pt x="3043" y="1047"/>
                </a:cubicBezTo>
                <a:cubicBezTo>
                  <a:pt x="3112" y="1047"/>
                  <a:pt x="3167" y="992"/>
                  <a:pt x="3167" y="923"/>
                </a:cubicBezTo>
                <a:cubicBezTo>
                  <a:pt x="3167" y="855"/>
                  <a:pt x="3112" y="800"/>
                  <a:pt x="3043" y="80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  <a:cs typeface="+mn-cs"/>
              </a:defRPr>
            </a:lvl9pPr>
          </a:lstStyle>
          <a:p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ea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23" b="54359"/>
          <a:stretch>
            <a:fillRect/>
          </a:stretch>
        </p:blipFill>
        <p:spPr>
          <a:xfrm rot="10800000">
            <a:off x="-1" y="3653161"/>
            <a:ext cx="12192000" cy="3204839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954"/>
          <a:stretch>
            <a:fillRect/>
          </a:stretch>
        </p:blipFill>
        <p:spPr>
          <a:xfrm rot="10800000">
            <a:off x="0" y="0"/>
            <a:ext cx="12191999" cy="2279588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955011" y="1133095"/>
            <a:ext cx="6281976" cy="52322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b="1" dirty="0">
                <a:ea typeface="Arial" panose="020B0604020202020204" pitchFamily="34" charset="0"/>
              </a:rPr>
              <a:t>The Main Standout Feature of </a:t>
            </a:r>
            <a:r>
              <a:rPr lang="en-US" altLang="zh-CN" sz="2800" b="1" dirty="0" err="1">
                <a:solidFill>
                  <a:srgbClr val="5BAF8E"/>
                </a:solidFill>
                <a:ea typeface="Arial" panose="020B0604020202020204" pitchFamily="34" charset="0"/>
              </a:rPr>
              <a:t>Eco</a:t>
            </a:r>
            <a:r>
              <a:rPr lang="en-US" altLang="zh-CN" sz="2800" b="1" dirty="0" err="1">
                <a:ea typeface="Arial" panose="020B0604020202020204" pitchFamily="34" charset="0"/>
              </a:rPr>
              <a:t>Revolt</a:t>
            </a:r>
            <a:r>
              <a:rPr lang="en-US" altLang="zh-CN" sz="2800" b="1" dirty="0">
                <a:ea typeface="Arial" panose="020B0604020202020204" pitchFamily="34" charset="0"/>
              </a:rPr>
              <a:t>.</a:t>
            </a:r>
            <a:endParaRPr lang="zh-CN" altLang="en-US" sz="2800" b="1" dirty="0">
              <a:ea typeface="Arial" panose="020B0604020202020204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261178" y="1656315"/>
            <a:ext cx="9669642" cy="2542363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br>
              <a:rPr lang="en-IN" altLang="zh-CN" dirty="0">
                <a:latin typeface="Helvetica" pitchFamily="2" charset="0"/>
                <a:ea typeface="Arial" panose="020B0604020202020204" pitchFamily="34" charset="0"/>
              </a:rPr>
            </a:br>
            <a:r>
              <a:rPr lang="en-IN" altLang="zh-CN" dirty="0">
                <a:latin typeface="Helvetica" pitchFamily="2" charset="0"/>
                <a:ea typeface="Arial" panose="020B0604020202020204" pitchFamily="34" charset="0"/>
              </a:rPr>
              <a:t>The main standout feature of </a:t>
            </a:r>
            <a:r>
              <a:rPr lang="en-IN" altLang="zh-CN" dirty="0" err="1">
                <a:latin typeface="Helvetica" pitchFamily="2" charset="0"/>
                <a:ea typeface="Arial" panose="020B0604020202020204" pitchFamily="34" charset="0"/>
              </a:rPr>
              <a:t>EcoRevolt</a:t>
            </a:r>
            <a:r>
              <a:rPr lang="en-IN" altLang="zh-CN" dirty="0">
                <a:latin typeface="Helvetica" pitchFamily="2" charset="0"/>
                <a:ea typeface="Arial" panose="020B0604020202020204" pitchFamily="34" charset="0"/>
              </a:rPr>
              <a:t> lies in its sophisticated </a:t>
            </a:r>
            <a:r>
              <a:rPr lang="en-IN" altLang="zh-CN" dirty="0">
                <a:solidFill>
                  <a:srgbClr val="5BAF8E"/>
                </a:solidFill>
                <a:latin typeface="Helvetica" pitchFamily="2" charset="0"/>
                <a:ea typeface="Arial" panose="020B0604020202020204" pitchFamily="34" charset="0"/>
              </a:rPr>
              <a:t>algorithmic approach </a:t>
            </a:r>
            <a:r>
              <a:rPr lang="en-IN" altLang="zh-CN" dirty="0">
                <a:latin typeface="Helvetica" pitchFamily="2" charset="0"/>
                <a:ea typeface="Arial" panose="020B0604020202020204" pitchFamily="34" charset="0"/>
              </a:rPr>
              <a:t>to connecting </a:t>
            </a:r>
            <a:r>
              <a:rPr lang="en-IN" altLang="zh-CN" dirty="0">
                <a:solidFill>
                  <a:srgbClr val="5BAF8E"/>
                </a:solidFill>
                <a:latin typeface="Helvetica" pitchFamily="2" charset="0"/>
                <a:ea typeface="Arial" panose="020B0604020202020204" pitchFamily="34" charset="0"/>
              </a:rPr>
              <a:t>sustainable project </a:t>
            </a:r>
            <a:r>
              <a:rPr lang="en-IN" altLang="zh-CN" dirty="0">
                <a:latin typeface="Helvetica" pitchFamily="2" charset="0"/>
                <a:ea typeface="Arial" panose="020B0604020202020204" pitchFamily="34" charset="0"/>
              </a:rPr>
              <a:t>ideas with the right investors based on their </a:t>
            </a:r>
            <a:r>
              <a:rPr lang="en-IN" altLang="zh-CN" dirty="0">
                <a:solidFill>
                  <a:srgbClr val="5BAF8E"/>
                </a:solidFill>
                <a:latin typeface="Helvetica" pitchFamily="2" charset="0"/>
                <a:ea typeface="Arial" panose="020B0604020202020204" pitchFamily="34" charset="0"/>
              </a:rPr>
              <a:t>specific interests</a:t>
            </a:r>
            <a:r>
              <a:rPr lang="en-IN" altLang="zh-CN" dirty="0">
                <a:latin typeface="Helvetica" pitchFamily="2" charset="0"/>
                <a:ea typeface="Arial" panose="020B0604020202020204" pitchFamily="34" charset="0"/>
              </a:rPr>
              <a:t>. Unlike traditional platforms, </a:t>
            </a:r>
            <a:r>
              <a:rPr lang="en-IN" altLang="zh-CN" dirty="0" err="1">
                <a:latin typeface="Helvetica" pitchFamily="2" charset="0"/>
                <a:ea typeface="Arial" panose="020B0604020202020204" pitchFamily="34" charset="0"/>
              </a:rPr>
              <a:t>EcoRevolt</a:t>
            </a:r>
            <a:r>
              <a:rPr lang="en-IN" altLang="zh-CN" dirty="0">
                <a:latin typeface="Helvetica" pitchFamily="2" charset="0"/>
                <a:ea typeface="Arial" panose="020B0604020202020204" pitchFamily="34" charset="0"/>
              </a:rPr>
              <a:t> does not rely solely on broad categories or manual sorting; instead, it utilizes </a:t>
            </a:r>
            <a:r>
              <a:rPr lang="en-IN" altLang="zh-CN" dirty="0">
                <a:solidFill>
                  <a:srgbClr val="5BAF8E"/>
                </a:solidFill>
                <a:latin typeface="Helvetica" pitchFamily="2" charset="0"/>
                <a:ea typeface="Arial" panose="020B0604020202020204" pitchFamily="34" charset="0"/>
              </a:rPr>
              <a:t>advanced algorithms </a:t>
            </a:r>
            <a:r>
              <a:rPr lang="en-IN" altLang="zh-CN" dirty="0">
                <a:latin typeface="Helvetica" pitchFamily="2" charset="0"/>
                <a:ea typeface="Arial" panose="020B0604020202020204" pitchFamily="34" charset="0"/>
              </a:rPr>
              <a:t>to precisely match investors with projects that align with their </a:t>
            </a:r>
            <a:r>
              <a:rPr lang="en-IN" altLang="zh-CN" dirty="0">
                <a:solidFill>
                  <a:srgbClr val="5BAF8E"/>
                </a:solidFill>
                <a:latin typeface="Helvetica" pitchFamily="2" charset="0"/>
                <a:ea typeface="Arial" panose="020B0604020202020204" pitchFamily="34" charset="0"/>
              </a:rPr>
              <a:t>investment preferences </a:t>
            </a:r>
            <a:r>
              <a:rPr lang="en-IN" altLang="zh-CN" dirty="0">
                <a:latin typeface="Helvetica" pitchFamily="2" charset="0"/>
                <a:ea typeface="Arial" panose="020B0604020202020204" pitchFamily="34" charset="0"/>
              </a:rPr>
              <a:t>and </a:t>
            </a:r>
            <a:r>
              <a:rPr lang="en-IN" altLang="zh-CN" dirty="0">
                <a:solidFill>
                  <a:srgbClr val="5BAF8E"/>
                </a:solidFill>
                <a:latin typeface="Helvetica" pitchFamily="2" charset="0"/>
                <a:ea typeface="Arial" panose="020B0604020202020204" pitchFamily="34" charset="0"/>
              </a:rPr>
              <a:t>sustainability goals</a:t>
            </a:r>
            <a:r>
              <a:rPr lang="en-IN" altLang="zh-CN" dirty="0">
                <a:latin typeface="Helvetica" pitchFamily="2" charset="0"/>
                <a:ea typeface="Arial" panose="020B0604020202020204" pitchFamily="34" charset="0"/>
              </a:rPr>
              <a:t>.</a:t>
            </a:r>
            <a:endParaRPr lang="zh-CN" altLang="en-US" dirty="0">
              <a:latin typeface="Helvetica" pitchFamily="2" charset="0"/>
              <a:ea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23" b="54359"/>
          <a:stretch>
            <a:fillRect/>
          </a:stretch>
        </p:blipFill>
        <p:spPr>
          <a:xfrm rot="10800000">
            <a:off x="-1" y="3653161"/>
            <a:ext cx="12192000" cy="3204839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954"/>
          <a:stretch>
            <a:fillRect/>
          </a:stretch>
        </p:blipFill>
        <p:spPr>
          <a:xfrm rot="10800000">
            <a:off x="6582" y="-116966"/>
            <a:ext cx="12191999" cy="2279588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4245760" y="1133095"/>
            <a:ext cx="3713645" cy="52322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b="1" dirty="0" err="1">
                <a:solidFill>
                  <a:srgbClr val="5BAF8E"/>
                </a:solidFill>
                <a:ea typeface="Arial" panose="020B0604020202020204" pitchFamily="34" charset="0"/>
              </a:rPr>
              <a:t>Feasablity</a:t>
            </a:r>
            <a:r>
              <a:rPr lang="en-US" altLang="zh-CN" sz="2800" b="1" dirty="0">
                <a:ea typeface="Arial" panose="020B0604020202020204" pitchFamily="34" charset="0"/>
              </a:rPr>
              <a:t> of </a:t>
            </a:r>
            <a:r>
              <a:rPr lang="en-US" altLang="zh-CN" sz="2800" b="1" dirty="0" err="1">
                <a:ea typeface="Arial" panose="020B0604020202020204" pitchFamily="34" charset="0"/>
              </a:rPr>
              <a:t>EcoRevolt</a:t>
            </a:r>
            <a:r>
              <a:rPr lang="en-US" altLang="zh-CN" sz="2800" b="1" dirty="0">
                <a:ea typeface="Arial" panose="020B0604020202020204" pitchFamily="34" charset="0"/>
              </a:rPr>
              <a:t>.</a:t>
            </a:r>
            <a:endParaRPr lang="zh-CN" altLang="en-US" sz="2800" b="1" dirty="0">
              <a:ea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283C65-DF52-F4BF-4CDE-8BCDE35B39CA}"/>
              </a:ext>
            </a:extLst>
          </p:cNvPr>
          <p:cNvSpPr txBox="1"/>
          <p:nvPr/>
        </p:nvSpPr>
        <p:spPr>
          <a:xfrm>
            <a:off x="719959" y="2028496"/>
            <a:ext cx="1075208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The </a:t>
            </a:r>
            <a:r>
              <a:rPr lang="en-US" dirty="0" err="1"/>
              <a:t>feasablity</a:t>
            </a:r>
            <a:r>
              <a:rPr lang="en-US" dirty="0"/>
              <a:t> of </a:t>
            </a:r>
            <a:r>
              <a:rPr lang="en-US" dirty="0" err="1"/>
              <a:t>EcoRevolt</a:t>
            </a:r>
            <a:r>
              <a:rPr lang="en-US" dirty="0"/>
              <a:t> mainly relies on its ability to effectively </a:t>
            </a:r>
            <a:r>
              <a:rPr lang="en-US" dirty="0">
                <a:solidFill>
                  <a:srgbClr val="5BAF8E"/>
                </a:solidFill>
              </a:rPr>
              <a:t>address market demand </a:t>
            </a:r>
            <a:r>
              <a:rPr lang="en-US" dirty="0"/>
              <a:t>for sustainable investment </a:t>
            </a:r>
            <a:r>
              <a:rPr lang="en-US" dirty="0" err="1"/>
              <a:t>oppurtunities</a:t>
            </a:r>
            <a:r>
              <a:rPr lang="en-US" dirty="0"/>
              <a:t>, leverage advanced technological capabilities to facilitate </a:t>
            </a:r>
            <a:r>
              <a:rPr lang="en-US" dirty="0">
                <a:solidFill>
                  <a:srgbClr val="5BAF8E"/>
                </a:solidFill>
              </a:rPr>
              <a:t>precise matchmaking </a:t>
            </a:r>
            <a:r>
              <a:rPr lang="en-US" dirty="0"/>
              <a:t>with investors and their needed projects, establish a </a:t>
            </a:r>
            <a:r>
              <a:rPr lang="en-US" dirty="0">
                <a:solidFill>
                  <a:srgbClr val="5BAF8E"/>
                </a:solidFill>
              </a:rPr>
              <a:t>sustainable revenue model</a:t>
            </a:r>
            <a:r>
              <a:rPr lang="en-US" dirty="0"/>
              <a:t>, and to differentiate itself from its competitors.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By Capitalizing on the growing trend of </a:t>
            </a:r>
            <a:r>
              <a:rPr lang="en-US" dirty="0">
                <a:solidFill>
                  <a:srgbClr val="5BAF8E"/>
                </a:solidFill>
              </a:rPr>
              <a:t>impact-driven investors </a:t>
            </a:r>
            <a:r>
              <a:rPr lang="en-US" dirty="0"/>
              <a:t>and providing a streamlined platform for environmentally </a:t>
            </a:r>
            <a:r>
              <a:rPr lang="en-US" dirty="0">
                <a:solidFill>
                  <a:srgbClr val="5BAF8E"/>
                </a:solidFill>
              </a:rPr>
              <a:t>sustainable projects</a:t>
            </a:r>
            <a:r>
              <a:rPr lang="en-US" dirty="0"/>
              <a:t>, </a:t>
            </a:r>
            <a:r>
              <a:rPr lang="en-US" dirty="0" err="1"/>
              <a:t>EcoRevolt</a:t>
            </a:r>
            <a:r>
              <a:rPr lang="en-US" dirty="0"/>
              <a:t> has the major potential to become a pivotal player in the sustainable finance ecosystem while delivering value to investors and entrepreneurs alike.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23" b="54359"/>
          <a:stretch>
            <a:fillRect/>
          </a:stretch>
        </p:blipFill>
        <p:spPr>
          <a:xfrm rot="10800000">
            <a:off x="-1" y="3653161"/>
            <a:ext cx="12192000" cy="3204839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954"/>
          <a:stretch>
            <a:fillRect/>
          </a:stretch>
        </p:blipFill>
        <p:spPr>
          <a:xfrm rot="10800000">
            <a:off x="0" y="0"/>
            <a:ext cx="12191999" cy="2279588"/>
          </a:xfrm>
          <a:prstGeom prst="rect">
            <a:avLst/>
          </a:prstGeom>
        </p:spPr>
      </p:pic>
      <p:sp>
        <p:nvSpPr>
          <p:cNvPr id="5" name="文本框 7"/>
          <p:cNvSpPr txBox="1"/>
          <p:nvPr/>
        </p:nvSpPr>
        <p:spPr>
          <a:xfrm>
            <a:off x="3797828" y="2668929"/>
            <a:ext cx="895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3600" b="1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03</a:t>
            </a:r>
            <a:endParaRPr lang="zh-CN" altLang="en-US" sz="3600" b="1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707849" y="1139794"/>
            <a:ext cx="3636637" cy="52322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b="1" dirty="0" err="1">
                <a:solidFill>
                  <a:srgbClr val="5BAF8E"/>
                </a:solidFill>
                <a:ea typeface="Arial" panose="020B0604020202020204" pitchFamily="34" charset="0"/>
              </a:rPr>
              <a:t>Scalablity</a:t>
            </a:r>
            <a:r>
              <a:rPr lang="en-US" altLang="zh-CN" sz="2800" b="1" dirty="0">
                <a:ea typeface="Arial" panose="020B0604020202020204" pitchFamily="34" charset="0"/>
              </a:rPr>
              <a:t> of </a:t>
            </a:r>
            <a:r>
              <a:rPr lang="en-US" altLang="zh-CN" sz="2800" b="1" dirty="0" err="1">
                <a:ea typeface="Arial" panose="020B0604020202020204" pitchFamily="34" charset="0"/>
              </a:rPr>
              <a:t>EcoRevolt</a:t>
            </a:r>
            <a:r>
              <a:rPr lang="en-US" altLang="zh-CN" sz="2800" b="1" dirty="0">
                <a:ea typeface="Arial" panose="020B0604020202020204" pitchFamily="34" charset="0"/>
              </a:rPr>
              <a:t>.</a:t>
            </a:r>
            <a:endParaRPr lang="zh-CN" altLang="en-US" sz="2800" b="1" dirty="0">
              <a:ea typeface="Arial" panose="020B0604020202020204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978920" y="1699523"/>
            <a:ext cx="10234158" cy="30106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IN" altLang="zh-CN" sz="1600" dirty="0">
                <a:latin typeface="Helvetica" pitchFamily="2" charset="0"/>
                <a:ea typeface="Arial" panose="020B0604020202020204" pitchFamily="34" charset="0"/>
              </a:rPr>
              <a:t>Scalability is a key aspect of </a:t>
            </a:r>
            <a:r>
              <a:rPr lang="en-IN" altLang="zh-CN" sz="1600" dirty="0" err="1">
                <a:latin typeface="Helvetica" pitchFamily="2" charset="0"/>
                <a:ea typeface="Arial" panose="020B0604020202020204" pitchFamily="34" charset="0"/>
              </a:rPr>
              <a:t>EcoRevolt's</a:t>
            </a:r>
            <a:r>
              <a:rPr lang="en-IN" altLang="zh-CN" sz="1600" dirty="0">
                <a:latin typeface="Helvetica" pitchFamily="2" charset="0"/>
                <a:ea typeface="Arial" panose="020B0604020202020204" pitchFamily="34" charset="0"/>
              </a:rPr>
              <a:t> vision, aiming to expand its reach and impact over time. By designing a flexible and adaptable platform architecture, </a:t>
            </a:r>
            <a:r>
              <a:rPr lang="en-IN" altLang="zh-CN" sz="1600" dirty="0" err="1">
                <a:latin typeface="Helvetica" pitchFamily="2" charset="0"/>
                <a:ea typeface="Arial" panose="020B0604020202020204" pitchFamily="34" charset="0"/>
              </a:rPr>
              <a:t>EcoRevolt</a:t>
            </a:r>
            <a:r>
              <a:rPr lang="en-IN" altLang="zh-CN" sz="1600" dirty="0">
                <a:latin typeface="Helvetica" pitchFamily="2" charset="0"/>
                <a:ea typeface="Arial" panose="020B0604020202020204" pitchFamily="34" charset="0"/>
              </a:rPr>
              <a:t> can easily accommodate a growing user base and an increasing number of </a:t>
            </a:r>
            <a:r>
              <a:rPr lang="en-IN" altLang="zh-CN" sz="1600" dirty="0">
                <a:solidFill>
                  <a:srgbClr val="5BAF8E"/>
                </a:solidFill>
                <a:latin typeface="Helvetica" pitchFamily="2" charset="0"/>
                <a:ea typeface="Arial" panose="020B0604020202020204" pitchFamily="34" charset="0"/>
              </a:rPr>
              <a:t>projects</a:t>
            </a:r>
            <a:r>
              <a:rPr lang="en-IN" altLang="zh-CN" sz="1600" dirty="0">
                <a:latin typeface="Helvetica" pitchFamily="2" charset="0"/>
                <a:ea typeface="Arial" panose="020B0604020202020204" pitchFamily="34" charset="0"/>
              </a:rPr>
              <a:t> and </a:t>
            </a:r>
            <a:r>
              <a:rPr lang="en-IN" altLang="zh-CN" sz="1600" dirty="0">
                <a:solidFill>
                  <a:srgbClr val="5BAF8E"/>
                </a:solidFill>
                <a:latin typeface="Helvetica" pitchFamily="2" charset="0"/>
                <a:ea typeface="Arial" panose="020B0604020202020204" pitchFamily="34" charset="0"/>
              </a:rPr>
              <a:t>investors</a:t>
            </a:r>
            <a:r>
              <a:rPr lang="en-IN" altLang="zh-CN" sz="1600" dirty="0">
                <a:latin typeface="Helvetica" pitchFamily="2" charset="0"/>
                <a:ea typeface="Arial" panose="020B0604020202020204" pitchFamily="34" charset="0"/>
              </a:rPr>
              <a:t>. Leveraging cloud-based infrastructure and scalable technologies, </a:t>
            </a:r>
            <a:r>
              <a:rPr lang="en-IN" altLang="zh-CN" sz="1600" dirty="0" err="1">
                <a:latin typeface="Helvetica" pitchFamily="2" charset="0"/>
                <a:ea typeface="Arial" panose="020B0604020202020204" pitchFamily="34" charset="0"/>
              </a:rPr>
              <a:t>EcoRevolt</a:t>
            </a:r>
            <a:r>
              <a:rPr lang="en-IN" altLang="zh-CN" sz="1600" dirty="0">
                <a:latin typeface="Helvetica" pitchFamily="2" charset="0"/>
                <a:ea typeface="Arial" panose="020B0604020202020204" pitchFamily="34" charset="0"/>
              </a:rPr>
              <a:t> ensures that its platform can seamlessly handle higher volumes of </a:t>
            </a:r>
            <a:r>
              <a:rPr lang="en-IN" altLang="zh-CN" sz="1600" dirty="0">
                <a:solidFill>
                  <a:srgbClr val="5BAF8E"/>
                </a:solidFill>
                <a:latin typeface="Helvetica" pitchFamily="2" charset="0"/>
                <a:ea typeface="Arial" panose="020B0604020202020204" pitchFamily="34" charset="0"/>
              </a:rPr>
              <a:t>transactions</a:t>
            </a:r>
            <a:r>
              <a:rPr lang="en-IN" altLang="zh-CN" sz="1600" dirty="0">
                <a:latin typeface="Helvetica" pitchFamily="2" charset="0"/>
                <a:ea typeface="Arial" panose="020B0604020202020204" pitchFamily="34" charset="0"/>
              </a:rPr>
              <a:t>, </a:t>
            </a:r>
            <a:r>
              <a:rPr lang="en-IN" altLang="zh-CN" sz="1600" dirty="0">
                <a:solidFill>
                  <a:srgbClr val="5BAF8E"/>
                </a:solidFill>
                <a:latin typeface="Helvetica" pitchFamily="2" charset="0"/>
                <a:ea typeface="Arial" panose="020B0604020202020204" pitchFamily="34" charset="0"/>
              </a:rPr>
              <a:t>data</a:t>
            </a:r>
            <a:r>
              <a:rPr lang="en-IN" altLang="zh-CN" sz="1600" dirty="0">
                <a:latin typeface="Helvetica" pitchFamily="2" charset="0"/>
                <a:ea typeface="Arial" panose="020B0604020202020204" pitchFamily="34" charset="0"/>
              </a:rPr>
              <a:t>, and </a:t>
            </a:r>
            <a:r>
              <a:rPr lang="en-IN" altLang="zh-CN" sz="1600" dirty="0">
                <a:solidFill>
                  <a:srgbClr val="5BAF8E"/>
                </a:solidFill>
                <a:latin typeface="Helvetica" pitchFamily="2" charset="0"/>
                <a:ea typeface="Arial" panose="020B0604020202020204" pitchFamily="34" charset="0"/>
              </a:rPr>
              <a:t>user</a:t>
            </a:r>
            <a:r>
              <a:rPr lang="en-IN" altLang="zh-CN" sz="1600" dirty="0">
                <a:latin typeface="Helvetica" pitchFamily="2" charset="0"/>
                <a:ea typeface="Arial" panose="020B0604020202020204" pitchFamily="34" charset="0"/>
              </a:rPr>
              <a:t> </a:t>
            </a:r>
            <a:r>
              <a:rPr lang="en-IN" altLang="zh-CN" sz="1600" dirty="0">
                <a:solidFill>
                  <a:srgbClr val="5BAF8E"/>
                </a:solidFill>
                <a:latin typeface="Helvetica" pitchFamily="2" charset="0"/>
                <a:ea typeface="Arial" panose="020B0604020202020204" pitchFamily="34" charset="0"/>
              </a:rPr>
              <a:t>interactions</a:t>
            </a:r>
            <a:r>
              <a:rPr lang="en-IN" altLang="zh-CN" sz="1600" dirty="0">
                <a:latin typeface="Helvetica" pitchFamily="2" charset="0"/>
                <a:ea typeface="Arial" panose="020B0604020202020204" pitchFamily="34" charset="0"/>
              </a:rPr>
              <a:t> as demand grows.</a:t>
            </a:r>
          </a:p>
          <a:p>
            <a:pPr>
              <a:lnSpc>
                <a:spcPct val="150000"/>
              </a:lnSpc>
            </a:pPr>
            <a:r>
              <a:rPr lang="en-IN" altLang="zh-CN" sz="1600" dirty="0">
                <a:latin typeface="Helvetica" pitchFamily="2" charset="0"/>
                <a:ea typeface="Arial" panose="020B0604020202020204" pitchFamily="34" charset="0"/>
              </a:rPr>
              <a:t>By continuously optimizing its processes, refining its algorithms, and exploring </a:t>
            </a:r>
            <a:r>
              <a:rPr lang="en-IN" altLang="zh-CN" sz="1600" dirty="0">
                <a:solidFill>
                  <a:srgbClr val="5BAF8E"/>
                </a:solidFill>
                <a:latin typeface="Helvetica" pitchFamily="2" charset="0"/>
                <a:ea typeface="Arial" panose="020B0604020202020204" pitchFamily="34" charset="0"/>
              </a:rPr>
              <a:t>strategic partnerships</a:t>
            </a:r>
            <a:r>
              <a:rPr lang="en-IN" altLang="zh-CN" sz="1600" dirty="0">
                <a:latin typeface="Helvetica" pitchFamily="2" charset="0"/>
                <a:ea typeface="Arial" panose="020B0604020202020204" pitchFamily="34" charset="0"/>
              </a:rPr>
              <a:t>, </a:t>
            </a:r>
            <a:r>
              <a:rPr lang="en-IN" altLang="zh-CN" sz="1600" dirty="0" err="1">
                <a:latin typeface="Helvetica" pitchFamily="2" charset="0"/>
                <a:ea typeface="Arial" panose="020B0604020202020204" pitchFamily="34" charset="0"/>
              </a:rPr>
              <a:t>EcoRevolt</a:t>
            </a:r>
            <a:r>
              <a:rPr lang="en-IN" altLang="zh-CN" sz="1600" dirty="0">
                <a:latin typeface="Helvetica" pitchFamily="2" charset="0"/>
                <a:ea typeface="Arial" panose="020B0604020202020204" pitchFamily="34" charset="0"/>
              </a:rPr>
              <a:t> aims to scale its platform </a:t>
            </a:r>
            <a:r>
              <a:rPr lang="en-IN" altLang="zh-CN" sz="1600" dirty="0">
                <a:solidFill>
                  <a:srgbClr val="5BAF8E"/>
                </a:solidFill>
                <a:latin typeface="Helvetica" pitchFamily="2" charset="0"/>
                <a:ea typeface="Arial" panose="020B0604020202020204" pitchFamily="34" charset="0"/>
              </a:rPr>
              <a:t>globally</a:t>
            </a:r>
            <a:r>
              <a:rPr lang="en-IN" altLang="zh-CN" sz="1600" dirty="0">
                <a:latin typeface="Helvetica" pitchFamily="2" charset="0"/>
                <a:ea typeface="Arial" panose="020B0604020202020204" pitchFamily="34" charset="0"/>
              </a:rPr>
              <a:t>, connecting </a:t>
            </a:r>
            <a:r>
              <a:rPr lang="en-IN" altLang="zh-CN" sz="1600" dirty="0">
                <a:solidFill>
                  <a:srgbClr val="5BAF8E"/>
                </a:solidFill>
                <a:latin typeface="Helvetica" pitchFamily="2" charset="0"/>
                <a:ea typeface="Arial" panose="020B0604020202020204" pitchFamily="34" charset="0"/>
              </a:rPr>
              <a:t>investors</a:t>
            </a:r>
            <a:r>
              <a:rPr lang="en-IN" altLang="zh-CN" sz="1600" dirty="0">
                <a:latin typeface="Helvetica" pitchFamily="2" charset="0"/>
                <a:ea typeface="Arial" panose="020B0604020202020204" pitchFamily="34" charset="0"/>
              </a:rPr>
              <a:t> and </a:t>
            </a:r>
            <a:r>
              <a:rPr lang="en-IN" altLang="zh-CN" sz="1600" dirty="0">
                <a:solidFill>
                  <a:srgbClr val="5BAF8E"/>
                </a:solidFill>
                <a:latin typeface="Helvetica" pitchFamily="2" charset="0"/>
                <a:ea typeface="Arial" panose="020B0604020202020204" pitchFamily="34" charset="0"/>
              </a:rPr>
              <a:t>entrepreneurs</a:t>
            </a:r>
            <a:r>
              <a:rPr lang="en-IN" altLang="zh-CN" sz="1600" dirty="0">
                <a:latin typeface="Helvetica" pitchFamily="2" charset="0"/>
                <a:ea typeface="Arial" panose="020B0604020202020204" pitchFamily="34" charset="0"/>
              </a:rPr>
              <a:t> across borders and </a:t>
            </a:r>
            <a:r>
              <a:rPr lang="en-IN" altLang="zh-CN" sz="1600" dirty="0" err="1">
                <a:latin typeface="Helvetica" pitchFamily="2" charset="0"/>
                <a:ea typeface="Arial" panose="020B0604020202020204" pitchFamily="34" charset="0"/>
              </a:rPr>
              <a:t>catalyzing</a:t>
            </a:r>
            <a:r>
              <a:rPr lang="en-IN" altLang="zh-CN" sz="1600" dirty="0">
                <a:latin typeface="Helvetica" pitchFamily="2" charset="0"/>
                <a:ea typeface="Arial" panose="020B0604020202020204" pitchFamily="34" charset="0"/>
              </a:rPr>
              <a:t> positive </a:t>
            </a:r>
            <a:r>
              <a:rPr lang="en-IN" altLang="zh-CN" sz="1600" dirty="0">
                <a:solidFill>
                  <a:srgbClr val="5BAF8E"/>
                </a:solidFill>
                <a:latin typeface="Helvetica" pitchFamily="2" charset="0"/>
                <a:ea typeface="Arial" panose="020B0604020202020204" pitchFamily="34" charset="0"/>
              </a:rPr>
              <a:t>environmental</a:t>
            </a:r>
            <a:r>
              <a:rPr lang="en-IN" altLang="zh-CN" sz="1600" dirty="0">
                <a:latin typeface="Helvetica" pitchFamily="2" charset="0"/>
                <a:ea typeface="Arial" panose="020B0604020202020204" pitchFamily="34" charset="0"/>
              </a:rPr>
              <a:t> </a:t>
            </a:r>
            <a:r>
              <a:rPr lang="en-IN" altLang="zh-CN" sz="1600" dirty="0">
                <a:solidFill>
                  <a:srgbClr val="5BAF8E"/>
                </a:solidFill>
                <a:latin typeface="Helvetica" pitchFamily="2" charset="0"/>
                <a:ea typeface="Arial" panose="020B0604020202020204" pitchFamily="34" charset="0"/>
              </a:rPr>
              <a:t>change</a:t>
            </a:r>
            <a:r>
              <a:rPr lang="en-IN" altLang="zh-CN" sz="1600" dirty="0">
                <a:latin typeface="Helvetica" pitchFamily="2" charset="0"/>
                <a:ea typeface="Arial" panose="020B0604020202020204" pitchFamily="34" charset="0"/>
              </a:rPr>
              <a:t> on a larger scale. </a:t>
            </a:r>
            <a:endParaRPr lang="zh-CN" altLang="en-US" sz="1600" dirty="0">
              <a:latin typeface="Helvetica" pitchFamily="2" charset="0"/>
              <a:ea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23" b="54359"/>
          <a:stretch>
            <a:fillRect/>
          </a:stretch>
        </p:blipFill>
        <p:spPr>
          <a:xfrm rot="10800000">
            <a:off x="-1" y="3653161"/>
            <a:ext cx="12192000" cy="3204839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954"/>
          <a:stretch>
            <a:fillRect/>
          </a:stretch>
        </p:blipFill>
        <p:spPr>
          <a:xfrm rot="10800000">
            <a:off x="0" y="0"/>
            <a:ext cx="12191999" cy="2279588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3520577" y="3346882"/>
            <a:ext cx="6063312" cy="38209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1100" dirty="0">
                <a:ea typeface="Arial" panose="020B0604020202020204" pitchFamily="34" charset="0"/>
              </a:rPr>
              <a:t>	                                                                                                 -</a:t>
            </a:r>
            <a:r>
              <a:rPr lang="en-US" altLang="zh-CN" sz="1400" dirty="0">
                <a:ea typeface="Arial" panose="020B0604020202020204" pitchFamily="34" charset="0"/>
              </a:rPr>
              <a:t>By Team </a:t>
            </a:r>
            <a:r>
              <a:rPr lang="en-US" altLang="zh-CN" sz="1400" dirty="0" err="1">
                <a:ea typeface="Arial" panose="020B0604020202020204" pitchFamily="34" charset="0"/>
              </a:rPr>
              <a:t>Techno</a:t>
            </a:r>
            <a:r>
              <a:rPr lang="en-US" altLang="zh-CN" sz="1400" dirty="0" err="1">
                <a:solidFill>
                  <a:srgbClr val="5BAF8E"/>
                </a:solidFill>
                <a:ea typeface="Arial" panose="020B0604020202020204" pitchFamily="34" charset="0"/>
              </a:rPr>
              <a:t>Blade</a:t>
            </a:r>
            <a:endParaRPr lang="zh-CN" altLang="en-US" sz="1400" dirty="0">
              <a:solidFill>
                <a:srgbClr val="5BAF8E"/>
              </a:solidFill>
              <a:ea typeface="Arial" panose="020B0604020202020204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306889" y="2577441"/>
            <a:ext cx="3578220" cy="76944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 latinLnBrk="1"/>
            <a:r>
              <a:rPr lang="en-US" altLang="zh-CN" sz="4400" b="1" dirty="0">
                <a:latin typeface="Arial" panose="020B0604020202020204" pitchFamily="34" charset="0"/>
                <a:ea typeface="Arial" panose="020B0604020202020204" pitchFamily="34" charset="0"/>
              </a:rPr>
              <a:t>THANK </a:t>
            </a:r>
            <a:r>
              <a:rPr lang="en-US" altLang="zh-CN" sz="4400" b="1" dirty="0">
                <a:solidFill>
                  <a:srgbClr val="5BAF8E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YOU</a:t>
            </a:r>
            <a:endParaRPr lang="en-US" altLang="zh-CN" sz="4400" b="1" i="0" dirty="0">
              <a:solidFill>
                <a:srgbClr val="5BAF8E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753</Words>
  <Application>Microsoft Macintosh PowerPoint</Application>
  <PresentationFormat>Widescreen</PresentationFormat>
  <Paragraphs>41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Malgun Gothic</vt:lpstr>
      <vt:lpstr>Arial</vt:lpstr>
      <vt:lpstr>Bahnschrift SemiBold SemiConden</vt:lpstr>
      <vt:lpstr>Calibri</vt:lpstr>
      <vt:lpstr>Helvetica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刘丹</dc:creator>
  <cp:lastModifiedBy>sivadivu@outlook.com</cp:lastModifiedBy>
  <cp:revision>18</cp:revision>
  <dcterms:created xsi:type="dcterms:W3CDTF">2019-09-23T06:04:00Z</dcterms:created>
  <dcterms:modified xsi:type="dcterms:W3CDTF">2024-05-12T08:51:26Z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1033-12.2.0.16909</vt:lpwstr>
  </property>
  <property fmtid="{D5CDD505-2E9C-101B-9397-08002B2CF9AE}" pid="3" name="ICV">
    <vt:lpwstr>A08B66266B564969B66B7D88DCAC169E_13</vt:lpwstr>
  </property>
</Properties>
</file>