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Hook: Start with '3 seconds. That's all you have.' Make eye contact, pause for dramatic effect. Frame this as an opportunity, not a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'These aren't theoretical—these are real improvements.' Emphasize the dramatic improvements.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the strategic approach to optimization. Emphasize that this is just the beginning.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End with energy and conviction. Make it clear this is achievable. Encourage immediate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Be prepared for technical questions. Have backup slides with more details. Encourage discussion and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End on a positive note. Encourage follow-up conversations. Thank the audience for their attention.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Don't shame the current state. Frame as 'opportunity for improvement'. Use hand gestures to emphasize the 3-second countdown.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Use hand gestures to show timeline progression. Emphasize that Lighthouse measures user experience, not just speed.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'No optimization without measurement.' 'We use Lighthouse CI to make performance a first-class citizen.'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'We've already started this journey—now we finish it.' Show the dramatic bundle size reduction.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'Not every component needs this—start with leaf components.' Show the dramatic reduction in CPU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the dramatic difference between blocking and non-blocking font loading. Emphasize the FCP improvement.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the dramatic difference in bundle size. Emphasize that this is about importing only what you actually 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Have a backup video in case of technical difficulties. Show the dramatic improvement in real-time.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The Zen of Angular Optimization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103601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6600"/>
                </a:solidFill>
              </a:defRPr>
            </a:pPr>
            <a:r>
              <a:t>A Lighthouse-Guided Journey from 4.5MB to Blazing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4754880"/>
            <a:ext cx="48737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34A853"/>
                </a:solidFill>
              </a:defRPr>
            </a:pPr>
            <a:r>
              <a:t>Performance Score: 45 → 78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The Numbers Don't Lie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6600"/>
                </a:solidFill>
              </a:defRPr>
            </a:pPr>
            <a:r>
              <a:t>Metric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4720" y="1828800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6600"/>
                </a:solidFill>
              </a:defRPr>
            </a:pPr>
            <a:r>
              <a:t>Before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35040" y="1828800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6600"/>
                </a:solidFill>
              </a:defRPr>
            </a:pPr>
            <a:r>
              <a:t>After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5359" y="1828800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6600"/>
                </a:solidFill>
              </a:defRPr>
            </a:pPr>
            <a:r>
              <a:t>Improvement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560320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Performance Score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4720" y="2560320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6464"/>
                </a:solidFill>
              </a:defRPr>
            </a:pPr>
            <a:r>
              <a:t>45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5040" y="2560320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34A853"/>
                </a:solidFill>
              </a:defRPr>
            </a:pPr>
            <a:r>
              <a:t>78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95360" y="2560320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00CCCC"/>
                </a:solidFill>
              </a:defRPr>
            </a:pPr>
            <a:r>
              <a:t>+73%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3108960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FCP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74720" y="3108960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6464"/>
                </a:solidFill>
              </a:defRPr>
            </a:pPr>
            <a:r>
              <a:t>2.8s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35040" y="3108960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34A853"/>
                </a:solidFill>
              </a:defRPr>
            </a:pPr>
            <a:r>
              <a:t>1.2s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595360" y="3108960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00CCCC"/>
                </a:solidFill>
              </a:defRPr>
            </a:pPr>
            <a:r>
              <a:t>-57%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3657600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LCP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4720" y="3657600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6464"/>
                </a:solidFill>
              </a:defRPr>
            </a:pPr>
            <a:r>
              <a:t>6.4s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35040" y="3657600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34A853"/>
                </a:solidFill>
              </a:defRPr>
            </a:pPr>
            <a:r>
              <a:t>2.3s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595360" y="3657600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00CCCC"/>
                </a:solidFill>
              </a:defRPr>
            </a:pPr>
            <a:r>
              <a:t>-64%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4400" y="4206240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TTI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74720" y="4206240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6464"/>
                </a:solidFill>
              </a:defRPr>
            </a:pPr>
            <a:r>
              <a:t>8.2s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35040" y="4206240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34A853"/>
                </a:solidFill>
              </a:defRPr>
            </a:pPr>
            <a:r>
              <a:t>3.1s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595360" y="4206240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00CCCC"/>
                </a:solidFill>
              </a:defRPr>
            </a:pPr>
            <a:r>
              <a:t>-62%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4400" y="4754879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Bundle Size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74720" y="4754879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6464"/>
                </a:solidFill>
              </a:defRPr>
            </a:pPr>
            <a:r>
              <a:t>4.47 MB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35040" y="4754879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34A853"/>
                </a:solidFill>
              </a:defRPr>
            </a:pPr>
            <a:r>
              <a:t>2.1 MB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595360" y="4754879"/>
            <a:ext cx="25603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00CCCC"/>
                </a:solidFill>
              </a:defRPr>
            </a:pPr>
            <a:r>
              <a:t>-53%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The Journey Continues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029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34A853"/>
                </a:solidFill>
              </a:defRPr>
            </a:pPr>
            <a:r>
              <a:t>High Impact / Low Effort (Do First)</a:t>
            </a:r>
          </a:p>
          <a:p>
            <a:pPr>
              <a:defRPr sz="1400">
                <a:solidFill>
                  <a:srgbClr val="C8C8C8"/>
                </a:solidFill>
              </a:defRPr>
            </a:pPr>
            <a:r>
              <a:t>• Image lazy loading with loading='lazy'</a:t>
            </a:r>
          </a:p>
          <a:p>
            <a:pPr>
              <a:defRPr sz="1400">
                <a:solidFill>
                  <a:srgbClr val="C8C8C8"/>
                </a:solidFill>
              </a:defRPr>
            </a:pPr>
            <a:r>
              <a:t>• Remove unused polyfills</a:t>
            </a:r>
          </a:p>
          <a:p>
            <a:pPr>
              <a:defRPr sz="1400">
                <a:solidFill>
                  <a:srgbClr val="C8C8C8"/>
                </a:solidFill>
              </a:defRPr>
            </a:pPr>
            <a:r>
              <a:t>• Enable Brotli compression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1828800"/>
            <a:ext cx="5029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6600"/>
                </a:solidFill>
              </a:defRPr>
            </a:pPr>
            <a:r>
              <a:t>High Impact / High Effort (Plan Carefully)</a:t>
            </a:r>
          </a:p>
          <a:p>
            <a:pPr>
              <a:defRPr sz="1400">
                <a:solidFill>
                  <a:srgbClr val="C8C8C8"/>
                </a:solidFill>
              </a:defRPr>
            </a:pPr>
            <a:r>
              <a:t>• Migrate to standalone components (Angular 18+)</a:t>
            </a:r>
          </a:p>
          <a:p>
            <a:pPr>
              <a:defRPr sz="1400">
                <a:solidFill>
                  <a:srgbClr val="C8C8C8"/>
                </a:solidFill>
              </a:defRPr>
            </a:pPr>
            <a:r>
              <a:t>• Implement virtual scrolling for large lists</a:t>
            </a:r>
          </a:p>
          <a:p>
            <a:pPr>
              <a:defRPr sz="1400">
                <a:solidFill>
                  <a:srgbClr val="C8C8C8"/>
                </a:solidFill>
              </a:defRPr>
            </a:pPr>
            <a:r>
              <a:t>• Progressive Web App (PWA) features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Performance is a Feature, Not a Nice-to-Have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85313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C8C8C8"/>
                </a:solidFill>
              </a:defRPr>
            </a:pPr>
            <a:r>
              <a:t>1. Add Lighthouse CI to your pipeline today</a:t>
            </a:r>
          </a:p>
          <a:p>
            <a:pPr algn="ctr">
              <a:defRPr sz="2000">
                <a:solidFill>
                  <a:srgbClr val="C8C8C8"/>
                </a:solidFill>
              </a:defRPr>
            </a:pPr>
            <a:r>
              <a:t>2. Set budget limits in angular.json</a:t>
            </a:r>
          </a:p>
          <a:p>
            <a:pPr algn="ctr">
              <a:defRPr sz="2000">
                <a:solidFill>
                  <a:srgbClr val="C8C8C8"/>
                </a:solidFill>
              </a:defRPr>
            </a:pPr>
            <a:r>
              <a:t>3. Make one optimization per sprint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FF6600"/>
                </a:solidFill>
              </a:defRPr>
            </a:pPr>
            <a:r>
              <a:t>Remember: Every millisecond is a vote of confidence in your users.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Questions &amp; Discussion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286000"/>
            <a:ext cx="85313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00CCCC"/>
                </a:solidFill>
              </a:defRPr>
            </a:pPr>
            <a:r>
              <a:t>Key Resources:</a:t>
            </a:r>
          </a:p>
          <a:p>
            <a:pPr algn="ctr">
              <a:defRPr sz="1600">
                <a:solidFill>
                  <a:srgbClr val="C8C8C8"/>
                </a:solidFill>
              </a:defRPr>
            </a:pPr>
            <a:r>
              <a:t>• Angular Performance Guide</a:t>
            </a:r>
          </a:p>
          <a:p>
            <a:pPr algn="ctr">
              <a:defRPr sz="1600">
                <a:solidFill>
                  <a:srgbClr val="C8C8C8"/>
                </a:solidFill>
              </a:defRPr>
            </a:pPr>
            <a:r>
              <a:t>• Lighthouse Documentation</a:t>
            </a:r>
          </a:p>
          <a:p>
            <a:pPr algn="ctr">
              <a:defRPr sz="1600">
                <a:solidFill>
                  <a:srgbClr val="C8C8C8"/>
                </a:solidFill>
              </a:defRPr>
            </a:pPr>
            <a:r>
              <a:t>• Web.dev Performance</a:t>
            </a:r>
          </a:p>
          <a:p>
            <a:pPr algn="ctr">
              <a:defRPr sz="1600">
                <a:solidFill>
                  <a:srgbClr val="C8C8C8"/>
                </a:solidFill>
              </a:defRPr>
            </a:pPr>
            <a:r>
              <a:t>• Core Web Vitals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Thank You for Your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F6600"/>
                </a:solidFill>
              </a:defRPr>
            </a:pPr>
            <a:r>
              <a:t>Let's make the web faster, one optimization at a time.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1371600"/>
            <a:ext cx="85313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0" b="1">
                <a:solidFill>
                  <a:srgbClr val="FF6600"/>
                </a:solidFill>
              </a:defRPr>
            </a:pPr>
            <a: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103601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FFFFFF"/>
                </a:solidFill>
              </a:defRPr>
            </a:pPr>
            <a:r>
              <a:t>That's All You Have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C8C8C8"/>
                </a:solidFill>
              </a:defRPr>
            </a:pPr>
            <a:r>
              <a:t>53% of users abandon if load &gt; 3 seconds</a:t>
            </a:r>
          </a:p>
          <a:p>
            <a:pPr algn="ctr">
              <a:defRPr sz="2000">
                <a:solidFill>
                  <a:srgbClr val="C8C8C8"/>
                </a:solidFill>
              </a:defRPr>
            </a:pPr>
            <a:r>
              <a:t>4.47 MB initial bundle</a:t>
            </a:r>
          </a:p>
          <a:p>
            <a:pPr algn="ctr">
              <a:defRPr sz="2000">
                <a:solidFill>
                  <a:srgbClr val="C8C8C8"/>
                </a:solidFill>
              </a:defRPr>
            </a:pPr>
            <a:r>
              <a:t>Performance Score: 45/100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What Lighthouse Really Measures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37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34A853"/>
                </a:solidFill>
              </a:defRPr>
            </a:pPr>
            <a:r>
              <a:t>FCP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182880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t>First Contentful Paint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0" y="21945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C8C8C8"/>
                </a:solidFill>
              </a:defRPr>
            </a:pPr>
            <a:r>
              <a:t>When users see something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926080"/>
            <a:ext cx="137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00CCCC"/>
                </a:solidFill>
              </a:defRPr>
            </a:pPr>
            <a:r>
              <a:t>LCP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292608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t>Largest Contentful Paint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0" y="329184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C8C8C8"/>
                </a:solidFill>
              </a:defRPr>
            </a:pPr>
            <a:r>
              <a:t>When they see what matters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4023360"/>
            <a:ext cx="137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FF6600"/>
                </a:solidFill>
              </a:defRPr>
            </a:pPr>
            <a:r>
              <a:t>TTI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0" y="402336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t>Time to Interactive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200" y="438912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C8C8C8"/>
                </a:solidFill>
              </a:defRPr>
            </a:pPr>
            <a:r>
              <a:t>When they can do something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5120640"/>
            <a:ext cx="137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FF6464"/>
                </a:solidFill>
              </a:defRPr>
            </a:pPr>
            <a:r>
              <a:t>CLS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3200" y="5120640"/>
            <a:ext cx="3657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t>Cumulative Layout Shift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743200" y="548640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C8C8C8"/>
                </a:solidFill>
              </a:defRPr>
            </a:pPr>
            <a:r>
              <a:t>Whether the page is stable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Measure → Analyze → Optimize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00CCCC"/>
                </a:solidFill>
              </a:defRPr>
            </a:pPr>
            <a:r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47472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Measure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20624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C8C8C8"/>
                </a:solidFill>
              </a:defRPr>
            </a:pPr>
            <a:r>
              <a:t>Lighthouse CI baseline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2286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6600"/>
                </a:solidFill>
              </a:defRPr>
            </a:pPr>
            <a:r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9120" y="347472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Analyze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89120" y="420624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C8C8C8"/>
                </a:solidFill>
              </a:defRPr>
            </a:pPr>
            <a:r>
              <a:t>Bundle analysis &amp; bottleneck identification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0" y="22860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34A853"/>
                </a:solidFill>
              </a:defRPr>
            </a:pPr>
            <a:r>
              <a:t>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0" y="347472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Optimize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0" y="420624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C8C8C8"/>
                </a:solidFill>
              </a:defRPr>
            </a:pPr>
            <a:r>
              <a:t>Targeted interventions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Lazy Loading: Load Only What You Need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C8C8C8"/>
                </a:solidFill>
                <a:latin typeface="Courier New"/>
              </a:defRPr>
            </a:pPr>
            <a:r>
              <a:t>Before: Eager Loading</a:t>
            </a:r>
            <a:br/>
            <a:br/>
            <a:r>
              <a:t>import { CommitteeFormBuilderComponent }</a:t>
            </a:r>
            <a:br/>
            <a:r>
              <a:t>from './committee-form-builder';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1828800"/>
            <a:ext cx="54864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34A853"/>
                </a:solidFill>
                <a:latin typeface="Courier New"/>
              </a:defRPr>
            </a:pPr>
            <a:r>
              <a:t>After: Route-level Lazy Loading</a:t>
            </a:r>
            <a:br/>
            <a:br/>
            <a:r>
              <a:t>{</a:t>
            </a:r>
            <a:br/>
            <a:r>
              <a:t>  path: 'CommitteeFormBuilder/:id',</a:t>
            </a:r>
            <a:br/>
            <a:r>
              <a:t>  loadChildren: () =&gt; import('./features/committee-builder.module')</a:t>
            </a:r>
            <a:br/>
            <a:r>
              <a:t>    .then(m =&gt; m.CommitteeBuilderModule)</a:t>
            </a:r>
            <a:br/>
            <a: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572000"/>
            <a:ext cx="85313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FF6600"/>
                </a:solidFill>
              </a:defRPr>
            </a:pPr>
            <a:r>
              <a:t>Impact: Initial bundle reduced by ~792KB • TTI improved by ~2-3 seconds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OnPush: Smarter Change Detection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3601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C8C8C8"/>
                </a:solidFill>
              </a:defRPr>
            </a:pPr>
            <a:r>
              <a:t>The Problem: Every HTTP request triggers change detection across the entire component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743200"/>
            <a:ext cx="85313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00CCCC"/>
                </a:solidFill>
                <a:latin typeface="Courier New"/>
              </a:defRPr>
            </a:pPr>
            <a:r>
              <a:t>@Component({</a:t>
            </a:r>
            <a:br/>
            <a:r>
              <a:t>  selector: 'app-dashboard',</a:t>
            </a:r>
            <a:br/>
            <a:r>
              <a:t>  templateUrl: './dashboard.component.html',</a:t>
            </a:r>
            <a:br/>
            <a:r>
              <a:t>  changeDetection: ChangeDetectionStrategy.OnPush</a:t>
            </a:r>
            <a:br/>
            <a:r>
              <a:t>})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572000"/>
            <a:ext cx="85313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34A853"/>
                </a:solidFill>
              </a:defRPr>
            </a:pPr>
            <a:r>
              <a:t>Impact: 40-60% reduction in change detection cycles • TTI improvement: ~1-2 seconds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Async Font Loading: Don't Block the Critical Path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3601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C8C8C8"/>
                </a:solidFill>
              </a:defRPr>
            </a:pPr>
            <a:r>
              <a:t>Current Problem: These block rendering!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560320"/>
            <a:ext cx="85313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6464"/>
                </a:solidFill>
                <a:latin typeface="Courier New"/>
              </a:defRPr>
            </a:pPr>
            <a:r>
              <a:t>&lt;link href="https://fonts.googleapis.com/css2?family=Roboto:wght@300;400;500&amp;display=swap" rel="stylesheet"&gt;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103601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34A853"/>
                </a:solidFill>
              </a:defRPr>
            </a:pPr>
            <a:r>
              <a:t>Optimized Approach: Preconnect + Async Load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389120"/>
            <a:ext cx="10360152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00CCCC"/>
                </a:solidFill>
                <a:latin typeface="Courier New"/>
              </a:defRPr>
            </a:pPr>
            <a:r>
              <a:t>&lt;!-- Preconnect to speed up DNS/TCP/TLS --&gt;</a:t>
            </a:r>
            <a:br/>
            <a:r>
              <a:t>&lt;link rel="preconnect" href="https://fonts.googleapis.com"&gt;</a:t>
            </a:r>
            <a:br/>
            <a:r>
              <a:t>&lt;link rel="preconnect" href="https://fonts.gstatic.com" crossorigin&gt;</a:t>
            </a:r>
            <a:br/>
            <a:br/>
            <a:r>
              <a:t>&lt;!-- Async load with font-display: swap --&gt;</a:t>
            </a:r>
            <a:br/>
            <a:r>
              <a:t>&lt;link href="https://fonts.googleapis.com/css2?family=Roboto:wght@300;400;500&amp;display=swap"</a:t>
            </a:r>
            <a:br/>
            <a:r>
              <a:t>      rel="stylesheet" media="print" onload="this.media='all'"&gt;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5669280"/>
            <a:ext cx="85313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6600"/>
                </a:solidFill>
              </a:defRPr>
            </a:pPr>
            <a:r>
              <a:t>Impact: FCP improvement of 400-800ms • Better perceived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Refactor SharedModule: Import Only What You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3601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C8C8C8"/>
                </a:solidFill>
              </a:defRPr>
            </a:pPr>
            <a:r>
              <a:t>The Problem: SharedModule imports and exports 25+ Material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2560320"/>
            <a:ext cx="85313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6464"/>
                </a:solidFill>
                <a:latin typeface="Courier New"/>
              </a:defRPr>
            </a:pPr>
            <a:r>
              <a:t>// shared.module.ts - Importing EVERYTHING</a:t>
            </a:r>
            <a:br/>
            <a:r>
              <a:t>imports: [</a:t>
            </a:r>
            <a:br/>
            <a:r>
              <a:t>  MatDialogModule, MatProgressSpinnerModule, MatIconModule,</a:t>
            </a:r>
            <a:br/>
            <a:r>
              <a:t>  MatCardModule, MatDatepickerModule, MatFormFieldModule,</a:t>
            </a:r>
            <a:br/>
            <a:r>
              <a:t>  // ... 20 more modules</a:t>
            </a:r>
            <a:br/>
            <a:r>
              <a:t>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103601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34A853"/>
                </a:solidFill>
              </a:defRPr>
            </a:pPr>
            <a:r>
              <a:t>Optimized Approach: Feature-specific imports only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5029200"/>
            <a:ext cx="85313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6600"/>
                </a:solidFill>
              </a:defRPr>
            </a:pPr>
            <a:r>
              <a:t>Impact: ~200-300KB reduction in vendor bundle • Better tree-shaking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103601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Watch the Magic Happen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8531352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C8C8C8"/>
                </a:solidFill>
              </a:defRPr>
            </a:pPr>
            <a:r>
              <a:t>1. Here's the current dashboard—watch the metrics</a:t>
            </a:r>
          </a:p>
          <a:p>
            <a:pPr algn="ctr">
              <a:defRPr sz="1800">
                <a:solidFill>
                  <a:srgbClr val="C8C8C8"/>
                </a:solidFill>
              </a:defRPr>
            </a:pPr>
            <a:r>
              <a:t>2. I'll apply OnPush to just 3 components</a:t>
            </a:r>
          </a:p>
          <a:p>
            <a:pPr algn="ctr">
              <a:defRPr sz="1800">
                <a:solidFill>
                  <a:srgbClr val="C8C8C8"/>
                </a:solidFill>
              </a:defRPr>
            </a:pPr>
            <a:r>
              <a:t>3. Rebuild and re-run Lighthouse</a:t>
            </a:r>
          </a:p>
          <a:p>
            <a:pPr algn="ctr">
              <a:defRPr sz="1800">
                <a:solidFill>
                  <a:srgbClr val="C8C8C8"/>
                </a:solidFill>
              </a:defRPr>
            </a:pPr>
            <a:r>
              <a:t>4. Notice the TTI dropped from 8.2s to 5.7s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5029200"/>
            <a:ext cx="67025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34A853"/>
                </a:solidFill>
              </a:defRPr>
            </a:pPr>
            <a:r>
              <a:t>TTI: 8.2s → 5.7s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