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9" r:id="rId7"/>
    <p:sldId id="291" r:id="rId8"/>
    <p:sldId id="295" r:id="rId9"/>
    <p:sldId id="297" r:id="rId10"/>
    <p:sldId id="292" r:id="rId11"/>
    <p:sldId id="293" r:id="rId12"/>
    <p:sldId id="296" r:id="rId13"/>
    <p:sldId id="294" r:id="rId14"/>
    <p:sldId id="290" r:id="rId15"/>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1pPr>
    <a:lvl2pPr marL="0" marR="0" indent="2286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2pPr>
    <a:lvl3pPr marL="0" marR="0" indent="4572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3pPr>
    <a:lvl4pPr marL="0" marR="0" indent="6858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4pPr>
    <a:lvl5pPr marL="0" marR="0" indent="9144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5pPr>
    <a:lvl6pPr marL="0" marR="0" indent="11430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6pPr>
    <a:lvl7pPr marL="0" marR="0" indent="13716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7pPr>
    <a:lvl8pPr marL="0" marR="0" indent="16002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8pPr>
    <a:lvl9pPr marL="0" marR="0" indent="18288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sanna Kumar Bhuyan" initials="PKB" lastIdx="1" clrIdx="0">
    <p:extLst>
      <p:ext uri="{19B8F6BF-5375-455C-9EA6-DF929625EA0E}">
        <p15:presenceInfo xmlns:p15="http://schemas.microsoft.com/office/powerpoint/2012/main" userId="S-1-5-21-266749940-1637964444-929701000-175263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9847F"/>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525252"/>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chemeClr val="accent5">
              <a:hueOff val="-375889"/>
              <a:satOff val="-9195"/>
              <a:lumOff val="-14901"/>
            </a:schemeClr>
          </a:solidFill>
        </a:fill>
      </a:tcStyle>
    </a:firstRow>
  </a:tblStyle>
  <a:tblStyle styleId="{C7B018BB-80A7-4F77-B60F-C8B233D01FF8}" styleName="">
    <a:tblBg/>
    <a:wholeTbl>
      <a:tcTxStyle b="off" i="off">
        <a:font>
          <a:latin typeface="Palatino"/>
          <a:ea typeface="Palatino"/>
          <a:cs typeface="Palatino"/>
        </a:font>
        <a:srgbClr val="414141"/>
      </a:tcTxStyle>
      <a:tcStyle>
        <a:tcBdr>
          <a:left>
            <a:ln w="25400" cap="rnd">
              <a:solidFill>
                <a:srgbClr val="C9C3BA"/>
              </a:solidFill>
              <a:custDash>
                <a:ds d="100000" sp="200000"/>
              </a:custDash>
              <a:miter lim="400000"/>
            </a:ln>
          </a:left>
          <a:right>
            <a:ln w="25400" cap="rnd">
              <a:solidFill>
                <a:srgbClr val="C9C3BA"/>
              </a:solidFill>
              <a:custDash>
                <a:ds d="100000" sp="200000"/>
              </a:custDash>
              <a:miter lim="400000"/>
            </a:ln>
          </a:right>
          <a:top>
            <a:ln w="25400" cap="rnd">
              <a:solidFill>
                <a:srgbClr val="C9C3BA"/>
              </a:solidFill>
              <a:custDash>
                <a:ds d="100000" sp="200000"/>
              </a:custDash>
              <a:miter lim="400000"/>
            </a:ln>
          </a:top>
          <a:bottom>
            <a:ln w="25400" cap="rnd">
              <a:solidFill>
                <a:srgbClr val="C9C3BA"/>
              </a:solidFill>
              <a:custDash>
                <a:ds d="100000" sp="200000"/>
              </a:custDash>
              <a:miter lim="400000"/>
            </a:ln>
          </a:bottom>
          <a:insideH>
            <a:ln w="25400" cap="rnd">
              <a:solidFill>
                <a:srgbClr val="C9C3BA"/>
              </a:solidFill>
              <a:custDash>
                <a:ds d="100000" sp="200000"/>
              </a:custDash>
              <a:miter lim="400000"/>
            </a:ln>
          </a:insideH>
          <a:insideV>
            <a:ln w="25400" cap="rnd">
              <a:solidFill>
                <a:srgbClr val="C9C3BA"/>
              </a:solidFill>
              <a:custDash>
                <a:ds d="100000" sp="200000"/>
              </a:custDash>
              <a:miter lim="400000"/>
            </a:ln>
          </a:insideV>
        </a:tcBdr>
        <a:fill>
          <a:noFill/>
        </a:fill>
      </a:tcStyle>
    </a:wholeTbl>
    <a:band2H>
      <a:tcTxStyle/>
      <a:tcStyle>
        <a:tcBdr/>
        <a:fill>
          <a:solidFill>
            <a:srgbClr val="C9C3BA">
              <a:alpha val="75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rgbClr val="FFFFFF">
                  <a:alpha val="50000"/>
                </a:srgbClr>
              </a:solidFill>
              <a:prstDash val="solid"/>
              <a:miter lim="400000"/>
            </a:ln>
          </a:insideV>
        </a:tcBdr>
        <a:fill>
          <a:noFill/>
        </a:fill>
      </a:tcStyle>
    </a:firstCol>
    <a:la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noFill/>
        </a:fill>
      </a:tcStyle>
    </a:firstRow>
  </a:tblStyle>
  <a:tblStyle styleId="{EEE7283C-3CF3-47DC-8721-378D4A62B228}"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C9C3BA"/>
              </a:solidFill>
              <a:prstDash val="solid"/>
              <a:miter lim="400000"/>
            </a:ln>
          </a:top>
          <a:bottom>
            <a:ln w="12700" cap="flat">
              <a:solidFill>
                <a:srgbClr val="C9C3BA"/>
              </a:solidFill>
              <a:prstDash val="solid"/>
              <a:miter lim="400000"/>
            </a:ln>
          </a:bottom>
          <a:insideH>
            <a:ln w="12700" cap="flat">
              <a:solidFill>
                <a:srgbClr val="C9C3BA"/>
              </a:solidFill>
              <a:prstDash val="solid"/>
              <a:miter lim="400000"/>
            </a:ln>
          </a:insideH>
          <a:insideV>
            <a:ln w="12700" cap="flat">
              <a:noFill/>
              <a:miter lim="400000"/>
            </a:ln>
          </a:insideV>
        </a:tcBdr>
        <a:fill>
          <a:noFill/>
        </a:fill>
      </a:tcStyle>
    </a:wholeTbl>
    <a:band2H>
      <a:tcTxStyle/>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39D60"/>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525252"/>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chemeClr val="accent3">
              <a:hueOff val="708446"/>
              <a:satOff val="-4821"/>
              <a:lumOff val="-14251"/>
            </a:schemeClr>
          </a:solidFill>
        </a:fill>
      </a:tcStyle>
    </a:firstRow>
  </a:tblStyle>
  <a:tblStyle styleId="{CF821DB8-F4EB-4A41-A1BA-3FCAFE7338EE}" styleName="">
    <a:tblBg/>
    <a:wholeTbl>
      <a:tcTxStyle b="off" i="off">
        <a:font>
          <a:latin typeface="Palatino"/>
          <a:ea typeface="Palatino"/>
          <a:cs typeface="Palatino"/>
        </a:font>
        <a:srgbClr val="414141"/>
      </a:tcTxStyle>
      <a:tcStyle>
        <a:tcBdr>
          <a:left>
            <a:ln w="12700" cap="flat">
              <a:solidFill>
                <a:schemeClr val="accent1">
                  <a:hueOff val="-113918"/>
                  <a:satOff val="19024"/>
                  <a:lumOff val="19749"/>
                </a:schemeClr>
              </a:solidFill>
              <a:prstDash val="solid"/>
              <a:miter lim="400000"/>
            </a:ln>
          </a:left>
          <a:right>
            <a:ln w="12700" cap="flat">
              <a:solidFill>
                <a:schemeClr val="accent1">
                  <a:hueOff val="-113918"/>
                  <a:satOff val="19024"/>
                  <a:lumOff val="19749"/>
                </a:schemeClr>
              </a:solidFill>
              <a:prstDash val="solid"/>
              <a:miter lim="400000"/>
            </a:ln>
          </a:right>
          <a:top>
            <a:ln w="12700" cap="flat">
              <a:solidFill>
                <a:schemeClr val="accent1">
                  <a:hueOff val="-113918"/>
                  <a:satOff val="19024"/>
                  <a:lumOff val="19749"/>
                </a:schemeClr>
              </a:solidFill>
              <a:prstDash val="solid"/>
              <a:miter lim="400000"/>
            </a:ln>
          </a:top>
          <a:bottom>
            <a:ln w="12700" cap="flat">
              <a:solidFill>
                <a:schemeClr val="accent1">
                  <a:hueOff val="-113918"/>
                  <a:satOff val="19024"/>
                  <a:lumOff val="19749"/>
                </a:schemeClr>
              </a:solidFill>
              <a:prstDash val="solid"/>
              <a:miter lim="400000"/>
            </a:ln>
          </a:bottom>
          <a:insideH>
            <a:ln w="12700" cap="flat">
              <a:solidFill>
                <a:schemeClr val="accent1">
                  <a:hueOff val="-113918"/>
                  <a:satOff val="19024"/>
                  <a:lumOff val="19749"/>
                </a:schemeClr>
              </a:solidFill>
              <a:prstDash val="solid"/>
              <a:miter lim="400000"/>
            </a:ln>
          </a:insideH>
          <a:insideV>
            <a:ln w="12700" cap="flat">
              <a:solidFill>
                <a:schemeClr val="accent1">
                  <a:hueOff val="-113918"/>
                  <a:satOff val="19024"/>
                  <a:lumOff val="19749"/>
                </a:schemeClr>
              </a:solidFill>
              <a:prstDash val="solid"/>
              <a:miter lim="400000"/>
            </a:ln>
          </a:insideV>
        </a:tcBdr>
        <a:fill>
          <a:noFill/>
        </a:fill>
      </a:tcStyle>
    </a:wholeTbl>
    <a:band2H>
      <a:tcTxStyle/>
      <a:tcStyle>
        <a:tcBdr/>
        <a:fill>
          <a:solidFill>
            <a:schemeClr val="accent1">
              <a:hueOff val="-113918"/>
              <a:satOff val="19024"/>
              <a:lumOff val="19749"/>
              <a:alpha val="35000"/>
            </a:scheme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38AAF"/>
          </a:solidFill>
        </a:fill>
      </a:tcStyle>
    </a:firstCol>
    <a:la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chemeClr val="accent1">
                  <a:hueOff val="-113918"/>
                  <a:satOff val="19024"/>
                  <a:lumOff val="19749"/>
                </a:schemeClr>
              </a:solidFill>
              <a:prstDash val="solid"/>
              <a:miter lim="400000"/>
            </a:ln>
          </a:insideH>
          <a:insideV>
            <a:ln w="12700" cap="flat">
              <a:noFill/>
              <a:miter lim="400000"/>
            </a:ln>
          </a:insideV>
        </a:tcBdr>
        <a:fill>
          <a:solidFill>
            <a:schemeClr val="accent1">
              <a:hueOff val="369196"/>
              <a:satOff val="13972"/>
              <a:lumOff val="-24493"/>
            </a:schemeClr>
          </a:solid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chemeClr val="accent1">
                  <a:hueOff val="-113918"/>
                  <a:satOff val="19024"/>
                  <a:lumOff val="19749"/>
                </a:schemeClr>
              </a:solidFill>
              <a:prstDash val="solid"/>
              <a:miter lim="400000"/>
            </a:ln>
          </a:insideH>
          <a:insideV>
            <a:ln w="12700" cap="flat">
              <a:noFill/>
              <a:miter lim="400000"/>
            </a:ln>
          </a:insideV>
        </a:tcBdr>
        <a:fill>
          <a:solidFill>
            <a:schemeClr val="accent1">
              <a:hueOff val="369194"/>
              <a:satOff val="6343"/>
              <a:lumOff val="-13963"/>
            </a:schemeClr>
          </a:solidFill>
        </a:fill>
      </a:tcStyle>
    </a:firstRow>
  </a:tblStyle>
  <a:tblStyle styleId="{33BA23B1-9221-436E-865A-0063620EA4FD}" styleName="">
    <a:tblBg/>
    <a:wholeTbl>
      <a:tcTxStyle b="off" i="off">
        <a:font>
          <a:latin typeface="Palatino"/>
          <a:ea typeface="Palatino"/>
          <a:cs typeface="Palatino"/>
        </a:font>
        <a:srgbClr val="414141"/>
      </a:tcTxStyle>
      <a:tcStyle>
        <a:tcBdr>
          <a:left>
            <a:ln w="12700" cap="flat">
              <a:solidFill>
                <a:srgbClr val="C9C3BA"/>
              </a:solidFill>
              <a:prstDash val="solid"/>
              <a:miter lim="400000"/>
            </a:ln>
          </a:left>
          <a:right>
            <a:ln w="12700" cap="flat">
              <a:solidFill>
                <a:srgbClr val="C9C3BA"/>
              </a:solidFill>
              <a:prstDash val="solid"/>
              <a:miter lim="400000"/>
            </a:ln>
          </a:right>
          <a:top>
            <a:ln w="12700" cap="flat">
              <a:solidFill>
                <a:srgbClr val="C9C3BA"/>
              </a:solidFill>
              <a:prstDash val="solid"/>
              <a:miter lim="400000"/>
            </a:ln>
          </a:top>
          <a:bottom>
            <a:ln w="12700" cap="flat">
              <a:solidFill>
                <a:srgbClr val="C9C3BA"/>
              </a:solidFill>
              <a:prstDash val="solid"/>
              <a:miter lim="400000"/>
            </a:ln>
          </a:bottom>
          <a:insideH>
            <a:ln w="12700" cap="flat">
              <a:solidFill>
                <a:srgbClr val="C9C3BA"/>
              </a:solidFill>
              <a:prstDash val="solid"/>
              <a:miter lim="400000"/>
            </a:ln>
          </a:insideH>
          <a:insideV>
            <a:ln w="12700" cap="flat">
              <a:solidFill>
                <a:srgbClr val="C9C3BA"/>
              </a:solidFill>
              <a:prstDash val="solid"/>
              <a:miter lim="400000"/>
            </a:ln>
          </a:insideV>
        </a:tcBdr>
        <a:fill>
          <a:noFill/>
        </a:fill>
      </a:tcStyle>
    </a:wholeTbl>
    <a:band2H>
      <a:tcTxStyle/>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6635F"/>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rgbClr val="89847F"/>
          </a:solidFill>
        </a:fill>
      </a:tcStyle>
    </a:firstRow>
  </a:tblStyle>
  <a:tblStyle styleId="{2708684C-4D16-4618-839F-0558EEFCDFE6}"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89847F"/>
              </a:solidFill>
              <a:custDash>
                <a:ds d="200000" sp="200000"/>
              </a:custDash>
              <a:miter lim="400000"/>
            </a:ln>
          </a:top>
          <a:bottom>
            <a:ln w="12700" cap="flat">
              <a:solidFill>
                <a:srgbClr val="89847F"/>
              </a:solidFill>
              <a:custDash>
                <a:ds d="200000" sp="200000"/>
              </a:custDash>
              <a:miter lim="400000"/>
            </a:ln>
          </a:bottom>
          <a:insideH>
            <a:ln w="12700" cap="flat">
              <a:solidFill>
                <a:srgbClr val="89847F"/>
              </a:solidFill>
              <a:custDash>
                <a:ds d="200000" sp="200000"/>
              </a:custDash>
              <a:miter lim="400000"/>
            </a:ln>
          </a:insideH>
          <a:insideV>
            <a:ln w="12700" cap="flat">
              <a:noFill/>
              <a:miter lim="400000"/>
            </a:ln>
          </a:insideV>
        </a:tcBdr>
        <a:fill>
          <a:noFill/>
        </a:fill>
      </a:tcStyle>
    </a:wholeTbl>
    <a:band2H>
      <a:tcTxStyle/>
      <a:tcStyle>
        <a:tcBdr/>
        <a:fill>
          <a:solidFill>
            <a:srgbClr val="C9C3BA">
              <a:alpha val="35000"/>
            </a:srgbClr>
          </a:solidFill>
        </a:fill>
      </a:tcStyle>
    </a:band2H>
    <a:firstCol>
      <a:tcTxStyle b="off" i="off">
        <a:font>
          <a:latin typeface="Palatino"/>
          <a:ea typeface="Palatino"/>
          <a:cs typeface="Palatino"/>
        </a:font>
        <a:srgbClr val="414141"/>
      </a:tcTxStyle>
      <a:tcStyle>
        <a:tcBdr>
          <a:left>
            <a:ln w="12700" cap="flat">
              <a:noFill/>
              <a:miter lim="400000"/>
            </a:ln>
          </a:left>
          <a:right>
            <a:ln w="25400" cap="flat">
              <a:solidFill>
                <a:srgbClr val="000000"/>
              </a:solidFill>
              <a:prstDash val="solid"/>
              <a:miter lim="400000"/>
            </a:ln>
          </a:right>
          <a:top>
            <a:ln w="12700" cap="flat">
              <a:solidFill>
                <a:srgbClr val="89847F"/>
              </a:solidFill>
              <a:custDash>
                <a:ds d="200000" sp="200000"/>
              </a:custDash>
              <a:miter lim="400000"/>
            </a:ln>
          </a:top>
          <a:bottom>
            <a:ln w="12700" cap="flat">
              <a:solidFill>
                <a:srgbClr val="89847F"/>
              </a:solidFill>
              <a:custDash>
                <a:ds d="200000" sp="200000"/>
              </a:custDash>
              <a:miter lim="400000"/>
            </a:ln>
          </a:bottom>
          <a:insideH>
            <a:ln w="12700" cap="flat">
              <a:solidFill>
                <a:srgbClr val="89847F"/>
              </a:solidFill>
              <a:custDash>
                <a:ds d="200000" sp="200000"/>
              </a:custDash>
              <a:miter lim="400000"/>
            </a:ln>
          </a:insideH>
          <a:insideV>
            <a:ln w="12700" cap="flat">
              <a:noFill/>
              <a:miter lim="400000"/>
            </a:ln>
          </a:insideV>
        </a:tcBdr>
        <a:fill>
          <a:no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noFill/>
              <a:miter lim="400000"/>
            </a:ln>
          </a:bottom>
          <a:insideH>
            <a:ln w="12700" cap="flat">
              <a:solidFill>
                <a:srgbClr val="89847F"/>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noFill/>
              <a:miter lim="400000"/>
            </a:ln>
          </a:top>
          <a:bottom>
            <a:ln w="25400" cap="flat">
              <a:solidFill>
                <a:srgbClr val="000000"/>
              </a:solidFill>
              <a:prstDash val="solid"/>
              <a:miter lim="400000"/>
            </a:ln>
          </a:bottom>
          <a:insideH>
            <a:ln w="12700" cap="flat">
              <a:solidFill>
                <a:srgbClr val="89847F"/>
              </a:solidFill>
              <a:prstDash val="solid"/>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7" d="100"/>
          <a:sy n="47" d="100"/>
        </p:scale>
        <p:origin x="1476" y="48"/>
      </p:cViewPr>
      <p:guideLst>
        <p:guide orient="horz" pos="3072"/>
        <p:guide pos="409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11-15T21:44:27.259" idx="1">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0" name="Shape 130"/>
          <p:cNvSpPr>
            <a:spLocks noGrp="1" noRot="1" noChangeAspect="1"/>
          </p:cNvSpPr>
          <p:nvPr>
            <p:ph type="sldImg"/>
          </p:nvPr>
        </p:nvSpPr>
        <p:spPr>
          <a:xfrm>
            <a:off x="1143000" y="685800"/>
            <a:ext cx="4572000" cy="3429000"/>
          </a:xfrm>
          <a:prstGeom prst="rect">
            <a:avLst/>
          </a:prstGeom>
        </p:spPr>
        <p:txBody>
          <a:bodyPr/>
          <a:lstStyle/>
          <a:p>
            <a:endParaRPr/>
          </a:p>
        </p:txBody>
      </p:sp>
      <p:sp>
        <p:nvSpPr>
          <p:cNvPr id="131" name="Shape 131"/>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11909843"/>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amp; Subtitle">
    <p:spTree>
      <p:nvGrpSpPr>
        <p:cNvPr id="1" name=""/>
        <p:cNvGrpSpPr/>
        <p:nvPr/>
      </p:nvGrpSpPr>
      <p:grpSpPr>
        <a:xfrm>
          <a:off x="0" y="0"/>
          <a:ext cx="0" cy="0"/>
          <a:chOff x="0" y="0"/>
          <a:chExt cx="0" cy="0"/>
        </a:xfrm>
      </p:grpSpPr>
      <p:sp>
        <p:nvSpPr>
          <p:cNvPr id="13" name="Line"/>
          <p:cNvSpPr/>
          <p:nvPr/>
        </p:nvSpPr>
        <p:spPr>
          <a:xfrm>
            <a:off x="508000" y="6591300"/>
            <a:ext cx="11999453"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14" name="Line"/>
          <p:cNvSpPr/>
          <p:nvPr/>
        </p:nvSpPr>
        <p:spPr>
          <a:xfrm>
            <a:off x="508000" y="4089400"/>
            <a:ext cx="12000019"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15" name="Line"/>
          <p:cNvSpPr/>
          <p:nvPr/>
        </p:nvSpPr>
        <p:spPr>
          <a:xfrm flipV="1">
            <a:off x="7994302" y="4526255"/>
            <a:ext cx="1" cy="1642759"/>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16" name="Lorem Ipsum Dolor"/>
          <p:cNvSpPr txBox="1">
            <a:spLocks noGrp="1"/>
          </p:cNvSpPr>
          <p:nvPr>
            <p:ph type="body" sz="quarter" idx="13"/>
          </p:nvPr>
        </p:nvSpPr>
        <p:spPr>
          <a:xfrm>
            <a:off x="508000" y="3505200"/>
            <a:ext cx="7200900" cy="508000"/>
          </a:xfrm>
          <a:prstGeom prst="rect">
            <a:avLst/>
          </a:prstGeom>
        </p:spPr>
        <p:txBody>
          <a:bodyPr>
            <a:spAutoFit/>
          </a:bodyPr>
          <a:lstStyle>
            <a:lvl1pPr marL="0" indent="0">
              <a:lnSpc>
                <a:spcPct val="110000"/>
              </a:lnSpc>
              <a:spcBef>
                <a:spcPts val="0"/>
              </a:spcBef>
              <a:buClrTx/>
              <a:buSzTx/>
              <a:buFontTx/>
              <a:buNone/>
              <a:defRPr sz="2400" i="1"/>
            </a:lvl1pPr>
          </a:lstStyle>
          <a:p>
            <a:r>
              <a:t>Lorem Ipsum Dolor</a:t>
            </a:r>
          </a:p>
        </p:txBody>
      </p:sp>
      <p:sp>
        <p:nvSpPr>
          <p:cNvPr id="17" name="Title Text"/>
          <p:cNvSpPr txBox="1">
            <a:spLocks noGrp="1"/>
          </p:cNvSpPr>
          <p:nvPr>
            <p:ph type="title"/>
          </p:nvPr>
        </p:nvSpPr>
        <p:spPr>
          <a:xfrm>
            <a:off x="508000" y="4140200"/>
            <a:ext cx="7200900" cy="2413000"/>
          </a:xfrm>
          <a:prstGeom prst="rect">
            <a:avLst/>
          </a:prstGeom>
        </p:spPr>
        <p:txBody>
          <a:bodyPr/>
          <a:lstStyle>
            <a:lvl1pPr algn="l"/>
          </a:lstStyle>
          <a:p>
            <a:r>
              <a:t>Title Text</a:t>
            </a:r>
          </a:p>
        </p:txBody>
      </p:sp>
      <p:sp>
        <p:nvSpPr>
          <p:cNvPr id="18" name="Body Level One…"/>
          <p:cNvSpPr txBox="1">
            <a:spLocks noGrp="1"/>
          </p:cNvSpPr>
          <p:nvPr>
            <p:ph type="body" sz="quarter" idx="1"/>
          </p:nvPr>
        </p:nvSpPr>
        <p:spPr>
          <a:xfrm>
            <a:off x="8280400" y="4140200"/>
            <a:ext cx="4241800" cy="2413000"/>
          </a:xfrm>
          <a:prstGeom prst="rect">
            <a:avLst/>
          </a:prstGeom>
        </p:spPr>
        <p:txBody>
          <a:bodyPr/>
          <a:lstStyle>
            <a:lvl1pPr marL="0" indent="0">
              <a:spcBef>
                <a:spcPts val="0"/>
              </a:spcBef>
              <a:buClrTx/>
              <a:buSzTx/>
              <a:buFontTx/>
              <a:buNone/>
              <a:defRPr sz="2400"/>
            </a:lvl1pPr>
            <a:lvl2pPr marL="0" indent="228600">
              <a:spcBef>
                <a:spcPts val="0"/>
              </a:spcBef>
              <a:buClrTx/>
              <a:buSzTx/>
              <a:buFontTx/>
              <a:buNone/>
              <a:defRPr sz="2400"/>
            </a:lvl2pPr>
            <a:lvl3pPr marL="0" indent="457200">
              <a:spcBef>
                <a:spcPts val="0"/>
              </a:spcBef>
              <a:buClrTx/>
              <a:buSzTx/>
              <a:buFontTx/>
              <a:buNone/>
              <a:defRPr sz="2400"/>
            </a:lvl3pPr>
            <a:lvl4pPr marL="0" indent="685800">
              <a:spcBef>
                <a:spcPts val="0"/>
              </a:spcBef>
              <a:buClrTx/>
              <a:buSzTx/>
              <a:buFontTx/>
              <a:buNone/>
              <a:defRPr sz="2400"/>
            </a:lvl4pPr>
            <a:lvl5pPr marL="0" indent="914400">
              <a:spcBef>
                <a:spcPts val="0"/>
              </a:spcBef>
              <a:buClrTx/>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Photo">
    <p:spTree>
      <p:nvGrpSpPr>
        <p:cNvPr id="1" name=""/>
        <p:cNvGrpSpPr/>
        <p:nvPr/>
      </p:nvGrpSpPr>
      <p:grpSpPr>
        <a:xfrm>
          <a:off x="0" y="0"/>
          <a:ext cx="0" cy="0"/>
          <a:chOff x="0" y="0"/>
          <a:chExt cx="0" cy="0"/>
        </a:xfrm>
      </p:grpSpPr>
      <p:sp>
        <p:nvSpPr>
          <p:cNvPr id="116" name="Image"/>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Photo - Horizontal">
    <p:spTree>
      <p:nvGrpSpPr>
        <p:cNvPr id="1" name=""/>
        <p:cNvGrpSpPr/>
        <p:nvPr/>
      </p:nvGrpSpPr>
      <p:grpSpPr>
        <a:xfrm>
          <a:off x="0" y="0"/>
          <a:ext cx="0" cy="0"/>
          <a:chOff x="0" y="0"/>
          <a:chExt cx="0" cy="0"/>
        </a:xfrm>
      </p:grpSpPr>
      <p:sp>
        <p:nvSpPr>
          <p:cNvPr id="26" name="Line"/>
          <p:cNvSpPr/>
          <p:nvPr/>
        </p:nvSpPr>
        <p:spPr>
          <a:xfrm flipV="1">
            <a:off x="7994302" y="7053555"/>
            <a:ext cx="1" cy="1642759"/>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27" name="Line"/>
          <p:cNvSpPr/>
          <p:nvPr/>
        </p:nvSpPr>
        <p:spPr>
          <a:xfrm>
            <a:off x="508000" y="9131300"/>
            <a:ext cx="11999453"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28" name="Line"/>
          <p:cNvSpPr/>
          <p:nvPr/>
        </p:nvSpPr>
        <p:spPr>
          <a:xfrm>
            <a:off x="508000" y="6629400"/>
            <a:ext cx="12000019"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29" name="Line"/>
          <p:cNvSpPr/>
          <p:nvPr/>
        </p:nvSpPr>
        <p:spPr>
          <a:xfrm flipV="1">
            <a:off x="7994302" y="7053555"/>
            <a:ext cx="1" cy="1642759"/>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30" name="Lorem Ipsum Dolor"/>
          <p:cNvSpPr txBox="1">
            <a:spLocks noGrp="1"/>
          </p:cNvSpPr>
          <p:nvPr>
            <p:ph type="body" sz="quarter" idx="13"/>
          </p:nvPr>
        </p:nvSpPr>
        <p:spPr>
          <a:xfrm>
            <a:off x="508000" y="6096000"/>
            <a:ext cx="7200900" cy="508000"/>
          </a:xfrm>
          <a:prstGeom prst="rect">
            <a:avLst/>
          </a:prstGeom>
        </p:spPr>
        <p:txBody>
          <a:bodyPr>
            <a:spAutoFit/>
          </a:bodyPr>
          <a:lstStyle>
            <a:lvl1pPr marL="0" indent="0">
              <a:lnSpc>
                <a:spcPct val="110000"/>
              </a:lnSpc>
              <a:spcBef>
                <a:spcPts val="0"/>
              </a:spcBef>
              <a:buClrTx/>
              <a:buSzTx/>
              <a:buFontTx/>
              <a:buNone/>
              <a:defRPr sz="2400" i="1"/>
            </a:lvl1pPr>
          </a:lstStyle>
          <a:p>
            <a:r>
              <a:t>Lorem Ipsum Dolor</a:t>
            </a:r>
          </a:p>
        </p:txBody>
      </p:sp>
      <p:sp>
        <p:nvSpPr>
          <p:cNvPr id="31" name="Image"/>
          <p:cNvSpPr>
            <a:spLocks noGrp="1"/>
          </p:cNvSpPr>
          <p:nvPr>
            <p:ph type="pic" idx="14"/>
          </p:nvPr>
        </p:nvSpPr>
        <p:spPr>
          <a:xfrm>
            <a:off x="596900" y="633461"/>
            <a:ext cx="11811000" cy="5207001"/>
          </a:xfrm>
          <a:prstGeom prst="rect">
            <a:avLst/>
          </a:prstGeom>
          <a:ln w="9525">
            <a:round/>
          </a:ln>
        </p:spPr>
        <p:txBody>
          <a:bodyPr lIns="91439" tIns="45719" rIns="91439" bIns="45719" anchor="t">
            <a:noAutofit/>
          </a:bodyPr>
          <a:lstStyle/>
          <a:p>
            <a:endParaRPr/>
          </a:p>
        </p:txBody>
      </p:sp>
      <p:sp>
        <p:nvSpPr>
          <p:cNvPr id="32" name="Title Text"/>
          <p:cNvSpPr txBox="1">
            <a:spLocks noGrp="1"/>
          </p:cNvSpPr>
          <p:nvPr>
            <p:ph type="title"/>
          </p:nvPr>
        </p:nvSpPr>
        <p:spPr>
          <a:xfrm>
            <a:off x="508000" y="6680200"/>
            <a:ext cx="7200900" cy="2413000"/>
          </a:xfrm>
          <a:prstGeom prst="rect">
            <a:avLst/>
          </a:prstGeom>
        </p:spPr>
        <p:txBody>
          <a:bodyPr/>
          <a:lstStyle>
            <a:lvl1pPr algn="l"/>
          </a:lstStyle>
          <a:p>
            <a:r>
              <a:t>Title Text</a:t>
            </a:r>
          </a:p>
        </p:txBody>
      </p:sp>
      <p:sp>
        <p:nvSpPr>
          <p:cNvPr id="33" name="Body Level One…"/>
          <p:cNvSpPr txBox="1">
            <a:spLocks noGrp="1"/>
          </p:cNvSpPr>
          <p:nvPr>
            <p:ph type="body" sz="quarter" idx="1"/>
          </p:nvPr>
        </p:nvSpPr>
        <p:spPr>
          <a:xfrm>
            <a:off x="8280400" y="6680200"/>
            <a:ext cx="4241800" cy="2413000"/>
          </a:xfrm>
          <a:prstGeom prst="rect">
            <a:avLst/>
          </a:prstGeom>
        </p:spPr>
        <p:txBody>
          <a:bodyPr/>
          <a:lstStyle>
            <a:lvl1pPr marL="0" indent="0">
              <a:spcBef>
                <a:spcPts val="0"/>
              </a:spcBef>
              <a:buClrTx/>
              <a:buSzTx/>
              <a:buFontTx/>
              <a:buNone/>
              <a:defRPr sz="2400"/>
            </a:lvl1pPr>
            <a:lvl2pPr marL="0" indent="228600">
              <a:spcBef>
                <a:spcPts val="0"/>
              </a:spcBef>
              <a:buClrTx/>
              <a:buSzTx/>
              <a:buFontTx/>
              <a:buNone/>
              <a:defRPr sz="2400"/>
            </a:lvl2pPr>
            <a:lvl3pPr marL="0" indent="457200">
              <a:spcBef>
                <a:spcPts val="0"/>
              </a:spcBef>
              <a:buClrTx/>
              <a:buSzTx/>
              <a:buFontTx/>
              <a:buNone/>
              <a:defRPr sz="2400"/>
            </a:lvl3pPr>
            <a:lvl4pPr marL="0" indent="685800">
              <a:spcBef>
                <a:spcPts val="0"/>
              </a:spcBef>
              <a:buClrTx/>
              <a:buSzTx/>
              <a:buFontTx/>
              <a:buNone/>
              <a:defRPr sz="2400"/>
            </a:lvl4pPr>
            <a:lvl5pPr marL="0" indent="914400">
              <a:spcBef>
                <a:spcPts val="0"/>
              </a:spcBef>
              <a:buClrTx/>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 - Center">
    <p:spTree>
      <p:nvGrpSpPr>
        <p:cNvPr id="1" name=""/>
        <p:cNvGrpSpPr/>
        <p:nvPr/>
      </p:nvGrpSpPr>
      <p:grpSpPr>
        <a:xfrm>
          <a:off x="0" y="0"/>
          <a:ext cx="0" cy="0"/>
          <a:chOff x="0" y="0"/>
          <a:chExt cx="0" cy="0"/>
        </a:xfrm>
      </p:grpSpPr>
      <p:sp>
        <p:nvSpPr>
          <p:cNvPr id="41" name="Title Text"/>
          <p:cNvSpPr txBox="1">
            <a:spLocks noGrp="1"/>
          </p:cNvSpPr>
          <p:nvPr>
            <p:ph type="title"/>
          </p:nvPr>
        </p:nvSpPr>
        <p:spPr>
          <a:xfrm>
            <a:off x="508000" y="3670300"/>
            <a:ext cx="11988800" cy="2413000"/>
          </a:xfrm>
          <a:prstGeom prst="rect">
            <a:avLst/>
          </a:prstGeom>
        </p:spPr>
        <p:txBody>
          <a:bodyPr/>
          <a:lstStyle/>
          <a:p>
            <a:r>
              <a:t>Title Text</a:t>
            </a:r>
          </a:p>
        </p:txBody>
      </p:sp>
      <p:sp>
        <p:nvSpPr>
          <p:cNvPr id="4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Photo - Vertical">
    <p:spTree>
      <p:nvGrpSpPr>
        <p:cNvPr id="1" name=""/>
        <p:cNvGrpSpPr/>
        <p:nvPr/>
      </p:nvGrpSpPr>
      <p:grpSpPr>
        <a:xfrm>
          <a:off x="0" y="0"/>
          <a:ext cx="0" cy="0"/>
          <a:chOff x="0" y="0"/>
          <a:chExt cx="0" cy="0"/>
        </a:xfrm>
      </p:grpSpPr>
      <p:sp>
        <p:nvSpPr>
          <p:cNvPr id="49" name="Line"/>
          <p:cNvSpPr/>
          <p:nvPr/>
        </p:nvSpPr>
        <p:spPr>
          <a:xfrm>
            <a:off x="508000" y="4876800"/>
            <a:ext cx="5676374"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50" name="Line"/>
          <p:cNvSpPr/>
          <p:nvPr/>
        </p:nvSpPr>
        <p:spPr>
          <a:xfrm>
            <a:off x="508000" y="2768600"/>
            <a:ext cx="5676316"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51" name="Lorem Ipsum Dolor"/>
          <p:cNvSpPr txBox="1">
            <a:spLocks noGrp="1"/>
          </p:cNvSpPr>
          <p:nvPr>
            <p:ph type="body" sz="quarter" idx="13"/>
          </p:nvPr>
        </p:nvSpPr>
        <p:spPr>
          <a:xfrm>
            <a:off x="508000" y="2171700"/>
            <a:ext cx="5676900" cy="508000"/>
          </a:xfrm>
          <a:prstGeom prst="rect">
            <a:avLst/>
          </a:prstGeom>
        </p:spPr>
        <p:txBody>
          <a:bodyPr anchor="b">
            <a:spAutoFit/>
          </a:bodyPr>
          <a:lstStyle>
            <a:lvl1pPr marL="0" indent="0">
              <a:lnSpc>
                <a:spcPct val="110000"/>
              </a:lnSpc>
              <a:spcBef>
                <a:spcPts val="0"/>
              </a:spcBef>
              <a:buClrTx/>
              <a:buSzTx/>
              <a:buFontTx/>
              <a:buNone/>
              <a:defRPr sz="2400" i="1"/>
            </a:lvl1pPr>
          </a:lstStyle>
          <a:p>
            <a:r>
              <a:t>Lorem Ipsum Dolor</a:t>
            </a:r>
          </a:p>
        </p:txBody>
      </p:sp>
      <p:sp>
        <p:nvSpPr>
          <p:cNvPr id="52" name="Image"/>
          <p:cNvSpPr>
            <a:spLocks noGrp="1"/>
          </p:cNvSpPr>
          <p:nvPr>
            <p:ph type="pic" sz="half" idx="14"/>
          </p:nvPr>
        </p:nvSpPr>
        <p:spPr>
          <a:xfrm>
            <a:off x="6818219" y="647699"/>
            <a:ext cx="5588001" cy="8331201"/>
          </a:xfrm>
          <a:prstGeom prst="rect">
            <a:avLst/>
          </a:prstGeom>
          <a:ln w="9525">
            <a:round/>
          </a:ln>
        </p:spPr>
        <p:txBody>
          <a:bodyPr lIns="91439" tIns="45719" rIns="91439" bIns="45719" anchor="t">
            <a:noAutofit/>
          </a:bodyPr>
          <a:lstStyle/>
          <a:p>
            <a:endParaRPr/>
          </a:p>
        </p:txBody>
      </p:sp>
      <p:sp>
        <p:nvSpPr>
          <p:cNvPr id="53" name="Title Text"/>
          <p:cNvSpPr txBox="1">
            <a:spLocks noGrp="1"/>
          </p:cNvSpPr>
          <p:nvPr>
            <p:ph type="title"/>
          </p:nvPr>
        </p:nvSpPr>
        <p:spPr>
          <a:xfrm>
            <a:off x="508000" y="2806700"/>
            <a:ext cx="5676900" cy="2032000"/>
          </a:xfrm>
          <a:prstGeom prst="rect">
            <a:avLst/>
          </a:prstGeom>
        </p:spPr>
        <p:txBody>
          <a:bodyPr/>
          <a:lstStyle>
            <a:lvl1pPr algn="l">
              <a:defRPr sz="5600"/>
            </a:lvl1pPr>
          </a:lstStyle>
          <a:p>
            <a:r>
              <a:t>Title Text</a:t>
            </a:r>
          </a:p>
        </p:txBody>
      </p:sp>
      <p:sp>
        <p:nvSpPr>
          <p:cNvPr id="54" name="Body Level One…"/>
          <p:cNvSpPr txBox="1">
            <a:spLocks noGrp="1"/>
          </p:cNvSpPr>
          <p:nvPr>
            <p:ph type="body" sz="quarter" idx="1"/>
          </p:nvPr>
        </p:nvSpPr>
        <p:spPr>
          <a:xfrm>
            <a:off x="508000" y="5029200"/>
            <a:ext cx="5676900" cy="4013200"/>
          </a:xfrm>
          <a:prstGeom prst="rect">
            <a:avLst/>
          </a:prstGeom>
        </p:spPr>
        <p:txBody>
          <a:bodyPr anchor="t"/>
          <a:lstStyle>
            <a:lvl1pPr marL="0" indent="0">
              <a:spcBef>
                <a:spcPts val="0"/>
              </a:spcBef>
              <a:buClrTx/>
              <a:buSzTx/>
              <a:buFontTx/>
              <a:buNone/>
              <a:defRPr sz="2400"/>
            </a:lvl1pPr>
            <a:lvl2pPr marL="0" indent="228600">
              <a:spcBef>
                <a:spcPts val="0"/>
              </a:spcBef>
              <a:buClrTx/>
              <a:buSzTx/>
              <a:buFontTx/>
              <a:buNone/>
              <a:defRPr sz="2400"/>
            </a:lvl2pPr>
            <a:lvl3pPr marL="0" indent="457200">
              <a:spcBef>
                <a:spcPts val="0"/>
              </a:spcBef>
              <a:buClrTx/>
              <a:buSzTx/>
              <a:buFontTx/>
              <a:buNone/>
              <a:defRPr sz="2400"/>
            </a:lvl3pPr>
            <a:lvl4pPr marL="0" indent="685800">
              <a:spcBef>
                <a:spcPts val="0"/>
              </a:spcBef>
              <a:buClrTx/>
              <a:buSzTx/>
              <a:buFontTx/>
              <a:buNone/>
              <a:defRPr sz="2400"/>
            </a:lvl4pPr>
            <a:lvl5pPr marL="0" indent="914400">
              <a:spcBef>
                <a:spcPts val="0"/>
              </a:spcBef>
              <a:buClrTx/>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62" name="Title Text"/>
          <p:cNvSpPr txBox="1">
            <a:spLocks noGrp="1"/>
          </p:cNvSpPr>
          <p:nvPr>
            <p:ph type="title"/>
          </p:nvPr>
        </p:nvSpPr>
        <p:spPr>
          <a:prstGeom prst="rect">
            <a:avLst/>
          </a:prstGeom>
        </p:spPr>
        <p:txBody>
          <a:bodyPr/>
          <a:lstStyle/>
          <a:p>
            <a:r>
              <a:t>Title Text</a:t>
            </a:r>
          </a:p>
        </p:txBody>
      </p:sp>
      <p:sp>
        <p:nvSpPr>
          <p:cNvPr id="6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70" name="Title Text"/>
          <p:cNvSpPr txBox="1">
            <a:spLocks noGrp="1"/>
          </p:cNvSpPr>
          <p:nvPr>
            <p:ph type="title"/>
          </p:nvPr>
        </p:nvSpPr>
        <p:spPr>
          <a:prstGeom prst="rect">
            <a:avLst/>
          </a:prstGeom>
        </p:spPr>
        <p:txBody>
          <a:bodyPr/>
          <a:lstStyle/>
          <a:p>
            <a:r>
              <a:t>Title Text</a:t>
            </a:r>
          </a:p>
        </p:txBody>
      </p:sp>
      <p:sp>
        <p:nvSpPr>
          <p:cNvPr id="7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Bullets">
    <p:spTree>
      <p:nvGrpSpPr>
        <p:cNvPr id="1" name=""/>
        <p:cNvGrpSpPr/>
        <p:nvPr/>
      </p:nvGrpSpPr>
      <p:grpSpPr>
        <a:xfrm>
          <a:off x="0" y="0"/>
          <a:ext cx="0" cy="0"/>
          <a:chOff x="0" y="0"/>
          <a:chExt cx="0" cy="0"/>
        </a:xfrm>
      </p:grpSpPr>
      <p:sp>
        <p:nvSpPr>
          <p:cNvPr id="89" name="Body Level One…"/>
          <p:cNvSpPr txBox="1">
            <a:spLocks noGrp="1"/>
          </p:cNvSpPr>
          <p:nvPr>
            <p:ph type="body" idx="1"/>
          </p:nvPr>
        </p:nvSpPr>
        <p:spPr>
          <a:xfrm>
            <a:off x="508000" y="1270000"/>
            <a:ext cx="11988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Photo - 3 Up">
    <p:spTree>
      <p:nvGrpSpPr>
        <p:cNvPr id="1" name=""/>
        <p:cNvGrpSpPr/>
        <p:nvPr/>
      </p:nvGrpSpPr>
      <p:grpSpPr>
        <a:xfrm>
          <a:off x="0" y="0"/>
          <a:ext cx="0" cy="0"/>
          <a:chOff x="0" y="0"/>
          <a:chExt cx="0" cy="0"/>
        </a:xfrm>
      </p:grpSpPr>
      <p:sp>
        <p:nvSpPr>
          <p:cNvPr id="97" name="Image"/>
          <p:cNvSpPr>
            <a:spLocks noGrp="1"/>
          </p:cNvSpPr>
          <p:nvPr>
            <p:ph type="pic" sz="quarter" idx="13"/>
          </p:nvPr>
        </p:nvSpPr>
        <p:spPr>
          <a:xfrm>
            <a:off x="6856319" y="4772799"/>
            <a:ext cx="5499101" cy="4229101"/>
          </a:xfrm>
          <a:prstGeom prst="rect">
            <a:avLst/>
          </a:prstGeom>
          <a:ln w="9525">
            <a:round/>
          </a:ln>
        </p:spPr>
        <p:txBody>
          <a:bodyPr lIns="91439" tIns="45719" rIns="91439" bIns="45719" anchor="t">
            <a:noAutofit/>
          </a:bodyPr>
          <a:lstStyle/>
          <a:p>
            <a:endParaRPr/>
          </a:p>
        </p:txBody>
      </p:sp>
      <p:sp>
        <p:nvSpPr>
          <p:cNvPr id="98" name="Image"/>
          <p:cNvSpPr>
            <a:spLocks noGrp="1"/>
          </p:cNvSpPr>
          <p:nvPr>
            <p:ph type="pic" sz="quarter" idx="14"/>
          </p:nvPr>
        </p:nvSpPr>
        <p:spPr>
          <a:xfrm>
            <a:off x="6860562" y="609600"/>
            <a:ext cx="5499101" cy="3530600"/>
          </a:xfrm>
          <a:prstGeom prst="rect">
            <a:avLst/>
          </a:prstGeom>
          <a:ln w="9525">
            <a:round/>
          </a:ln>
        </p:spPr>
        <p:txBody>
          <a:bodyPr lIns="91439" tIns="45719" rIns="91439" bIns="45719" anchor="t">
            <a:noAutofit/>
          </a:bodyPr>
          <a:lstStyle/>
          <a:p>
            <a:endParaRPr/>
          </a:p>
        </p:txBody>
      </p:sp>
      <p:sp>
        <p:nvSpPr>
          <p:cNvPr id="99" name="Image"/>
          <p:cNvSpPr>
            <a:spLocks noGrp="1"/>
          </p:cNvSpPr>
          <p:nvPr>
            <p:ph type="pic" sz="half" idx="15"/>
          </p:nvPr>
        </p:nvSpPr>
        <p:spPr>
          <a:xfrm>
            <a:off x="557119" y="609599"/>
            <a:ext cx="5588001" cy="8394701"/>
          </a:xfrm>
          <a:prstGeom prst="rect">
            <a:avLst/>
          </a:prstGeom>
          <a:ln w="9525">
            <a:round/>
          </a:ln>
        </p:spPr>
        <p:txBody>
          <a:bodyPr lIns="91439" tIns="45719" rIns="91439" bIns="45719" anchor="t">
            <a:noAutofit/>
          </a:bodyPr>
          <a:lstStyle/>
          <a:p>
            <a:endParaRPr/>
          </a:p>
        </p:txBody>
      </p:sp>
      <p:sp>
        <p:nvSpPr>
          <p:cNvPr id="10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Quote">
    <p:spTree>
      <p:nvGrpSpPr>
        <p:cNvPr id="1" name=""/>
        <p:cNvGrpSpPr/>
        <p:nvPr/>
      </p:nvGrpSpPr>
      <p:grpSpPr>
        <a:xfrm>
          <a:off x="0" y="0"/>
          <a:ext cx="0" cy="0"/>
          <a:chOff x="0" y="0"/>
          <a:chExt cx="0" cy="0"/>
        </a:xfrm>
      </p:grpSpPr>
      <p:sp>
        <p:nvSpPr>
          <p:cNvPr id="107" name="–Johnny Appleseed"/>
          <p:cNvSpPr txBox="1">
            <a:spLocks noGrp="1"/>
          </p:cNvSpPr>
          <p:nvPr>
            <p:ph type="body" sz="quarter" idx="13"/>
          </p:nvPr>
        </p:nvSpPr>
        <p:spPr>
          <a:xfrm>
            <a:off x="533400" y="5969000"/>
            <a:ext cx="11938000" cy="609600"/>
          </a:xfrm>
          <a:prstGeom prst="rect">
            <a:avLst/>
          </a:prstGeom>
        </p:spPr>
        <p:txBody>
          <a:bodyPr anchor="t">
            <a:spAutoFit/>
          </a:bodyPr>
          <a:lstStyle>
            <a:lvl1pPr marL="0" indent="0" algn="ctr">
              <a:spcBef>
                <a:spcPts val="1200"/>
              </a:spcBef>
              <a:buClrTx/>
              <a:buSzTx/>
              <a:buFontTx/>
              <a:buNone/>
              <a:defRPr sz="3000" i="1"/>
            </a:lvl1pPr>
          </a:lstStyle>
          <a:p>
            <a:r>
              <a:t>–Johnny Appleseed</a:t>
            </a:r>
          </a:p>
        </p:txBody>
      </p:sp>
      <p:sp>
        <p:nvSpPr>
          <p:cNvPr id="108" name="“Type a quote here.”"/>
          <p:cNvSpPr txBox="1">
            <a:spLocks noGrp="1"/>
          </p:cNvSpPr>
          <p:nvPr>
            <p:ph type="body" sz="quarter" idx="14"/>
          </p:nvPr>
        </p:nvSpPr>
        <p:spPr>
          <a:xfrm>
            <a:off x="1270000" y="4254500"/>
            <a:ext cx="10464800" cy="711200"/>
          </a:xfrm>
          <a:prstGeom prst="rect">
            <a:avLst/>
          </a:prstGeom>
        </p:spPr>
        <p:txBody>
          <a:bodyPr>
            <a:spAutoFit/>
          </a:bodyPr>
          <a:lstStyle>
            <a:lvl1pPr marL="0" indent="0" algn="ctr">
              <a:spcBef>
                <a:spcPts val="0"/>
              </a:spcBef>
              <a:buClrTx/>
              <a:buSzTx/>
              <a:buFontTx/>
              <a:buNone/>
            </a:lvl1pPr>
          </a:lstStyle>
          <a:p>
            <a:r>
              <a:t>“Type a quote here.” </a:t>
            </a:r>
          </a:p>
        </p:txBody>
      </p:sp>
      <p:sp>
        <p:nvSpPr>
          <p:cNvPr id="10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2"/>
          <a:srcRect/>
          <a:stretch>
            <a:fillRect/>
          </a:stretch>
        </a:blipFill>
        <a:effectLst/>
      </p:bgPr>
    </p:bg>
    <p:spTree>
      <p:nvGrpSpPr>
        <p:cNvPr id="1" name=""/>
        <p:cNvGrpSpPr/>
        <p:nvPr/>
      </p:nvGrpSpPr>
      <p:grpSpPr>
        <a:xfrm>
          <a:off x="0" y="0"/>
          <a:ext cx="0" cy="0"/>
          <a:chOff x="0" y="0"/>
          <a:chExt cx="0" cy="0"/>
        </a:xfrm>
      </p:grpSpPr>
      <p:sp>
        <p:nvSpPr>
          <p:cNvPr id="2" name="Line"/>
          <p:cNvSpPr/>
          <p:nvPr/>
        </p:nvSpPr>
        <p:spPr>
          <a:xfrm>
            <a:off x="508000" y="2171700"/>
            <a:ext cx="11997292"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3" name="Line"/>
          <p:cNvSpPr/>
          <p:nvPr/>
        </p:nvSpPr>
        <p:spPr>
          <a:xfrm>
            <a:off x="508000" y="635000"/>
            <a:ext cx="11997292"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4" name="Title Text"/>
          <p:cNvSpPr txBox="1">
            <a:spLocks noGrp="1"/>
          </p:cNvSpPr>
          <p:nvPr>
            <p:ph type="title"/>
          </p:nvPr>
        </p:nvSpPr>
        <p:spPr>
          <a:xfrm>
            <a:off x="508000" y="800100"/>
            <a:ext cx="11988800" cy="12192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Title Text</a:t>
            </a:r>
          </a:p>
        </p:txBody>
      </p:sp>
      <p:sp>
        <p:nvSpPr>
          <p:cNvPr id="5" name="Body Level One…"/>
          <p:cNvSpPr txBox="1">
            <a:spLocks noGrp="1"/>
          </p:cNvSpPr>
          <p:nvPr>
            <p:ph type="body" idx="1"/>
          </p:nvPr>
        </p:nvSpPr>
        <p:spPr>
          <a:xfrm>
            <a:off x="508000" y="2628900"/>
            <a:ext cx="11988800" cy="60960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6" name="Slide Number"/>
          <p:cNvSpPr txBox="1">
            <a:spLocks noGrp="1"/>
          </p:cNvSpPr>
          <p:nvPr>
            <p:ph type="sldNum" sz="quarter" idx="2"/>
          </p:nvPr>
        </p:nvSpPr>
        <p:spPr>
          <a:xfrm>
            <a:off x="6324599" y="9258300"/>
            <a:ext cx="342901" cy="406400"/>
          </a:xfrm>
          <a:prstGeom prst="rect">
            <a:avLst/>
          </a:prstGeom>
          <a:ln w="12700">
            <a:miter lim="400000"/>
          </a:ln>
        </p:spPr>
        <p:txBody>
          <a:bodyPr wrap="none" lIns="50800" tIns="50800" rIns="50800" bIns="50800">
            <a:spAutoFit/>
          </a:bodyPr>
          <a:lstStyle>
            <a:lvl1pPr>
              <a:defRPr sz="1800">
                <a:solidFill>
                  <a:srgbClr val="4C4946"/>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Lst>
  <p:transition spd="med"/>
  <p:txStyles>
    <p:titleStyle>
      <a:lvl1pPr marL="0" marR="0" indent="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1pPr>
      <a:lvl2pPr marL="0" marR="0" indent="2286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2pPr>
      <a:lvl3pPr marL="0" marR="0" indent="4572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3pPr>
      <a:lvl4pPr marL="0" marR="0" indent="6858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4pPr>
      <a:lvl5pPr marL="0" marR="0" indent="9144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5pPr>
      <a:lvl6pPr marL="0" marR="0" indent="11430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6pPr>
      <a:lvl7pPr marL="0" marR="0" indent="13716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7pPr>
      <a:lvl8pPr marL="0" marR="0" indent="16002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8pPr>
      <a:lvl9pPr marL="0" marR="0" indent="18288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9pPr>
    </p:titleStyle>
    <p:bodyStyle>
      <a:lvl1pPr marL="4699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1pPr>
      <a:lvl2pPr marL="9398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2pPr>
      <a:lvl3pPr marL="14097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3pPr>
      <a:lvl4pPr marL="18796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4pPr>
      <a:lvl5pPr marL="23495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5pPr>
      <a:lvl6pPr marL="28194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6pPr>
      <a:lvl7pPr marL="32893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7pPr>
      <a:lvl8pPr marL="37592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8pPr>
      <a:lvl9pPr marL="42291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9pPr>
    </p:bodyStyle>
    <p:otherStyle>
      <a:lvl1pPr marL="0" marR="0" indent="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1pPr>
      <a:lvl2pPr marL="0" marR="0" indent="2286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2pPr>
      <a:lvl3pPr marL="0" marR="0" indent="4572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3pPr>
      <a:lvl4pPr marL="0" marR="0" indent="6858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4pPr>
      <a:lvl5pPr marL="0" marR="0" indent="9144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5pPr>
      <a:lvl6pPr marL="0" marR="0" indent="11430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6pPr>
      <a:lvl7pPr marL="0" marR="0" indent="13716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7pPr>
      <a:lvl8pPr marL="0" marR="0" indent="16002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8pPr>
      <a:lvl9pPr marL="0" marR="0" indent="18288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Vehicle Loan Digital Marketing…"/>
          <p:cNvSpPr txBox="1">
            <a:spLocks noGrp="1"/>
          </p:cNvSpPr>
          <p:nvPr>
            <p:ph type="subTitle" sz="quarter" idx="1"/>
          </p:nvPr>
        </p:nvSpPr>
        <p:spPr>
          <a:xfrm>
            <a:off x="3404802" y="6629400"/>
            <a:ext cx="6457067" cy="2480657"/>
          </a:xfrm>
          <a:prstGeom prst="rect">
            <a:avLst/>
          </a:prstGeom>
        </p:spPr>
        <p:txBody>
          <a:bodyPr/>
          <a:lstStyle/>
          <a:p>
            <a:pPr algn="ctr">
              <a:defRPr sz="3600">
                <a:latin typeface="Arial"/>
                <a:ea typeface="Arial"/>
                <a:cs typeface="Arial"/>
                <a:sym typeface="Arial"/>
              </a:defRPr>
            </a:pPr>
            <a:r>
              <a:rPr lang="en-US" dirty="0" smtClean="0"/>
              <a:t>EDA of Car Sales Dataset</a:t>
            </a:r>
            <a:endParaRPr dirty="0" smtClean="0"/>
          </a:p>
          <a:p>
            <a:pPr algn="ctr">
              <a:defRPr>
                <a:latin typeface="Arial"/>
                <a:ea typeface="Arial"/>
                <a:cs typeface="Arial"/>
                <a:sym typeface="Arial"/>
              </a:defRPr>
            </a:pPr>
            <a:endParaRPr dirty="0" smtClean="0"/>
          </a:p>
          <a:p>
            <a:pPr algn="ctr">
              <a:defRPr>
                <a:latin typeface="Arial"/>
                <a:ea typeface="Arial"/>
                <a:cs typeface="Arial"/>
                <a:sym typeface="Arial"/>
              </a:defRPr>
            </a:pPr>
            <a:r>
              <a:rPr dirty="0" smtClean="0"/>
              <a:t>by </a:t>
            </a:r>
            <a:r>
              <a:rPr lang="en-US" dirty="0" smtClean="0"/>
              <a:t>Prasanna Kumar Bhuyan</a:t>
            </a:r>
            <a:endParaRPr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800" y="1905000"/>
            <a:ext cx="11887200" cy="4724400"/>
          </a:xfrm>
          <a:prstGeom prst="rect">
            <a:avLst/>
          </a:prstGeom>
        </p:spPr>
      </p:pic>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Marketing Objective"/>
          <p:cNvSpPr txBox="1">
            <a:spLocks noGrp="1"/>
          </p:cNvSpPr>
          <p:nvPr>
            <p:ph type="title"/>
          </p:nvPr>
        </p:nvSpPr>
        <p:spPr>
          <a:prstGeom prst="rect">
            <a:avLst/>
          </a:prstGeom>
        </p:spPr>
        <p:txBody>
          <a:bodyPr>
            <a:normAutofit/>
          </a:bodyPr>
          <a:lstStyle>
            <a:lvl1pPr>
              <a:defRPr>
                <a:solidFill>
                  <a:schemeClr val="accent6">
                    <a:hueOff val="36663"/>
                    <a:satOff val="1899"/>
                    <a:lumOff val="-23748"/>
                  </a:schemeClr>
                </a:solidFill>
                <a:latin typeface="Arial"/>
                <a:ea typeface="Arial"/>
                <a:cs typeface="Arial"/>
                <a:sym typeface="Arial"/>
              </a:defRPr>
            </a:lvl1pPr>
          </a:lstStyle>
          <a:p>
            <a:r>
              <a:rPr lang="en-US" sz="4000" dirty="0" smtClean="0"/>
              <a:t>Engine Type </a:t>
            </a:r>
            <a:r>
              <a:rPr lang="en-US" sz="4000" dirty="0"/>
              <a:t>d</a:t>
            </a:r>
            <a:r>
              <a:rPr lang="en-US" sz="4000" dirty="0" smtClean="0"/>
              <a:t>istribution among cars </a:t>
            </a:r>
            <a:endParaRPr sz="40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000" y="3130152"/>
            <a:ext cx="8356599" cy="5175648"/>
          </a:xfrm>
          <a:prstGeom prst="rect">
            <a:avLst/>
          </a:prstGeom>
        </p:spPr>
      </p:pic>
      <p:sp>
        <p:nvSpPr>
          <p:cNvPr id="3" name="TextBox 2"/>
          <p:cNvSpPr txBox="1"/>
          <p:nvPr/>
        </p:nvSpPr>
        <p:spPr>
          <a:xfrm>
            <a:off x="9093200" y="5090715"/>
            <a:ext cx="3581400" cy="10259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kumimoji="0" lang="en-US" sz="2000" b="0" i="0" u="none" strike="noStrike" cap="none" spc="0" normalizeH="0" baseline="0" dirty="0" smtClean="0">
                <a:ln>
                  <a:noFill/>
                </a:ln>
                <a:solidFill>
                  <a:srgbClr val="414141"/>
                </a:solidFill>
                <a:effectLst/>
                <a:uFillTx/>
                <a:latin typeface="Palatino"/>
                <a:ea typeface="Palatino"/>
                <a:cs typeface="Palatino"/>
                <a:sym typeface="Palatino"/>
              </a:rPr>
              <a:t>Cars with Petrol engine are most sought after followed by Diesel</a:t>
            </a:r>
            <a:r>
              <a:rPr kumimoji="0" lang="en-US" sz="2000" b="0" i="0" u="none" strike="noStrike" cap="none" spc="0" normalizeH="0" dirty="0" smtClean="0">
                <a:ln>
                  <a:noFill/>
                </a:ln>
                <a:solidFill>
                  <a:srgbClr val="414141"/>
                </a:solidFill>
                <a:effectLst/>
                <a:uFillTx/>
                <a:latin typeface="Palatino"/>
                <a:ea typeface="Palatino"/>
                <a:cs typeface="Palatino"/>
                <a:sym typeface="Palatino"/>
              </a:rPr>
              <a:t> and Gas.</a:t>
            </a:r>
            <a:endParaRPr kumimoji="0" lang="en-US" sz="2000" b="0" i="0" u="none" strike="noStrike" cap="none" spc="0" normalizeH="0" baseline="0" dirty="0">
              <a:ln>
                <a:noFill/>
              </a:ln>
              <a:solidFill>
                <a:srgbClr val="414141"/>
              </a:solidFill>
              <a:effectLst/>
              <a:uFillTx/>
              <a:latin typeface="Palatino"/>
              <a:ea typeface="Palatino"/>
              <a:cs typeface="Palatino"/>
              <a:sym typeface="Palatino"/>
            </a:endParaRPr>
          </a:p>
        </p:txBody>
      </p:sp>
    </p:spTree>
    <p:extLst>
      <p:ext uri="{BB962C8B-B14F-4D97-AF65-F5344CB8AC3E}">
        <p14:creationId xmlns:p14="http://schemas.microsoft.com/office/powerpoint/2010/main" val="2849377936"/>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Marketing Objective"/>
          <p:cNvSpPr txBox="1">
            <a:spLocks noGrp="1"/>
          </p:cNvSpPr>
          <p:nvPr>
            <p:ph type="title"/>
          </p:nvPr>
        </p:nvSpPr>
        <p:spPr>
          <a:prstGeom prst="rect">
            <a:avLst/>
          </a:prstGeom>
        </p:spPr>
        <p:txBody>
          <a:bodyPr>
            <a:normAutofit/>
          </a:bodyPr>
          <a:lstStyle>
            <a:lvl1pPr>
              <a:defRPr>
                <a:solidFill>
                  <a:schemeClr val="accent6">
                    <a:hueOff val="36663"/>
                    <a:satOff val="1899"/>
                    <a:lumOff val="-23748"/>
                  </a:schemeClr>
                </a:solidFill>
                <a:latin typeface="Arial"/>
                <a:ea typeface="Arial"/>
                <a:cs typeface="Arial"/>
                <a:sym typeface="Arial"/>
              </a:defRPr>
            </a:lvl1pPr>
          </a:lstStyle>
          <a:p>
            <a:r>
              <a:rPr lang="en-US" sz="4000" dirty="0" smtClean="0"/>
              <a:t>Scatter Plot showing relation between Price vs Mileage  &amp;  Price vs Year</a:t>
            </a:r>
            <a:endParaRPr sz="40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000" y="4495800"/>
            <a:ext cx="5769127" cy="4495799"/>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7200" y="4495800"/>
            <a:ext cx="5791200" cy="4495799"/>
          </a:xfrm>
          <a:prstGeom prst="rect">
            <a:avLst/>
          </a:prstGeom>
        </p:spPr>
      </p:pic>
      <p:sp>
        <p:nvSpPr>
          <p:cNvPr id="4" name="TextBox 3"/>
          <p:cNvSpPr txBox="1"/>
          <p:nvPr/>
        </p:nvSpPr>
        <p:spPr>
          <a:xfrm>
            <a:off x="508000" y="2976106"/>
            <a:ext cx="5769127"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smtClean="0"/>
              <a:t>Car Mileages are mostly concentrated and on the higher side for Low End cars than High end</a:t>
            </a:r>
            <a:endParaRPr kumimoji="0" lang="en-US" sz="2400" b="0" i="0" u="none" strike="noStrike" cap="none" spc="0" normalizeH="0" baseline="0" dirty="0">
              <a:ln>
                <a:noFill/>
              </a:ln>
              <a:solidFill>
                <a:srgbClr val="414141"/>
              </a:solidFill>
              <a:effectLst/>
              <a:uFillTx/>
              <a:latin typeface="Palatino"/>
              <a:ea typeface="Palatino"/>
              <a:cs typeface="Palatino"/>
              <a:sym typeface="Palatino"/>
            </a:endParaRPr>
          </a:p>
        </p:txBody>
      </p:sp>
      <p:sp>
        <p:nvSpPr>
          <p:cNvPr id="5" name="TextBox 4"/>
          <p:cNvSpPr txBox="1"/>
          <p:nvPr/>
        </p:nvSpPr>
        <p:spPr>
          <a:xfrm>
            <a:off x="6807200" y="3014206"/>
            <a:ext cx="5791200"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smtClean="0">
                <a:ln>
                  <a:noFill/>
                </a:ln>
                <a:solidFill>
                  <a:srgbClr val="414141"/>
                </a:solidFill>
                <a:effectLst/>
                <a:uFillTx/>
                <a:latin typeface="Palatino"/>
                <a:ea typeface="Palatino"/>
                <a:cs typeface="Palatino"/>
                <a:sym typeface="Palatino"/>
              </a:rPr>
              <a:t>Prices of cars have increased gradually over the years with most expensive ones are mainly after 2010</a:t>
            </a:r>
            <a:endParaRPr kumimoji="0" lang="en-US" sz="2400" b="0" i="0" u="none" strike="noStrike" cap="none" spc="0" normalizeH="0" baseline="0" dirty="0">
              <a:ln>
                <a:noFill/>
              </a:ln>
              <a:solidFill>
                <a:srgbClr val="414141"/>
              </a:solidFill>
              <a:effectLst/>
              <a:uFillTx/>
              <a:latin typeface="Palatino"/>
              <a:ea typeface="Palatino"/>
              <a:cs typeface="Palatino"/>
              <a:sym typeface="Palatino"/>
            </a:endParaRPr>
          </a:p>
        </p:txBody>
      </p:sp>
    </p:spTree>
    <p:extLst>
      <p:ext uri="{BB962C8B-B14F-4D97-AF65-F5344CB8AC3E}">
        <p14:creationId xmlns:p14="http://schemas.microsoft.com/office/powerpoint/2010/main" val="2849377936"/>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Heatmaps</a:t>
            </a:r>
            <a:endParaRPr lang="en-US" dirty="0"/>
          </a:p>
        </p:txBody>
      </p:sp>
      <p:sp>
        <p:nvSpPr>
          <p:cNvPr id="3" name="Text Placeholder 2"/>
          <p:cNvSpPr>
            <a:spLocks noGrp="1"/>
          </p:cNvSpPr>
          <p:nvPr>
            <p:ph type="body" idx="1"/>
          </p:nvPr>
        </p:nvSpPr>
        <p:spPr>
          <a:xfrm>
            <a:off x="508000" y="2449488"/>
            <a:ext cx="8661400" cy="7075512"/>
          </a:xfrm>
        </p:spPr>
        <p:txBody>
          <a:bodyPr/>
          <a:lstStyle/>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9800" y="2449488"/>
            <a:ext cx="8077200" cy="7075512"/>
          </a:xfrm>
          <a:prstGeom prst="rect">
            <a:avLst/>
          </a:prstGeom>
        </p:spPr>
      </p:pic>
      <p:sp>
        <p:nvSpPr>
          <p:cNvPr id="7" name="TextBox 6"/>
          <p:cNvSpPr txBox="1"/>
          <p:nvPr/>
        </p:nvSpPr>
        <p:spPr>
          <a:xfrm>
            <a:off x="9321800" y="3719957"/>
            <a:ext cx="3581400" cy="45345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marR="0" indent="-342900" algn="l" defTabSz="584200" rtl="0" fontAlgn="auto" latinLnBrk="0" hangingPunct="0">
              <a:lnSpc>
                <a:spcPct val="100000"/>
              </a:lnSpc>
              <a:spcBef>
                <a:spcPts val="0"/>
              </a:spcBef>
              <a:spcAft>
                <a:spcPts val="0"/>
              </a:spcAft>
              <a:buClrTx/>
              <a:buSzTx/>
              <a:buFont typeface="Arial" panose="020B0604020202020204" pitchFamily="34" charset="0"/>
              <a:buChar char="•"/>
              <a:tabLst/>
            </a:pPr>
            <a:r>
              <a:rPr lang="en-US" dirty="0" smtClean="0"/>
              <a:t>Mileage is negatively correlated with Price.</a:t>
            </a:r>
          </a:p>
          <a:p>
            <a:pPr marL="342900" marR="0" indent="-342900" algn="l" defTabSz="5842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2400" b="0" i="0" u="none" strike="noStrike" cap="none" spc="0" normalizeH="0" baseline="0" dirty="0" smtClean="0">
                <a:ln>
                  <a:noFill/>
                </a:ln>
                <a:solidFill>
                  <a:srgbClr val="414141"/>
                </a:solidFill>
                <a:effectLst/>
                <a:uFillTx/>
                <a:latin typeface="Palatino"/>
                <a:ea typeface="Palatino"/>
                <a:cs typeface="Palatino"/>
                <a:sym typeface="Palatino"/>
              </a:rPr>
              <a:t>Price with Year is having strongest positive correlation.</a:t>
            </a:r>
          </a:p>
          <a:p>
            <a:pPr marL="342900" marR="0" indent="-342900" algn="l" defTabSz="584200" rtl="0" fontAlgn="auto" latinLnBrk="0" hangingPunct="0">
              <a:lnSpc>
                <a:spcPct val="100000"/>
              </a:lnSpc>
              <a:spcBef>
                <a:spcPts val="0"/>
              </a:spcBef>
              <a:spcAft>
                <a:spcPts val="0"/>
              </a:spcAft>
              <a:buClrTx/>
              <a:buSzTx/>
              <a:buFont typeface="Arial" panose="020B0604020202020204" pitchFamily="34" charset="0"/>
              <a:buChar char="•"/>
              <a:tabLst/>
            </a:pPr>
            <a:r>
              <a:rPr lang="en-US" dirty="0" smtClean="0"/>
              <a:t>Engine Volume is having faint negative correlation.</a:t>
            </a:r>
          </a:p>
          <a:p>
            <a:pPr marL="342900" marR="0" indent="-342900" algn="l" defTabSz="5842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2400" b="0" i="0" u="none" strike="noStrike" cap="none" spc="0" normalizeH="0" baseline="0" dirty="0" smtClean="0">
                <a:ln>
                  <a:noFill/>
                </a:ln>
                <a:solidFill>
                  <a:srgbClr val="414141"/>
                </a:solidFill>
                <a:effectLst/>
                <a:uFillTx/>
                <a:latin typeface="Palatino"/>
                <a:ea typeface="Palatino"/>
                <a:cs typeface="Palatino"/>
                <a:sym typeface="Palatino"/>
              </a:rPr>
              <a:t>Mileage</a:t>
            </a:r>
            <a:r>
              <a:rPr kumimoji="0" lang="en-US" sz="2400" b="0" i="0" u="none" strike="noStrike" cap="none" spc="0" normalizeH="0" dirty="0" smtClean="0">
                <a:ln>
                  <a:noFill/>
                </a:ln>
                <a:solidFill>
                  <a:srgbClr val="414141"/>
                </a:solidFill>
                <a:effectLst/>
                <a:uFillTx/>
                <a:latin typeface="Palatino"/>
                <a:ea typeface="Palatino"/>
                <a:cs typeface="Palatino"/>
                <a:sym typeface="Palatino"/>
              </a:rPr>
              <a:t> is having strongest negative relation with increasing year</a:t>
            </a:r>
            <a:endParaRPr kumimoji="0" lang="en-US" sz="2400" b="0" i="0" u="none" strike="noStrike" cap="none" spc="0" normalizeH="0" baseline="0" dirty="0">
              <a:ln>
                <a:noFill/>
              </a:ln>
              <a:solidFill>
                <a:srgbClr val="414141"/>
              </a:solidFill>
              <a:effectLst/>
              <a:uFillTx/>
              <a:latin typeface="Palatino"/>
              <a:ea typeface="Palatino"/>
              <a:cs typeface="Palatino"/>
              <a:sym typeface="Palatino"/>
            </a:endParaRPr>
          </a:p>
        </p:txBody>
      </p:sp>
    </p:spTree>
    <p:extLst>
      <p:ext uri="{BB962C8B-B14F-4D97-AF65-F5344CB8AC3E}">
        <p14:creationId xmlns:p14="http://schemas.microsoft.com/office/powerpoint/2010/main" val="172293308"/>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Marketing Objective"/>
          <p:cNvSpPr txBox="1">
            <a:spLocks noGrp="1"/>
          </p:cNvSpPr>
          <p:nvPr>
            <p:ph type="title"/>
          </p:nvPr>
        </p:nvSpPr>
        <p:spPr>
          <a:prstGeom prst="rect">
            <a:avLst/>
          </a:prstGeom>
        </p:spPr>
        <p:txBody>
          <a:bodyPr>
            <a:normAutofit/>
          </a:bodyPr>
          <a:lstStyle>
            <a:lvl1pPr>
              <a:defRPr>
                <a:solidFill>
                  <a:schemeClr val="accent6">
                    <a:hueOff val="36663"/>
                    <a:satOff val="1899"/>
                    <a:lumOff val="-23748"/>
                  </a:schemeClr>
                </a:solidFill>
                <a:latin typeface="Arial"/>
                <a:ea typeface="Arial"/>
                <a:cs typeface="Arial"/>
                <a:sym typeface="Arial"/>
              </a:defRPr>
            </a:lvl1pPr>
          </a:lstStyle>
          <a:p>
            <a:r>
              <a:rPr lang="en-US" sz="4000" dirty="0" smtClean="0"/>
              <a:t>Pie chart –Body Distribution per Engine Type</a:t>
            </a:r>
            <a:endParaRPr sz="4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190999"/>
            <a:ext cx="13004800" cy="4953001"/>
          </a:xfrm>
          <a:prstGeom prst="rect">
            <a:avLst/>
          </a:prstGeom>
        </p:spPr>
      </p:pic>
      <p:sp>
        <p:nvSpPr>
          <p:cNvPr id="5" name="TextBox 4"/>
          <p:cNvSpPr txBox="1"/>
          <p:nvPr/>
        </p:nvSpPr>
        <p:spPr>
          <a:xfrm>
            <a:off x="508000" y="2557006"/>
            <a:ext cx="11988800"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171450" marR="0" indent="-171450" algn="l" defTabSz="584200" rtl="0" fontAlgn="auto" latinLnBrk="0" hangingPunct="0">
              <a:lnSpc>
                <a:spcPct val="100000"/>
              </a:lnSpc>
              <a:spcBef>
                <a:spcPts val="0"/>
              </a:spcBef>
              <a:spcAft>
                <a:spcPts val="0"/>
              </a:spcAft>
              <a:buClrTx/>
              <a:buSzTx/>
              <a:buFont typeface="Arial" panose="020B0604020202020204" pitchFamily="34" charset="0"/>
              <a:buChar char="•"/>
              <a:tabLst/>
            </a:pPr>
            <a:r>
              <a:rPr kumimoji="0" lang="en-US" b="0" i="0" u="none" strike="noStrike" cap="none" spc="0" normalizeH="0" baseline="0" dirty="0" smtClean="0">
                <a:ln>
                  <a:noFill/>
                </a:ln>
                <a:solidFill>
                  <a:srgbClr val="414141"/>
                </a:solidFill>
                <a:effectLst/>
                <a:uFillTx/>
                <a:sym typeface="Palatino"/>
              </a:rPr>
              <a:t>Vans under diesel Engine Have highest Share of Sales.</a:t>
            </a:r>
          </a:p>
          <a:p>
            <a:pPr marL="171450" marR="0" indent="-171450" algn="l" defTabSz="584200" rtl="0" fontAlgn="auto" latinLnBrk="0" hangingPunct="0">
              <a:lnSpc>
                <a:spcPct val="100000"/>
              </a:lnSpc>
              <a:spcBef>
                <a:spcPts val="0"/>
              </a:spcBef>
              <a:spcAft>
                <a:spcPts val="0"/>
              </a:spcAft>
              <a:buClrTx/>
              <a:buSzTx/>
              <a:buFont typeface="Arial" panose="020B0604020202020204" pitchFamily="34" charset="0"/>
              <a:buChar char="•"/>
              <a:tabLst/>
            </a:pPr>
            <a:r>
              <a:rPr lang="en-US" dirty="0" smtClean="0"/>
              <a:t>Sedans have highest revenue Earner under Petrol, Gas and other Engine Type Segment respectively</a:t>
            </a:r>
            <a:endParaRPr kumimoji="0" lang="en-US" b="0" i="0" u="none" strike="noStrike" cap="none" spc="0" normalizeH="0" baseline="0" dirty="0">
              <a:ln>
                <a:noFill/>
              </a:ln>
              <a:solidFill>
                <a:srgbClr val="414141"/>
              </a:solidFill>
              <a:effectLst/>
              <a:uFillTx/>
              <a:sym typeface="Palatino"/>
            </a:endParaRPr>
          </a:p>
        </p:txBody>
      </p:sp>
    </p:spTree>
    <p:extLst>
      <p:ext uri="{BB962C8B-B14F-4D97-AF65-F5344CB8AC3E}">
        <p14:creationId xmlns:p14="http://schemas.microsoft.com/office/powerpoint/2010/main" val="3145627520"/>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SFFCU Business Model"/>
          <p:cNvSpPr txBox="1">
            <a:spLocks noGrp="1"/>
          </p:cNvSpPr>
          <p:nvPr>
            <p:ph type="title"/>
          </p:nvPr>
        </p:nvSpPr>
        <p:spPr>
          <a:prstGeom prst="rect">
            <a:avLst/>
          </a:prstGeom>
        </p:spPr>
        <p:txBody>
          <a:bodyPr/>
          <a:lstStyle>
            <a:lvl1pPr>
              <a:defRPr>
                <a:solidFill>
                  <a:schemeClr val="accent6">
                    <a:hueOff val="36663"/>
                    <a:satOff val="1899"/>
                    <a:lumOff val="-23748"/>
                  </a:schemeClr>
                </a:solidFill>
                <a:latin typeface="Arial"/>
                <a:ea typeface="Arial"/>
                <a:cs typeface="Arial"/>
                <a:sym typeface="Arial"/>
              </a:defRPr>
            </a:lvl1pPr>
          </a:lstStyle>
          <a:p>
            <a:r>
              <a:rPr lang="en-US" dirty="0" smtClean="0"/>
              <a:t>Conclusion</a:t>
            </a:r>
            <a:endParaRPr dirty="0"/>
          </a:p>
        </p:txBody>
      </p:sp>
      <p:sp>
        <p:nvSpPr>
          <p:cNvPr id="137" name="Since 1954, San Francisco Federal Credit Union has been a member-owned financial institution. As a not-for-profit, we’re able to offer higher dividends on deposit accounts, lower interest rates on loans, and fewer fees than the big banks."/>
          <p:cNvSpPr txBox="1">
            <a:spLocks noGrp="1"/>
          </p:cNvSpPr>
          <p:nvPr>
            <p:ph type="body" idx="1"/>
          </p:nvPr>
        </p:nvSpPr>
        <p:spPr>
          <a:xfrm>
            <a:off x="508000" y="2178050"/>
            <a:ext cx="11988800" cy="6096000"/>
          </a:xfrm>
          <a:prstGeom prst="rect">
            <a:avLst/>
          </a:prstGeom>
        </p:spPr>
        <p:txBody>
          <a:bodyPr>
            <a:normAutofit/>
          </a:bodyPr>
          <a:lstStyle>
            <a:lvl1pPr>
              <a:defRPr>
                <a:latin typeface="Arial"/>
                <a:ea typeface="Arial"/>
                <a:cs typeface="Arial"/>
                <a:sym typeface="Arial"/>
              </a:defRPr>
            </a:lvl1pPr>
          </a:lstStyle>
          <a:p>
            <a:r>
              <a:rPr lang="en-US" sz="2800" dirty="0" smtClean="0"/>
              <a:t>how </a:t>
            </a:r>
            <a:r>
              <a:rPr lang="en-US" sz="2800" dirty="0"/>
              <a:t>exploratory data analysis can be carried out using Pandas </a:t>
            </a:r>
            <a:r>
              <a:rPr lang="en-US" sz="2800" dirty="0" smtClean="0"/>
              <a:t>plotting for better visualization and insight.</a:t>
            </a:r>
          </a:p>
          <a:p>
            <a:r>
              <a:rPr lang="en-US" sz="2800" b="1" dirty="0" smtClean="0"/>
              <a:t>How preprocessing</a:t>
            </a:r>
            <a:r>
              <a:rPr lang="en-US" sz="2800" dirty="0"/>
              <a:t> helps in dealing with </a:t>
            </a:r>
            <a:r>
              <a:rPr lang="en-US" sz="2800" i="1" dirty="0"/>
              <a:t>missing</a:t>
            </a:r>
            <a:r>
              <a:rPr lang="en-US" sz="2800" dirty="0"/>
              <a:t> values and </a:t>
            </a:r>
            <a:r>
              <a:rPr lang="en-US" sz="2800" dirty="0" smtClean="0"/>
              <a:t>irregularities </a:t>
            </a:r>
            <a:r>
              <a:rPr lang="en-US" sz="2800" dirty="0"/>
              <a:t>present in the data</a:t>
            </a:r>
            <a:r>
              <a:rPr lang="en-US" sz="2800" dirty="0" smtClean="0"/>
              <a:t>.</a:t>
            </a:r>
          </a:p>
          <a:p>
            <a:r>
              <a:rPr lang="en-US" sz="2800" dirty="0" smtClean="0"/>
              <a:t>How </a:t>
            </a:r>
            <a:r>
              <a:rPr lang="en-US" sz="2800" b="1" dirty="0"/>
              <a:t>pandas profiling</a:t>
            </a:r>
            <a:r>
              <a:rPr lang="en-US" sz="2800" dirty="0"/>
              <a:t> feature to generate an html report containing all the information of the various features present in the </a:t>
            </a:r>
            <a:r>
              <a:rPr lang="en-US" sz="2800" dirty="0" smtClean="0"/>
              <a:t>dataset. This made the task much easier.</a:t>
            </a:r>
          </a:p>
          <a:p>
            <a:r>
              <a:rPr lang="en-US" sz="2800" dirty="0" smtClean="0"/>
              <a:t>How Car types and operational details interrelated among themselves. This creates a whole lot new possibilities in terms of underlying prediction model and pattern making</a:t>
            </a:r>
            <a:endParaRPr sz="2800" dirty="0"/>
          </a:p>
        </p:txBody>
      </p:sp>
    </p:spTree>
    <p:extLst>
      <p:ext uri="{BB962C8B-B14F-4D97-AF65-F5344CB8AC3E}">
        <p14:creationId xmlns:p14="http://schemas.microsoft.com/office/powerpoint/2010/main" val="3533684327"/>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SFFCU Business Model"/>
          <p:cNvSpPr txBox="1">
            <a:spLocks noGrp="1"/>
          </p:cNvSpPr>
          <p:nvPr>
            <p:ph type="title"/>
          </p:nvPr>
        </p:nvSpPr>
        <p:spPr>
          <a:prstGeom prst="rect">
            <a:avLst/>
          </a:prstGeom>
        </p:spPr>
        <p:txBody>
          <a:bodyPr/>
          <a:lstStyle>
            <a:lvl1pPr>
              <a:defRPr>
                <a:solidFill>
                  <a:schemeClr val="accent6">
                    <a:hueOff val="36663"/>
                    <a:satOff val="1899"/>
                    <a:lumOff val="-23748"/>
                  </a:schemeClr>
                </a:solidFill>
                <a:latin typeface="Arial"/>
                <a:ea typeface="Arial"/>
                <a:cs typeface="Arial"/>
                <a:sym typeface="Arial"/>
              </a:defRPr>
            </a:lvl1pPr>
          </a:lstStyle>
          <a:p>
            <a:r>
              <a:rPr lang="en-US" dirty="0" smtClean="0"/>
              <a:t>Exploratory Data Analysis</a:t>
            </a:r>
            <a:endParaRPr dirty="0"/>
          </a:p>
        </p:txBody>
      </p:sp>
      <p:sp>
        <p:nvSpPr>
          <p:cNvPr id="137" name="Since 1954, San Francisco Federal Credit Union has been a member-owned financial institution. As a not-for-profit, we’re able to offer higher dividends on deposit accounts, lower interest rates on loans, and fewer fees than the big banks."/>
          <p:cNvSpPr txBox="1">
            <a:spLocks noGrp="1"/>
          </p:cNvSpPr>
          <p:nvPr>
            <p:ph type="body" idx="1"/>
          </p:nvPr>
        </p:nvSpPr>
        <p:spPr>
          <a:xfrm>
            <a:off x="508000" y="2178050"/>
            <a:ext cx="11988800" cy="6096000"/>
          </a:xfrm>
          <a:prstGeom prst="rect">
            <a:avLst/>
          </a:prstGeom>
        </p:spPr>
        <p:txBody>
          <a:bodyPr>
            <a:normAutofit fontScale="55000" lnSpcReduction="20000"/>
          </a:bodyPr>
          <a:lstStyle>
            <a:lvl1pPr>
              <a:defRPr>
                <a:latin typeface="Arial"/>
                <a:ea typeface="Arial"/>
                <a:cs typeface="Arial"/>
                <a:sym typeface="Arial"/>
              </a:defRPr>
            </a:lvl1pPr>
          </a:lstStyle>
          <a:p>
            <a:r>
              <a:rPr lang="en-US" dirty="0"/>
              <a:t>The </a:t>
            </a:r>
            <a:r>
              <a:rPr lang="en-US" dirty="0" smtClean="0"/>
              <a:t>presentation </a:t>
            </a:r>
            <a:r>
              <a:rPr lang="en-US" dirty="0"/>
              <a:t>explores the basic use of </a:t>
            </a:r>
            <a:r>
              <a:rPr lang="en-US" b="1" dirty="0"/>
              <a:t>Pandas</a:t>
            </a:r>
            <a:r>
              <a:rPr lang="en-US" dirty="0"/>
              <a:t> and will cover the basic commands of </a:t>
            </a:r>
            <a:r>
              <a:rPr lang="en-US" b="1" dirty="0"/>
              <a:t>Exploratory </a:t>
            </a:r>
            <a:r>
              <a:rPr lang="en-US" b="1" dirty="0" smtClean="0"/>
              <a:t>Data Analysis(EDA</a:t>
            </a:r>
            <a:r>
              <a:rPr lang="en-US" b="1" dirty="0"/>
              <a:t>)</a:t>
            </a:r>
            <a:r>
              <a:rPr lang="en-US" dirty="0"/>
              <a:t> </a:t>
            </a:r>
            <a:r>
              <a:rPr lang="en-US" dirty="0" smtClean="0"/>
              <a:t>which includes</a:t>
            </a:r>
            <a:r>
              <a:rPr lang="en-US" dirty="0"/>
              <a:t> </a:t>
            </a:r>
            <a:r>
              <a:rPr lang="en-US" b="1" dirty="0"/>
              <a:t>cleaning</a:t>
            </a:r>
            <a:r>
              <a:rPr lang="en-US" dirty="0"/>
              <a:t>, </a:t>
            </a:r>
            <a:r>
              <a:rPr lang="en-US" b="1" dirty="0" err="1"/>
              <a:t>munging</a:t>
            </a:r>
            <a:r>
              <a:rPr lang="en-US" dirty="0"/>
              <a:t>, </a:t>
            </a:r>
            <a:r>
              <a:rPr lang="en-US" b="1" dirty="0"/>
              <a:t>combining</a:t>
            </a:r>
            <a:r>
              <a:rPr lang="en-US" dirty="0"/>
              <a:t>, </a:t>
            </a:r>
            <a:r>
              <a:rPr lang="en-US" b="1" dirty="0"/>
              <a:t>reshaping</a:t>
            </a:r>
            <a:r>
              <a:rPr lang="en-US" dirty="0"/>
              <a:t>, </a:t>
            </a:r>
            <a:r>
              <a:rPr lang="en-US" b="1" dirty="0"/>
              <a:t>slicing</a:t>
            </a:r>
            <a:r>
              <a:rPr lang="en-US" dirty="0"/>
              <a:t>, </a:t>
            </a:r>
            <a:r>
              <a:rPr lang="en-US" b="1" dirty="0"/>
              <a:t>dicing</a:t>
            </a:r>
            <a:r>
              <a:rPr lang="en-US" dirty="0"/>
              <a:t>, and </a:t>
            </a:r>
            <a:r>
              <a:rPr lang="en-US" b="1" dirty="0"/>
              <a:t>transforming data</a:t>
            </a:r>
            <a:r>
              <a:rPr lang="en-US" dirty="0"/>
              <a:t> for analysis This dataset contains data for more than 9.5K cars sale in Ukraine. Most of them are used cars so it opens the possibility to analyze features related to car </a:t>
            </a:r>
            <a:r>
              <a:rPr lang="en-US" dirty="0" smtClean="0"/>
              <a:t>operation</a:t>
            </a:r>
          </a:p>
          <a:p>
            <a:r>
              <a:rPr lang="en-US" b="1" dirty="0" smtClean="0"/>
              <a:t>Exploratory Data Analysis</a:t>
            </a:r>
            <a:r>
              <a:rPr lang="en-US" dirty="0" smtClean="0"/>
              <a:t> </a:t>
            </a:r>
            <a:br>
              <a:rPr lang="en-US" dirty="0" smtClean="0"/>
            </a:br>
            <a:r>
              <a:rPr lang="en-US" dirty="0" smtClean="0"/>
              <a:t>In the following few slides we have used extensive application of EDA to derive simple models with Pandas as baseline. The following are the different techniques used as part of EDA.</a:t>
            </a:r>
          </a:p>
          <a:p>
            <a:pPr lvl="1"/>
            <a:r>
              <a:rPr lang="en-US" dirty="0" smtClean="0"/>
              <a:t>Finding </a:t>
            </a:r>
            <a:r>
              <a:rPr lang="en-US" dirty="0"/>
              <a:t>patterns in Data</a:t>
            </a:r>
          </a:p>
          <a:p>
            <a:pPr lvl="1"/>
            <a:r>
              <a:rPr lang="en-US" dirty="0"/>
              <a:t>Determining relationships in Data</a:t>
            </a:r>
          </a:p>
          <a:p>
            <a:pPr lvl="1"/>
            <a:r>
              <a:rPr lang="en-US" dirty="0"/>
              <a:t>Checking of assumptions</a:t>
            </a:r>
          </a:p>
          <a:p>
            <a:pPr lvl="1"/>
            <a:r>
              <a:rPr lang="en-US" dirty="0"/>
              <a:t>Preliminary selection of appropriate models</a:t>
            </a:r>
          </a:p>
          <a:p>
            <a:pPr lvl="1"/>
            <a:r>
              <a:rPr lang="en-US" dirty="0"/>
              <a:t>Detection of mistakes</a:t>
            </a: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FFCU Business Model"/>
          <p:cNvSpPr txBox="1">
            <a:spLocks noGrp="1"/>
          </p:cNvSpPr>
          <p:nvPr>
            <p:ph type="title"/>
          </p:nvPr>
        </p:nvSpPr>
        <p:spPr>
          <a:prstGeom prst="rect">
            <a:avLst/>
          </a:prstGeom>
        </p:spPr>
        <p:txBody>
          <a:bodyPr/>
          <a:lstStyle>
            <a:lvl1pPr>
              <a:defRPr>
                <a:solidFill>
                  <a:schemeClr val="accent6">
                    <a:hueOff val="36663"/>
                    <a:satOff val="1899"/>
                    <a:lumOff val="-23748"/>
                  </a:schemeClr>
                </a:solidFill>
                <a:latin typeface="Arial"/>
                <a:ea typeface="Arial"/>
                <a:cs typeface="Arial"/>
                <a:sym typeface="Arial"/>
              </a:defRPr>
            </a:lvl1pPr>
          </a:lstStyle>
          <a:p>
            <a:r>
              <a:rPr lang="en-US" dirty="0" smtClean="0"/>
              <a:t>Continued..</a:t>
            </a:r>
            <a:endParaRPr dirty="0"/>
          </a:p>
        </p:txBody>
      </p:sp>
      <p:sp>
        <p:nvSpPr>
          <p:cNvPr id="140" name="Serves San Francisco and San Mateo Counties…"/>
          <p:cNvSpPr txBox="1">
            <a:spLocks noGrp="1"/>
          </p:cNvSpPr>
          <p:nvPr>
            <p:ph type="body" idx="1"/>
          </p:nvPr>
        </p:nvSpPr>
        <p:spPr>
          <a:xfrm>
            <a:off x="508000" y="2324100"/>
            <a:ext cx="11988800" cy="6096000"/>
          </a:xfrm>
          <a:prstGeom prst="rect">
            <a:avLst/>
          </a:prstGeom>
        </p:spPr>
        <p:txBody>
          <a:bodyPr>
            <a:normAutofit fontScale="47500" lnSpcReduction="20000"/>
          </a:bodyPr>
          <a:lstStyle/>
          <a:p>
            <a:pPr fontAlgn="base"/>
            <a:r>
              <a:rPr lang="en-US" dirty="0"/>
              <a:t>Content</a:t>
            </a:r>
          </a:p>
          <a:p>
            <a:pPr fontAlgn="base"/>
            <a:r>
              <a:rPr lang="en-US" dirty="0"/>
              <a:t>Dataset contains </a:t>
            </a:r>
            <a:r>
              <a:rPr lang="en-US" b="1" dirty="0">
                <a:solidFill>
                  <a:srgbClr val="FF0000"/>
                </a:solidFill>
              </a:rPr>
              <a:t>9576 rows and 10 variables </a:t>
            </a:r>
            <a:r>
              <a:rPr lang="en-US" dirty="0"/>
              <a:t>with essential meanings:</a:t>
            </a:r>
          </a:p>
          <a:p>
            <a:pPr fontAlgn="base"/>
            <a:r>
              <a:rPr lang="en-US" dirty="0"/>
              <a:t>car: manufacturer brand</a:t>
            </a:r>
          </a:p>
          <a:p>
            <a:pPr fontAlgn="base"/>
            <a:r>
              <a:rPr lang="en-US" dirty="0"/>
              <a:t>price: seller’s price in advertisement (in USD)</a:t>
            </a:r>
          </a:p>
          <a:p>
            <a:pPr fontAlgn="base"/>
            <a:r>
              <a:rPr lang="en-US" dirty="0"/>
              <a:t>body: car body type</a:t>
            </a:r>
          </a:p>
          <a:p>
            <a:pPr fontAlgn="base"/>
            <a:r>
              <a:rPr lang="en-US" dirty="0"/>
              <a:t>mileage: as mentioned in advertisement (‘000 Km)</a:t>
            </a:r>
          </a:p>
          <a:p>
            <a:pPr fontAlgn="base"/>
            <a:r>
              <a:rPr lang="en-US" dirty="0" smtClean="0"/>
              <a:t>engV : </a:t>
            </a:r>
            <a:r>
              <a:rPr lang="en-US" dirty="0"/>
              <a:t>rounded engine volume (‘000 cubic cm)</a:t>
            </a:r>
          </a:p>
          <a:p>
            <a:pPr fontAlgn="base"/>
            <a:r>
              <a:rPr lang="en-US" dirty="0" smtClean="0"/>
              <a:t>engType : </a:t>
            </a:r>
            <a:r>
              <a:rPr lang="en-US" dirty="0"/>
              <a:t>type of fuel (“Other” in this case should be treated as NA)</a:t>
            </a:r>
          </a:p>
          <a:p>
            <a:pPr fontAlgn="base"/>
            <a:r>
              <a:rPr lang="en-US" dirty="0"/>
              <a:t>registration: whether car registered in Ukraine or not</a:t>
            </a:r>
          </a:p>
          <a:p>
            <a:pPr fontAlgn="base"/>
            <a:r>
              <a:rPr lang="en-US" dirty="0"/>
              <a:t>year: year of production</a:t>
            </a:r>
          </a:p>
          <a:p>
            <a:pPr fontAlgn="base"/>
            <a:r>
              <a:rPr lang="en-US" dirty="0"/>
              <a:t>model: specific model name</a:t>
            </a:r>
          </a:p>
          <a:p>
            <a:pPr fontAlgn="base"/>
            <a:r>
              <a:rPr lang="en-US" dirty="0"/>
              <a:t>drive: drive type</a:t>
            </a: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7800" y="7019714"/>
            <a:ext cx="8509000" cy="2429086"/>
          </a:xfrm>
          <a:prstGeom prst="rect">
            <a:avLst/>
          </a:prstGeom>
          <a:effectLst>
            <a:glow rad="127000">
              <a:schemeClr val="bg1">
                <a:lumMod val="25000"/>
                <a:lumOff val="75000"/>
              </a:schemeClr>
            </a:glow>
          </a:effectLst>
        </p:spPr>
      </p:pic>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Revenue Streams"/>
          <p:cNvSpPr txBox="1">
            <a:spLocks noGrp="1"/>
          </p:cNvSpPr>
          <p:nvPr>
            <p:ph type="title"/>
          </p:nvPr>
        </p:nvSpPr>
        <p:spPr>
          <a:prstGeom prst="rect">
            <a:avLst/>
          </a:prstGeom>
        </p:spPr>
        <p:txBody>
          <a:bodyPr>
            <a:normAutofit/>
          </a:bodyPr>
          <a:lstStyle>
            <a:lvl1pPr>
              <a:defRPr>
                <a:solidFill>
                  <a:schemeClr val="accent6">
                    <a:hueOff val="36663"/>
                    <a:satOff val="1899"/>
                    <a:lumOff val="-23748"/>
                  </a:schemeClr>
                </a:solidFill>
                <a:latin typeface="Arial"/>
                <a:ea typeface="Arial"/>
                <a:cs typeface="Arial"/>
                <a:sym typeface="Arial"/>
              </a:defRPr>
            </a:lvl1pPr>
          </a:lstStyle>
          <a:p>
            <a:r>
              <a:rPr lang="en-US" sz="5400" dirty="0" smtClean="0"/>
              <a:t>Problem Statement(Car Sales Dataset)</a:t>
            </a:r>
            <a:endParaRPr sz="5400" dirty="0"/>
          </a:p>
        </p:txBody>
      </p:sp>
      <p:sp>
        <p:nvSpPr>
          <p:cNvPr id="143" name="Mortgages and Home Equity Loans…"/>
          <p:cNvSpPr txBox="1">
            <a:spLocks noGrp="1"/>
          </p:cNvSpPr>
          <p:nvPr>
            <p:ph type="body" idx="1"/>
          </p:nvPr>
        </p:nvSpPr>
        <p:spPr>
          <a:xfrm>
            <a:off x="508000" y="2324100"/>
            <a:ext cx="11988800" cy="6096000"/>
          </a:xfrm>
          <a:prstGeom prst="rect">
            <a:avLst/>
          </a:prstGeom>
        </p:spPr>
        <p:txBody>
          <a:bodyPr/>
          <a:lstStyle/>
          <a:p>
            <a:pPr>
              <a:defRPr>
                <a:latin typeface="Arial"/>
                <a:ea typeface="Arial"/>
                <a:cs typeface="Arial"/>
                <a:sym typeface="Arial"/>
              </a:defRPr>
            </a:pPr>
            <a:r>
              <a:rPr lang="en-US" dirty="0" smtClean="0"/>
              <a:t>Car Sales dataset is purely obtained for Study and practice of academically purpose. The car details gathered in this dataset is to be aware of car operations of various car models and engines. The objective is to gather and compare cars and associated operational details using Python and Pandas for analytics gathering </a:t>
            </a:r>
            <a:r>
              <a:rPr lang="en-US" dirty="0" smtClean="0"/>
              <a:t>exercise</a:t>
            </a:r>
            <a:r>
              <a:rPr lang="en-US" dirty="0"/>
              <a:t>. </a:t>
            </a:r>
            <a:r>
              <a:rPr lang="en-US" dirty="0" smtClean="0"/>
              <a:t>At </a:t>
            </a:r>
            <a:r>
              <a:rPr lang="en-US" dirty="0"/>
              <a:t>the outset </a:t>
            </a:r>
            <a:r>
              <a:rPr lang="en-US" dirty="0" smtClean="0"/>
              <a:t>,there </a:t>
            </a:r>
            <a:r>
              <a:rPr lang="en-US" dirty="0" smtClean="0"/>
              <a:t>is an implicit assumption </a:t>
            </a:r>
            <a:r>
              <a:rPr lang="en-US" smtClean="0"/>
              <a:t>which says </a:t>
            </a:r>
            <a:r>
              <a:rPr lang="en-US" dirty="0" smtClean="0"/>
              <a:t>unpurified data being fetched onto python notebook before doing processing operations on it.</a:t>
            </a:r>
            <a:endParaRPr dirty="0"/>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Unique Value Proposition"/>
          <p:cNvSpPr txBox="1">
            <a:spLocks noGrp="1"/>
          </p:cNvSpPr>
          <p:nvPr>
            <p:ph type="title"/>
          </p:nvPr>
        </p:nvSpPr>
        <p:spPr>
          <a:prstGeom prst="rect">
            <a:avLst/>
          </a:prstGeom>
        </p:spPr>
        <p:txBody>
          <a:bodyPr>
            <a:normAutofit/>
          </a:bodyPr>
          <a:lstStyle>
            <a:lvl1pPr>
              <a:defRPr>
                <a:solidFill>
                  <a:schemeClr val="accent6">
                    <a:hueOff val="36663"/>
                    <a:satOff val="1899"/>
                    <a:lumOff val="-23748"/>
                  </a:schemeClr>
                </a:solidFill>
                <a:latin typeface="Arial"/>
                <a:ea typeface="Arial"/>
                <a:cs typeface="Arial"/>
                <a:sym typeface="Arial"/>
              </a:defRPr>
            </a:lvl1pPr>
          </a:lstStyle>
          <a:p>
            <a:r>
              <a:rPr lang="en-US" sz="4800" dirty="0" smtClean="0"/>
              <a:t>Understanding &amp; Processing Of Dataset</a:t>
            </a:r>
            <a:endParaRPr sz="4800" dirty="0"/>
          </a:p>
        </p:txBody>
      </p:sp>
      <p:sp>
        <p:nvSpPr>
          <p:cNvPr id="146" name="On average, Millennials and Gen. X are not able to afford buying homes in the Bay Area, but need to buy cars to get around.…"/>
          <p:cNvSpPr txBox="1">
            <a:spLocks noGrp="1"/>
          </p:cNvSpPr>
          <p:nvPr>
            <p:ph type="body" idx="1"/>
          </p:nvPr>
        </p:nvSpPr>
        <p:spPr>
          <a:xfrm>
            <a:off x="508000" y="2178050"/>
            <a:ext cx="11988800" cy="7118350"/>
          </a:xfrm>
          <a:prstGeom prst="rect">
            <a:avLst/>
          </a:prstGeom>
        </p:spPr>
        <p:txBody>
          <a:bodyPr>
            <a:normAutofit/>
          </a:bodyPr>
          <a:lstStyle/>
          <a:p>
            <a:pPr marL="385318" indent="-385318" defTabSz="479044">
              <a:spcBef>
                <a:spcPts val="1900"/>
              </a:spcBef>
              <a:defRPr sz="2952"/>
            </a:pPr>
            <a:r>
              <a:rPr lang="en-US" dirty="0" smtClean="0"/>
              <a:t> </a:t>
            </a:r>
            <a:r>
              <a:rPr lang="en-US" dirty="0" smtClean="0"/>
              <a:t>Understanding of car sales dataset includes importing, loading and ascertaining the basic health check of dataset using various Pandas functionalities.</a:t>
            </a:r>
          </a:p>
          <a:p>
            <a:pPr marL="385318" indent="-385318" defTabSz="479044">
              <a:spcBef>
                <a:spcPts val="1900"/>
              </a:spcBef>
              <a:defRPr sz="2952"/>
            </a:pPr>
            <a:r>
              <a:rPr lang="en-US" dirty="0" smtClean="0"/>
              <a:t>Profiling </a:t>
            </a:r>
            <a:r>
              <a:rPr lang="en-US" dirty="0" smtClean="0"/>
              <a:t>of dataset involves transformations of raw data into meaningful analytics container which can then be used for decision making and model building. This comprise of erroneous and missing column values handling along with pre processing  and pandas profiling</a:t>
            </a:r>
            <a:r>
              <a:rPr lang="en-US" dirty="0" smtClean="0"/>
              <a:t>.</a:t>
            </a:r>
          </a:p>
          <a:p>
            <a:pPr marL="385318" indent="-385318" defTabSz="479044">
              <a:spcBef>
                <a:spcPts val="1900"/>
              </a:spcBef>
              <a:defRPr sz="2952"/>
            </a:pPr>
            <a:r>
              <a:rPr lang="en-US" dirty="0" smtClean="0"/>
              <a:t>Extensive use of data visualization libraries enabled the charts,graphs,crosstabs and different other maps grasping the underlying inference for decision making.</a:t>
            </a:r>
            <a:endParaRPr lang="en-US" dirty="0"/>
          </a:p>
          <a:p>
            <a:pPr marL="385318" indent="-385318" defTabSz="479044">
              <a:spcBef>
                <a:spcPts val="1900"/>
              </a:spcBef>
              <a:defRPr sz="2952"/>
            </a:pPr>
            <a:r>
              <a:rPr lang="en-US" dirty="0" smtClean="0"/>
              <a:t>   </a:t>
            </a:r>
            <a:r>
              <a:rPr lang="en-US" dirty="0" smtClean="0"/>
              <a:t>Both preprocessing and pandas after profiling html files are added to deliverables list.                                                                 </a:t>
            </a:r>
            <a:endParaRPr dirty="0"/>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Marketing Objective"/>
          <p:cNvSpPr txBox="1">
            <a:spLocks noGrp="1"/>
          </p:cNvSpPr>
          <p:nvPr>
            <p:ph type="title"/>
          </p:nvPr>
        </p:nvSpPr>
        <p:spPr>
          <a:xfrm>
            <a:off x="508000" y="838200"/>
            <a:ext cx="11988800" cy="1219200"/>
          </a:xfrm>
          <a:prstGeom prst="rect">
            <a:avLst/>
          </a:prstGeom>
        </p:spPr>
        <p:txBody>
          <a:bodyPr>
            <a:normAutofit/>
          </a:bodyPr>
          <a:lstStyle>
            <a:lvl1pPr>
              <a:defRPr>
                <a:solidFill>
                  <a:schemeClr val="accent6">
                    <a:hueOff val="36663"/>
                    <a:satOff val="1899"/>
                    <a:lumOff val="-23748"/>
                  </a:schemeClr>
                </a:solidFill>
                <a:latin typeface="Arial"/>
                <a:ea typeface="Arial"/>
                <a:cs typeface="Arial"/>
                <a:sym typeface="Arial"/>
              </a:defRPr>
            </a:lvl1pPr>
          </a:lstStyle>
          <a:p>
            <a:r>
              <a:rPr lang="en-US" sz="4000" dirty="0" smtClean="0"/>
              <a:t>Top Ten </a:t>
            </a:r>
            <a:r>
              <a:rPr lang="en-US" sz="4000" dirty="0"/>
              <a:t>car by Sales</a:t>
            </a:r>
            <a:br>
              <a:rPr lang="en-US" sz="4000" dirty="0"/>
            </a:br>
            <a:endParaRPr sz="4000" dirty="0"/>
          </a:p>
        </p:txBody>
      </p:sp>
      <p:sp>
        <p:nvSpPr>
          <p:cNvPr id="7" name="On average, Millennials and Gen. X are not able to afford buying homes in the Bay Area, but need to buy cars to get around.…"/>
          <p:cNvSpPr txBox="1">
            <a:spLocks noGrp="1"/>
          </p:cNvSpPr>
          <p:nvPr>
            <p:ph type="body" idx="1"/>
          </p:nvPr>
        </p:nvSpPr>
        <p:spPr>
          <a:xfrm>
            <a:off x="508000" y="2057400"/>
            <a:ext cx="11988800" cy="7239000"/>
          </a:xfrm>
          <a:prstGeom prst="rect">
            <a:avLst/>
          </a:prstGeom>
        </p:spPr>
        <p:txBody>
          <a:bodyPr/>
          <a:lstStyle/>
          <a:p>
            <a:pPr marL="385318" indent="-385318" defTabSz="479044">
              <a:spcBef>
                <a:spcPts val="1900"/>
              </a:spcBef>
              <a:defRPr sz="2952"/>
            </a:pPr>
            <a:endParaRPr lang="en-US" dirty="0" smtClean="0"/>
          </a:p>
          <a:p>
            <a:pPr marL="385318" indent="-385318" defTabSz="479044">
              <a:spcBef>
                <a:spcPts val="1900"/>
              </a:spcBef>
              <a:defRPr sz="2952"/>
            </a:pPr>
            <a:endParaRPr lang="en-US" dirty="0"/>
          </a:p>
          <a:p>
            <a:pPr marL="385318" indent="-385318" defTabSz="479044">
              <a:spcBef>
                <a:spcPts val="1900"/>
              </a:spcBef>
              <a:defRPr sz="2952"/>
            </a:pPr>
            <a:endParaRPr lang="en-US" dirty="0" smtClean="0"/>
          </a:p>
          <a:p>
            <a:pPr marL="385318" indent="-385318" defTabSz="479044">
              <a:spcBef>
                <a:spcPts val="1900"/>
              </a:spcBef>
              <a:defRPr sz="2952"/>
            </a:pPr>
            <a:endParaRPr lang="en-US" dirty="0"/>
          </a:p>
          <a:p>
            <a:pPr marL="385318" indent="-385318" defTabSz="479044">
              <a:spcBef>
                <a:spcPts val="1900"/>
              </a:spcBef>
              <a:defRPr sz="2952"/>
            </a:pPr>
            <a:endParaRPr lang="en-US" dirty="0" smtClean="0"/>
          </a:p>
          <a:p>
            <a:pPr marL="385318" indent="-385318" defTabSz="479044">
              <a:spcBef>
                <a:spcPts val="1900"/>
              </a:spcBef>
              <a:defRPr sz="2952"/>
            </a:pPr>
            <a:endParaRPr lang="en-US" dirty="0"/>
          </a:p>
          <a:p>
            <a:pPr marL="385318" indent="-385318" defTabSz="479044">
              <a:spcBef>
                <a:spcPts val="1900"/>
              </a:spcBef>
              <a:defRPr sz="2952"/>
            </a:pPr>
            <a:endParaRPr lang="en-US" dirty="0"/>
          </a:p>
          <a:p>
            <a:pPr marL="385318" indent="-385318" defTabSz="479044">
              <a:spcBef>
                <a:spcPts val="1900"/>
              </a:spcBef>
              <a:defRPr sz="2952"/>
            </a:pPr>
            <a:r>
              <a:rPr lang="en-US" dirty="0" smtClean="0"/>
              <a:t>                                                                           </a:t>
            </a:r>
            <a:endParaRPr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400" y="3276600"/>
            <a:ext cx="10820400" cy="6477000"/>
          </a:xfrm>
          <a:prstGeom prst="rect">
            <a:avLst/>
          </a:prstGeom>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Marketing Objective"/>
          <p:cNvSpPr txBox="1">
            <a:spLocks noGrp="1"/>
          </p:cNvSpPr>
          <p:nvPr>
            <p:ph type="title"/>
          </p:nvPr>
        </p:nvSpPr>
        <p:spPr>
          <a:prstGeom prst="rect">
            <a:avLst/>
          </a:prstGeom>
        </p:spPr>
        <p:txBody>
          <a:bodyPr>
            <a:normAutofit fontScale="90000"/>
          </a:bodyPr>
          <a:lstStyle>
            <a:lvl1pPr>
              <a:defRPr>
                <a:solidFill>
                  <a:schemeClr val="accent6">
                    <a:hueOff val="36663"/>
                    <a:satOff val="1899"/>
                    <a:lumOff val="-23748"/>
                  </a:schemeClr>
                </a:solidFill>
                <a:latin typeface="Arial"/>
                <a:ea typeface="Arial"/>
                <a:cs typeface="Arial"/>
                <a:sym typeface="Arial"/>
              </a:defRPr>
            </a:lvl1pPr>
          </a:lstStyle>
          <a:p>
            <a:r>
              <a:rPr lang="en-US" sz="4000" dirty="0">
                <a:solidFill>
                  <a:srgbClr val="414141"/>
                </a:solidFill>
                <a:latin typeface="Palatino"/>
                <a:ea typeface="Palatino"/>
                <a:cs typeface="Palatino"/>
                <a:sym typeface="Palatino"/>
              </a:rPr>
              <a:t>Price vs Mileage</a:t>
            </a:r>
            <a:br>
              <a:rPr lang="en-US" sz="4000" dirty="0">
                <a:solidFill>
                  <a:srgbClr val="414141"/>
                </a:solidFill>
                <a:latin typeface="Palatino"/>
                <a:ea typeface="Palatino"/>
                <a:cs typeface="Palatino"/>
                <a:sym typeface="Palatino"/>
              </a:rPr>
            </a:br>
            <a:r>
              <a:rPr lang="en-US" sz="4000" dirty="0" smtClean="0"/>
              <a:t>comparison Before and After car sales in the year 2010</a:t>
            </a:r>
            <a:endParaRPr sz="40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800" y="4285907"/>
            <a:ext cx="5638800" cy="4019893"/>
          </a:xfrm>
          <a:prstGeom prst="rect">
            <a:avLst/>
          </a:prstGeom>
        </p:spPr>
      </p:pic>
      <p:sp>
        <p:nvSpPr>
          <p:cNvPr id="3" name="TextBox 2"/>
          <p:cNvSpPr txBox="1"/>
          <p:nvPr/>
        </p:nvSpPr>
        <p:spPr>
          <a:xfrm>
            <a:off x="1244600" y="3398226"/>
            <a:ext cx="3581400" cy="48797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smtClean="0">
                <a:ln>
                  <a:noFill/>
                </a:ln>
                <a:solidFill>
                  <a:srgbClr val="414141"/>
                </a:solidFill>
                <a:effectLst/>
                <a:uFillTx/>
                <a:latin typeface="Palatino"/>
                <a:ea typeface="Palatino"/>
                <a:cs typeface="Palatino"/>
                <a:sym typeface="Palatino"/>
              </a:rPr>
              <a:t>&lt; 2010</a:t>
            </a:r>
            <a:endParaRPr kumimoji="0" lang="en-US" sz="2400" b="0" i="0" u="none" strike="noStrike" cap="none" spc="0" normalizeH="0" baseline="0" dirty="0">
              <a:ln>
                <a:noFill/>
              </a:ln>
              <a:solidFill>
                <a:srgbClr val="414141"/>
              </a:solidFill>
              <a:effectLst/>
              <a:uFillTx/>
              <a:latin typeface="Palatino"/>
              <a:ea typeface="Palatino"/>
              <a:cs typeface="Palatino"/>
              <a:sym typeface="Palatino"/>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3400" y="4304614"/>
            <a:ext cx="5562600" cy="4001186"/>
          </a:xfrm>
          <a:prstGeom prst="rect">
            <a:avLst/>
          </a:prstGeom>
        </p:spPr>
      </p:pic>
      <p:sp>
        <p:nvSpPr>
          <p:cNvPr id="8" name="TextBox 7"/>
          <p:cNvSpPr txBox="1"/>
          <p:nvPr/>
        </p:nvSpPr>
        <p:spPr>
          <a:xfrm>
            <a:off x="7721600" y="3429000"/>
            <a:ext cx="3581400" cy="48797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dirty="0"/>
              <a:t>&gt;</a:t>
            </a:r>
            <a:r>
              <a:rPr kumimoji="0" lang="en-US" sz="2400" b="0" i="0" u="none" strike="noStrike" cap="none" spc="0" normalizeH="0" baseline="0" dirty="0" smtClean="0">
                <a:ln>
                  <a:noFill/>
                </a:ln>
                <a:solidFill>
                  <a:srgbClr val="414141"/>
                </a:solidFill>
                <a:effectLst/>
                <a:uFillTx/>
                <a:latin typeface="Palatino"/>
                <a:ea typeface="Palatino"/>
                <a:cs typeface="Palatino"/>
                <a:sym typeface="Palatino"/>
              </a:rPr>
              <a:t> 2010</a:t>
            </a:r>
            <a:endParaRPr kumimoji="0" lang="en-US" sz="2400" b="0" i="0" u="none" strike="noStrike" cap="none" spc="0" normalizeH="0" baseline="0" dirty="0">
              <a:ln>
                <a:noFill/>
              </a:ln>
              <a:solidFill>
                <a:srgbClr val="414141"/>
              </a:solidFill>
              <a:effectLst/>
              <a:uFillTx/>
              <a:latin typeface="Palatino"/>
              <a:ea typeface="Palatino"/>
              <a:cs typeface="Palatino"/>
              <a:sym typeface="Palatino"/>
            </a:endParaRPr>
          </a:p>
        </p:txBody>
      </p:sp>
      <p:sp>
        <p:nvSpPr>
          <p:cNvPr id="5" name="TextBox 4"/>
          <p:cNvSpPr txBox="1"/>
          <p:nvPr/>
        </p:nvSpPr>
        <p:spPr>
          <a:xfrm>
            <a:off x="787400" y="8462506"/>
            <a:ext cx="11658600"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smtClean="0">
                <a:ln>
                  <a:noFill/>
                </a:ln>
                <a:solidFill>
                  <a:srgbClr val="414141"/>
                </a:solidFill>
                <a:effectLst/>
                <a:uFillTx/>
                <a:latin typeface="Palatino"/>
                <a:ea typeface="Palatino"/>
                <a:cs typeface="Palatino"/>
                <a:sym typeface="Palatino"/>
              </a:rPr>
              <a:t>Before 2010</a:t>
            </a:r>
            <a:r>
              <a:rPr kumimoji="0" lang="en-US" sz="2400" b="0" i="0" u="none" strike="noStrike" cap="none" spc="0" normalizeH="0" dirty="0" smtClean="0">
                <a:ln>
                  <a:noFill/>
                </a:ln>
                <a:solidFill>
                  <a:srgbClr val="414141"/>
                </a:solidFill>
                <a:effectLst/>
                <a:uFillTx/>
                <a:latin typeface="Palatino"/>
                <a:ea typeface="Palatino"/>
                <a:cs typeface="Palatino"/>
                <a:sym typeface="Palatino"/>
              </a:rPr>
              <a:t> cars with lower price have better mileage whereas after 2010 there has been reduction in mileage for even higher priced cars. In other words, With increase in price for same cars there has been reduction in Mileage before and after 2010.</a:t>
            </a:r>
            <a:endParaRPr kumimoji="0" lang="en-US" sz="2400" b="0" i="0" u="none" strike="noStrike" cap="none" spc="0" normalizeH="0" baseline="0" dirty="0">
              <a:ln>
                <a:noFill/>
              </a:ln>
              <a:solidFill>
                <a:srgbClr val="414141"/>
              </a:solidFill>
              <a:effectLst/>
              <a:uFillTx/>
              <a:latin typeface="Palatino"/>
              <a:ea typeface="Palatino"/>
              <a:cs typeface="Palatino"/>
              <a:sym typeface="Palatino"/>
            </a:endParaRPr>
          </a:p>
        </p:txBody>
      </p:sp>
    </p:spTree>
    <p:extLst>
      <p:ext uri="{BB962C8B-B14F-4D97-AF65-F5344CB8AC3E}">
        <p14:creationId xmlns:p14="http://schemas.microsoft.com/office/powerpoint/2010/main" val="2849377936"/>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Pair Plot relations</a:t>
            </a:r>
            <a:endParaRPr lang="en-US" dirty="0"/>
          </a:p>
        </p:txBody>
      </p:sp>
      <p:sp>
        <p:nvSpPr>
          <p:cNvPr id="3" name="Text Placeholder 2"/>
          <p:cNvSpPr>
            <a:spLocks noGrp="1"/>
          </p:cNvSpPr>
          <p:nvPr>
            <p:ph type="body" idx="1"/>
          </p:nvPr>
        </p:nvSpPr>
        <p:spPr>
          <a:xfrm>
            <a:off x="508000" y="2628900"/>
            <a:ext cx="8585200" cy="6972300"/>
          </a:xfrm>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401" y="2743200"/>
            <a:ext cx="8153400" cy="6656316"/>
          </a:xfrm>
          <a:prstGeom prst="rect">
            <a:avLst/>
          </a:prstGeom>
        </p:spPr>
      </p:pic>
      <p:sp>
        <p:nvSpPr>
          <p:cNvPr id="6" name="TextBox 5"/>
          <p:cNvSpPr txBox="1"/>
          <p:nvPr/>
        </p:nvSpPr>
        <p:spPr>
          <a:xfrm>
            <a:off x="9321800" y="4936709"/>
            <a:ext cx="3505200" cy="231858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marR="0" indent="-342900" algn="l" defTabSz="584200" rtl="0" fontAlgn="auto" latinLnBrk="0" hangingPunct="0">
              <a:lnSpc>
                <a:spcPct val="100000"/>
              </a:lnSpc>
              <a:spcBef>
                <a:spcPts val="0"/>
              </a:spcBef>
              <a:spcAft>
                <a:spcPts val="0"/>
              </a:spcAft>
              <a:buClrTx/>
              <a:buSzTx/>
              <a:buFont typeface="Arial" panose="020B0604020202020204" pitchFamily="34" charset="0"/>
              <a:buChar char="•"/>
              <a:tabLst/>
            </a:pPr>
            <a:r>
              <a:rPr lang="en-US" dirty="0" smtClean="0"/>
              <a:t>Mileage of low priced cars or models are on higher side.</a:t>
            </a:r>
          </a:p>
          <a:p>
            <a:pPr marL="342900" marR="0" indent="-342900" algn="l" defTabSz="5842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2400" b="0" i="0" u="none" strike="noStrike" cap="none" spc="0" normalizeH="0" baseline="0" dirty="0" smtClean="0">
                <a:ln>
                  <a:noFill/>
                </a:ln>
                <a:solidFill>
                  <a:srgbClr val="414141"/>
                </a:solidFill>
                <a:effectLst/>
                <a:uFillTx/>
                <a:latin typeface="Palatino"/>
                <a:ea typeface="Palatino"/>
                <a:cs typeface="Palatino"/>
                <a:sym typeface="Palatino"/>
              </a:rPr>
              <a:t>Lower engine volume cars have strong mileage on their side.</a:t>
            </a:r>
            <a:endParaRPr kumimoji="0" lang="en-US" sz="2400" b="0" i="0" u="none" strike="noStrike" cap="none" spc="0" normalizeH="0" baseline="0" dirty="0">
              <a:ln>
                <a:noFill/>
              </a:ln>
              <a:solidFill>
                <a:srgbClr val="414141"/>
              </a:solidFill>
              <a:effectLst/>
              <a:uFillTx/>
              <a:latin typeface="Palatino"/>
              <a:ea typeface="Palatino"/>
              <a:cs typeface="Palatino"/>
              <a:sym typeface="Palatino"/>
            </a:endParaRPr>
          </a:p>
        </p:txBody>
      </p:sp>
    </p:spTree>
    <p:extLst>
      <p:ext uri="{BB962C8B-B14F-4D97-AF65-F5344CB8AC3E}">
        <p14:creationId xmlns:p14="http://schemas.microsoft.com/office/powerpoint/2010/main" val="3370041651"/>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Violin Plot car Body vs Mileage</a:t>
            </a:r>
            <a:endParaRPr lang="en-US" dirty="0"/>
          </a:p>
        </p:txBody>
      </p:sp>
      <p:sp>
        <p:nvSpPr>
          <p:cNvPr id="3" name="Text Placeholder 2"/>
          <p:cNvSpPr>
            <a:spLocks noGrp="1"/>
          </p:cNvSpPr>
          <p:nvPr>
            <p:ph type="body" idx="1"/>
          </p:nvPr>
        </p:nvSpPr>
        <p:spPr>
          <a:xfrm>
            <a:off x="508000" y="2628900"/>
            <a:ext cx="8737600" cy="6096000"/>
          </a:xfrm>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9800" y="3130152"/>
            <a:ext cx="7772400" cy="5099448"/>
          </a:xfrm>
          <a:prstGeom prst="rect">
            <a:avLst/>
          </a:prstGeom>
        </p:spPr>
      </p:pic>
      <p:sp>
        <p:nvSpPr>
          <p:cNvPr id="5" name="TextBox 4"/>
          <p:cNvSpPr txBox="1"/>
          <p:nvPr/>
        </p:nvSpPr>
        <p:spPr>
          <a:xfrm>
            <a:off x="9474200" y="4332943"/>
            <a:ext cx="3276600" cy="26879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kumimoji="0" lang="en-US" b="0" i="0" u="none" strike="noStrike" cap="none" spc="0" normalizeH="0" baseline="0" dirty="0" smtClean="0">
                <a:ln>
                  <a:noFill/>
                </a:ln>
                <a:solidFill>
                  <a:srgbClr val="414141"/>
                </a:solidFill>
                <a:effectLst/>
                <a:uFillTx/>
                <a:latin typeface="Palatino"/>
                <a:ea typeface="Palatino"/>
                <a:cs typeface="Palatino"/>
                <a:sym typeface="Palatino"/>
              </a:rPr>
              <a:t>Most of the mean or average of mileages of car</a:t>
            </a:r>
            <a:r>
              <a:rPr kumimoji="0" lang="en-US" b="0" i="0" u="none" strike="noStrike" cap="none" spc="0" normalizeH="0" dirty="0" smtClean="0">
                <a:ln>
                  <a:noFill/>
                </a:ln>
                <a:solidFill>
                  <a:srgbClr val="414141"/>
                </a:solidFill>
                <a:effectLst/>
                <a:uFillTx/>
                <a:latin typeface="Palatino"/>
                <a:ea typeface="Palatino"/>
                <a:cs typeface="Palatino"/>
                <a:sym typeface="Palatino"/>
              </a:rPr>
              <a:t> bodies are in the same range with van and vagon having better mileage than rest</a:t>
            </a:r>
            <a:endParaRPr kumimoji="0" lang="en-US" b="0" i="0" u="none" strike="noStrike" cap="none" spc="0" normalizeH="0" baseline="0" dirty="0">
              <a:ln>
                <a:noFill/>
              </a:ln>
              <a:solidFill>
                <a:srgbClr val="414141"/>
              </a:solidFill>
              <a:effectLst/>
              <a:uFillTx/>
              <a:latin typeface="Palatino"/>
              <a:ea typeface="Palatino"/>
              <a:cs typeface="Palatino"/>
              <a:sym typeface="Palatino"/>
            </a:endParaRPr>
          </a:p>
        </p:txBody>
      </p:sp>
    </p:spTree>
    <p:extLst>
      <p:ext uri="{BB962C8B-B14F-4D97-AF65-F5344CB8AC3E}">
        <p14:creationId xmlns:p14="http://schemas.microsoft.com/office/powerpoint/2010/main" val="3034142367"/>
      </p:ext>
    </p:extLst>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New_Template4">
  <a:themeElements>
    <a:clrScheme name="New_Template4">
      <a:dk1>
        <a:srgbClr val="414141"/>
      </a:dk1>
      <a:lt1>
        <a:srgbClr val="004141"/>
      </a:lt1>
      <a:dk2>
        <a:srgbClr val="66635F"/>
      </a:dk2>
      <a:lt2>
        <a:srgbClr val="C9C3BA"/>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New_Template4">
      <a:majorFont>
        <a:latin typeface="Bodoni SvtyTwo ITC TT-Book"/>
        <a:ea typeface="Bodoni SvtyTwo ITC TT-Book"/>
        <a:cs typeface="Bodoni SvtyTwo ITC TT-Book"/>
      </a:majorFont>
      <a:minorFont>
        <a:latin typeface="Bodoni SvtyTwo ITC TT-Book"/>
        <a:ea typeface="Bodoni SvtyTwo ITC TT-Book"/>
        <a:cs typeface="Bodoni SvtyTwo ITC TT-Book"/>
      </a:minorFont>
    </a:fontScheme>
    <a:fmtScheme name="New_Template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1414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New_Template4">
  <a:themeElements>
    <a:clrScheme name="New_Template4">
      <a:dk1>
        <a:srgbClr val="000000"/>
      </a:dk1>
      <a:lt1>
        <a:srgbClr val="FFFFFF"/>
      </a:lt1>
      <a:dk2>
        <a:srgbClr val="66635F"/>
      </a:dk2>
      <a:lt2>
        <a:srgbClr val="C9C3BA"/>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New_Template4">
      <a:majorFont>
        <a:latin typeface="Bodoni SvtyTwo ITC TT-Book"/>
        <a:ea typeface="Bodoni SvtyTwo ITC TT-Book"/>
        <a:cs typeface="Bodoni SvtyTwo ITC TT-Book"/>
      </a:majorFont>
      <a:minorFont>
        <a:latin typeface="Bodoni SvtyTwo ITC TT-Book"/>
        <a:ea typeface="Bodoni SvtyTwo ITC TT-Book"/>
        <a:cs typeface="Bodoni SvtyTwo ITC TT-Book"/>
      </a:minorFont>
    </a:fontScheme>
    <a:fmtScheme name="New_Template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1414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567</TotalTime>
  <Words>571</Words>
  <Application>Microsoft Office PowerPoint</Application>
  <PresentationFormat>Custom</PresentationFormat>
  <Paragraphs>67</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Bodoni SvtyTwo ITC TT-Book</vt:lpstr>
      <vt:lpstr>Helvetica</vt:lpstr>
      <vt:lpstr>Helvetica Neue</vt:lpstr>
      <vt:lpstr>Palatino</vt:lpstr>
      <vt:lpstr>Zapf Dingbats</vt:lpstr>
      <vt:lpstr>New_Template4</vt:lpstr>
      <vt:lpstr>PowerPoint Presentation</vt:lpstr>
      <vt:lpstr>Exploratory Data Analysis</vt:lpstr>
      <vt:lpstr>Continued..</vt:lpstr>
      <vt:lpstr>Problem Statement(Car Sales Dataset)</vt:lpstr>
      <vt:lpstr>Understanding &amp; Processing Of Dataset</vt:lpstr>
      <vt:lpstr>Top Ten car by Sales </vt:lpstr>
      <vt:lpstr>Price vs Mileage comparison Before and After car sales in the year 2010</vt:lpstr>
      <vt:lpstr>Pair Plot relations</vt:lpstr>
      <vt:lpstr>Violin Plot car Body vs Mileage</vt:lpstr>
      <vt:lpstr>Engine Type distribution among cars </vt:lpstr>
      <vt:lpstr>Scatter Plot showing relation between Price vs Mileage  &amp;  Price vs Year</vt:lpstr>
      <vt:lpstr>Heatmaps</vt:lpstr>
      <vt:lpstr>Pie chart –Body Distribution per Engine Type</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Prasanna Kumar Bhuyan</cp:lastModifiedBy>
  <cp:revision>31</cp:revision>
  <dcterms:modified xsi:type="dcterms:W3CDTF">2018-11-16T15:15:01Z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e4b3411-284d-4d31-bd4f-bc13ef7f1fd6_Enabled">
    <vt:lpwstr>True</vt:lpwstr>
  </property>
  <property fmtid="{D5CDD505-2E9C-101B-9397-08002B2CF9AE}" pid="3" name="MSIP_Label_be4b3411-284d-4d31-bd4f-bc13ef7f1fd6_SiteId">
    <vt:lpwstr>63ce7d59-2f3e-42cd-a8cc-be764cff5eb6</vt:lpwstr>
  </property>
  <property fmtid="{D5CDD505-2E9C-101B-9397-08002B2CF9AE}" pid="4" name="MSIP_Label_be4b3411-284d-4d31-bd4f-bc13ef7f1fd6_Owner">
    <vt:lpwstr>Prasanna_Bhuyan@ad.infosys.com</vt:lpwstr>
  </property>
  <property fmtid="{D5CDD505-2E9C-101B-9397-08002B2CF9AE}" pid="5" name="MSIP_Label_be4b3411-284d-4d31-bd4f-bc13ef7f1fd6_SetDate">
    <vt:lpwstr>2018-11-11T17:03:47.4262120Z</vt:lpwstr>
  </property>
  <property fmtid="{D5CDD505-2E9C-101B-9397-08002B2CF9AE}" pid="6" name="MSIP_Label_be4b3411-284d-4d31-bd4f-bc13ef7f1fd6_Name">
    <vt:lpwstr>Internal</vt:lpwstr>
  </property>
  <property fmtid="{D5CDD505-2E9C-101B-9397-08002B2CF9AE}" pid="7" name="MSIP_Label_be4b3411-284d-4d31-bd4f-bc13ef7f1fd6_Application">
    <vt:lpwstr>Microsoft Azure Information Protection</vt:lpwstr>
  </property>
  <property fmtid="{D5CDD505-2E9C-101B-9397-08002B2CF9AE}" pid="8" name="MSIP_Label_be4b3411-284d-4d31-bd4f-bc13ef7f1fd6_Extended_MSFT_Method">
    <vt:lpwstr>Automatic</vt:lpwstr>
  </property>
  <property fmtid="{D5CDD505-2E9C-101B-9397-08002B2CF9AE}" pid="9" name="MSIP_Label_a0819fa7-4367-4500-ba88-dd630d977609_Enabled">
    <vt:lpwstr>True</vt:lpwstr>
  </property>
  <property fmtid="{D5CDD505-2E9C-101B-9397-08002B2CF9AE}" pid="10" name="MSIP_Label_a0819fa7-4367-4500-ba88-dd630d977609_SiteId">
    <vt:lpwstr>63ce7d59-2f3e-42cd-a8cc-be764cff5eb6</vt:lpwstr>
  </property>
  <property fmtid="{D5CDD505-2E9C-101B-9397-08002B2CF9AE}" pid="11" name="MSIP_Label_a0819fa7-4367-4500-ba88-dd630d977609_Owner">
    <vt:lpwstr>Prasanna_Bhuyan@ad.infosys.com</vt:lpwstr>
  </property>
  <property fmtid="{D5CDD505-2E9C-101B-9397-08002B2CF9AE}" pid="12" name="MSIP_Label_a0819fa7-4367-4500-ba88-dd630d977609_SetDate">
    <vt:lpwstr>2018-11-11T17:03:47.4574121Z</vt:lpwstr>
  </property>
  <property fmtid="{D5CDD505-2E9C-101B-9397-08002B2CF9AE}" pid="13" name="MSIP_Label_a0819fa7-4367-4500-ba88-dd630d977609_Name">
    <vt:lpwstr>Companywide usage</vt:lpwstr>
  </property>
  <property fmtid="{D5CDD505-2E9C-101B-9397-08002B2CF9AE}" pid="14" name="MSIP_Label_a0819fa7-4367-4500-ba88-dd630d977609_Application">
    <vt:lpwstr>Microsoft Azure Information Protection</vt:lpwstr>
  </property>
  <property fmtid="{D5CDD505-2E9C-101B-9397-08002B2CF9AE}" pid="15" name="MSIP_Label_a0819fa7-4367-4500-ba88-dd630d977609_Parent">
    <vt:lpwstr>be4b3411-284d-4d31-bd4f-bc13ef7f1fd6</vt:lpwstr>
  </property>
  <property fmtid="{D5CDD505-2E9C-101B-9397-08002B2CF9AE}" pid="16" name="MSIP_Label_a0819fa7-4367-4500-ba88-dd630d977609_Extended_MSFT_Method">
    <vt:lpwstr>Automatic</vt:lpwstr>
  </property>
  <property fmtid="{D5CDD505-2E9C-101B-9397-08002B2CF9AE}" pid="17" name="Sensitivity">
    <vt:lpwstr>Internal Companywide usage</vt:lpwstr>
  </property>
</Properties>
</file>