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8" r:id="rId1"/>
    <p:sldMasterId id="2147483679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916" autoAdjust="0"/>
    <p:restoredTop sz="88811" autoAdjust="0"/>
  </p:normalViewPr>
  <p:slideViewPr>
    <p:cSldViewPr>
      <p:cViewPr varScale="1">
        <p:scale>
          <a:sx n="100" d="100"/>
          <a:sy n="100" d="100"/>
        </p:scale>
        <p:origin x="326" y="53"/>
      </p:cViewPr>
      <p:guideLst>
        <p:guide orient="horz" pos="37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-1098" y="-10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slide" Target="slides/slide25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6.xml"  /><Relationship Id="rId31" Type="http://schemas.openxmlformats.org/officeDocument/2006/relationships/slide" Target="slides/slide27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3" y="2"/>
            <a:ext cx="3078427" cy="511730"/>
          </a:xfrm>
          <a:prstGeom prst="rect">
            <a:avLst/>
          </a:prstGeom>
        </p:spPr>
        <p:txBody>
          <a:bodyPr vert="horz" lIns="99049" tIns="49525" rIns="99049" bIns="49525"/>
          <a:lstStyle>
            <a:lvl1pPr algn="r">
              <a:defRPr sz="1100"/>
            </a:lvl1pPr>
          </a:lstStyle>
          <a:p>
            <a:pPr lvl="0">
              <a:defRPr/>
            </a:pPr>
            <a:fld id="{9A2486B4-6B25-458F-97B6-D4DB676BAA7F}" type="datetime1">
              <a:rPr lang="ko-KR" altLang="en-US"/>
              <a:pPr lvl="0">
                <a:defRPr/>
              </a:pPr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9049" tIns="49525" rIns="99049" bIns="49525" anchor="b"/>
          <a:lstStyle>
            <a:lvl1pPr algn="l">
              <a:defRPr sz="11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9049" tIns="49525" rIns="99049" bIns="49525" anchor="b"/>
          <a:lstStyle>
            <a:lvl1pPr algn="r">
              <a:defRPr sz="1100"/>
            </a:lvl1pPr>
          </a:lstStyle>
          <a:p>
            <a:pPr lvl="0">
              <a:defRPr/>
            </a:pPr>
            <a:fld id="{61A6090D-6EFA-4117-A419-995EFF2640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2T08:38:31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6854 17538 0</inkml:trace>
</inkml:ink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49" tIns="49525" rIns="99049" bIns="49525"/>
          <a:lstStyle>
            <a:lvl1pPr algn="l">
              <a:defRPr sz="11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49" tIns="49525" rIns="99049" bIns="49525"/>
          <a:lstStyle>
            <a:lvl1pPr algn="r">
              <a:defRPr sz="1100"/>
            </a:lvl1pPr>
          </a:lstStyle>
          <a:p>
            <a:pPr lvl="0">
              <a:defRPr/>
            </a:pPr>
            <a:fld id="{BCD7B083-4429-446F-A087-ACC10AA55BA6}" type="datetime1">
              <a:rPr lang="ko-KR" altLang="en-US"/>
              <a:pPr lvl="0">
                <a:defRPr/>
              </a:pPr>
              <a:t>2022-04-07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47775" y="1277938"/>
            <a:ext cx="4608513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9" tIns="49525" rIns="99049" bIns="4952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9" tIns="49525" rIns="99049" bIns="49525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10"/>
            <a:ext cx="3078427" cy="513507"/>
          </a:xfrm>
          <a:prstGeom prst="rect">
            <a:avLst/>
          </a:prstGeom>
        </p:spPr>
        <p:txBody>
          <a:bodyPr vert="horz" lIns="99049" tIns="49525" rIns="99049" bIns="49525" anchor="b"/>
          <a:lstStyle>
            <a:lvl1pPr algn="l">
              <a:defRPr sz="11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10"/>
            <a:ext cx="3078427" cy="513507"/>
          </a:xfrm>
          <a:prstGeom prst="rect">
            <a:avLst/>
          </a:prstGeom>
        </p:spPr>
        <p:txBody>
          <a:bodyPr vert="horz" lIns="99049" tIns="49525" rIns="99049" bIns="49525" anchor="b"/>
          <a:lstStyle>
            <a:lvl1pPr algn="r">
              <a:defRPr sz="1100"/>
            </a:lvl1pPr>
          </a:lstStyle>
          <a:p>
            <a:pPr lvl="0">
              <a:defRPr/>
            </a:pPr>
            <a:fld id="{84A59211-00C5-4F93-A785-B0289C0008E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095" indent="-164095">
              <a:buFontTx/>
              <a:buChar char="-"/>
              <a:defRPr/>
            </a:pPr>
            <a:r>
              <a:rPr lang="ko-KR" altLang="en-US" sz="1100" b="1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/>
            </a:r>
            <a:endParaRPr lang="ko-KR" altLang="en-US" sz="1100" b="1">
              <a:solidFill>
                <a:schemeClr val="accent6">
                  <a:lumMod val="75000"/>
                </a:schemeClr>
              </a:solidFill>
              <a:latin typeface="ONE 모바일POP"/>
              <a:ea typeface="ONE 모바일POP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095" indent="-164095">
              <a:buFontTx/>
              <a:buChar char="-"/>
              <a:defRPr/>
            </a:pPr>
            <a:r>
              <a:rPr lang="ko-KR" altLang="en-US" sz="1100" b="1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/>
            </a:r>
            <a:endParaRPr lang="ko-KR" altLang="en-US" sz="1100" b="1">
              <a:solidFill>
                <a:schemeClr val="accent6">
                  <a:lumMod val="75000"/>
                </a:schemeClr>
              </a:solidFill>
              <a:latin typeface="ONE 모바일POP"/>
              <a:ea typeface="ONE 모바일POP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100">
                <a:latin typeface="ONE 모바일POP"/>
                <a:ea typeface="ONE 모바일POP"/>
              </a:rPr>
              <a:t/>
            </a:r>
            <a:endParaRPr lang="ko-KR" altLang="en-US" sz="1100">
              <a:latin typeface="ONE 모바일POP"/>
              <a:ea typeface="ONE 모바일POP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100">
                <a:latin typeface="ONE 모바일POP"/>
                <a:ea typeface="ONE 모바일POP"/>
              </a:rPr>
              <a:t/>
            </a:r>
            <a:endParaRPr lang="ko-KR" altLang="en-US" sz="1100">
              <a:latin typeface="ONE 모바일POP"/>
              <a:ea typeface="ONE 모바일POP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5259" indent="-255259">
              <a:defRPr/>
            </a:pPr>
            <a:r>
              <a:rPr lang="ko-KR" altLang="en-US" sz="1100">
                <a:latin typeface="ONE 모바일POP"/>
                <a:ea typeface="ONE 모바일POP"/>
              </a:rPr>
              <a:t/>
            </a:r>
            <a:endParaRPr lang="ko-KR" altLang="en-US" sz="1100">
              <a:latin typeface="ONE 모바일POP"/>
              <a:ea typeface="ONE 모바일POP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5259" indent="-255259">
              <a:defRPr/>
            </a:pPr>
            <a:r>
              <a:rPr lang="ko-KR" altLang="en-US" sz="1100">
                <a:latin typeface="ONE 모바일POP"/>
                <a:ea typeface="ONE 모바일POP"/>
              </a:rPr>
              <a:t/>
            </a:r>
            <a:endParaRPr lang="ko-KR" altLang="en-US" sz="1100">
              <a:latin typeface="ONE 모바일POP"/>
              <a:ea typeface="ONE 모바일POP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5259" indent="-255259">
              <a:defRPr/>
            </a:pPr>
            <a:r>
              <a:rPr lang="ko-KR" altLang="en-US" sz="1100">
                <a:latin typeface="ONE 모바일POP"/>
                <a:ea typeface="ONE 모바일POP"/>
              </a:rPr>
              <a:t/>
            </a:r>
            <a:endParaRPr lang="ko-KR" altLang="en-US" sz="1100">
              <a:latin typeface="ONE 모바일POP"/>
              <a:ea typeface="ONE 모바일POP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5259" indent="-255259">
              <a:defRPr/>
            </a:pPr>
            <a:r>
              <a:rPr lang="ko-KR" altLang="en-US" sz="1100">
                <a:latin typeface="ONE 모바일POP"/>
                <a:ea typeface="ONE 모바일POP"/>
              </a:rPr>
              <a:t/>
            </a:r>
            <a:endParaRPr lang="ko-KR" altLang="en-US" sz="1100">
              <a:latin typeface="ONE 모바일POP"/>
              <a:ea typeface="ONE 모바일POP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100"/>
              <a:t/>
            </a:r>
            <a:endParaRPr lang="ko-KR" altLang="en-US" sz="1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100"/>
              <a:t/>
            </a:r>
            <a:endParaRPr lang="ko-KR" altLang="en-US" sz="1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9880FB8-84EF-4785-BC6C-F20A3A54DA0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100"/>
              <a:t/>
            </a:r>
            <a:endParaRPr lang="ko-KR" altLang="en-US" sz="1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100"/>
              <a:t/>
            </a:r>
            <a:endParaRPr lang="ko-KR" altLang="en-US" sz="1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100"/>
              <a:t/>
            </a:r>
            <a:endParaRPr lang="ko-KR" altLang="en-US" sz="1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100"/>
              <a:t/>
            </a:r>
            <a:endParaRPr lang="ko-KR" altLang="en-US" sz="1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100"/>
              <a:t/>
            </a:r>
            <a:endParaRPr lang="ko-KR" altLang="en-US" sz="1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100"/>
              <a:t/>
            </a:r>
            <a:endParaRPr lang="ko-KR" altLang="en-US" sz="1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100"/>
              <a:t/>
            </a:r>
            <a:endParaRPr lang="ko-KR" altLang="en-US" sz="1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100"/>
              <a:t/>
            </a:r>
            <a:endParaRPr lang="ko-KR" altLang="en-US" sz="1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100"/>
              <a:t/>
            </a:r>
            <a:endParaRPr lang="ko-KR" altLang="en-US" sz="1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100"/>
              <a:t/>
            </a:r>
            <a:endParaRPr lang="ko-KR" altLang="en-US" sz="1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A59211-00C5-4F93-A785-B0289C0008E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0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10" name="직사각형 9"/>
          <p:cNvSpPr/>
          <p:nvPr userDrawn="1"/>
        </p:nvSpPr>
        <p:spPr>
          <a:xfrm>
            <a:off x="1" y="6662480"/>
            <a:ext cx="9143999" cy="21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533518" y="1002390"/>
            <a:ext cx="0" cy="55229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2463275" y="1462946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463275" y="2089239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463275" y="2712814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2463275" y="3339107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2463275" y="3926651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2463275" y="4552944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2463275" y="5179237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 userDrawn="1"/>
        </p:nvSpPr>
        <p:spPr>
          <a:xfrm>
            <a:off x="2463275" y="5766781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 userDrawn="1"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68" name="직사각형 67"/>
          <p:cNvSpPr/>
          <p:nvPr userDrawn="1"/>
        </p:nvSpPr>
        <p:spPr>
          <a:xfrm>
            <a:off x="1" y="6650814"/>
            <a:ext cx="9143999" cy="207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5BFA6E-A00C-4641-AD55-1D2C3E77D175}"/>
              </a:ext>
            </a:extLst>
          </p:cNvPr>
          <p:cNvCxnSpPr/>
          <p:nvPr userDrawn="1"/>
        </p:nvCxnSpPr>
        <p:spPr>
          <a:xfrm flipV="1">
            <a:off x="179512" y="305618"/>
            <a:ext cx="0" cy="684000"/>
          </a:xfrm>
          <a:prstGeom prst="line">
            <a:avLst/>
          </a:prstGeom>
          <a:ln w="57150">
            <a:solidFill>
              <a:srgbClr val="C2C1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B5BFA6E-A00C-4641-AD55-1D2C3E77D175}"/>
              </a:ext>
            </a:extLst>
          </p:cNvPr>
          <p:cNvCxnSpPr/>
          <p:nvPr userDrawn="1"/>
        </p:nvCxnSpPr>
        <p:spPr>
          <a:xfrm flipV="1">
            <a:off x="251520" y="305618"/>
            <a:ext cx="0" cy="684000"/>
          </a:xfrm>
          <a:prstGeom prst="line">
            <a:avLst/>
          </a:prstGeom>
          <a:ln w="57150">
            <a:solidFill>
              <a:srgbClr val="686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" y="0"/>
            <a:ext cx="9131672" cy="6831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11" name="직사각형 10"/>
          <p:cNvSpPr/>
          <p:nvPr userDrawn="1"/>
        </p:nvSpPr>
        <p:spPr>
          <a:xfrm>
            <a:off x="12328" y="6635048"/>
            <a:ext cx="9131672" cy="222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</p:spTree>
    <p:extLst>
      <p:ext uri="{BB962C8B-B14F-4D97-AF65-F5344CB8AC3E}">
        <p14:creationId xmlns:p14="http://schemas.microsoft.com/office/powerpoint/2010/main" val="365150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2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10" name="직사각형 9"/>
          <p:cNvSpPr/>
          <p:nvPr userDrawn="1"/>
        </p:nvSpPr>
        <p:spPr>
          <a:xfrm>
            <a:off x="1" y="6662480"/>
            <a:ext cx="9143999" cy="21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533518" y="1002390"/>
            <a:ext cx="0" cy="55229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2463275" y="1462946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463275" y="2089239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463275" y="2712814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2463275" y="3339107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2463275" y="3926651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2463275" y="4552944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2463275" y="5179237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 userDrawn="1"/>
        </p:nvSpPr>
        <p:spPr>
          <a:xfrm>
            <a:off x="2463275" y="5766781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8012" y="-1"/>
            <a:ext cx="9135988" cy="6857999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 userDrawn="1"/>
        </p:nvSpPr>
        <p:spPr>
          <a:xfrm>
            <a:off x="1" y="0"/>
            <a:ext cx="9143999" cy="6857999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4" name="직사각형 3"/>
          <p:cNvSpPr/>
          <p:nvPr userDrawn="1"/>
        </p:nvSpPr>
        <p:spPr>
          <a:xfrm>
            <a:off x="141558" y="215016"/>
            <a:ext cx="8840514" cy="643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79512" y="305618"/>
            <a:ext cx="72008" cy="684000"/>
            <a:chOff x="179512" y="305618"/>
            <a:chExt cx="72008" cy="6840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B5BFA6E-A00C-4641-AD55-1D2C3E77D175}"/>
                </a:ext>
              </a:extLst>
            </p:cNvPr>
            <p:cNvCxnSpPr/>
            <p:nvPr userDrawn="1"/>
          </p:nvCxnSpPr>
          <p:spPr>
            <a:xfrm flipV="1">
              <a:off x="179512" y="305618"/>
              <a:ext cx="0" cy="684000"/>
            </a:xfrm>
            <a:prstGeom prst="line">
              <a:avLst/>
            </a:prstGeom>
            <a:ln w="57150">
              <a:solidFill>
                <a:srgbClr val="FEF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B5BFA6E-A00C-4641-AD55-1D2C3E77D175}"/>
                </a:ext>
              </a:extLst>
            </p:cNvPr>
            <p:cNvCxnSpPr/>
            <p:nvPr userDrawn="1"/>
          </p:nvCxnSpPr>
          <p:spPr>
            <a:xfrm flipV="1">
              <a:off x="251520" y="305618"/>
              <a:ext cx="0" cy="684000"/>
            </a:xfrm>
            <a:prstGeom prst="line">
              <a:avLst/>
            </a:prstGeom>
            <a:ln w="57150">
              <a:solidFill>
                <a:srgbClr val="9FA9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431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" y="0"/>
            <a:ext cx="9131672" cy="6831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11" name="직사각형 10"/>
          <p:cNvSpPr/>
          <p:nvPr userDrawn="1"/>
        </p:nvSpPr>
        <p:spPr>
          <a:xfrm>
            <a:off x="12328" y="6635048"/>
            <a:ext cx="9131672" cy="222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</p:spTree>
    <p:extLst>
      <p:ext uri="{BB962C8B-B14F-4D97-AF65-F5344CB8AC3E}">
        <p14:creationId xmlns:p14="http://schemas.microsoft.com/office/powerpoint/2010/main" val="21525369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slideLayout" Target="../slideLayouts/slideLayout6.xml"  /><Relationship Id="rId3" Type="http://schemas.openxmlformats.org/officeDocument/2006/relationships/slideLayout" Target="../slideLayouts/slideLayout7.xml"  /><Relationship Id="rId4" Type="http://schemas.openxmlformats.org/officeDocument/2006/relationships/slideLayout" Target="../slideLayouts/slideLayout8.xml"  /><Relationship Id="rId5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700D-D7A1-4E61-8BF8-9E044D2EF726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E8E90-DB82-49AC-8C6A-254FCDD5C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16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700D-D7A1-4E61-8BF8-9E044D2EF726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E8E90-DB82-49AC-8C6A-254FCDD5C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8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https://social.lge.co.kr/people/badboy/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.xml"  /><Relationship Id="rId3" Type="http://schemas.openxmlformats.org/officeDocument/2006/relationships/customXml" Target="../ink/ink1.xml"  /><Relationship Id="rId4" Type="http://schemas.openxmlformats.org/officeDocument/2006/relationships/image" Target="../media/image8.emf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9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0.xml"  /><Relationship Id="rId3" Type="http://schemas.openxmlformats.org/officeDocument/2006/relationships/hyperlink" Target="http://steadypedal.com/?p=866" TargetMode="Externa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http://steadypedal.com/?p=866" TargetMode="External"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http://steadypedal.com/?p=866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jpeg"  /><Relationship Id="rId3" Type="http://schemas.openxmlformats.org/officeDocument/2006/relationships/hyperlink" Target="https://www.slideshare.net/KarenMartinGroup/the-improvement-professionals-evolving-role-from-practitioner-to-facilitator-oto-coac/13-Dreyfus_Model_ofSkill_AcquisitionStuart_Hubert" TargetMode="External"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1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http://www.edpsycinteractive.org/topics/behavior/operant.html" TargetMode="External" /><Relationship Id="rId4" Type="http://schemas.openxmlformats.org/officeDocument/2006/relationships/image" Target="../media/image7.gi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em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Relationship Id="rId3" Type="http://schemas.openxmlformats.org/officeDocument/2006/relationships/hyperlink" Target="https://social.lge.co.kr/people/badboy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0"/>
            <a:ext cx="9143999" cy="6857999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13" name="TextBox 12"/>
          <p:cNvSpPr txBox="1"/>
          <p:nvPr/>
        </p:nvSpPr>
        <p:spPr>
          <a:xfrm flipH="1">
            <a:off x="442360" y="968476"/>
            <a:ext cx="868660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5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081C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게임이론과</a:t>
            </a:r>
            <a:r>
              <a: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081C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5400" b="1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081C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게이미피케이션</a:t>
            </a:r>
            <a:endParaRPr lang="en-US" altLang="ko-KR" sz="5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6081C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456876" y="548680"/>
            <a:ext cx="2904220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2022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년 </a:t>
            </a:r>
            <a:r>
              <a:rPr lang="en-US" altLang="ko-KR" sz="25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1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학기</a:t>
            </a:r>
            <a:endParaRPr lang="en-US" altLang="ko-KR" sz="25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4" y="1800498"/>
            <a:ext cx="9145414" cy="50575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flipH="1">
            <a:off x="4905053" y="6381328"/>
            <a:ext cx="422391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기초교양교육과 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이성아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3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/>
                <a:ea typeface="ONE 모바일POP"/>
              </a:rPr>
              <a:t>1. </a:t>
            </a:r>
            <a:r>
              <a:rPr lang="ko-KR" altLang="en-US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/>
                <a:ea typeface="ONE 모바일POP"/>
              </a:rPr>
              <a:t>플레이어 동기유발</a:t>
            </a:r>
            <a:endParaRPr xmlns:mc="http://schemas.openxmlformats.org/markup-compatibility/2006" xmlns:hp="http://schemas.haansoft.com/office/presentation/8.0" lang="en-US" altLang="ko-KR" sz="3600" b="1" mc:Ignorable="hp" hp:hslEmbossed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ONE 모바일POP"/>
              <a:ea typeface="ONE 모바일POP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- QUIZ</a:t>
            </a:r>
            <a:endParaRPr lang="en-US" altLang="ko-KR" sz="3000" b="1">
              <a:solidFill>
                <a:schemeClr val="accent6">
                  <a:lumMod val="75000"/>
                </a:schemeClr>
              </a:solidFill>
              <a:latin typeface="ONE 모바일POP"/>
              <a:ea typeface="ONE 모바일POP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7960" y="1822758"/>
            <a:ext cx="8730778" cy="3290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  <a:defRPr/>
            </a:pPr>
            <a:r>
              <a:rPr lang="en-US" altLang="ko-KR" sz="3000">
                <a:latin typeface="ONE 모바일POP"/>
                <a:ea typeface="ONE 모바일POP"/>
              </a:rPr>
              <a:t>10</a:t>
            </a:r>
            <a:r>
              <a:rPr lang="ko-KR" altLang="en-US" sz="3000">
                <a:latin typeface="ONE 모바일POP"/>
                <a:ea typeface="ONE 모바일POP"/>
              </a:rPr>
              <a:t>분 간격으로 아이템이 떨어진다</a:t>
            </a:r>
            <a:r>
              <a:rPr lang="en-US" altLang="ko-KR" sz="3000">
                <a:latin typeface="ONE 모바일POP"/>
                <a:ea typeface="ONE 모바일POP"/>
              </a:rPr>
              <a:t>(</a:t>
            </a:r>
            <a:r>
              <a:rPr lang="ko-KR" altLang="en-US" sz="3000">
                <a:latin typeface="ONE 모바일POP"/>
                <a:ea typeface="ONE 모바일POP"/>
              </a:rPr>
              <a:t>아이템을 얻은 후 </a:t>
            </a:r>
            <a:r>
              <a:rPr lang="en-US" altLang="ko-KR" sz="3000">
                <a:latin typeface="ONE 모바일POP"/>
                <a:ea typeface="ONE 모바일POP"/>
              </a:rPr>
              <a:t>10</a:t>
            </a:r>
            <a:r>
              <a:rPr lang="ko-KR" altLang="en-US" sz="3000">
                <a:latin typeface="ONE 모바일POP"/>
                <a:ea typeface="ONE 모바일POP"/>
              </a:rPr>
              <a:t>분이 지나기 전에는 몬스터를 추가로 사냥해도 아이템이 나오지 않음</a:t>
            </a:r>
            <a:r>
              <a:rPr lang="en-US" altLang="ko-KR" sz="3000">
                <a:latin typeface="ONE 모바일POP"/>
                <a:ea typeface="ONE 모바일POP"/>
              </a:rPr>
              <a:t>)</a:t>
            </a:r>
            <a:r>
              <a:rPr lang="ko-KR" altLang="en-US" sz="3000">
                <a:latin typeface="ONE 모바일POP"/>
                <a:ea typeface="ONE 모바일POP"/>
              </a:rPr>
              <a:t> </a:t>
            </a:r>
            <a:r>
              <a:rPr lang="ko-KR" altLang="en-US" sz="3000">
                <a:solidFill>
                  <a:schemeClr val="accent2"/>
                </a:solidFill>
                <a:latin typeface="ONE 모바일POP"/>
                <a:ea typeface="ONE 모바일POP"/>
              </a:rPr>
              <a:t>고정 간격</a:t>
            </a:r>
            <a:endParaRPr lang="ko-KR" altLang="en-US" sz="3000">
              <a:latin typeface="ONE 모바일POP"/>
              <a:ea typeface="ONE 모바일POP"/>
            </a:endParaRPr>
          </a:p>
          <a:p>
            <a:pPr marL="514350" indent="-514350">
              <a:buAutoNum type="arabicParenR"/>
              <a:defRPr/>
            </a:pPr>
            <a:r>
              <a:rPr lang="ko-KR" altLang="en-US" sz="3000">
                <a:latin typeface="ONE 모바일POP"/>
                <a:ea typeface="ONE 모바일POP"/>
              </a:rPr>
              <a:t>아이템이 떨어지는 시간 간격이 계속 변화함</a:t>
            </a:r>
            <a:r>
              <a:rPr lang="en-US" altLang="ko-KR" sz="3000">
                <a:latin typeface="ONE 모바일POP"/>
                <a:ea typeface="ONE 모바일POP"/>
              </a:rPr>
              <a:t>.(</a:t>
            </a:r>
            <a:r>
              <a:rPr lang="ko-KR" altLang="en-US" sz="3000">
                <a:latin typeface="ONE 모바일POP"/>
                <a:ea typeface="ONE 모바일POP"/>
              </a:rPr>
              <a:t>단</a:t>
            </a:r>
            <a:r>
              <a:rPr lang="en-US" altLang="ko-KR" sz="3000">
                <a:latin typeface="ONE 모바일POP"/>
                <a:ea typeface="ONE 모바일POP"/>
              </a:rPr>
              <a:t>, </a:t>
            </a:r>
            <a:r>
              <a:rPr lang="ko-KR" altLang="en-US" sz="3000">
                <a:latin typeface="ONE 모바일POP"/>
                <a:ea typeface="ONE 모바일POP"/>
              </a:rPr>
              <a:t>평균 </a:t>
            </a:r>
            <a:r>
              <a:rPr lang="en-US" altLang="ko-KR" sz="3000">
                <a:latin typeface="ONE 모바일POP"/>
                <a:ea typeface="ONE 모바일POP"/>
              </a:rPr>
              <a:t>10</a:t>
            </a:r>
            <a:r>
              <a:rPr lang="ko-KR" altLang="en-US" sz="3000">
                <a:latin typeface="ONE 모바일POP"/>
                <a:ea typeface="ONE 모바일POP"/>
              </a:rPr>
              <a:t>분 간격을 유지</a:t>
            </a:r>
            <a:r>
              <a:rPr lang="en-US" altLang="ko-KR" sz="3000">
                <a:latin typeface="ONE 모바일POP"/>
                <a:ea typeface="ONE 모바일POP"/>
              </a:rPr>
              <a:t>)</a:t>
            </a:r>
            <a:r>
              <a:rPr lang="ko-KR" altLang="en-US" sz="3000">
                <a:latin typeface="ONE 모바일POP"/>
                <a:ea typeface="ONE 모바일POP"/>
              </a:rPr>
              <a:t> </a:t>
            </a:r>
            <a:r>
              <a:rPr lang="ko-KR" altLang="en-US" sz="3000">
                <a:solidFill>
                  <a:schemeClr val="accent2"/>
                </a:solidFill>
                <a:latin typeface="ONE 모바일POP"/>
                <a:ea typeface="ONE 모바일POP"/>
              </a:rPr>
              <a:t>변동 간격</a:t>
            </a:r>
            <a:endParaRPr lang="ko-KR" altLang="en-US" sz="3000">
              <a:latin typeface="ONE 모바일POP"/>
              <a:ea typeface="ONE 모바일POP"/>
            </a:endParaRPr>
          </a:p>
          <a:p>
            <a:pPr marL="514350" indent="-514350">
              <a:buAutoNum type="arabicParenR"/>
              <a:defRPr/>
            </a:pPr>
            <a:r>
              <a:rPr lang="ko-KR" altLang="en-US" sz="3000">
                <a:latin typeface="ONE 모바일POP"/>
                <a:ea typeface="ONE 모바일POP"/>
              </a:rPr>
              <a:t>몬스터를 </a:t>
            </a:r>
            <a:r>
              <a:rPr lang="en-US" altLang="ko-KR" sz="3000">
                <a:latin typeface="ONE 모바일POP"/>
                <a:ea typeface="ONE 모바일POP"/>
              </a:rPr>
              <a:t>10</a:t>
            </a:r>
            <a:r>
              <a:rPr lang="ko-KR" altLang="en-US" sz="3000">
                <a:latin typeface="ONE 모바일POP"/>
                <a:ea typeface="ONE 모바일POP"/>
              </a:rPr>
              <a:t>마리 사냥할 때마다 아이템이 떨어진다</a:t>
            </a:r>
            <a:r>
              <a:rPr lang="en-US" altLang="ko-KR" sz="3000">
                <a:latin typeface="ONE 모바일POP"/>
                <a:ea typeface="ONE 모바일POP"/>
              </a:rPr>
              <a:t>.</a:t>
            </a:r>
            <a:r>
              <a:rPr lang="ko-KR" altLang="en-US" sz="3000">
                <a:solidFill>
                  <a:schemeClr val="accent2"/>
                </a:solidFill>
                <a:latin typeface="ONE 모바일POP"/>
                <a:ea typeface="ONE 모바일POP"/>
              </a:rPr>
              <a:t>고정 비율</a:t>
            </a:r>
            <a:endParaRPr lang="ko-KR" altLang="en-US" sz="3000">
              <a:solidFill>
                <a:schemeClr val="accent2"/>
              </a:solidFill>
              <a:latin typeface="ONE 모바일POP"/>
              <a:ea typeface="ONE 모바일POP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6455168"/>
            <a:ext cx="91011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ONE 모바일POP"/>
                <a:ea typeface="ONE 모바일POP"/>
              </a:rPr>
              <a:t>출처 </a:t>
            </a:r>
            <a:r>
              <a:rPr lang="en-US" altLang="ko-KR" sz="1400">
                <a:latin typeface="ONE 모바일POP"/>
                <a:ea typeface="ONE 모바일POP"/>
              </a:rPr>
              <a:t>:</a:t>
            </a:r>
            <a:r>
              <a:rPr lang="ko-KR" altLang="en-US" sz="1400">
                <a:latin typeface="ONE 모바일POP"/>
                <a:ea typeface="ONE 모바일POP"/>
              </a:rPr>
              <a:t> </a:t>
            </a:r>
            <a:r>
              <a:rPr lang="en-US" altLang="ko-KR" sz="1400">
                <a:hlinkClick r:id="rId3"/>
              </a:rPr>
              <a:t>https://social.lge.co.kr/people/badboy/</a:t>
            </a:r>
            <a:endParaRPr lang="ko-KR" altLang="en-US" sz="1400">
              <a:latin typeface="ONE 모바일POP"/>
              <a:ea typeface="ONE 모바일POP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483" y="5081408"/>
            <a:ext cx="8891910" cy="1460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defRPr/>
            </a:pPr>
            <a:r>
              <a:rPr lang="en-US" altLang="ko-KR" sz="3000">
                <a:latin typeface="ONE 모바일POP"/>
                <a:ea typeface="ONE 모바일POP"/>
              </a:rPr>
              <a:t>4) </a:t>
            </a:r>
            <a:r>
              <a:rPr lang="ko-KR" altLang="en-US" sz="3000">
                <a:latin typeface="ONE 모바일POP"/>
                <a:ea typeface="ONE 모바일POP"/>
              </a:rPr>
              <a:t>몬스터를 특정 수만큼 사냥해야 아이템이 나오는데</a:t>
            </a:r>
            <a:r>
              <a:rPr lang="en-US" altLang="ko-KR" sz="3000">
                <a:latin typeface="ONE 모바일POP"/>
                <a:ea typeface="ONE 모바일POP"/>
              </a:rPr>
              <a:t>, </a:t>
            </a:r>
            <a:r>
              <a:rPr lang="ko-KR" altLang="en-US" sz="3000">
                <a:latin typeface="ONE 모바일POP"/>
                <a:ea typeface="ONE 모바일POP"/>
              </a:rPr>
              <a:t>그 숫자가 계속 바뀜</a:t>
            </a:r>
            <a:r>
              <a:rPr lang="en-US" altLang="ko-KR" sz="3000">
                <a:latin typeface="ONE 모바일POP"/>
                <a:ea typeface="ONE 모바일POP"/>
              </a:rPr>
              <a:t>.(</a:t>
            </a:r>
            <a:r>
              <a:rPr lang="ko-KR" altLang="en-US" sz="3000">
                <a:latin typeface="ONE 모바일POP"/>
                <a:ea typeface="ONE 모바일POP"/>
              </a:rPr>
              <a:t>단 평균 </a:t>
            </a:r>
            <a:r>
              <a:rPr lang="en-US" altLang="ko-KR" sz="3000">
                <a:latin typeface="ONE 모바일POP"/>
                <a:ea typeface="ONE 모바일POP"/>
              </a:rPr>
              <a:t>10</a:t>
            </a:r>
            <a:r>
              <a:rPr lang="ko-KR" altLang="en-US" sz="3000">
                <a:latin typeface="ONE 모바일POP"/>
                <a:ea typeface="ONE 모바일POP"/>
              </a:rPr>
              <a:t>마리를 유지</a:t>
            </a:r>
            <a:r>
              <a:rPr lang="en-US" altLang="ko-KR" sz="3000">
                <a:latin typeface="ONE 모바일POP"/>
                <a:ea typeface="ONE 모바일POP"/>
              </a:rPr>
              <a:t>)</a:t>
            </a:r>
            <a:endParaRPr lang="en-US" altLang="ko-KR" sz="3000">
              <a:latin typeface="ONE 모바일POP"/>
              <a:ea typeface="ONE 모바일POP"/>
            </a:endParaRPr>
          </a:p>
          <a:p>
            <a:pPr marL="533400" indent="-533400">
              <a:defRPr/>
            </a:pPr>
            <a:r>
              <a:rPr lang="ko-KR" altLang="en-US" sz="3000">
                <a:latin typeface="ONE 모바일POP"/>
                <a:ea typeface="ONE 모바일POP"/>
              </a:rPr>
              <a:t>	</a:t>
            </a:r>
            <a:r>
              <a:rPr lang="ko-KR" altLang="en-US" sz="3000">
                <a:solidFill>
                  <a:schemeClr val="accent2"/>
                </a:solidFill>
                <a:latin typeface="ONE 모바일POP"/>
                <a:ea typeface="ONE 모바일POP"/>
              </a:rPr>
              <a:t>변동 비율</a:t>
            </a:r>
            <a:endParaRPr lang="ko-KR" altLang="en-US" sz="3000">
              <a:solidFill>
                <a:schemeClr val="accent2"/>
              </a:solidFill>
              <a:latin typeface="ONE 모바일POP"/>
              <a:ea typeface="ONE 모바일POP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2. 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사람들이 노는 이유 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Quiz. 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사람들은 왜 게임을 할까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? (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주관식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  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729FAE-4FFB-4276-8BE7-6D9BD51FE6ED}"/>
              </a:ext>
            </a:extLst>
          </p:cNvPr>
          <p:cNvSpPr/>
          <p:nvPr/>
        </p:nvSpPr>
        <p:spPr>
          <a:xfrm>
            <a:off x="579736" y="2132856"/>
            <a:ext cx="70886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마스터하기 위해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6527-DD0B-40BC-81A9-9F4117C54779}"/>
              </a:ext>
            </a:extLst>
          </p:cNvPr>
          <p:cNvSpPr/>
          <p:nvPr/>
        </p:nvSpPr>
        <p:spPr>
          <a:xfrm>
            <a:off x="579736" y="2730986"/>
            <a:ext cx="70886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스트레스를 풀기 위해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5AD4AE-750E-42F5-95A6-51283E3E2091}"/>
              </a:ext>
            </a:extLst>
          </p:cNvPr>
          <p:cNvSpPr/>
          <p:nvPr/>
        </p:nvSpPr>
        <p:spPr>
          <a:xfrm>
            <a:off x="579736" y="3329116"/>
            <a:ext cx="70886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재미를 얻기 위해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37BBFB-1953-4B97-BF74-80EAAAB00037}"/>
              </a:ext>
            </a:extLst>
          </p:cNvPr>
          <p:cNvSpPr/>
          <p:nvPr/>
        </p:nvSpPr>
        <p:spPr>
          <a:xfrm>
            <a:off x="579736" y="3883114"/>
            <a:ext cx="70886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사교를 위해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522695-AE0C-441B-B388-00212CF9A254}"/>
              </a:ext>
            </a:extLst>
          </p:cNvPr>
          <p:cNvSpPr/>
          <p:nvPr/>
        </p:nvSpPr>
        <p:spPr>
          <a:xfrm>
            <a:off x="4649614" y="5138261"/>
            <a:ext cx="43851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 algn="ctr"/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사람들이 게임을 즐기는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533400" indent="-533400" algn="ctr"/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주요 이론을 살펴보면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</a:p>
          <a:p>
            <a:pPr marL="533400" indent="-533400" algn="ctr"/>
            <a:r>
              <a:rPr lang="en-US" altLang="ko-KR" sz="3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4</a:t>
            </a:r>
            <a:r>
              <a:rPr lang="ko-KR" altLang="en-US" sz="3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가지 근본적인 이유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 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16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2. 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사람들이 노는 이유 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사람들은 왜 게임을 할까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? (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니콜 </a:t>
            </a:r>
            <a:r>
              <a:rPr lang="ko-KR" altLang="en-US" sz="3000" b="1" dirty="0" err="1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라자로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2004)  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729FAE-4FFB-4276-8BE7-6D9BD51FE6ED}"/>
              </a:ext>
            </a:extLst>
          </p:cNvPr>
          <p:cNvSpPr/>
          <p:nvPr/>
        </p:nvSpPr>
        <p:spPr>
          <a:xfrm>
            <a:off x="539552" y="2132856"/>
            <a:ext cx="8388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altLang="ko-KR" sz="3000" dirty="0">
                <a:solidFill>
                  <a:srgbClr val="00B0F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>
                <a:solidFill>
                  <a:srgbClr val="00B0F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어려운 재미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플레이어가 경쟁에서 이기려고 애쓸 때 생기는 재미  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6527-DD0B-40BC-81A9-9F4117C54779}"/>
              </a:ext>
            </a:extLst>
          </p:cNvPr>
          <p:cNvSpPr/>
          <p:nvPr/>
        </p:nvSpPr>
        <p:spPr>
          <a:xfrm>
            <a:off x="539552" y="3091026"/>
            <a:ext cx="8388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altLang="ko-KR" sz="3000" dirty="0">
                <a:solidFill>
                  <a:srgbClr val="00B0F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>
                <a:solidFill>
                  <a:srgbClr val="00B0F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편안한 재미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플레이어가 시스템을 탐험하는 데 주력할 때 생기는 재미  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5AD4AE-750E-42F5-95A6-51283E3E2091}"/>
              </a:ext>
            </a:extLst>
          </p:cNvPr>
          <p:cNvSpPr/>
          <p:nvPr/>
        </p:nvSpPr>
        <p:spPr>
          <a:xfrm>
            <a:off x="539552" y="4121204"/>
            <a:ext cx="8388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altLang="ko-KR" sz="3000" dirty="0">
                <a:solidFill>
                  <a:srgbClr val="00B0F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>
                <a:solidFill>
                  <a:srgbClr val="00B0F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변화의 재미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 플레이어의 감정 상태를 바꿀 때 생기는 재미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37BBFB-1953-4B97-BF74-80EAAAB00037}"/>
              </a:ext>
            </a:extLst>
          </p:cNvPr>
          <p:cNvSpPr/>
          <p:nvPr/>
        </p:nvSpPr>
        <p:spPr>
          <a:xfrm>
            <a:off x="539552" y="5107250"/>
            <a:ext cx="8388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altLang="ko-KR" sz="3000" dirty="0">
                <a:solidFill>
                  <a:srgbClr val="00B0F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>
                <a:solidFill>
                  <a:srgbClr val="00B0F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사회적인 재미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플레이어가 다른 플레이어와 상호작용할 때의 재미 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2467440" y="6313680"/>
              <a:ext cx="360" cy="3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8080" y="6304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32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3. 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 유형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87C837-F820-43EC-9219-E592A44F4D08}"/>
              </a:ext>
            </a:extLst>
          </p:cNvPr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 유형 연구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리차드 </a:t>
            </a:r>
            <a:r>
              <a:rPr lang="ko-KR" altLang="en-US" sz="3000" dirty="0" err="1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바틀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F23046-9EBD-4ED4-8899-0D405F624502}"/>
              </a:ext>
            </a:extLst>
          </p:cNvPr>
          <p:cNvSpPr/>
          <p:nvPr/>
        </p:nvSpPr>
        <p:spPr>
          <a:xfrm>
            <a:off x="413222" y="1916832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MMOG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플레이어를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4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가지 유형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159DB7-A822-4E8D-9C0D-A2E90D74D31F}"/>
              </a:ext>
            </a:extLst>
          </p:cNvPr>
          <p:cNvGrpSpPr/>
          <p:nvPr/>
        </p:nvGrpSpPr>
        <p:grpSpPr>
          <a:xfrm>
            <a:off x="251520" y="2492896"/>
            <a:ext cx="8694143" cy="4332829"/>
            <a:chOff x="179511" y="2492896"/>
            <a:chExt cx="8694143" cy="433282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6EB796E-18DD-4348-A818-E7F09637A271}"/>
                </a:ext>
              </a:extLst>
            </p:cNvPr>
            <p:cNvGrpSpPr/>
            <p:nvPr/>
          </p:nvGrpSpPr>
          <p:grpSpPr>
            <a:xfrm>
              <a:off x="1907704" y="2673414"/>
              <a:ext cx="4680520" cy="3949727"/>
              <a:chOff x="2195736" y="2719633"/>
              <a:chExt cx="4176463" cy="3589687"/>
            </a:xfrm>
          </p:grpSpPr>
          <p:pic>
            <p:nvPicPr>
              <p:cNvPr id="6146" name="Picture 2" descr="ë°íì íë ì´ì´ ì íì ëí ì´ë¯¸ì§ ê²ìê²°ê³¼">
                <a:extLst>
                  <a:ext uri="{FF2B5EF4-FFF2-40B4-BE49-F238E27FC236}">
                    <a16:creationId xmlns:a16="http://schemas.microsoft.com/office/drawing/2014/main" id="{B89DC83F-7A51-4609-8686-EABA9C3ECD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2719633"/>
                <a:ext cx="4176463" cy="3589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0125AD4-40C7-4242-ADA4-C71EA3D6A2F2}"/>
                  </a:ext>
                </a:extLst>
              </p:cNvPr>
              <p:cNvSpPr/>
              <p:nvPr/>
            </p:nvSpPr>
            <p:spPr>
              <a:xfrm>
                <a:off x="2555776" y="3762751"/>
                <a:ext cx="1584176" cy="553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ONE 모바일POP" panose="00000500000000000000" pitchFamily="2" charset="-127"/>
                    <a:ea typeface="ONE 모바일POP" panose="00000500000000000000" pitchFamily="2" charset="-127"/>
                  </a:rPr>
                  <a:t>도살자형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F522AE9-CF38-4BE5-844E-E93CB5F6328A}"/>
                  </a:ext>
                </a:extLst>
              </p:cNvPr>
              <p:cNvSpPr/>
              <p:nvPr/>
            </p:nvSpPr>
            <p:spPr>
              <a:xfrm>
                <a:off x="4499992" y="3762751"/>
                <a:ext cx="1584176" cy="553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  <a:latin typeface="ONE 모바일POP" panose="00000500000000000000" pitchFamily="2" charset="-127"/>
                    <a:ea typeface="ONE 모바일POP" panose="00000500000000000000" pitchFamily="2" charset="-127"/>
                  </a:rPr>
                  <a:t>성취가형</a:t>
                </a:r>
                <a:endParaRPr lang="ko-KR" altLang="en-US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85A0A6B-0A01-4926-BC41-AE6C0ECF0EE5}"/>
                  </a:ext>
                </a:extLst>
              </p:cNvPr>
              <p:cNvSpPr/>
              <p:nvPr/>
            </p:nvSpPr>
            <p:spPr>
              <a:xfrm>
                <a:off x="2555776" y="4626847"/>
                <a:ext cx="1584176" cy="553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ONE 모바일POP" panose="00000500000000000000" pitchFamily="2" charset="-127"/>
                    <a:ea typeface="ONE 모바일POP" panose="00000500000000000000" pitchFamily="2" charset="-127"/>
                  </a:rPr>
                  <a:t>사교가형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5687939-8131-42A9-A9C7-1B7E6A1AEDAD}"/>
                  </a:ext>
                </a:extLst>
              </p:cNvPr>
              <p:cNvSpPr/>
              <p:nvPr/>
            </p:nvSpPr>
            <p:spPr>
              <a:xfrm>
                <a:off x="4499992" y="4626847"/>
                <a:ext cx="1584176" cy="553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ONE 모바일POP" panose="00000500000000000000" pitchFamily="2" charset="-127"/>
                    <a:ea typeface="ONE 모바일POP" panose="00000500000000000000" pitchFamily="2" charset="-127"/>
                  </a:rPr>
                  <a:t>탐험가형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CBCA489-BA60-46D0-B45C-114E61E5B619}"/>
                </a:ext>
              </a:extLst>
            </p:cNvPr>
            <p:cNvSpPr/>
            <p:nvPr/>
          </p:nvSpPr>
          <p:spPr>
            <a:xfrm>
              <a:off x="2915816" y="2492896"/>
              <a:ext cx="2808312" cy="341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독자 활동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F34DD3-080B-4A8B-83FA-6F359EA18388}"/>
                </a:ext>
              </a:extLst>
            </p:cNvPr>
            <p:cNvSpPr/>
            <p:nvPr/>
          </p:nvSpPr>
          <p:spPr>
            <a:xfrm>
              <a:off x="2915816" y="6484524"/>
              <a:ext cx="2808312" cy="341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상호활동</a:t>
              </a:r>
              <a:endParaRPr lang="ko-KR" altLang="en-US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8E7CC72-2661-4333-9318-5FB0CD54614E}"/>
                </a:ext>
              </a:extLst>
            </p:cNvPr>
            <p:cNvSpPr/>
            <p:nvPr/>
          </p:nvSpPr>
          <p:spPr>
            <a:xfrm>
              <a:off x="6065342" y="4485277"/>
              <a:ext cx="2808312" cy="341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주변 환경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CE63505-C54F-49AB-A67C-6ECD5114C290}"/>
                </a:ext>
              </a:extLst>
            </p:cNvPr>
            <p:cNvSpPr/>
            <p:nvPr/>
          </p:nvSpPr>
          <p:spPr>
            <a:xfrm>
              <a:off x="179511" y="4485277"/>
              <a:ext cx="2231729" cy="341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주변 사람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0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/>
                <a:ea typeface="ONE 모바일POP"/>
              </a:rPr>
              <a:t>3. </a:t>
            </a:r>
            <a:r>
              <a:rPr lang="ko-KR" altLang="en-US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/>
                <a:ea typeface="ONE 모바일POP"/>
              </a:rPr>
              <a:t>플레이어 유형 </a:t>
            </a:r>
            <a:endParaRPr xmlns:mc="http://schemas.openxmlformats.org/markup-compatibility/2006" xmlns:hp="http://schemas.haansoft.com/office/presentation/8.0" lang="en-US" altLang="ko-KR" sz="3600" b="1" mc:Ignorable="hp" hp:hslEmbossed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ONE 모바일POP"/>
              <a:ea typeface="ONE 모바일POP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- </a:t>
            </a:r>
            <a:r>
              <a:rPr lang="ko-KR" altLang="en-US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플레이어 유형 연구</a:t>
            </a:r>
            <a:r>
              <a:rPr lang="en-US" altLang="ko-KR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(</a:t>
            </a:r>
            <a:r>
              <a:rPr lang="ko-KR" altLang="en-US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리차드 바틀</a:t>
            </a:r>
            <a:r>
              <a:rPr lang="en-US" altLang="ko-KR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) </a:t>
            </a:r>
            <a:r>
              <a:rPr lang="ko-KR" altLang="en-US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 </a:t>
            </a:r>
            <a:r>
              <a:rPr lang="en-US" altLang="ko-KR" sz="3000" b="1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 </a:t>
            </a:r>
            <a:r>
              <a:rPr lang="ko-KR" altLang="en-US" sz="3000" b="1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 </a:t>
            </a:r>
            <a:endParaRPr lang="en-US" altLang="ko-KR" sz="3000" b="1">
              <a:solidFill>
                <a:schemeClr val="accent6">
                  <a:lumMod val="75000"/>
                </a:schemeClr>
              </a:solidFill>
              <a:latin typeface="ONE 모바일POP"/>
              <a:ea typeface="ONE 모바일POP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222" y="1916832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· MMOG</a:t>
            </a:r>
            <a:r>
              <a:rPr lang="ko-KR" altLang="en-US" sz="3000">
                <a:latin typeface="ONE 모바일POP"/>
                <a:ea typeface="ONE 모바일POP"/>
              </a:rPr>
              <a:t> 플레이어를 </a:t>
            </a:r>
            <a:r>
              <a:rPr lang="en-US" altLang="ko-KR" sz="3000">
                <a:latin typeface="ONE 모바일POP"/>
                <a:ea typeface="ONE 모바일POP"/>
              </a:rPr>
              <a:t>4</a:t>
            </a:r>
            <a:r>
              <a:rPr lang="ko-KR" altLang="en-US" sz="3000">
                <a:latin typeface="ONE 모바일POP"/>
                <a:ea typeface="ONE 모바일POP"/>
              </a:rPr>
              <a:t>가지 유형 </a:t>
            </a:r>
            <a:endParaRPr lang="en-US" altLang="ko-KR" sz="3000">
              <a:latin typeface="ONE 모바일POP"/>
              <a:ea typeface="ONE 모바일POP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107504" y="2470830"/>
            <a:ext cx="2520280" cy="2088232"/>
            <a:chOff x="2195736" y="2719633"/>
            <a:chExt cx="4176463" cy="3589687"/>
          </a:xfrm>
        </p:grpSpPr>
        <p:pic>
          <p:nvPicPr>
            <p:cNvPr id="6146" name="Picture 2" descr="ë°íì íë ì´ì´ ì í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195736" y="2719633"/>
              <a:ext cx="4176463" cy="3589687"/>
            </a:xfrm>
            <a:prstGeom prst="rect">
              <a:avLst/>
            </a:prstGeom>
            <a:noFill/>
          </p:spPr>
        </p:pic>
        <p:sp>
          <p:nvSpPr>
            <p:cNvPr id="2" name="직사각형 1"/>
            <p:cNvSpPr/>
            <p:nvPr/>
          </p:nvSpPr>
          <p:spPr>
            <a:xfrm>
              <a:off x="2555776" y="3762751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  <a:latin typeface="ONE 모바일POP"/>
                  <a:ea typeface="ONE 모바일POP"/>
                </a:rPr>
                <a:t>도살자형</a:t>
              </a:r>
              <a:endParaRPr lang="ko-KR" altLang="en-US" sz="1100">
                <a:solidFill>
                  <a:schemeClr val="tx1"/>
                </a:solidFill>
                <a:latin typeface="ONE 모바일POP"/>
                <a:ea typeface="ONE 모바일POP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99992" y="3762751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  <a:latin typeface="ONE 모바일POP"/>
                  <a:ea typeface="ONE 모바일POP"/>
                </a:rPr>
                <a:t>성취가형</a:t>
              </a:r>
              <a:endParaRPr lang="ko-KR" altLang="en-US" sz="1100">
                <a:solidFill>
                  <a:schemeClr val="tx1"/>
                </a:solidFill>
                <a:latin typeface="ONE 모바일POP"/>
                <a:ea typeface="ONE 모바일POP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55776" y="4626847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  <a:latin typeface="ONE 모바일POP"/>
                  <a:ea typeface="ONE 모바일POP"/>
                </a:rPr>
                <a:t>사교가형</a:t>
              </a:r>
              <a:endParaRPr lang="ko-KR" altLang="en-US" sz="1100">
                <a:solidFill>
                  <a:schemeClr val="tx1"/>
                </a:solidFill>
                <a:latin typeface="ONE 모바일POP"/>
                <a:ea typeface="ONE 모바일POP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9992" y="4626847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  <a:latin typeface="ONE 모바일POP"/>
                  <a:ea typeface="ONE 모바일POP"/>
                </a:rPr>
                <a:t>탐험가형</a:t>
              </a:r>
              <a:endParaRPr lang="ko-KR" altLang="en-US" sz="1100">
                <a:solidFill>
                  <a:schemeClr val="tx1"/>
                </a:solidFill>
                <a:latin typeface="ONE 모바일POP"/>
                <a:ea typeface="ONE 모바일POP"/>
              </a:endParaRPr>
            </a:p>
          </p:txBody>
        </p:sp>
      </p:grpSp>
      <p:sp>
        <p:nvSpPr>
          <p:cNvPr id="4" name="설명선: 선 3"/>
          <p:cNvSpPr/>
          <p:nvPr/>
        </p:nvSpPr>
        <p:spPr>
          <a:xfrm>
            <a:off x="2845049" y="2606449"/>
            <a:ext cx="6191447" cy="3858328"/>
          </a:xfrm>
          <a:prstGeom prst="borderCallout1">
            <a:avLst>
              <a:gd name="adj1" fmla="val 45459"/>
              <a:gd name="adj2" fmla="val -221"/>
              <a:gd name="adj3" fmla="val 29573"/>
              <a:gd name="adj4" fmla="val -9196"/>
            </a:avLst>
          </a:prstGeom>
          <a:noFill/>
          <a:ln w="41275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>
              <a:defRPr/>
            </a:pPr>
            <a:r>
              <a:rPr lang="en-US" altLang="ko-KR" sz="2400">
                <a:solidFill>
                  <a:schemeClr val="tx1"/>
                </a:solidFill>
                <a:latin typeface="ONE 모바일POP"/>
                <a:ea typeface="ONE 모바일POP"/>
              </a:rPr>
              <a:t>· </a:t>
            </a:r>
            <a:r>
              <a:rPr lang="ko-KR" altLang="en-US" sz="2400">
                <a:solidFill>
                  <a:schemeClr val="tx1"/>
                </a:solidFill>
                <a:latin typeface="ONE 모바일POP"/>
                <a:ea typeface="ONE 모바일POP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ONE 모바일POP"/>
                <a:ea typeface="ONE 모바일POP"/>
              </a:rPr>
              <a:t>“</a:t>
            </a:r>
            <a:r>
              <a:rPr lang="ko-KR" altLang="en-US" sz="2400">
                <a:solidFill>
                  <a:schemeClr val="tx1"/>
                </a:solidFill>
                <a:latin typeface="ONE 모바일POP"/>
                <a:ea typeface="ONE 모바일POP"/>
              </a:rPr>
              <a:t>내가 이것을 발견했노라＂라고 외치기 좋아함 </a:t>
            </a:r>
            <a:endParaRPr lang="ko-KR" altLang="en-US" sz="2400">
              <a:solidFill>
                <a:schemeClr val="tx1"/>
              </a:solidFill>
              <a:latin typeface="ONE 모바일POP"/>
              <a:ea typeface="ONE 모바일POP"/>
            </a:endParaRPr>
          </a:p>
          <a:p>
            <a:pPr marL="266700" indent="-266700">
              <a:defRPr/>
            </a:pPr>
            <a:r>
              <a:rPr lang="en-US" altLang="ko-KR" sz="2400">
                <a:solidFill>
                  <a:schemeClr val="tx1"/>
                </a:solidFill>
                <a:latin typeface="ONE 모바일POP"/>
                <a:ea typeface="ONE 모바일POP"/>
              </a:rPr>
              <a:t>· </a:t>
            </a:r>
            <a:r>
              <a:rPr lang="ko-KR" altLang="en-US" sz="2400">
                <a:solidFill>
                  <a:schemeClr val="tx1"/>
                </a:solidFill>
                <a:latin typeface="ONE 모바일POP"/>
                <a:ea typeface="ONE 모바일POP"/>
              </a:rPr>
              <a:t>어떤 면에서는 </a:t>
            </a:r>
            <a:r>
              <a:rPr lang="ko-KR" altLang="en-US" sz="2400">
                <a:solidFill>
                  <a:srgbClr val="00b0f0"/>
                </a:solidFill>
                <a:latin typeface="ONE 모바일POP"/>
                <a:ea typeface="ONE 모바일POP"/>
              </a:rPr>
              <a:t>경험 자체</a:t>
            </a:r>
            <a:r>
              <a:rPr lang="ko-KR" altLang="en-US" sz="2400">
                <a:solidFill>
                  <a:schemeClr val="tx1"/>
                </a:solidFill>
                <a:latin typeface="ONE 모바일POP"/>
                <a:ea typeface="ONE 모바일POP"/>
              </a:rPr>
              <a:t>가 </a:t>
            </a:r>
            <a:r>
              <a:rPr lang="ko-KR" altLang="en-US" sz="2400">
                <a:solidFill>
                  <a:srgbClr val="00b0f0"/>
                </a:solidFill>
                <a:latin typeface="ONE 모바일POP"/>
                <a:ea typeface="ONE 모바일POP"/>
              </a:rPr>
              <a:t>목표</a:t>
            </a:r>
            <a:r>
              <a:rPr lang="ko-KR" altLang="en-US" sz="2400">
                <a:solidFill>
                  <a:schemeClr val="tx1"/>
                </a:solidFill>
                <a:latin typeface="ONE 모바일POP"/>
                <a:ea typeface="ONE 모바일POP"/>
              </a:rPr>
              <a:t>임</a:t>
            </a:r>
            <a:endParaRPr lang="ko-KR" altLang="en-US" sz="2400">
              <a:solidFill>
                <a:schemeClr val="tx1"/>
              </a:solidFill>
              <a:latin typeface="ONE 모바일POP"/>
              <a:ea typeface="ONE 모바일POP"/>
            </a:endParaRPr>
          </a:p>
          <a:p>
            <a:pPr marL="266700" indent="-266700">
              <a:defRPr/>
            </a:pPr>
            <a:r>
              <a:rPr lang="en-US" altLang="ko-KR" sz="2400">
                <a:solidFill>
                  <a:schemeClr val="tx1"/>
                </a:solidFill>
                <a:latin typeface="ONE 모바일POP"/>
                <a:ea typeface="ONE 모바일POP"/>
              </a:rPr>
              <a:t>·</a:t>
            </a:r>
            <a:r>
              <a:rPr lang="ko-KR" altLang="en-US" sz="2400">
                <a:solidFill>
                  <a:schemeClr val="tx1"/>
                </a:solidFill>
                <a:latin typeface="ONE 모바일POP"/>
                <a:ea typeface="ONE 모바일POP"/>
              </a:rPr>
              <a:t>탐험가 유형 게임 </a:t>
            </a:r>
            <a:r>
              <a:rPr lang="en-US" altLang="ko-KR" sz="2400">
                <a:solidFill>
                  <a:schemeClr val="tx1"/>
                </a:solidFill>
                <a:latin typeface="ONE 모바일POP"/>
                <a:ea typeface="ONE 모바일POP"/>
              </a:rPr>
              <a:t>– </a:t>
            </a:r>
            <a:r>
              <a:rPr lang="ko-KR" altLang="en-US" sz="2400">
                <a:solidFill>
                  <a:srgbClr val="00b0f0"/>
                </a:solidFill>
                <a:latin typeface="ONE 모바일POP"/>
                <a:ea typeface="ONE 모바일POP"/>
              </a:rPr>
              <a:t>슈퍼 마리오</a:t>
            </a:r>
            <a:r>
              <a:rPr lang="ko-KR" altLang="en-US" sz="2400">
                <a:solidFill>
                  <a:schemeClr val="tx1"/>
                </a:solidFill>
                <a:latin typeface="ONE 모바일POP"/>
                <a:ea typeface="ONE 모바일POP"/>
              </a:rPr>
              <a:t> </a:t>
            </a:r>
            <a:endParaRPr lang="ko-KR" altLang="en-US" sz="2400">
              <a:solidFill>
                <a:schemeClr val="tx1"/>
              </a:solidFill>
              <a:latin typeface="ONE 모바일POP"/>
              <a:ea typeface="ONE 모바일POP"/>
            </a:endParaRPr>
          </a:p>
          <a:p>
            <a:pPr marL="266700" indent="-266700">
              <a:defRPr/>
            </a:pPr>
            <a:r>
              <a:rPr lang="en-US" altLang="ko-KR" sz="2400">
                <a:solidFill>
                  <a:schemeClr val="tx1"/>
                </a:solidFill>
                <a:latin typeface="ONE 모바일POP"/>
                <a:ea typeface="ONE 모바일POP"/>
              </a:rPr>
              <a:t>·</a:t>
            </a:r>
            <a:r>
              <a:rPr lang="ko-KR" altLang="en-US" sz="2400">
                <a:solidFill>
                  <a:schemeClr val="tx1"/>
                </a:solidFill>
                <a:latin typeface="ONE 모바일POP"/>
                <a:ea typeface="ONE 모바일POP"/>
              </a:rPr>
              <a:t>플레이어는 모든 파이프와 블록 뒤에 숨겨진 비밀을 찾아서 </a:t>
            </a:r>
            <a:r>
              <a:rPr lang="ko-KR" altLang="en-US" sz="2400">
                <a:solidFill>
                  <a:srgbClr val="00b0f0"/>
                </a:solidFill>
                <a:latin typeface="ONE 모바일POP"/>
                <a:ea typeface="ONE 모바일POP"/>
              </a:rPr>
              <a:t>친구들에게 알려주려고</a:t>
            </a:r>
            <a:r>
              <a:rPr lang="ko-KR" altLang="en-US" sz="2400">
                <a:solidFill>
                  <a:schemeClr val="tx1"/>
                </a:solidFill>
                <a:latin typeface="ONE 모바일POP"/>
                <a:ea typeface="ONE 모바일POP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ONE 모바일POP"/>
                <a:ea typeface="ONE 모바일POP"/>
              </a:rPr>
              <a:t>100</a:t>
            </a:r>
            <a:r>
              <a:rPr lang="ko-KR" altLang="en-US" sz="2400">
                <a:solidFill>
                  <a:schemeClr val="tx1"/>
                </a:solidFill>
                <a:latin typeface="ONE 모바일POP"/>
                <a:ea typeface="ONE 모바일POP"/>
              </a:rPr>
              <a:t>번 넘게 반복적으로 게임함 </a:t>
            </a:r>
            <a:endParaRPr lang="en-US" altLang="ko-KR" sz="2400">
              <a:solidFill>
                <a:schemeClr val="tx1"/>
              </a:solidFill>
              <a:latin typeface="ONE 모바일POP"/>
              <a:ea typeface="ONE 모바일POP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3. 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 유형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87C837-F820-43EC-9219-E592A44F4D08}"/>
              </a:ext>
            </a:extLst>
          </p:cNvPr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 유형 연구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리차드 </a:t>
            </a:r>
            <a:r>
              <a:rPr lang="ko-KR" altLang="en-US" sz="3000" dirty="0" err="1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바틀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F23046-9EBD-4ED4-8899-0D405F624502}"/>
              </a:ext>
            </a:extLst>
          </p:cNvPr>
          <p:cNvSpPr/>
          <p:nvPr/>
        </p:nvSpPr>
        <p:spPr>
          <a:xfrm>
            <a:off x="413222" y="1916832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MMOG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플레이어를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4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가지 유형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EB796E-18DD-4348-A818-E7F09637A271}"/>
              </a:ext>
            </a:extLst>
          </p:cNvPr>
          <p:cNvGrpSpPr/>
          <p:nvPr/>
        </p:nvGrpSpPr>
        <p:grpSpPr>
          <a:xfrm>
            <a:off x="107504" y="2470830"/>
            <a:ext cx="2520280" cy="2088232"/>
            <a:chOff x="2195736" y="2719633"/>
            <a:chExt cx="4176463" cy="3589687"/>
          </a:xfrm>
        </p:grpSpPr>
        <p:pic>
          <p:nvPicPr>
            <p:cNvPr id="6146" name="Picture 2" descr="ë°íì íë ì´ì´ ì íì ëí ì´ë¯¸ì§ ê²ìê²°ê³¼">
              <a:extLst>
                <a:ext uri="{FF2B5EF4-FFF2-40B4-BE49-F238E27FC236}">
                  <a16:creationId xmlns:a16="http://schemas.microsoft.com/office/drawing/2014/main" id="{B89DC83F-7A51-4609-8686-EABA9C3EC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2719633"/>
              <a:ext cx="4176463" cy="3589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125AD4-40C7-4242-ADA4-C71EA3D6A2F2}"/>
                </a:ext>
              </a:extLst>
            </p:cNvPr>
            <p:cNvSpPr/>
            <p:nvPr/>
          </p:nvSpPr>
          <p:spPr>
            <a:xfrm>
              <a:off x="2555776" y="3762751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도살자형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522AE9-CF38-4BE5-844E-E93CB5F6328A}"/>
                </a:ext>
              </a:extLst>
            </p:cNvPr>
            <p:cNvSpPr/>
            <p:nvPr/>
          </p:nvSpPr>
          <p:spPr>
            <a:xfrm>
              <a:off x="4499992" y="3762751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성취가형</a:t>
              </a:r>
              <a:endParaRPr lang="ko-KR" altLang="en-US" sz="11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85A0A6B-0A01-4926-BC41-AE6C0ECF0EE5}"/>
                </a:ext>
              </a:extLst>
            </p:cNvPr>
            <p:cNvSpPr/>
            <p:nvPr/>
          </p:nvSpPr>
          <p:spPr>
            <a:xfrm>
              <a:off x="2555776" y="4626847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사교가형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687939-8131-42A9-A9C7-1B7E6A1AEDAD}"/>
                </a:ext>
              </a:extLst>
            </p:cNvPr>
            <p:cNvSpPr/>
            <p:nvPr/>
          </p:nvSpPr>
          <p:spPr>
            <a:xfrm>
              <a:off x="4499992" y="4626847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탐험가형</a:t>
              </a:r>
            </a:p>
          </p:txBody>
        </p:sp>
      </p:grp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ED61C610-0D99-42BB-A1D7-5A965AB14D4E}"/>
              </a:ext>
            </a:extLst>
          </p:cNvPr>
          <p:cNvSpPr/>
          <p:nvPr/>
        </p:nvSpPr>
        <p:spPr>
          <a:xfrm>
            <a:off x="2845049" y="2606449"/>
            <a:ext cx="6191447" cy="3858328"/>
          </a:xfrm>
          <a:prstGeom prst="borderCallout1">
            <a:avLst>
              <a:gd name="adj1" fmla="val 45459"/>
              <a:gd name="adj2" fmla="val -221"/>
              <a:gd name="adj3" fmla="val 16083"/>
              <a:gd name="adj4" fmla="val -7606"/>
            </a:avLst>
          </a:prstGeom>
          <a:noFill/>
          <a:ln w="41275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/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성취하길 좋아하는 사람 </a:t>
            </a:r>
            <a:endParaRPr lang="en-US" altLang="ko-KR" sz="24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266700" indent="-266700"/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2400" dirty="0" err="1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경쟁지향적인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게임에서는 없어서는 안될 유형의 사람 </a:t>
            </a:r>
            <a:endParaRPr lang="en-US" altLang="ko-KR" sz="24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266700" indent="-266700"/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그들은 엄청난 규모의 프로젝트와 서비스</a:t>
            </a:r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브랜드를 </a:t>
            </a:r>
            <a:r>
              <a:rPr lang="ko-KR" altLang="en-US" sz="2400" dirty="0" err="1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이끔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266700" indent="-266700"/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게임에서 지면 </a:t>
            </a:r>
            <a:r>
              <a:rPr lang="ko-KR" altLang="en-US" sz="2400" dirty="0" err="1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성취가들은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흥미를 잃음</a:t>
            </a:r>
            <a:endParaRPr lang="en-US" altLang="ko-KR" sz="24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8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3. 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 유형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87C837-F820-43EC-9219-E592A44F4D08}"/>
              </a:ext>
            </a:extLst>
          </p:cNvPr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 유형 연구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리차드 </a:t>
            </a:r>
            <a:r>
              <a:rPr lang="ko-KR" altLang="en-US" sz="3000" dirty="0" err="1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바틀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F23046-9EBD-4ED4-8899-0D405F624502}"/>
              </a:ext>
            </a:extLst>
          </p:cNvPr>
          <p:cNvSpPr/>
          <p:nvPr/>
        </p:nvSpPr>
        <p:spPr>
          <a:xfrm>
            <a:off x="413222" y="1916832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MMOG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플레이어를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4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가지 유형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EB796E-18DD-4348-A818-E7F09637A271}"/>
              </a:ext>
            </a:extLst>
          </p:cNvPr>
          <p:cNvGrpSpPr/>
          <p:nvPr/>
        </p:nvGrpSpPr>
        <p:grpSpPr>
          <a:xfrm>
            <a:off x="107504" y="2470830"/>
            <a:ext cx="2520280" cy="2088232"/>
            <a:chOff x="2195736" y="2719633"/>
            <a:chExt cx="4176463" cy="3589687"/>
          </a:xfrm>
        </p:grpSpPr>
        <p:pic>
          <p:nvPicPr>
            <p:cNvPr id="6146" name="Picture 2" descr="ë°íì íë ì´ì´ ì íì ëí ì´ë¯¸ì§ ê²ìê²°ê³¼">
              <a:extLst>
                <a:ext uri="{FF2B5EF4-FFF2-40B4-BE49-F238E27FC236}">
                  <a16:creationId xmlns:a16="http://schemas.microsoft.com/office/drawing/2014/main" id="{B89DC83F-7A51-4609-8686-EABA9C3EC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2719633"/>
              <a:ext cx="4176463" cy="3589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125AD4-40C7-4242-ADA4-C71EA3D6A2F2}"/>
                </a:ext>
              </a:extLst>
            </p:cNvPr>
            <p:cNvSpPr/>
            <p:nvPr/>
          </p:nvSpPr>
          <p:spPr>
            <a:xfrm>
              <a:off x="2555776" y="3762751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도살자형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522AE9-CF38-4BE5-844E-E93CB5F6328A}"/>
                </a:ext>
              </a:extLst>
            </p:cNvPr>
            <p:cNvSpPr/>
            <p:nvPr/>
          </p:nvSpPr>
          <p:spPr>
            <a:xfrm>
              <a:off x="4499992" y="3762751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성취가형</a:t>
              </a:r>
              <a:endParaRPr lang="ko-KR" altLang="en-US" sz="11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85A0A6B-0A01-4926-BC41-AE6C0ECF0EE5}"/>
                </a:ext>
              </a:extLst>
            </p:cNvPr>
            <p:cNvSpPr/>
            <p:nvPr/>
          </p:nvSpPr>
          <p:spPr>
            <a:xfrm>
              <a:off x="2555776" y="4626847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사교가형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687939-8131-42A9-A9C7-1B7E6A1AEDAD}"/>
                </a:ext>
              </a:extLst>
            </p:cNvPr>
            <p:cNvSpPr/>
            <p:nvPr/>
          </p:nvSpPr>
          <p:spPr>
            <a:xfrm>
              <a:off x="4499992" y="4626847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탐험가형</a:t>
              </a:r>
            </a:p>
          </p:txBody>
        </p:sp>
      </p:grp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ED61C610-0D99-42BB-A1D7-5A965AB14D4E}"/>
              </a:ext>
            </a:extLst>
          </p:cNvPr>
          <p:cNvSpPr/>
          <p:nvPr/>
        </p:nvSpPr>
        <p:spPr>
          <a:xfrm>
            <a:off x="2845049" y="2606449"/>
            <a:ext cx="6191447" cy="3858328"/>
          </a:xfrm>
          <a:prstGeom prst="borderCallout1">
            <a:avLst>
              <a:gd name="adj1" fmla="val 45459"/>
              <a:gd name="adj2" fmla="val -221"/>
              <a:gd name="adj3" fmla="val 30303"/>
              <a:gd name="adj4" fmla="val -28055"/>
            </a:avLst>
          </a:prstGeom>
          <a:noFill/>
          <a:ln w="41275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/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사교적 활동을 목적으로 게임을 즐기는 사람 </a:t>
            </a:r>
            <a:endParaRPr lang="en-US" altLang="ko-KR" sz="24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266700" indent="-266700"/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사교가형에 초점을 맞춘 게임은 인내심을 필요로 하는 경우가 많음</a:t>
            </a:r>
            <a:endParaRPr lang="en-US" altLang="ko-KR" sz="24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266700" indent="-266700"/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도미노</a:t>
            </a:r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마작</a:t>
            </a:r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포커 등과 같이 게임을 통해 사교적 경험을 제공함 </a:t>
            </a:r>
            <a:endParaRPr lang="en-US" altLang="ko-KR" sz="24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266700" indent="-266700"/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게임은 사교적 활동을 위한 배경임  </a:t>
            </a:r>
            <a:endParaRPr lang="en-US" altLang="ko-KR" sz="24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4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3. 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 유형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87C837-F820-43EC-9219-E592A44F4D08}"/>
              </a:ext>
            </a:extLst>
          </p:cNvPr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 유형 연구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리차드 </a:t>
            </a:r>
            <a:r>
              <a:rPr lang="ko-KR" altLang="en-US" sz="3000" dirty="0" err="1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바틀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F23046-9EBD-4ED4-8899-0D405F624502}"/>
              </a:ext>
            </a:extLst>
          </p:cNvPr>
          <p:cNvSpPr/>
          <p:nvPr/>
        </p:nvSpPr>
        <p:spPr>
          <a:xfrm>
            <a:off x="413222" y="1916832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MMOG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플레이어를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4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가지 유형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EB796E-18DD-4348-A818-E7F09637A271}"/>
              </a:ext>
            </a:extLst>
          </p:cNvPr>
          <p:cNvGrpSpPr/>
          <p:nvPr/>
        </p:nvGrpSpPr>
        <p:grpSpPr>
          <a:xfrm>
            <a:off x="107504" y="2470830"/>
            <a:ext cx="2520280" cy="2088232"/>
            <a:chOff x="2195736" y="2719633"/>
            <a:chExt cx="4176463" cy="3589687"/>
          </a:xfrm>
        </p:grpSpPr>
        <p:pic>
          <p:nvPicPr>
            <p:cNvPr id="6146" name="Picture 2" descr="ë°íì íë ì´ì´ ì íì ëí ì´ë¯¸ì§ ê²ìê²°ê³¼">
              <a:extLst>
                <a:ext uri="{FF2B5EF4-FFF2-40B4-BE49-F238E27FC236}">
                  <a16:creationId xmlns:a16="http://schemas.microsoft.com/office/drawing/2014/main" id="{B89DC83F-7A51-4609-8686-EABA9C3EC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2719633"/>
              <a:ext cx="4176463" cy="3589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125AD4-40C7-4242-ADA4-C71EA3D6A2F2}"/>
                </a:ext>
              </a:extLst>
            </p:cNvPr>
            <p:cNvSpPr/>
            <p:nvPr/>
          </p:nvSpPr>
          <p:spPr>
            <a:xfrm>
              <a:off x="2555776" y="3762751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도살자형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522AE9-CF38-4BE5-844E-E93CB5F6328A}"/>
                </a:ext>
              </a:extLst>
            </p:cNvPr>
            <p:cNvSpPr/>
            <p:nvPr/>
          </p:nvSpPr>
          <p:spPr>
            <a:xfrm>
              <a:off x="4499992" y="3762751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성취가형</a:t>
              </a:r>
              <a:endParaRPr lang="ko-KR" altLang="en-US" sz="11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85A0A6B-0A01-4926-BC41-AE6C0ECF0EE5}"/>
                </a:ext>
              </a:extLst>
            </p:cNvPr>
            <p:cNvSpPr/>
            <p:nvPr/>
          </p:nvSpPr>
          <p:spPr>
            <a:xfrm>
              <a:off x="2555776" y="4626847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사교가형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687939-8131-42A9-A9C7-1B7E6A1AEDAD}"/>
                </a:ext>
              </a:extLst>
            </p:cNvPr>
            <p:cNvSpPr/>
            <p:nvPr/>
          </p:nvSpPr>
          <p:spPr>
            <a:xfrm>
              <a:off x="4499992" y="4626847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탐험가형</a:t>
              </a:r>
            </a:p>
          </p:txBody>
        </p:sp>
      </p:grp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ED61C610-0D99-42BB-A1D7-5A965AB14D4E}"/>
              </a:ext>
            </a:extLst>
          </p:cNvPr>
          <p:cNvSpPr/>
          <p:nvPr/>
        </p:nvSpPr>
        <p:spPr>
          <a:xfrm>
            <a:off x="2845049" y="2606449"/>
            <a:ext cx="6191447" cy="3858328"/>
          </a:xfrm>
          <a:prstGeom prst="borderCallout1">
            <a:avLst>
              <a:gd name="adj1" fmla="val 45459"/>
              <a:gd name="adj2" fmla="val -221"/>
              <a:gd name="adj3" fmla="val 16813"/>
              <a:gd name="adj4" fmla="val -27828"/>
            </a:avLst>
          </a:prstGeom>
          <a:noFill/>
          <a:ln w="41275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/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2400" dirty="0" err="1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그</a:t>
            </a:r>
            <a:r>
              <a:rPr lang="ko-KR" altLang="en-US" sz="2400" dirty="0" err="1" smtClean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리퍼라고</a:t>
            </a:r>
            <a:r>
              <a:rPr lang="ko-KR" altLang="en-US" sz="2400" dirty="0" smtClean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부르며</a:t>
            </a:r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가장 적은 비율 </a:t>
            </a:r>
            <a:endParaRPr lang="en-US" altLang="ko-KR" sz="24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266700" indent="-266700"/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이기고자 하는 욕구가 매우 강해서</a:t>
            </a:r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다른 사람들이 반드시 패배해야 함</a:t>
            </a:r>
            <a:endParaRPr lang="en-US" altLang="ko-KR" sz="24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266700" indent="-266700"/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가능한 많은 사람이 죽는 모습을 보고 싶어하며</a:t>
            </a:r>
            <a:r>
              <a:rPr lang="en-US" altLang="ko-KR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희생자들이 자신에게 찬양과 존경심을 표현하기를 원함 </a:t>
            </a:r>
            <a:endParaRPr lang="en-US" altLang="ko-KR" sz="24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0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3. 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 유형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87C837-F820-43EC-9219-E592A44F4D08}"/>
              </a:ext>
            </a:extLst>
          </p:cNvPr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 유형 연구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리차드 </a:t>
            </a:r>
            <a:r>
              <a:rPr lang="ko-KR" altLang="en-US" sz="3000" dirty="0" err="1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바틀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F23046-9EBD-4ED4-8899-0D405F624502}"/>
              </a:ext>
            </a:extLst>
          </p:cNvPr>
          <p:cNvSpPr/>
          <p:nvPr/>
        </p:nvSpPr>
        <p:spPr>
          <a:xfrm>
            <a:off x="413222" y="1916832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MMOG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플레이어를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4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가지 유형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EB796E-18DD-4348-A818-E7F09637A271}"/>
              </a:ext>
            </a:extLst>
          </p:cNvPr>
          <p:cNvGrpSpPr/>
          <p:nvPr/>
        </p:nvGrpSpPr>
        <p:grpSpPr>
          <a:xfrm>
            <a:off x="179512" y="3284984"/>
            <a:ext cx="2520280" cy="2088232"/>
            <a:chOff x="2195736" y="2719633"/>
            <a:chExt cx="4176463" cy="3589687"/>
          </a:xfrm>
        </p:grpSpPr>
        <p:pic>
          <p:nvPicPr>
            <p:cNvPr id="6146" name="Picture 2" descr="ë°íì íë ì´ì´ ì íì ëí ì´ë¯¸ì§ ê²ìê²°ê³¼">
              <a:extLst>
                <a:ext uri="{FF2B5EF4-FFF2-40B4-BE49-F238E27FC236}">
                  <a16:creationId xmlns:a16="http://schemas.microsoft.com/office/drawing/2014/main" id="{B89DC83F-7A51-4609-8686-EABA9C3EC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2719633"/>
              <a:ext cx="4176463" cy="3589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125AD4-40C7-4242-ADA4-C71EA3D6A2F2}"/>
                </a:ext>
              </a:extLst>
            </p:cNvPr>
            <p:cNvSpPr/>
            <p:nvPr/>
          </p:nvSpPr>
          <p:spPr>
            <a:xfrm>
              <a:off x="2555776" y="3762751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도살자형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522AE9-CF38-4BE5-844E-E93CB5F6328A}"/>
                </a:ext>
              </a:extLst>
            </p:cNvPr>
            <p:cNvSpPr/>
            <p:nvPr/>
          </p:nvSpPr>
          <p:spPr>
            <a:xfrm>
              <a:off x="4499992" y="3762751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성취가형</a:t>
              </a:r>
              <a:endParaRPr lang="ko-KR" altLang="en-US" sz="11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85A0A6B-0A01-4926-BC41-AE6C0ECF0EE5}"/>
                </a:ext>
              </a:extLst>
            </p:cNvPr>
            <p:cNvSpPr/>
            <p:nvPr/>
          </p:nvSpPr>
          <p:spPr>
            <a:xfrm>
              <a:off x="2555776" y="4626847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사교가형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687939-8131-42A9-A9C7-1B7E6A1AEDAD}"/>
                </a:ext>
              </a:extLst>
            </p:cNvPr>
            <p:cNvSpPr/>
            <p:nvPr/>
          </p:nvSpPr>
          <p:spPr>
            <a:xfrm>
              <a:off x="4499992" y="4626847"/>
              <a:ext cx="1584176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탐험가형</a:t>
              </a:r>
            </a:p>
          </p:txBody>
        </p:sp>
      </p:grp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ED61C610-0D99-42BB-A1D7-5A965AB14D4E}"/>
              </a:ext>
            </a:extLst>
          </p:cNvPr>
          <p:cNvSpPr/>
          <p:nvPr/>
        </p:nvSpPr>
        <p:spPr>
          <a:xfrm>
            <a:off x="4139952" y="2842701"/>
            <a:ext cx="4298132" cy="1738427"/>
          </a:xfrm>
          <a:prstGeom prst="borderCallout1">
            <a:avLst>
              <a:gd name="adj1" fmla="val 45459"/>
              <a:gd name="adj2" fmla="val -221"/>
              <a:gd name="adj3" fmla="val 83760"/>
              <a:gd name="adj4" fmla="val -35645"/>
            </a:avLst>
          </a:prstGeom>
          <a:noFill/>
          <a:ln w="41275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/>
            <a:r>
              <a:rPr lang="ko-KR" altLang="en-US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다중선택시</a:t>
            </a:r>
            <a:endParaRPr lang="en-US" altLang="ko-KR" sz="20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사교가형 </a:t>
            </a:r>
            <a:r>
              <a:rPr lang="en-US" altLang="ko-KR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80%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탐험가형 </a:t>
            </a:r>
            <a:r>
              <a:rPr lang="en-US" altLang="ko-KR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50% 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 err="1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성취가형</a:t>
            </a:r>
            <a:r>
              <a:rPr lang="ko-KR" altLang="en-US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40%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도살자형 </a:t>
            </a:r>
            <a:r>
              <a:rPr lang="en-US" altLang="ko-KR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20% </a:t>
            </a: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0EAE62C7-1F86-47B4-A04F-CB185B94C85E}"/>
              </a:ext>
            </a:extLst>
          </p:cNvPr>
          <p:cNvSpPr/>
          <p:nvPr/>
        </p:nvSpPr>
        <p:spPr>
          <a:xfrm>
            <a:off x="4123106" y="4716747"/>
            <a:ext cx="4298132" cy="1939381"/>
          </a:xfrm>
          <a:prstGeom prst="borderCallout1">
            <a:avLst>
              <a:gd name="adj1" fmla="val 45459"/>
              <a:gd name="adj2" fmla="val -221"/>
              <a:gd name="adj3" fmla="val -20721"/>
              <a:gd name="adj4" fmla="val -36625"/>
            </a:avLst>
          </a:prstGeom>
          <a:noFill/>
          <a:ln w="41275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/>
            <a:r>
              <a:rPr lang="ko-KR" altLang="en-US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배타적 </a:t>
            </a:r>
            <a:r>
              <a:rPr lang="ko-KR" altLang="en-US" sz="2000" dirty="0" err="1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선택시</a:t>
            </a:r>
            <a:endParaRPr lang="en-US" altLang="ko-KR" sz="20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사교가형</a:t>
            </a:r>
            <a:r>
              <a:rPr lang="ko-KR" altLang="en-US" sz="2000" dirty="0" smtClean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75%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탐험가형</a:t>
            </a:r>
            <a:r>
              <a:rPr lang="ko-KR" altLang="en-US" sz="2000" dirty="0" smtClean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10%</a:t>
            </a:r>
            <a:r>
              <a:rPr lang="ko-KR" altLang="en-US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성취가형</a:t>
            </a:r>
            <a:r>
              <a:rPr lang="ko-KR" altLang="en-US" sz="2000" dirty="0" smtClean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10% 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도살자형</a:t>
            </a:r>
            <a:r>
              <a:rPr lang="ko-KR" altLang="en-US" sz="2000" dirty="0" smtClean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5% </a:t>
            </a:r>
          </a:p>
        </p:txBody>
      </p:sp>
    </p:spTree>
    <p:extLst>
      <p:ext uri="{BB962C8B-B14F-4D97-AF65-F5344CB8AC3E}">
        <p14:creationId xmlns:p14="http://schemas.microsoft.com/office/powerpoint/2010/main" val="31642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4. </a:t>
            </a:r>
            <a:r>
              <a:rPr lang="ko-KR" altLang="en-US" sz="36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소셜게임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소셜의 힘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F0A4A5-D957-4057-81E0-E337DF925818}"/>
              </a:ext>
            </a:extLst>
          </p:cNvPr>
          <p:cNvSpPr/>
          <p:nvPr/>
        </p:nvSpPr>
        <p:spPr>
          <a:xfrm>
            <a:off x="217960" y="1822758"/>
            <a:ext cx="873077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·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대부분은 게이머들은 사교가형 플레이어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·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성취감도 플레이어를 기분 좋게 하나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주요한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000" dirty="0" err="1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유인책은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아님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·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따라서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개발 시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많은 사람을 참여하게 하고자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한다면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소셜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활동을 기획해야 함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·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대부분의 집단은 승리 자체보다 동지애나 공동체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의식을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가지려고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게임을 함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8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flipH="1">
            <a:off x="645870" y="305618"/>
            <a:ext cx="5510305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/>
                <a:ea typeface="ONE 모바일POP"/>
              </a:rPr>
              <a:t>지난 차시 </a:t>
            </a:r>
            <a:r>
              <a:rPr lang="en-US" altLang="ko-KR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/>
                <a:ea typeface="ONE 모바일POP"/>
              </a:rPr>
              <a:t>&amp; </a:t>
            </a:r>
            <a:r>
              <a:rPr lang="ko-KR" altLang="en-US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/>
                <a:ea typeface="ONE 모바일POP"/>
              </a:rPr>
              <a:t>오늘 차시 안내</a:t>
            </a:r>
            <a:endParaRPr lang="en-US" altLang="ko-KR" sz="3600" b="1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ONE 모바일POP"/>
              <a:ea typeface="ONE 모바일POP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5576" y="1124744"/>
            <a:ext cx="7095798" cy="51655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53242" y="3429000"/>
            <a:ext cx="5198132" cy="1728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4. </a:t>
            </a:r>
            <a:r>
              <a:rPr lang="ko-KR" altLang="en-US" sz="36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소셜게임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예 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팀플레이의 힘과 사교적인 압박 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F0A4A5-D957-4057-81E0-E337DF925818}"/>
              </a:ext>
            </a:extLst>
          </p:cNvPr>
          <p:cNvSpPr/>
          <p:nvPr/>
        </p:nvSpPr>
        <p:spPr>
          <a:xfrm>
            <a:off x="217960" y="1822758"/>
            <a:ext cx="8883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넥스트 점프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(CEO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찰리 팀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의 </a:t>
            </a:r>
            <a:r>
              <a:rPr lang="ko-KR" altLang="en-US" sz="3000" dirty="0" err="1">
                <a:latin typeface="ONE 모바일POP" panose="00000500000000000000" pitchFamily="2" charset="-127"/>
                <a:ea typeface="ONE 모바일POP" panose="00000500000000000000" pitchFamily="2" charset="-127"/>
              </a:rPr>
              <a:t>전직원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운동 프로젝트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1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단계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모든 사무실에 체육관 건립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2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단계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체육관을 많이 이용하는 임직원에게 상금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        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그러자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12%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운동을 시작함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3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단계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각 팀별로 체육관 이용 실적을 겨루는 식의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 	   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		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경쟁구도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도입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–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승리한 팀에 상금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        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	70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%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에 가까운 임직원들이 운동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~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         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3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5. 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내적 동기유발과 외적 동기유발 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외적동기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F0A4A5-D957-4057-81E0-E337DF925818}"/>
              </a:ext>
            </a:extLst>
          </p:cNvPr>
          <p:cNvSpPr/>
          <p:nvPr/>
        </p:nvSpPr>
        <p:spPr>
          <a:xfrm>
            <a:off x="217960" y="1822758"/>
            <a:ext cx="88831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사회적인 욕구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칭찬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권위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인정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지위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나 금전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		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물질적인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보상 등을 통해 동기를 부여하는 것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         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EBF83-B94F-44AC-A9D5-67051A0534B1}"/>
              </a:ext>
            </a:extLst>
          </p:cNvPr>
          <p:cNvSpPr/>
          <p:nvPr/>
        </p:nvSpPr>
        <p:spPr>
          <a:xfrm>
            <a:off x="-1" y="6427032"/>
            <a:ext cx="91011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출처 </a:t>
            </a:r>
            <a:r>
              <a:rPr lang="en-US" altLang="ko-KR" sz="14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</a:t>
            </a:r>
            <a:r>
              <a:rPr lang="ko-KR" altLang="en-US" sz="14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1400" dirty="0">
                <a:hlinkClick r:id="rId3"/>
              </a:rPr>
              <a:t>http://steadypedal.com/?p=866</a:t>
            </a:r>
            <a:r>
              <a:rPr lang="en-US" altLang="ko-KR" sz="1400" dirty="0"/>
              <a:t> </a:t>
            </a:r>
          </a:p>
          <a:p>
            <a:endParaRPr lang="ko-KR" altLang="en-US" sz="14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2AE994-96BC-44F5-9E82-9D6C29A0A4C3}"/>
              </a:ext>
            </a:extLst>
          </p:cNvPr>
          <p:cNvSpPr/>
          <p:nvPr/>
        </p:nvSpPr>
        <p:spPr>
          <a:xfrm>
            <a:off x="413222" y="3293898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내적동기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A4E670-FB9D-409E-8E7E-2EB6B798DE46}"/>
              </a:ext>
            </a:extLst>
          </p:cNvPr>
          <p:cNvSpPr/>
          <p:nvPr/>
        </p:nvSpPr>
        <p:spPr>
          <a:xfrm>
            <a:off x="217960" y="3847896"/>
            <a:ext cx="88831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내면에 존재하는 내적인 욕망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욕구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열정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사명감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등을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통해 동기가 부여되는 것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1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/>
                <a:ea typeface="ONE 모바일POP"/>
              </a:rPr>
              <a:t>5. </a:t>
            </a:r>
            <a:r>
              <a:rPr lang="ko-KR" altLang="en-US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/>
                <a:ea typeface="ONE 모바일POP"/>
              </a:rPr>
              <a:t>내적 동기유발과 외적 동기유발  </a:t>
            </a:r>
            <a:endParaRPr xmlns:mc="http://schemas.openxmlformats.org/markup-compatibility/2006" xmlns:hp="http://schemas.haansoft.com/office/presentation/8.0" lang="en-US" altLang="ko-KR" sz="3600" b="1" mc:Ignorable="hp" hp:hslEmbossed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ONE 모바일POP"/>
              <a:ea typeface="ONE 모바일POP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- </a:t>
            </a:r>
            <a:r>
              <a:rPr lang="ko-KR" altLang="en-US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내적 동기</a:t>
            </a:r>
            <a:r>
              <a:rPr lang="en-US" altLang="ko-KR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, </a:t>
            </a:r>
            <a:r>
              <a:rPr lang="ko-KR" altLang="en-US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외적 동기의 특징</a:t>
            </a:r>
            <a:endParaRPr lang="en-US" altLang="ko-KR" sz="3000" b="1">
              <a:solidFill>
                <a:schemeClr val="accent6">
                  <a:lumMod val="75000"/>
                </a:schemeClr>
              </a:solidFill>
              <a:latin typeface="ONE 모바일POP"/>
              <a:ea typeface="ONE 모바일POP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7960" y="1822758"/>
            <a:ext cx="88831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· </a:t>
            </a:r>
            <a:r>
              <a:rPr lang="ko-KR" altLang="en-US" sz="3000">
                <a:latin typeface="ONE 모바일POP"/>
                <a:ea typeface="ONE 모바일POP"/>
              </a:rPr>
              <a:t>외적 동기는 비교적 나이 어린 사람에게 효과적임</a:t>
            </a:r>
            <a:endParaRPr lang="ko-KR" altLang="en-US" sz="3000">
              <a:latin typeface="ONE 모바일POP"/>
              <a:ea typeface="ONE 모바일POP"/>
            </a:endParaRPr>
          </a:p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· </a:t>
            </a:r>
            <a:r>
              <a:rPr lang="ko-KR" altLang="en-US" sz="3000">
                <a:latin typeface="ONE 모바일POP"/>
                <a:ea typeface="ONE 모바일POP"/>
              </a:rPr>
              <a:t>나이가 들수록 내적 동기의 중요성이 커짐</a:t>
            </a:r>
            <a:r>
              <a:rPr lang="en-US" altLang="ko-KR" sz="3000">
                <a:latin typeface="ONE 모바일POP"/>
                <a:ea typeface="ONE 모바일POP"/>
              </a:rPr>
              <a:t>.</a:t>
            </a:r>
            <a:endParaRPr lang="en-US" altLang="ko-KR" sz="3000">
              <a:latin typeface="ONE 모바일POP"/>
              <a:ea typeface="ONE 모바일POP"/>
            </a:endParaRPr>
          </a:p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· </a:t>
            </a:r>
            <a:r>
              <a:rPr lang="ko-KR" altLang="en-US" sz="3000">
                <a:latin typeface="ONE 모바일POP"/>
                <a:ea typeface="ONE 모바일POP"/>
              </a:rPr>
              <a:t>개인에 따라</a:t>
            </a:r>
            <a:r>
              <a:rPr lang="en-US" altLang="ko-KR" sz="3000">
                <a:latin typeface="ONE 모바일POP"/>
                <a:ea typeface="ONE 모바일POP"/>
              </a:rPr>
              <a:t>, </a:t>
            </a:r>
            <a:r>
              <a:rPr lang="ko-KR" altLang="en-US" sz="3000">
                <a:latin typeface="ONE 모바일POP"/>
                <a:ea typeface="ONE 모바일POP"/>
              </a:rPr>
              <a:t>외적</a:t>
            </a:r>
            <a:r>
              <a:rPr lang="en-US" altLang="ko-KR" sz="3000">
                <a:latin typeface="ONE 모바일POP"/>
                <a:ea typeface="ONE 모바일POP"/>
              </a:rPr>
              <a:t>, </a:t>
            </a:r>
            <a:r>
              <a:rPr lang="ko-KR" altLang="en-US" sz="3000">
                <a:latin typeface="ONE 모바일POP"/>
                <a:ea typeface="ONE 모바일POP"/>
              </a:rPr>
              <a:t>내적 동기의 선호도가 다름</a:t>
            </a:r>
            <a:r>
              <a:rPr lang="en-US" altLang="ko-KR" sz="3000">
                <a:latin typeface="ONE 모바일POP"/>
                <a:ea typeface="ONE 모바일POP"/>
              </a:rPr>
              <a:t> </a:t>
            </a:r>
            <a:endParaRPr lang="en-US" altLang="ko-KR" sz="3000">
              <a:latin typeface="ONE 모바일POP"/>
              <a:ea typeface="ONE 모바일POP"/>
            </a:endParaRPr>
          </a:p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· </a:t>
            </a:r>
            <a:r>
              <a:rPr lang="ko-KR" altLang="en-US" sz="3000">
                <a:latin typeface="ONE 모바일POP"/>
                <a:ea typeface="ONE 모바일POP"/>
              </a:rPr>
              <a:t>개인의 성향과 목표에 맞는 동기를 활용할 것 </a:t>
            </a:r>
            <a:endParaRPr lang="ko-KR" altLang="en-US" sz="3000">
              <a:latin typeface="ONE 모바일POP"/>
              <a:ea typeface="ONE 모바일POP"/>
            </a:endParaRPr>
          </a:p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· </a:t>
            </a:r>
            <a:r>
              <a:rPr lang="ko-KR" altLang="en-US" sz="3000">
                <a:latin typeface="ONE 모바일POP"/>
                <a:ea typeface="ONE 모바일POP"/>
              </a:rPr>
              <a:t>단순 행위의 반복이나 단기적인 목표인 경우에 </a:t>
            </a:r>
            <a:r>
              <a:rPr lang="en-US" altLang="ko-KR" sz="3000">
                <a:latin typeface="ONE 모바일POP"/>
                <a:ea typeface="ONE 모바일POP"/>
              </a:rPr>
              <a:t>			</a:t>
            </a:r>
            <a:r>
              <a:rPr lang="ko-KR" altLang="en-US" sz="3000">
                <a:latin typeface="ONE 모바일POP"/>
                <a:ea typeface="ONE 모바일POP"/>
              </a:rPr>
              <a:t>외적동기가 효율적임</a:t>
            </a:r>
            <a:endParaRPr lang="en-US" altLang="ko-KR" sz="3000">
              <a:latin typeface="ONE 모바일POP"/>
              <a:ea typeface="ONE 모바일POP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6427032"/>
            <a:ext cx="91011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ONE 모바일POP"/>
                <a:ea typeface="ONE 모바일POP"/>
              </a:rPr>
              <a:t>출처 </a:t>
            </a:r>
            <a:r>
              <a:rPr lang="en-US" altLang="ko-KR" sz="1400">
                <a:latin typeface="ONE 모바일POP"/>
                <a:ea typeface="ONE 모바일POP"/>
              </a:rPr>
              <a:t>:</a:t>
            </a:r>
            <a:r>
              <a:rPr lang="ko-KR" altLang="en-US" sz="1400">
                <a:latin typeface="ONE 모바일POP"/>
                <a:ea typeface="ONE 모바일POP"/>
              </a:rPr>
              <a:t> </a:t>
            </a:r>
            <a:r>
              <a:rPr lang="en-US" altLang="ko-KR" sz="1400">
                <a:hlinkClick r:id="rId3"/>
              </a:rPr>
              <a:t>http://steadypedal.com/?p=866</a:t>
            </a:r>
            <a:r>
              <a:rPr lang="en-US" altLang="ko-KR" sz="1400"/>
              <a:t> </a:t>
            </a:r>
            <a:endParaRPr lang="en-US" altLang="ko-KR" sz="1400"/>
          </a:p>
          <a:p>
            <a:pPr lvl="0">
              <a:defRPr/>
            </a:pPr>
            <a:endParaRPr lang="ko-KR" altLang="en-US" sz="1400">
              <a:latin typeface="ONE 모바일POP"/>
              <a:ea typeface="ONE 모바일POP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/>
                <a:ea typeface="ONE 모바일POP"/>
              </a:rPr>
              <a:t>5. </a:t>
            </a:r>
            <a:r>
              <a:rPr lang="ko-KR" altLang="en-US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/>
                <a:ea typeface="ONE 모바일POP"/>
              </a:rPr>
              <a:t>내적 동기유발과 외적 동기유발  </a:t>
            </a:r>
            <a:endParaRPr xmlns:mc="http://schemas.openxmlformats.org/markup-compatibility/2006" xmlns:hp="http://schemas.haansoft.com/office/presentation/8.0" lang="en-US" altLang="ko-KR" sz="3600" b="1" mc:Ignorable="hp" hp:hslEmbossed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ONE 모바일POP"/>
              <a:ea typeface="ONE 모바일POP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- </a:t>
            </a:r>
            <a:r>
              <a:rPr lang="ko-KR" altLang="en-US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내적 동기</a:t>
            </a:r>
            <a:r>
              <a:rPr lang="en-US" altLang="ko-KR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, </a:t>
            </a:r>
            <a:r>
              <a:rPr lang="ko-KR" altLang="en-US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외적 동기의 특징</a:t>
            </a:r>
            <a:endParaRPr lang="en-US" altLang="ko-KR" sz="3000" b="1">
              <a:solidFill>
                <a:schemeClr val="accent6">
                  <a:lumMod val="75000"/>
                </a:schemeClr>
              </a:solidFill>
              <a:latin typeface="ONE 모바일POP"/>
              <a:ea typeface="ONE 모바일POP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7960" y="1822758"/>
            <a:ext cx="8883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· </a:t>
            </a:r>
            <a:r>
              <a:rPr lang="ko-KR" altLang="en-US" sz="3000">
                <a:latin typeface="ONE 모바일POP"/>
                <a:ea typeface="ONE 모바일POP"/>
              </a:rPr>
              <a:t>외적 동기는 단시간에 변화를 가져오지만 수명이 </a:t>
            </a:r>
            <a:r>
              <a:rPr lang="en-US" altLang="ko-KR" sz="3000">
                <a:latin typeface="ONE 모바일POP"/>
                <a:ea typeface="ONE 모바일POP"/>
              </a:rPr>
              <a:t> </a:t>
            </a:r>
            <a:endParaRPr lang="en-US" altLang="ko-KR" sz="3000">
              <a:latin typeface="ONE 모바일POP"/>
              <a:ea typeface="ONE 모바일POP"/>
            </a:endParaRPr>
          </a:p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  </a:t>
            </a:r>
            <a:r>
              <a:rPr lang="ko-KR" altLang="en-US" sz="3000">
                <a:latin typeface="ONE 모바일POP"/>
                <a:ea typeface="ONE 모바일POP"/>
              </a:rPr>
              <a:t>짧으며</a:t>
            </a:r>
            <a:r>
              <a:rPr lang="en-US" altLang="ko-KR" sz="3000">
                <a:latin typeface="ONE 모바일POP"/>
                <a:ea typeface="ONE 모바일POP"/>
              </a:rPr>
              <a:t>, </a:t>
            </a:r>
            <a:r>
              <a:rPr lang="ko-KR" altLang="en-US" sz="3000">
                <a:latin typeface="ONE 모바일POP"/>
                <a:ea typeface="ONE 모바일POP"/>
              </a:rPr>
              <a:t>내적 동기는 행동을 점차적으로 변화시킴</a:t>
            </a:r>
            <a:endParaRPr lang="ko-KR" altLang="en-US" sz="3000">
              <a:latin typeface="ONE 모바일POP"/>
              <a:ea typeface="ONE 모바일POP"/>
            </a:endParaRPr>
          </a:p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· </a:t>
            </a:r>
            <a:r>
              <a:rPr lang="ko-KR" altLang="en-US" sz="3000">
                <a:latin typeface="ONE 모바일POP"/>
                <a:ea typeface="ONE 모바일POP"/>
              </a:rPr>
              <a:t>내적 동기는 많은 노력이 필요한 목표달성에 필수적인 </a:t>
            </a:r>
            <a:r>
              <a:rPr lang="en-US" altLang="ko-KR" sz="3000">
                <a:latin typeface="ONE 모바일POP"/>
                <a:ea typeface="ONE 모바일POP"/>
              </a:rPr>
              <a:t>	  	</a:t>
            </a:r>
            <a:r>
              <a:rPr lang="ko-KR" altLang="en-US" sz="3000">
                <a:latin typeface="ONE 모바일POP"/>
                <a:ea typeface="ONE 모바일POP"/>
              </a:rPr>
              <a:t>동기이며 가장 강한 동기부여 요소</a:t>
            </a:r>
            <a:endParaRPr lang="ko-KR" altLang="en-US" sz="3000">
              <a:latin typeface="ONE 모바일POP"/>
              <a:ea typeface="ONE 모바일POP"/>
            </a:endParaRPr>
          </a:p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· </a:t>
            </a:r>
            <a:r>
              <a:rPr lang="ko-KR" altLang="en-US" sz="3000">
                <a:latin typeface="ONE 모바일POP"/>
                <a:ea typeface="ONE 모바일POP"/>
              </a:rPr>
              <a:t>외적 동기와는 달리 내적 동기를 인위적 부여하기는 </a:t>
            </a:r>
            <a:r>
              <a:rPr lang="en-US" altLang="ko-KR" sz="3000">
                <a:latin typeface="ONE 모바일POP"/>
                <a:ea typeface="ONE 모바일POP"/>
              </a:rPr>
              <a:t>		</a:t>
            </a:r>
            <a:r>
              <a:rPr lang="ko-KR" altLang="en-US" sz="3000">
                <a:latin typeface="ONE 모바일POP"/>
                <a:ea typeface="ONE 모바일POP"/>
              </a:rPr>
              <a:t>어려움 </a:t>
            </a:r>
            <a:endParaRPr lang="ko-KR" altLang="en-US" sz="3000">
              <a:latin typeface="ONE 모바일POP"/>
              <a:ea typeface="ONE 모바일POP"/>
            </a:endParaRPr>
          </a:p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· </a:t>
            </a:r>
            <a:r>
              <a:rPr lang="ko-KR" altLang="en-US" sz="3000">
                <a:latin typeface="ONE 모바일POP"/>
                <a:ea typeface="ONE 모바일POP"/>
              </a:rPr>
              <a:t>목표 달성을 위해서는 외적 동기와 내적 동기를</a:t>
            </a:r>
            <a:r>
              <a:rPr lang="en-US" altLang="ko-KR" sz="3000">
                <a:latin typeface="ONE 모바일POP"/>
                <a:ea typeface="ONE 모바일POP"/>
              </a:rPr>
              <a:t> </a:t>
            </a:r>
            <a:r>
              <a:rPr lang="ko-KR" altLang="en-US" sz="3000">
                <a:latin typeface="ONE 모바일POP"/>
                <a:ea typeface="ONE 모바일POP"/>
              </a:rPr>
              <a:t>혼합하여 </a:t>
            </a:r>
            <a:r>
              <a:rPr lang="en-US" altLang="ko-KR" sz="3000">
                <a:latin typeface="ONE 모바일POP"/>
                <a:ea typeface="ONE 모바일POP"/>
              </a:rPr>
              <a:t>	</a:t>
            </a:r>
            <a:r>
              <a:rPr lang="ko-KR" altLang="en-US" sz="3000">
                <a:latin typeface="ONE 모바일POP"/>
                <a:ea typeface="ONE 모바일POP"/>
              </a:rPr>
              <a:t>사용하는 것이 효율적임 </a:t>
            </a:r>
            <a:endParaRPr lang="en-US" altLang="ko-KR" sz="3000">
              <a:latin typeface="ONE 모바일POP"/>
              <a:ea typeface="ONE 모바일POP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6427032"/>
            <a:ext cx="91011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ONE 모바일POP"/>
                <a:ea typeface="ONE 모바일POP"/>
              </a:rPr>
              <a:t>출처 </a:t>
            </a:r>
            <a:r>
              <a:rPr lang="en-US" altLang="ko-KR" sz="1400">
                <a:latin typeface="ONE 모바일POP"/>
                <a:ea typeface="ONE 모바일POP"/>
              </a:rPr>
              <a:t>:</a:t>
            </a:r>
            <a:r>
              <a:rPr lang="ko-KR" altLang="en-US" sz="1400">
                <a:latin typeface="ONE 모바일POP"/>
                <a:ea typeface="ONE 모바일POP"/>
              </a:rPr>
              <a:t> </a:t>
            </a:r>
            <a:r>
              <a:rPr lang="en-US" altLang="ko-KR" sz="1400">
                <a:hlinkClick r:id="rId3"/>
              </a:rPr>
              <a:t>http://steadypedal.com/?p=866</a:t>
            </a:r>
            <a:r>
              <a:rPr lang="en-US" altLang="ko-KR" sz="1400"/>
              <a:t> </a:t>
            </a:r>
            <a:endParaRPr lang="en-US" altLang="ko-KR" sz="1400"/>
          </a:p>
          <a:p>
            <a:pPr lvl="0">
              <a:defRPr/>
            </a:pPr>
            <a:endParaRPr lang="ko-KR" altLang="en-US" sz="1400">
              <a:latin typeface="ONE 모바일POP"/>
              <a:ea typeface="ONE 모바일POP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6. 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마스터가 되는 길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시스템에 참여해서 마스터가 되는 단계별 과정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F0A4A5-D957-4057-81E0-E337DF925818}"/>
              </a:ext>
            </a:extLst>
          </p:cNvPr>
          <p:cNvSpPr/>
          <p:nvPr/>
        </p:nvSpPr>
        <p:spPr>
          <a:xfrm>
            <a:off x="217960" y="1822758"/>
            <a:ext cx="888317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 err="1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드레이퍼스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모델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5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단계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미 육군 의뢰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, 1980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년대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endParaRPr lang="en-US" altLang="ko-KR" sz="2800" dirty="0" smtClean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*</a:t>
            </a:r>
            <a:r>
              <a:rPr lang="en-US" altLang="ko-KR" sz="2800" b="1" dirty="0" smtClean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1</a:t>
            </a:r>
            <a:r>
              <a:rPr lang="ko-KR" altLang="en-US" sz="2800" b="1" dirty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단계 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초심자 </a:t>
            </a:r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이제 막 시작한 사람 </a:t>
            </a:r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*</a:t>
            </a:r>
            <a:r>
              <a:rPr lang="en-US" altLang="ko-KR" sz="2800" b="1" dirty="0" smtClean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2</a:t>
            </a:r>
            <a:r>
              <a:rPr lang="ko-KR" altLang="en-US" sz="2800" b="1" dirty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단계 </a:t>
            </a:r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문제 </a:t>
            </a:r>
            <a:r>
              <a:rPr lang="ko-KR" altLang="en-US" sz="2800" dirty="0" err="1">
                <a:latin typeface="ONE 모바일POP" panose="00000500000000000000" pitchFamily="2" charset="-127"/>
                <a:ea typeface="ONE 모바일POP" panose="00000500000000000000" pitchFamily="2" charset="-127"/>
              </a:rPr>
              <a:t>해결자</a:t>
            </a:r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초심자와 유사하나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몇몇사전정보있음</a:t>
            </a:r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*</a:t>
            </a:r>
            <a:r>
              <a:rPr lang="en-US" altLang="ko-KR" sz="2800" b="1" dirty="0" smtClean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3</a:t>
            </a:r>
            <a:r>
              <a:rPr lang="ko-KR" altLang="en-US" sz="2800" b="1" dirty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단계 </a:t>
            </a:r>
            <a:r>
              <a:rPr lang="ko-KR" altLang="en-US" sz="2800" dirty="0" err="1">
                <a:latin typeface="ONE 모바일POP" panose="00000500000000000000" pitchFamily="2" charset="-127"/>
                <a:ea typeface="ONE 모바일POP" panose="00000500000000000000" pitchFamily="2" charset="-127"/>
              </a:rPr>
              <a:t>숙련가</a:t>
            </a:r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시스템 자체가 어떻게 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돌아가는지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			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이미 </a:t>
            </a:r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배우기 시작 </a:t>
            </a:r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*</a:t>
            </a:r>
            <a:r>
              <a:rPr lang="en-US" altLang="ko-KR" sz="2800" b="1" dirty="0" smtClean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4</a:t>
            </a:r>
            <a:r>
              <a:rPr lang="ko-KR" altLang="en-US" sz="2800" b="1" dirty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단계 </a:t>
            </a:r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마스터 </a:t>
            </a:r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자신이 시스템을 이해한다고 믿음 </a:t>
            </a:r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*</a:t>
            </a:r>
            <a:r>
              <a:rPr lang="en-US" altLang="ko-KR" sz="2800" b="1" dirty="0" smtClean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5</a:t>
            </a:r>
            <a:r>
              <a:rPr lang="ko-KR" altLang="en-US" sz="2800" b="1" dirty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단계 </a:t>
            </a:r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선지자 </a:t>
            </a:r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마스터 중 특별한 사람  </a:t>
            </a:r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6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reyfus Model of Skill Acqui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3845"/>
            <a:ext cx="8382234" cy="647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3094" y="629898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3"/>
              </a:rPr>
              <a:t>https://</a:t>
            </a:r>
            <a:r>
              <a:rPr lang="ko-KR" altLang="en-US" sz="1600" dirty="0" smtClean="0">
                <a:hlinkClick r:id="rId3"/>
              </a:rPr>
              <a:t>www.slideshare.net/KarenMartinGroup/the-improvement-professionals-evolving-role-from-practitioner-to-facilitator-oto-coac/13-Dreyfus_Model_ofSkill_AcquisitionStuart_Hubert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77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6. 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마스터가 되는 길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3000" dirty="0" smtClean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마스터가 되는 단계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F0A4A5-D957-4057-81E0-E337DF925818}"/>
              </a:ext>
            </a:extLst>
          </p:cNvPr>
          <p:cNvSpPr/>
          <p:nvPr/>
        </p:nvSpPr>
        <p:spPr>
          <a:xfrm>
            <a:off x="217960" y="1822758"/>
            <a:ext cx="88831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인지적 도제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(cognitive apprenticeship)</a:t>
            </a: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소셜 </a:t>
            </a:r>
            <a:r>
              <a:rPr lang="ko-KR" altLang="en-US" sz="3000" dirty="0" err="1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관계속에서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마스터가 더 수월하게 됨 </a:t>
            </a:r>
            <a:endParaRPr lang="en-US" altLang="ko-KR" sz="3000" dirty="0" smtClean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endParaRPr lang="en-US" altLang="ko-KR" sz="3000" dirty="0" smtClean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96952"/>
            <a:ext cx="889510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flipH="1">
            <a:off x="645871" y="305618"/>
            <a:ext cx="46462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ONE 모바일POP" panose="00000500000000000000" pitchFamily="2" charset="-127"/>
                <a:ea typeface="ONE 모바일POP" panose="00000500000000000000" pitchFamily="2" charset="-127"/>
                <a:cs typeface="+mn-cs"/>
              </a:rPr>
              <a:t>다음 차시 </a:t>
            </a:r>
            <a:endParaRPr kumimoji="0" lang="ko-KR" altLang="en-US" sz="3600" b="1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2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ONE 모바일POP" panose="00000500000000000000" pitchFamily="2" charset="-127"/>
              <a:ea typeface="ONE 모바일POP" panose="00000500000000000000" pitchFamily="2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951949"/>
            <a:ext cx="7272808" cy="569988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2899" y="1710531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5</a:t>
            </a:r>
            <a:r>
              <a:rPr lang="ko-KR" altLang="en-US" sz="3600" b="1" dirty="0" smtClean="0">
                <a:solidFill>
                  <a:srgbClr val="FF000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주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7633" y="3546661"/>
            <a:ext cx="901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6</a:t>
            </a:r>
            <a:r>
              <a:rPr lang="ko-KR" altLang="en-US" sz="3600" b="1" dirty="0" smtClean="0">
                <a:solidFill>
                  <a:srgbClr val="FF000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주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2923268"/>
            <a:ext cx="5400601" cy="2161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3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-24011" y="1268760"/>
            <a:ext cx="9110836" cy="8617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50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플레이어에 대한 이해</a:t>
            </a:r>
            <a:endParaRPr lang="en-US" altLang="ko-KR" sz="50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F406D4-2AFB-4790-BFB3-EE2CD062AC9C}"/>
              </a:ext>
            </a:extLst>
          </p:cNvPr>
          <p:cNvSpPr/>
          <p:nvPr/>
        </p:nvSpPr>
        <p:spPr>
          <a:xfrm>
            <a:off x="154112" y="260648"/>
            <a:ext cx="9716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551BF8-55FC-45BD-B1FC-E3601B793C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56992"/>
            <a:ext cx="3048000" cy="30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1. 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 동기유발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Flow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F0A4A5-D957-4057-81E0-E337DF925818}"/>
              </a:ext>
            </a:extLst>
          </p:cNvPr>
          <p:cNvSpPr/>
          <p:nvPr/>
        </p:nvSpPr>
        <p:spPr>
          <a:xfrm>
            <a:off x="413222" y="1916832"/>
            <a:ext cx="87307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 err="1">
                <a:latin typeface="ONE 모바일POP" panose="00000500000000000000" pitchFamily="2" charset="-127"/>
                <a:ea typeface="ONE 모바일POP" panose="00000500000000000000" pitchFamily="2" charset="-127"/>
              </a:rPr>
              <a:t>미하이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000" dirty="0" err="1">
                <a:latin typeface="ONE 모바일POP" panose="00000500000000000000" pitchFamily="2" charset="-127"/>
                <a:ea typeface="ONE 모바일POP" panose="00000500000000000000" pitchFamily="2" charset="-127"/>
              </a:rPr>
              <a:t>칙센트머하이의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이론의 개념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플로우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상태란 플레이어가 지나친 열망과 과도한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권태감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사이에 적정한 수준의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동기유발이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되고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있음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차분하게 집중력을 발휘하는 상태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69" y="4411563"/>
            <a:ext cx="2411893" cy="21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ê²ì´ë¯¸í¼ì¼ì´ì íë¡ì°ì¡´ì ëí ì´ë¯¸ì§ ê²ìê²°ê³¼">
            <a:extLst>
              <a:ext uri="{FF2B5EF4-FFF2-40B4-BE49-F238E27FC236}">
                <a16:creationId xmlns:a16="http://schemas.microsoft.com/office/drawing/2014/main" id="{AA7B4EFF-57E4-4439-932F-531FC024B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046191" cy="407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354C9AC-19A6-459B-9400-B34C687AC17E}"/>
              </a:ext>
            </a:extLst>
          </p:cNvPr>
          <p:cNvGrpSpPr/>
          <p:nvPr/>
        </p:nvGrpSpPr>
        <p:grpSpPr>
          <a:xfrm>
            <a:off x="386184" y="1340768"/>
            <a:ext cx="8136904" cy="4248472"/>
            <a:chOff x="386184" y="1340768"/>
            <a:chExt cx="8136904" cy="424847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9A96955-18D2-42B1-BF4D-DF78C92B73C1}"/>
                </a:ext>
              </a:extLst>
            </p:cNvPr>
            <p:cNvSpPr/>
            <p:nvPr/>
          </p:nvSpPr>
          <p:spPr>
            <a:xfrm>
              <a:off x="386184" y="1340768"/>
              <a:ext cx="1584176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난이도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C74C911-BE11-43A5-82D5-585DAB2F8896}"/>
                </a:ext>
              </a:extLst>
            </p:cNvPr>
            <p:cNvSpPr/>
            <p:nvPr/>
          </p:nvSpPr>
          <p:spPr>
            <a:xfrm>
              <a:off x="6938912" y="5013176"/>
              <a:ext cx="1584176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기술</a:t>
              </a:r>
              <a:r>
                <a:rPr lang="en-US" altLang="ko-KR" sz="24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/</a:t>
              </a:r>
              <a:r>
                <a:rPr lang="ko-KR" altLang="en-US" sz="24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능력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DC4BEA-8B49-4650-B26C-92CBB8E2D59B}"/>
                </a:ext>
              </a:extLst>
            </p:cNvPr>
            <p:cNvSpPr/>
            <p:nvPr/>
          </p:nvSpPr>
          <p:spPr>
            <a:xfrm>
              <a:off x="2411760" y="1900188"/>
              <a:ext cx="1584176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열망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6BC5C0-A3DA-4D58-909C-F5C883F5EB9A}"/>
                </a:ext>
              </a:extLst>
            </p:cNvPr>
            <p:cNvSpPr/>
            <p:nvPr/>
          </p:nvSpPr>
          <p:spPr>
            <a:xfrm>
              <a:off x="5436096" y="1700808"/>
              <a:ext cx="1008112" cy="774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1E7885-D0F3-4E86-A681-C4D157DEABBB}"/>
                </a:ext>
              </a:extLst>
            </p:cNvPr>
            <p:cNvSpPr/>
            <p:nvPr/>
          </p:nvSpPr>
          <p:spPr>
            <a:xfrm>
              <a:off x="5220072" y="3861048"/>
              <a:ext cx="1440160" cy="774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권태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9C71CE-BB07-462F-A771-04EE2A899ACD}"/>
                </a:ext>
              </a:extLst>
            </p:cNvPr>
            <p:cNvSpPr/>
            <p:nvPr/>
          </p:nvSpPr>
          <p:spPr>
            <a:xfrm rot="19200802">
              <a:off x="2681585" y="3056704"/>
              <a:ext cx="3219613" cy="774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플로우 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7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1. 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 동기유발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강화 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F0A4A5-D957-4057-81E0-E337DF925818}"/>
              </a:ext>
            </a:extLst>
          </p:cNvPr>
          <p:cNvSpPr/>
          <p:nvPr/>
        </p:nvSpPr>
        <p:spPr>
          <a:xfrm>
            <a:off x="413222" y="1916832"/>
            <a:ext cx="8460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·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플레이어가 시스템을 마스터할 수 있게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지속하도록 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하는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심리학 현상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Cf.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스키너의 조작적 조건 형성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EE648F-5198-4C30-8520-5F6FD698C57C}"/>
              </a:ext>
            </a:extLst>
          </p:cNvPr>
          <p:cNvSpPr/>
          <p:nvPr/>
        </p:nvSpPr>
        <p:spPr>
          <a:xfrm>
            <a:off x="7595192" y="628011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출처 </a:t>
            </a:r>
            <a:r>
              <a:rPr lang="en-US" altLang="ko-KR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en-US" altLang="ko-KR" dirty="0" err="1">
                <a:latin typeface="ONE 모바일POP" panose="00000500000000000000" pitchFamily="2" charset="-127"/>
                <a:ea typeface="ONE 모바일POP" panose="00000500000000000000" pitchFamily="2" charset="-127"/>
              </a:rPr>
              <a:t>naver</a:t>
            </a:r>
            <a:endParaRPr lang="ko-KR" altLang="en-US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3078" name="Picture 6" descr="ì¤í¤ë ì¤íì ëí ì´ë¯¸ì§ ê²ìê²°ê³¼">
            <a:extLst>
              <a:ext uri="{FF2B5EF4-FFF2-40B4-BE49-F238E27FC236}">
                <a16:creationId xmlns:a16="http://schemas.microsoft.com/office/drawing/2014/main" id="{72770025-1B41-45BE-8EC7-84A913C3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76306"/>
            <a:ext cx="5035596" cy="327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ONE 모바일POP"/>
                <a:ea typeface="ONE 모바일POP"/>
              </a:rPr>
              <a:t>1. </a:t>
            </a:r>
            <a:r>
              <a:rPr lang="ko-KR" altLang="en-US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ONE 모바일POP"/>
                <a:ea typeface="ONE 모바일POP"/>
              </a:rPr>
              <a:t>플레이어 동기유발 </a:t>
            </a:r>
            <a:r>
              <a:rPr lang="en-US" altLang="ko-KR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ONE 모바일POP"/>
                <a:ea typeface="ONE 모바일POP"/>
              </a:rPr>
              <a:t>-</a:t>
            </a:r>
            <a:r>
              <a:rPr lang="ko-KR" altLang="en-US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ONE 모바일POP"/>
                <a:ea typeface="ONE 모바일POP"/>
              </a:rPr>
              <a:t> 시험★★</a:t>
            </a:r>
            <a:endParaRPr lang="ko-KR" altLang="en-US" sz="3600" b="1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ONE 모바일POP"/>
              <a:ea typeface="ONE 모바일POP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- </a:t>
            </a:r>
            <a:r>
              <a:rPr lang="ko-KR" altLang="en-US" sz="3000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강화 </a:t>
            </a:r>
            <a:r>
              <a:rPr lang="en-US" altLang="ko-KR" sz="3000" b="1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 </a:t>
            </a:r>
            <a:r>
              <a:rPr lang="ko-KR" altLang="en-US" sz="3000" b="1">
                <a:solidFill>
                  <a:schemeClr val="accent6">
                    <a:lumMod val="75000"/>
                  </a:schemeClr>
                </a:solidFill>
                <a:latin typeface="ONE 모바일POP"/>
                <a:ea typeface="ONE 모바일POP"/>
              </a:rPr>
              <a:t> </a:t>
            </a:r>
            <a:endParaRPr lang="en-US" altLang="ko-KR" sz="3000" b="1">
              <a:solidFill>
                <a:schemeClr val="accent6">
                  <a:lumMod val="75000"/>
                </a:schemeClr>
              </a:solidFill>
              <a:latin typeface="ONE 모바일POP"/>
              <a:ea typeface="ONE 모바일POP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1" y="6455168"/>
            <a:ext cx="91011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ONE 모바일POP"/>
                <a:ea typeface="ONE 모바일POP"/>
              </a:rPr>
              <a:t>출처 </a:t>
            </a:r>
            <a:r>
              <a:rPr lang="en-US" altLang="ko-KR" sz="1400">
                <a:latin typeface="ONE 모바일POP"/>
                <a:ea typeface="ONE 모바일POP"/>
              </a:rPr>
              <a:t>: </a:t>
            </a:r>
            <a:r>
              <a:rPr lang="en-US" altLang="ko-KR" sz="1400">
                <a:hlinkClick r:id="rId3"/>
              </a:rPr>
              <a:t>http://www.edpsycinteractive.org/topics/behavior/operant.html</a:t>
            </a:r>
            <a:endParaRPr lang="ko-KR" altLang="en-US" sz="1400">
              <a:latin typeface="ONE 모바일POP"/>
              <a:ea typeface="ONE 모바일POP"/>
            </a:endParaRPr>
          </a:p>
        </p:txBody>
      </p:sp>
      <p:pic>
        <p:nvPicPr>
          <p:cNvPr id="5122" name="Picture 2" descr="http://www.edpsycinteractive.org/topics/images/schrein.gif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7504" y="2006072"/>
            <a:ext cx="5795972" cy="4433057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5747252" y="3096251"/>
            <a:ext cx="3149526" cy="2369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· </a:t>
            </a:r>
            <a:r>
              <a:rPr lang="ko-KR" altLang="en-US" sz="3000">
                <a:latin typeface="ONE 모바일POP"/>
                <a:ea typeface="ONE 모바일POP"/>
              </a:rPr>
              <a:t>고정 간격</a:t>
            </a:r>
            <a:r>
              <a:rPr lang="en-US" altLang="ko-KR" sz="3000">
                <a:latin typeface="ONE 모바일POP"/>
                <a:ea typeface="ONE 모바일POP"/>
              </a:rPr>
              <a:t>(FI)</a:t>
            </a:r>
            <a:r>
              <a:rPr lang="ko-KR" altLang="en-US" sz="3000">
                <a:latin typeface="ONE 모바일POP"/>
                <a:ea typeface="ONE 모바일POP"/>
              </a:rPr>
              <a:t> </a:t>
            </a:r>
            <a:endParaRPr lang="ko-KR" altLang="en-US" sz="3000">
              <a:latin typeface="ONE 모바일POP"/>
              <a:ea typeface="ONE 모바일POP"/>
            </a:endParaRPr>
          </a:p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· </a:t>
            </a:r>
            <a:r>
              <a:rPr lang="ko-KR" altLang="en-US" sz="3000">
                <a:latin typeface="ONE 모바일POP"/>
                <a:ea typeface="ONE 모바일POP"/>
              </a:rPr>
              <a:t>변동 간격</a:t>
            </a:r>
            <a:r>
              <a:rPr lang="en-US" altLang="ko-KR" sz="3000">
                <a:latin typeface="ONE 모바일POP"/>
                <a:ea typeface="ONE 모바일POP"/>
              </a:rPr>
              <a:t>(VI)</a:t>
            </a:r>
            <a:r>
              <a:rPr lang="ko-KR" altLang="en-US" sz="3000">
                <a:latin typeface="ONE 모바일POP"/>
                <a:ea typeface="ONE 모바일POP"/>
              </a:rPr>
              <a:t> </a:t>
            </a:r>
            <a:endParaRPr lang="ko-KR" altLang="en-US" sz="3000">
              <a:latin typeface="ONE 모바일POP"/>
              <a:ea typeface="ONE 모바일POP"/>
            </a:endParaRPr>
          </a:p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· </a:t>
            </a:r>
            <a:r>
              <a:rPr lang="ko-KR" altLang="en-US" sz="3000">
                <a:latin typeface="ONE 모바일POP"/>
                <a:ea typeface="ONE 모바일POP"/>
              </a:rPr>
              <a:t>고정 비율</a:t>
            </a:r>
            <a:r>
              <a:rPr lang="en-US" altLang="ko-KR" sz="3000">
                <a:latin typeface="ONE 모바일POP"/>
                <a:ea typeface="ONE 모바일POP"/>
              </a:rPr>
              <a:t>(FR)</a:t>
            </a:r>
            <a:r>
              <a:rPr lang="ko-KR" altLang="en-US" sz="3000">
                <a:latin typeface="ONE 모바일POP"/>
                <a:ea typeface="ONE 모바일POP"/>
              </a:rPr>
              <a:t> </a:t>
            </a:r>
            <a:endParaRPr lang="ko-KR" altLang="en-US" sz="3000">
              <a:latin typeface="ONE 모바일POP"/>
              <a:ea typeface="ONE 모바일POP"/>
            </a:endParaRPr>
          </a:p>
          <a:p>
            <a:pPr lvl="0">
              <a:defRPr/>
            </a:pPr>
            <a:r>
              <a:rPr lang="en-US" altLang="ko-KR" sz="3000">
                <a:latin typeface="ONE 모바일POP"/>
                <a:ea typeface="ONE 모바일POP"/>
              </a:rPr>
              <a:t>· </a:t>
            </a:r>
            <a:r>
              <a:rPr lang="ko-KR" altLang="en-US" sz="3000">
                <a:highlight>
                  <a:srgbClr val="ffff00"/>
                </a:highlight>
                <a:latin typeface="ONE 모바일POP"/>
                <a:ea typeface="ONE 모바일POP"/>
              </a:rPr>
              <a:t>변동 비율</a:t>
            </a:r>
            <a:r>
              <a:rPr lang="en-US" altLang="ko-KR" sz="3000">
                <a:highlight>
                  <a:srgbClr val="ffff00"/>
                </a:highlight>
                <a:latin typeface="ONE 모바일POP"/>
                <a:ea typeface="ONE 모바일POP"/>
              </a:rPr>
              <a:t>(VR)</a:t>
            </a:r>
            <a:r>
              <a:rPr lang="ko-KR" altLang="en-US" sz="3000">
                <a:highlight>
                  <a:srgbClr val="ffff00"/>
                </a:highlight>
                <a:latin typeface="ONE 모바일POP"/>
                <a:ea typeface="ONE 모바일POP"/>
              </a:rPr>
              <a:t> </a:t>
            </a:r>
            <a:endParaRPr lang="ko-KR" altLang="en-US" sz="3000">
              <a:latin typeface="ONE 모바일POP"/>
              <a:ea typeface="ONE 모바일POP"/>
            </a:endParaRPr>
          </a:p>
          <a:p>
            <a:pPr lvl="0">
              <a:defRPr/>
            </a:pPr>
            <a:r>
              <a:rPr lang="ko-KR" altLang="en-US" sz="3000">
                <a:latin typeface="ONE 모바일POP"/>
                <a:ea typeface="ONE 모바일POP"/>
              </a:rPr>
              <a:t>	</a:t>
            </a:r>
            <a:r>
              <a:rPr lang="en-US" altLang="ko-KR" sz="2200">
                <a:highlight>
                  <a:srgbClr val="ffff00"/>
                </a:highlight>
                <a:latin typeface="ONE 모바일POP"/>
                <a:ea typeface="ONE 모바일POP"/>
              </a:rPr>
              <a:t>-</a:t>
            </a:r>
            <a:r>
              <a:rPr lang="ko-KR" altLang="en-US" sz="2200">
                <a:highlight>
                  <a:srgbClr val="ffff00"/>
                </a:highlight>
                <a:latin typeface="ONE 모바일POP"/>
                <a:ea typeface="ONE 모바일POP"/>
              </a:rPr>
              <a:t>더 큰 강화 효과</a:t>
            </a:r>
            <a:endParaRPr lang="ko-KR" altLang="en-US" sz="2200">
              <a:highlight>
                <a:srgbClr val="ffff00"/>
              </a:highlight>
              <a:latin typeface="ONE 모바일POP"/>
              <a:ea typeface="ONE 모바일POP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Regular"/>
                <a:ea typeface="Noto Sans KR Regular"/>
              </a:rPr>
              <a:t>1. </a:t>
            </a:r>
            <a:r>
              <a:rPr lang="ko-KR" altLang="en-US" sz="3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Regular"/>
                <a:ea typeface="Noto Sans KR Regular"/>
              </a:rPr>
              <a:t>플레이어 동기유발</a:t>
            </a:r>
            <a:endParaRPr xmlns:mc="http://schemas.openxmlformats.org/markup-compatibility/2006" xmlns:hp="http://schemas.haansoft.com/office/presentation/8.0" lang="en-US" altLang="ko-KR" sz="3600" b="1" mc:Ignorable="hp" hp:hslEmbossed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Noto Sans KR Regular"/>
              <a:ea typeface="Noto Sans KR Regular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accent6">
                    <a:lumMod val="75000"/>
                  </a:schemeClr>
                </a:solidFill>
                <a:latin typeface="Noto Sans KR Regular"/>
                <a:ea typeface="Noto Sans KR Regular"/>
              </a:rPr>
              <a:t>- </a:t>
            </a:r>
            <a:r>
              <a:rPr lang="ko-KR" altLang="en-US" sz="3000">
                <a:solidFill>
                  <a:schemeClr val="accent6">
                    <a:lumMod val="75000"/>
                  </a:schemeClr>
                </a:solidFill>
                <a:latin typeface="Noto Sans KR Regular"/>
                <a:ea typeface="Noto Sans KR Regular"/>
              </a:rPr>
              <a:t>강화 계획의 종류 </a:t>
            </a:r>
            <a:r>
              <a:rPr lang="en-US" altLang="ko-KR" sz="3000" b="1">
                <a:solidFill>
                  <a:schemeClr val="accent6">
                    <a:lumMod val="75000"/>
                  </a:schemeClr>
                </a:solidFill>
                <a:latin typeface="Noto Sans KR Regular"/>
                <a:ea typeface="Noto Sans KR Regular"/>
              </a:rPr>
              <a:t> </a:t>
            </a:r>
            <a:r>
              <a:rPr lang="ko-KR" altLang="en-US" sz="3000" b="1">
                <a:solidFill>
                  <a:schemeClr val="accent6">
                    <a:lumMod val="75000"/>
                  </a:schemeClr>
                </a:solidFill>
                <a:latin typeface="Noto Sans KR Regular"/>
                <a:ea typeface="Noto Sans KR Regular"/>
              </a:rPr>
              <a:t> </a:t>
            </a:r>
            <a:endParaRPr lang="en-US" altLang="ko-KR" sz="3000" b="1">
              <a:solidFill>
                <a:schemeClr val="accent6">
                  <a:lumMod val="75000"/>
                </a:schemeClr>
              </a:solidFill>
              <a:latin typeface="Noto Sans KR Regular"/>
              <a:ea typeface="Noto Sans KR Regula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222" y="1916832"/>
            <a:ext cx="8730778" cy="3662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en-US" altLang="ko-KR" sz="2600">
                <a:latin typeface="Noto Sans KR Regular"/>
                <a:ea typeface="Noto Sans KR Regular"/>
              </a:rPr>
              <a:t>· </a:t>
            </a:r>
            <a:r>
              <a:rPr lang="ko-KR" altLang="en-US" sz="2600">
                <a:solidFill>
                  <a:schemeClr val="accent1"/>
                </a:solidFill>
                <a:latin typeface="Noto Sans KR Regular"/>
                <a:ea typeface="Noto Sans KR Regular"/>
              </a:rPr>
              <a:t>고정 간격</a:t>
            </a:r>
            <a:r>
              <a:rPr lang="en-US" altLang="ko-KR" sz="2600">
                <a:solidFill>
                  <a:schemeClr val="accent1"/>
                </a:solidFill>
                <a:latin typeface="Noto Sans KR Regular"/>
                <a:ea typeface="Noto Sans KR Regular"/>
              </a:rPr>
              <a:t>(FI)</a:t>
            </a:r>
            <a:r>
              <a:rPr lang="ko-KR" altLang="en-US" sz="2600">
                <a:solidFill>
                  <a:schemeClr val="accent1"/>
                </a:solidFill>
                <a:latin typeface="Noto Sans KR Regular"/>
                <a:ea typeface="Noto Sans KR Regular"/>
              </a:rPr>
              <a:t> </a:t>
            </a:r>
            <a:r>
              <a:rPr lang="en-US" altLang="ko-KR" sz="2600">
                <a:latin typeface="Noto Sans KR Regular"/>
                <a:ea typeface="Noto Sans KR Regular"/>
              </a:rPr>
              <a:t>: </a:t>
            </a:r>
            <a:r>
              <a:rPr lang="ko-KR" altLang="en-US" sz="2600">
                <a:latin typeface="Noto Sans KR Regular"/>
                <a:ea typeface="Noto Sans KR Regular"/>
              </a:rPr>
              <a:t>일정한 간격이 지난 후 강화</a:t>
            </a:r>
            <a:r>
              <a:rPr lang="en-US" altLang="ko-KR" sz="2600">
                <a:latin typeface="Noto Sans KR Regular"/>
                <a:ea typeface="Noto Sans KR Regular"/>
              </a:rPr>
              <a:t> </a:t>
            </a:r>
            <a:endParaRPr lang="en-US" altLang="ko-KR" sz="2600">
              <a:latin typeface="Noto Sans KR Regular"/>
              <a:ea typeface="Noto Sans KR Regular"/>
            </a:endParaRPr>
          </a:p>
          <a:p>
            <a:pPr marL="457200" indent="-457200">
              <a:defRPr/>
            </a:pPr>
            <a:r>
              <a:rPr lang="en-US" altLang="ko-KR" sz="2600" b="1">
                <a:latin typeface="Noto Sans KR Regular"/>
                <a:ea typeface="Noto Sans KR Regular"/>
              </a:rPr>
              <a:t>				/</a:t>
            </a:r>
            <a:r>
              <a:rPr xmlns:mc="http://schemas.openxmlformats.org/markup-compatibility/2006" xmlns:hp="http://schemas.haansoft.com/office/presentation/8.0" lang="ko-KR" altLang="en-US" sz="2600" b="1" mc:Ignorable="hp" hp:hslEmbossed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강화 후 휴지</a:t>
            </a:r>
            <a:r>
              <a:rPr xmlns:mc="http://schemas.openxmlformats.org/markup-compatibility/2006" xmlns:hp="http://schemas.haansoft.com/office/presentation/8.0" lang="en-US" altLang="ko-KR" sz="2600" b="1" mc:Ignorable="hp" hp:hslEmbossed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/ </a:t>
            </a:r>
            <a:r>
              <a:rPr xmlns:mc="http://schemas.openxmlformats.org/markup-compatibility/2006" xmlns:hp="http://schemas.haansoft.com/office/presentation/8.0" lang="ko-KR" altLang="en-US" sz="2600" b="1" mc:Ignorable="hp" hp:hslEmbossed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월급   </a:t>
            </a:r>
            <a:endParaRPr xmlns:mc="http://schemas.openxmlformats.org/markup-compatibility/2006" xmlns:hp="http://schemas.haansoft.com/office/presentation/8.0" lang="ko-KR" altLang="en-US" sz="2600" b="1" mc:Ignorable="hp" hp:hslEmbossed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Noto Sans KR Regular"/>
              <a:ea typeface="Noto Sans KR Regular"/>
            </a:endParaRPr>
          </a:p>
          <a:p>
            <a:pPr marL="457200" indent="-457200">
              <a:defRPr/>
            </a:pPr>
            <a:r>
              <a:rPr lang="en-US" altLang="ko-KR" sz="2600">
                <a:latin typeface="Noto Sans KR Regular"/>
                <a:ea typeface="Noto Sans KR Regular"/>
              </a:rPr>
              <a:t>· </a:t>
            </a:r>
            <a:r>
              <a:rPr lang="ko-KR" altLang="en-US" sz="2600">
                <a:solidFill>
                  <a:schemeClr val="accent1"/>
                </a:solidFill>
                <a:latin typeface="Noto Sans KR Regular"/>
                <a:ea typeface="Noto Sans KR Regular"/>
              </a:rPr>
              <a:t>변동 간격</a:t>
            </a:r>
            <a:r>
              <a:rPr lang="en-US" altLang="ko-KR" sz="2600">
                <a:solidFill>
                  <a:schemeClr val="accent1"/>
                </a:solidFill>
                <a:latin typeface="Noto Sans KR Regular"/>
                <a:ea typeface="Noto Sans KR Regular"/>
              </a:rPr>
              <a:t>(VI)</a:t>
            </a:r>
            <a:r>
              <a:rPr lang="ko-KR" altLang="en-US" sz="2600">
                <a:solidFill>
                  <a:schemeClr val="accent1"/>
                </a:solidFill>
                <a:latin typeface="Noto Sans KR Regular"/>
                <a:ea typeface="Noto Sans KR Regular"/>
              </a:rPr>
              <a:t> </a:t>
            </a:r>
            <a:r>
              <a:rPr lang="en-US" altLang="ko-KR" sz="2600">
                <a:latin typeface="Noto Sans KR Regular"/>
                <a:ea typeface="Noto Sans KR Regular"/>
              </a:rPr>
              <a:t>: </a:t>
            </a:r>
            <a:r>
              <a:rPr lang="ko-KR" altLang="en-US" sz="2600">
                <a:latin typeface="Noto Sans KR Regular"/>
                <a:ea typeface="Noto Sans KR Regular"/>
              </a:rPr>
              <a:t>강화하는데 필요한 시간간격이</a:t>
            </a:r>
            <a:r>
              <a:rPr lang="en-US" altLang="ko-KR" sz="2600">
                <a:latin typeface="Noto Sans KR Regular"/>
                <a:ea typeface="Noto Sans KR Regular"/>
              </a:rPr>
              <a:t> </a:t>
            </a:r>
            <a:r>
              <a:rPr lang="ko-KR" altLang="en-US" sz="2600">
                <a:latin typeface="Noto Sans KR Regular"/>
                <a:ea typeface="Noto Sans KR Regular"/>
              </a:rPr>
              <a:t>평균점을 기준으로 변화 </a:t>
            </a:r>
            <a:r>
              <a:rPr lang="en-US" altLang="ko-KR" sz="2600" b="1">
                <a:solidFill>
                  <a:schemeClr val="accent3">
                    <a:lumMod val="50000"/>
                  </a:schemeClr>
                </a:solidFill>
                <a:latin typeface="Noto Sans KR Regular"/>
                <a:ea typeface="Noto Sans KR Regular"/>
              </a:rPr>
              <a:t>/</a:t>
            </a:r>
            <a:r>
              <a:rPr xmlns:mc="http://schemas.openxmlformats.org/markup-compatibility/2006" xmlns:hp="http://schemas.haansoft.com/office/presentation/8.0" lang="ko-KR" altLang="en-US" sz="2600" b="1" mc:Ignorable="hp" hp:hslEmbossed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꾸준한 반응 </a:t>
            </a:r>
            <a:r>
              <a:rPr xmlns:mc="http://schemas.openxmlformats.org/markup-compatibility/2006" xmlns:hp="http://schemas.haansoft.com/office/presentation/8.0" lang="en-US" altLang="ko-KR" sz="2600" b="1" mc:Ignorable="hp" hp:hslEmbossed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/ </a:t>
            </a:r>
            <a:r>
              <a:rPr xmlns:mc="http://schemas.openxmlformats.org/markup-compatibility/2006" xmlns:hp="http://schemas.haansoft.com/office/presentation/8.0" lang="ko-KR" altLang="en-US" sz="2600" b="1" mc:Ignorable="hp" hp:hslEmbossed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승진</a:t>
            </a:r>
            <a:endParaRPr xmlns:mc="http://schemas.openxmlformats.org/markup-compatibility/2006" xmlns:hp="http://schemas.haansoft.com/office/presentation/8.0" lang="ko-KR" altLang="en-US" sz="2600" b="1" mc:Ignorable="hp" hp:hslEmbossed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Noto Sans KR Regular"/>
              <a:ea typeface="Noto Sans KR Regular"/>
            </a:endParaRPr>
          </a:p>
          <a:p>
            <a:pPr marL="457200" indent="-457200">
              <a:defRPr/>
            </a:pPr>
            <a:r>
              <a:rPr lang="en-US" altLang="ko-KR" sz="2600">
                <a:latin typeface="Noto Sans KR Regular"/>
                <a:ea typeface="Noto Sans KR Regular"/>
              </a:rPr>
              <a:t>· </a:t>
            </a:r>
            <a:r>
              <a:rPr lang="ko-KR" altLang="en-US" sz="2600">
                <a:solidFill>
                  <a:schemeClr val="accent1"/>
                </a:solidFill>
                <a:latin typeface="Noto Sans KR Regular"/>
                <a:ea typeface="Noto Sans KR Regular"/>
              </a:rPr>
              <a:t>고정 비율</a:t>
            </a:r>
            <a:r>
              <a:rPr lang="en-US" altLang="ko-KR" sz="2600">
                <a:solidFill>
                  <a:schemeClr val="accent1"/>
                </a:solidFill>
                <a:latin typeface="Noto Sans KR Regular"/>
                <a:ea typeface="Noto Sans KR Regular"/>
              </a:rPr>
              <a:t>(FR)</a:t>
            </a:r>
            <a:r>
              <a:rPr lang="ko-KR" altLang="en-US" sz="2600">
                <a:solidFill>
                  <a:schemeClr val="accent1"/>
                </a:solidFill>
                <a:latin typeface="Noto Sans KR Regular"/>
                <a:ea typeface="Noto Sans KR Regular"/>
              </a:rPr>
              <a:t> </a:t>
            </a:r>
            <a:r>
              <a:rPr lang="en-US" altLang="ko-KR" sz="2600">
                <a:latin typeface="Noto Sans KR Regular"/>
                <a:ea typeface="Noto Sans KR Regular"/>
              </a:rPr>
              <a:t>: </a:t>
            </a:r>
            <a:r>
              <a:rPr lang="ko-KR" altLang="en-US" sz="2600">
                <a:latin typeface="Noto Sans KR Regular"/>
                <a:ea typeface="Noto Sans KR Regular"/>
              </a:rPr>
              <a:t>반응이 정해진 수만큼 일어난 뒤 강화</a:t>
            </a:r>
            <a:r>
              <a:rPr lang="en-US" altLang="ko-KR" sz="2600">
                <a:latin typeface="Noto Sans KR Regular"/>
                <a:ea typeface="Noto Sans KR Regular"/>
              </a:rPr>
              <a:t>		       </a:t>
            </a:r>
            <a:r>
              <a:rPr lang="ko-KR" altLang="en-US" sz="2600">
                <a:latin typeface="Noto Sans KR Regular"/>
                <a:ea typeface="Noto Sans KR Regular"/>
              </a:rPr>
              <a:t> </a:t>
            </a:r>
            <a:r>
              <a:rPr lang="en-US" altLang="ko-KR" sz="2600" b="1">
                <a:solidFill>
                  <a:schemeClr val="accent3">
                    <a:lumMod val="50000"/>
                  </a:schemeClr>
                </a:solidFill>
                <a:latin typeface="Noto Sans KR Regular"/>
                <a:ea typeface="Noto Sans KR Regular"/>
              </a:rPr>
              <a:t>/</a:t>
            </a:r>
            <a:r>
              <a:rPr xmlns:mc="http://schemas.openxmlformats.org/markup-compatibility/2006" xmlns:hp="http://schemas.haansoft.com/office/presentation/8.0" lang="ko-KR" altLang="en-US" sz="2600" b="1" mc:Ignorable="hp" hp:hslEmbossed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부지런히 반응</a:t>
            </a:r>
            <a:r>
              <a:rPr xmlns:mc="http://schemas.openxmlformats.org/markup-compatibility/2006" xmlns:hp="http://schemas.haansoft.com/office/presentation/8.0" lang="en-US" altLang="ko-KR" sz="2600" b="1" mc:Ignorable="hp" hp:hslEmbossed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600" b="1" mc:Ignorable="hp" hp:hslEmbossed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강화 후 휴지 </a:t>
            </a:r>
            <a:r>
              <a:rPr xmlns:mc="http://schemas.openxmlformats.org/markup-compatibility/2006" xmlns:hp="http://schemas.haansoft.com/office/presentation/8.0" lang="en-US" altLang="ko-KR" sz="2600" b="1" mc:Ignorable="hp" hp:hslEmbossed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/ </a:t>
            </a:r>
            <a:r>
              <a:rPr xmlns:mc="http://schemas.openxmlformats.org/markup-compatibility/2006" xmlns:hp="http://schemas.haansoft.com/office/presentation/8.0" lang="ko-KR" altLang="en-US" sz="2600" b="1" mc:Ignorable="hp" hp:hslEmbossed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성과급</a:t>
            </a:r>
            <a:endParaRPr xmlns:mc="http://schemas.openxmlformats.org/markup-compatibility/2006" xmlns:hp="http://schemas.haansoft.com/office/presentation/8.0" lang="ko-KR" altLang="en-US" sz="2600" b="1" mc:Ignorable="hp" hp:hslEmbossed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Noto Sans KR Regular"/>
              <a:ea typeface="Noto Sans KR Regular"/>
            </a:endParaRPr>
          </a:p>
          <a:p>
            <a:pPr marL="457200" indent="-457200">
              <a:defRPr/>
            </a:pPr>
            <a:r>
              <a:rPr lang="en-US" altLang="ko-KR" sz="2600">
                <a:latin typeface="Noto Sans KR Regular"/>
                <a:ea typeface="Noto Sans KR Regular"/>
              </a:rPr>
              <a:t>· </a:t>
            </a:r>
            <a:r>
              <a:rPr lang="ko-KR" altLang="en-US" sz="2600">
                <a:solidFill>
                  <a:schemeClr val="accent1"/>
                </a:solidFill>
                <a:latin typeface="Noto Sans KR Regular"/>
                <a:ea typeface="Noto Sans KR Regular"/>
              </a:rPr>
              <a:t>변동 비율</a:t>
            </a:r>
            <a:r>
              <a:rPr lang="en-US" altLang="ko-KR" sz="2600">
                <a:solidFill>
                  <a:schemeClr val="accent1"/>
                </a:solidFill>
                <a:latin typeface="Noto Sans KR Regular"/>
                <a:ea typeface="Noto Sans KR Regular"/>
              </a:rPr>
              <a:t>(VR)</a:t>
            </a:r>
            <a:r>
              <a:rPr lang="ko-KR" altLang="en-US" sz="2600">
                <a:solidFill>
                  <a:schemeClr val="accent1"/>
                </a:solidFill>
                <a:latin typeface="Noto Sans KR Regular"/>
                <a:ea typeface="Noto Sans KR Regular"/>
              </a:rPr>
              <a:t> </a:t>
            </a:r>
            <a:r>
              <a:rPr lang="en-US" altLang="ko-KR" sz="2600">
                <a:latin typeface="Noto Sans KR Regular"/>
                <a:ea typeface="Noto Sans KR Regular"/>
              </a:rPr>
              <a:t>: </a:t>
            </a:r>
            <a:r>
              <a:rPr lang="ko-KR" altLang="en-US" sz="2600">
                <a:latin typeface="Noto Sans KR Regular"/>
                <a:ea typeface="Noto Sans KR Regular"/>
              </a:rPr>
              <a:t>강화하는데 필요한 반응의 수가 </a:t>
            </a:r>
            <a:r>
              <a:rPr lang="en-US" altLang="ko-KR" sz="2600">
                <a:latin typeface="Noto Sans KR Regular"/>
                <a:ea typeface="Noto Sans KR Regular"/>
              </a:rPr>
              <a:t>	</a:t>
            </a:r>
            <a:r>
              <a:rPr lang="ko-KR" altLang="en-US" sz="2600">
                <a:latin typeface="Noto Sans KR Regular"/>
                <a:ea typeface="Noto Sans KR Regular"/>
              </a:rPr>
              <a:t>어떤</a:t>
            </a:r>
            <a:r>
              <a:rPr lang="en-US" altLang="ko-KR" sz="2600">
                <a:latin typeface="Noto Sans KR Regular"/>
                <a:ea typeface="Noto Sans KR Regular"/>
              </a:rPr>
              <a:t>	</a:t>
            </a:r>
            <a:r>
              <a:rPr lang="ko-KR" altLang="en-US" sz="2600">
                <a:latin typeface="Noto Sans KR Regular"/>
                <a:ea typeface="Noto Sans KR Regular"/>
              </a:rPr>
              <a:t> 평균을 중심으로 변화 </a:t>
            </a:r>
            <a:r>
              <a:rPr lang="en-US" altLang="ko-KR" sz="2600">
                <a:latin typeface="Noto Sans KR Regular"/>
                <a:ea typeface="Noto Sans KR Regular"/>
              </a:rPr>
              <a:t>						      		</a:t>
            </a:r>
            <a:r>
              <a:rPr lang="en-US" altLang="ko-KR" sz="2600" b="1">
                <a:solidFill>
                  <a:schemeClr val="accent3">
                    <a:lumMod val="50000"/>
                  </a:schemeClr>
                </a:solidFill>
                <a:latin typeface="Noto Sans KR Regular"/>
                <a:ea typeface="Noto Sans KR Regular"/>
              </a:rPr>
              <a:t>/</a:t>
            </a:r>
            <a:r>
              <a:rPr xmlns:mc="http://schemas.openxmlformats.org/markup-compatibility/2006" xmlns:hp="http://schemas.haansoft.com/office/presentation/8.0" lang="ko-KR" altLang="en-US" sz="2600" b="1" mc:Ignorable="hp" hp:hslEmbossed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꾸준한 반응</a:t>
            </a:r>
            <a:r>
              <a:rPr xmlns:mc="http://schemas.openxmlformats.org/markup-compatibility/2006" xmlns:hp="http://schemas.haansoft.com/office/presentation/8.0" lang="en-US" altLang="ko-KR" sz="2600" b="1" mc:Ignorable="hp" hp:hslEmbossed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600" b="1" mc:Ignorable="hp" hp:hslEmbossed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휴지기 짧음 </a:t>
            </a:r>
            <a:r>
              <a:rPr xmlns:mc="http://schemas.openxmlformats.org/markup-compatibility/2006" xmlns:hp="http://schemas.haansoft.com/office/presentation/8.0" lang="en-US" altLang="ko-KR" sz="2600" b="1" mc:Ignorable="hp" hp:hslEmbossed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/ </a:t>
            </a:r>
            <a:r>
              <a:rPr xmlns:mc="http://schemas.openxmlformats.org/markup-compatibility/2006" xmlns:hp="http://schemas.haansoft.com/office/presentation/8.0" lang="ko-KR" altLang="en-US" sz="2600" b="1" mc:Ignorable="hp" hp:hslEmbossed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oto Sans KR Regular"/>
                <a:ea typeface="Noto Sans KR Regular"/>
              </a:rPr>
              <a:t>보너스 </a:t>
            </a:r>
            <a:endParaRPr xmlns:mc="http://schemas.openxmlformats.org/markup-compatibility/2006" xmlns:hp="http://schemas.haansoft.com/office/presentation/8.0" lang="en-US" altLang="ko-KR" sz="2600" b="1" mc:Ignorable="hp" hp:hslEmbossed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Noto Sans KR Regular"/>
              <a:ea typeface="Noto Sans KR Regular"/>
            </a:endParaRPr>
          </a:p>
        </p:txBody>
      </p:sp>
      <p:pic>
        <p:nvPicPr>
          <p:cNvPr id="2" name="잉크 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855120" y="6169320"/>
            <a:ext cx="19080" cy="19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9552" y="393223"/>
            <a:ext cx="85615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1. </a:t>
            </a:r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 동기유발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2" y="1268760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- QUIZ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F0A4A5-D957-4057-81E0-E337DF925818}"/>
              </a:ext>
            </a:extLst>
          </p:cNvPr>
          <p:cNvSpPr/>
          <p:nvPr/>
        </p:nvSpPr>
        <p:spPr>
          <a:xfrm>
            <a:off x="413222" y="1916832"/>
            <a:ext cx="873077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당신은 </a:t>
            </a:r>
            <a:r>
              <a:rPr lang="en-US" altLang="ko-KR" sz="3000" dirty="0">
                <a:solidFill>
                  <a:srgbClr val="00B0F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‘</a:t>
            </a:r>
            <a:r>
              <a:rPr lang="ko-KR" altLang="en-US" sz="3000" dirty="0">
                <a:solidFill>
                  <a:srgbClr val="00B0F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몬스터 때려잡기</a:t>
            </a:r>
            <a:r>
              <a:rPr lang="en-US" altLang="ko-KR" sz="3000" dirty="0">
                <a:solidFill>
                  <a:srgbClr val="00B0F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’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라는 게임을 하고 있다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.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몬스터를 사냥하면 아이템을 얻을 수 있고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당신은 아이템을 가능한 많이 모아야 한다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.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그런데 몬스터 한 마리를 잡을 때마다 아이템이 나오지 않고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000" dirty="0">
                <a:solidFill>
                  <a:srgbClr val="00B0F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특정한 조건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을 만족할 때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아이템이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나온다고 하자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.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한 시간 동안 게임을 한다고 할 때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다음 보기 문항 중 </a:t>
            </a:r>
            <a:r>
              <a:rPr lang="ko-KR" altLang="en-US" sz="3000" dirty="0">
                <a:solidFill>
                  <a:srgbClr val="00B0F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어느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000" dirty="0">
                <a:solidFill>
                  <a:srgbClr val="00B0F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조건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에서 플레이어는 가장 열심히 몬스터를 사냥할까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b="1" dirty="0">
              <a:solidFill>
                <a:srgbClr val="FF0000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B9930E-0097-4698-8015-B47E231F8D05}"/>
              </a:ext>
            </a:extLst>
          </p:cNvPr>
          <p:cNvSpPr/>
          <p:nvPr/>
        </p:nvSpPr>
        <p:spPr>
          <a:xfrm>
            <a:off x="-1" y="6455168"/>
            <a:ext cx="91011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출처 </a:t>
            </a:r>
            <a:r>
              <a:rPr lang="en-US" altLang="ko-KR" sz="14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:</a:t>
            </a:r>
            <a:r>
              <a:rPr lang="ko-KR" altLang="en-US" sz="14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1400" dirty="0">
                <a:hlinkClick r:id="rId3"/>
              </a:rPr>
              <a:t>https://social.lge.co.kr/people/badboy/</a:t>
            </a:r>
            <a:endParaRPr lang="ko-KR" altLang="en-US" sz="14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3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1024</ep:Words>
  <ep:PresentationFormat>화면 슬라이드 쇼(4:3)</ep:PresentationFormat>
  <ep:Paragraphs>154</ep:Paragraphs>
  <ep:Slides>27</ep:Slides>
  <ep:Notes>25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ep:HeadingPairs>
  <ep:TitlesOfParts>
    <vt:vector size="29" baseType="lpstr"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2017-01-03T08:57:07.000</dcterms:created>
  <dc:creator>user</dc:creator>
  <cp:lastModifiedBy>KBS</cp:lastModifiedBy>
  <dcterms:modified xsi:type="dcterms:W3CDTF">2022-04-07T07:00:31.294</dcterms:modified>
  <cp:revision>422</cp:revision>
  <dc:title>PowerPoint 프레젠테이션</dc:title>
  <cp:version/>
</cp:coreProperties>
</file>