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20" r:id="rId2"/>
    <p:sldId id="421" r:id="rId3"/>
    <p:sldId id="419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18" r:id="rId26"/>
  </p:sldIdLst>
  <p:sldSz cx="9144000" cy="6858000" type="screen4x3"/>
  <p:notesSz cx="7104063" cy="10234613"/>
  <p:embeddedFontLst>
    <p:embeddedFont>
      <p:font typeface="ONE 모바일POP" panose="00000500000000000000" pitchFamily="2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A9D8"/>
    <a:srgbClr val="FEF070"/>
    <a:srgbClr val="C2C1D5"/>
    <a:srgbClr val="686594"/>
    <a:srgbClr val="4F1A22"/>
    <a:srgbClr val="FFE1E1"/>
    <a:srgbClr val="73594E"/>
    <a:srgbClr val="E69141"/>
    <a:srgbClr val="A43742"/>
    <a:srgbClr val="BFA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55" autoAdjust="0"/>
  </p:normalViewPr>
  <p:slideViewPr>
    <p:cSldViewPr showGuides="1">
      <p:cViewPr varScale="1">
        <p:scale>
          <a:sx n="87" d="100"/>
          <a:sy n="87" d="100"/>
        </p:scale>
        <p:origin x="864" y="60"/>
      </p:cViewPr>
      <p:guideLst>
        <p:guide orient="horz" pos="3748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1110" y="6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A2486B4-6B25-458F-97B6-D4DB676BAA7F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1A6090D-6EFA-4117-A419-995EFF264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324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CD7B083-4429-446F-A087-ACC10AA55BA6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4A59211-00C5-4F93-A785-B0289C000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00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80FB8-84EF-4785-BC6C-F20A3A54DA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699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80FB8-84EF-4785-BC6C-F20A3A54DA0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314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80FB8-84EF-4785-BC6C-F20A3A54DA0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978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80FB8-84EF-4785-BC6C-F20A3A54DA0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80FB8-84EF-4785-BC6C-F20A3A54DA0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455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80FB8-84EF-4785-BC6C-F20A3A54DA0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76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80FB8-84EF-4785-BC6C-F20A3A54DA0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81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80FB8-84EF-4785-BC6C-F20A3A54DA0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45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80FB8-84EF-4785-BC6C-F20A3A54DA0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040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80FB8-84EF-4785-BC6C-F20A3A54DA0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864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80FB8-84EF-4785-BC6C-F20A3A54DA0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05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80FB8-84EF-4785-BC6C-F20A3A54DA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833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80FB8-84EF-4785-BC6C-F20A3A54DA0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76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80FB8-84EF-4785-BC6C-F20A3A54DA0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47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80FB8-84EF-4785-BC6C-F20A3A54DA0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682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80FB8-84EF-4785-BC6C-F20A3A54DA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379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80FB8-84EF-4785-BC6C-F20A3A54DA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415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80FB8-84EF-4785-BC6C-F20A3A54DA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324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80FB8-84EF-4785-BC6C-F20A3A54DA0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1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80FB8-84EF-4785-BC6C-F20A3A54DA0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346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80FB8-84EF-4785-BC6C-F20A3A54DA0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828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80FB8-84EF-4785-BC6C-F20A3A54DA0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239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0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9143999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0" tIns="60735" rIns="121470" bIns="60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91"/>
          </a:p>
        </p:txBody>
      </p:sp>
      <p:sp>
        <p:nvSpPr>
          <p:cNvPr id="10" name="직사각형 9"/>
          <p:cNvSpPr/>
          <p:nvPr userDrawn="1"/>
        </p:nvSpPr>
        <p:spPr>
          <a:xfrm>
            <a:off x="1" y="6662480"/>
            <a:ext cx="9143999" cy="21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0" tIns="60735" rIns="121470" bIns="60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91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2533518" y="1002390"/>
            <a:ext cx="0" cy="55229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 userDrawn="1"/>
        </p:nvSpPr>
        <p:spPr>
          <a:xfrm>
            <a:off x="2463275" y="1462946"/>
            <a:ext cx="140486" cy="1404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A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2463275" y="2089239"/>
            <a:ext cx="140486" cy="1404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A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>
            <a:off x="2463275" y="2712814"/>
            <a:ext cx="140486" cy="1404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A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 userDrawn="1"/>
        </p:nvSpPr>
        <p:spPr>
          <a:xfrm>
            <a:off x="2463275" y="3339107"/>
            <a:ext cx="140486" cy="1404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A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 userDrawn="1"/>
        </p:nvSpPr>
        <p:spPr>
          <a:xfrm>
            <a:off x="2463275" y="3926651"/>
            <a:ext cx="140486" cy="1404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A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 userDrawn="1"/>
        </p:nvSpPr>
        <p:spPr>
          <a:xfrm>
            <a:off x="2463275" y="4552944"/>
            <a:ext cx="140486" cy="1404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A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 userDrawn="1"/>
        </p:nvSpPr>
        <p:spPr>
          <a:xfrm>
            <a:off x="2463275" y="5179237"/>
            <a:ext cx="140486" cy="1404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A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 userDrawn="1"/>
        </p:nvSpPr>
        <p:spPr>
          <a:xfrm>
            <a:off x="2463275" y="5766781"/>
            <a:ext cx="140486" cy="1404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A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8012" y="-1"/>
            <a:ext cx="9135988" cy="6857999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 userDrawn="1"/>
        </p:nvSpPr>
        <p:spPr>
          <a:xfrm>
            <a:off x="1" y="0"/>
            <a:ext cx="9143999" cy="6857999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0" tIns="60735" rIns="121470" bIns="60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91"/>
          </a:p>
        </p:txBody>
      </p:sp>
      <p:sp>
        <p:nvSpPr>
          <p:cNvPr id="4" name="직사각형 3"/>
          <p:cNvSpPr/>
          <p:nvPr userDrawn="1"/>
        </p:nvSpPr>
        <p:spPr>
          <a:xfrm>
            <a:off x="141558" y="215016"/>
            <a:ext cx="8840514" cy="643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79512" y="305618"/>
            <a:ext cx="72008" cy="684000"/>
            <a:chOff x="179512" y="305618"/>
            <a:chExt cx="72008" cy="6840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B5BFA6E-A00C-4641-AD55-1D2C3E77D175}"/>
                </a:ext>
              </a:extLst>
            </p:cNvPr>
            <p:cNvCxnSpPr/>
            <p:nvPr userDrawn="1"/>
          </p:nvCxnSpPr>
          <p:spPr>
            <a:xfrm flipV="1">
              <a:off x="179512" y="305618"/>
              <a:ext cx="0" cy="684000"/>
            </a:xfrm>
            <a:prstGeom prst="line">
              <a:avLst/>
            </a:prstGeom>
            <a:ln w="57150">
              <a:solidFill>
                <a:srgbClr val="FEF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B5BFA6E-A00C-4641-AD55-1D2C3E77D175}"/>
                </a:ext>
              </a:extLst>
            </p:cNvPr>
            <p:cNvCxnSpPr/>
            <p:nvPr userDrawn="1"/>
          </p:nvCxnSpPr>
          <p:spPr>
            <a:xfrm flipV="1">
              <a:off x="251520" y="305618"/>
              <a:ext cx="0" cy="684000"/>
            </a:xfrm>
            <a:prstGeom prst="line">
              <a:avLst/>
            </a:prstGeom>
            <a:ln w="57150">
              <a:solidFill>
                <a:srgbClr val="9FA9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01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" y="0"/>
            <a:ext cx="9131672" cy="6831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0" tIns="60735" rIns="121470" bIns="60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91"/>
          </a:p>
        </p:txBody>
      </p:sp>
      <p:sp>
        <p:nvSpPr>
          <p:cNvPr id="11" name="직사각형 10"/>
          <p:cNvSpPr/>
          <p:nvPr userDrawn="1"/>
        </p:nvSpPr>
        <p:spPr>
          <a:xfrm>
            <a:off x="12328" y="6635048"/>
            <a:ext cx="9131672" cy="2229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0" tIns="60735" rIns="121470" bIns="60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91"/>
          </a:p>
        </p:txBody>
      </p:sp>
    </p:spTree>
    <p:extLst>
      <p:ext uri="{BB962C8B-B14F-4D97-AF65-F5344CB8AC3E}">
        <p14:creationId xmlns:p14="http://schemas.microsoft.com/office/powerpoint/2010/main" val="365150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700D-D7A1-4E61-8BF8-9E044D2EF726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E8E90-DB82-49AC-8C6A-254FCDD5C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16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" y="0"/>
            <a:ext cx="9143999" cy="6857999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70" tIns="60735" rIns="121470" bIns="60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91"/>
          </a:p>
        </p:txBody>
      </p:sp>
      <p:sp>
        <p:nvSpPr>
          <p:cNvPr id="13" name="TextBox 12"/>
          <p:cNvSpPr txBox="1"/>
          <p:nvPr/>
        </p:nvSpPr>
        <p:spPr>
          <a:xfrm flipH="1">
            <a:off x="442360" y="968476"/>
            <a:ext cx="8686607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5400" b="1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081C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게임이론과</a:t>
            </a:r>
            <a:r>
              <a:rPr lang="ko-KR" altLang="en-US" sz="5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081C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5400" b="1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6081C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게이미피케이션</a:t>
            </a:r>
            <a:endParaRPr lang="en-US" altLang="ko-KR" sz="54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6081C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456876" y="548680"/>
            <a:ext cx="2904220" cy="4770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2022</a:t>
            </a:r>
            <a:r>
              <a:rPr lang="ko-KR" altLang="en-US" sz="25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년 </a:t>
            </a:r>
            <a:r>
              <a:rPr lang="en-US" altLang="ko-KR" sz="25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1</a:t>
            </a:r>
            <a:r>
              <a:rPr lang="ko-KR" altLang="en-US" sz="25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학기</a:t>
            </a:r>
            <a:endParaRPr lang="en-US" altLang="ko-KR" sz="25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4" y="1800498"/>
            <a:ext cx="9145414" cy="505750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flipH="1">
            <a:off x="4905053" y="6381328"/>
            <a:ext cx="422391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기초교양교육과 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NE 모바일POP" panose="00000500000000000000" pitchFamily="2" charset="-127"/>
                <a:ea typeface="ONE 모바일POP" panose="00000500000000000000" pitchFamily="2" charset="-127"/>
              </a:rPr>
              <a:t>이성아</a:t>
            </a:r>
            <a:endParaRPr lang="en-US" altLang="ko-KR" sz="24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8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738534" y="324361"/>
            <a:ext cx="840546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l"/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게임이란 무엇인가</a:t>
            </a:r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?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D41326-8E78-4091-B49F-0F304411DCE8}"/>
              </a:ext>
            </a:extLst>
          </p:cNvPr>
          <p:cNvSpPr/>
          <p:nvPr/>
        </p:nvSpPr>
        <p:spPr>
          <a:xfrm>
            <a:off x="107503" y="1224213"/>
            <a:ext cx="8568185" cy="48013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놀이에 대한 연구   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-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놀이에 대한 유용성 증명 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-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놀이 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=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학습  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-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육체적으로 인간을 강화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유연성 향상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 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인지능력 향상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등 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-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자아의 확립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성격 형성에 기여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-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재미와 즐거움은 끈기와 집중력을 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강화시켜 </a:t>
            </a:r>
            <a:r>
              <a:rPr lang="en-US" altLang="ko-KR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어려운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것을 쉽게 만들어 줌 </a:t>
            </a:r>
            <a:endParaRPr lang="en-US" altLang="ko-KR" sz="28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325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738534" y="324361"/>
            <a:ext cx="840546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l"/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게임이란 무엇인가</a:t>
            </a:r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?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D41326-8E78-4091-B49F-0F304411DCE8}"/>
              </a:ext>
            </a:extLst>
          </p:cNvPr>
          <p:cNvSpPr/>
          <p:nvPr/>
        </p:nvSpPr>
        <p:spPr>
          <a:xfrm>
            <a:off x="107503" y="1224213"/>
            <a:ext cx="8784977" cy="42319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게임의 유래   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-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일상에서 필요한 활동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marL="1535113" lvl="0" indent="-457200">
              <a:buFont typeface="Wingdings" panose="05000000000000000000" pitchFamily="2" charset="2"/>
              <a:buChar char="ü"/>
            </a:pPr>
            <a:r>
              <a:rPr lang="ko-KR" altLang="en-US" sz="2800" dirty="0">
                <a:solidFill>
                  <a:schemeClr val="tx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생존에 필요했던 활동이 놀이로 남음</a:t>
            </a:r>
            <a:endParaRPr lang="en-US" altLang="ko-KR" sz="2800" dirty="0">
              <a:solidFill>
                <a:schemeClr val="tx2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marL="1535113" lvl="0" indent="-457200">
              <a:buFont typeface="Wingdings" panose="05000000000000000000" pitchFamily="2" charset="2"/>
              <a:buChar char="ü"/>
            </a:pPr>
            <a:r>
              <a:rPr lang="ko-KR" altLang="en-US" sz="2800" dirty="0">
                <a:solidFill>
                  <a:schemeClr val="tx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경마</a:t>
            </a:r>
            <a:r>
              <a:rPr lang="en-US" altLang="ko-KR" sz="2800" dirty="0">
                <a:solidFill>
                  <a:schemeClr val="tx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2800" dirty="0">
                <a:solidFill>
                  <a:schemeClr val="tx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스키</a:t>
            </a:r>
            <a:r>
              <a:rPr lang="en-US" altLang="ko-KR" sz="2800" dirty="0">
                <a:solidFill>
                  <a:schemeClr val="tx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2800" dirty="0">
                <a:solidFill>
                  <a:schemeClr val="tx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다트게임 등  </a:t>
            </a:r>
            <a:endParaRPr lang="en-US" altLang="ko-KR" sz="1100" dirty="0">
              <a:solidFill>
                <a:schemeClr val="tx2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marL="1535113" lvl="0" indent="-457200">
              <a:buFont typeface="Wingdings" panose="05000000000000000000" pitchFamily="2" charset="2"/>
              <a:buChar char="ü"/>
            </a:pPr>
            <a:endParaRPr lang="en-US" altLang="ko-KR" sz="105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-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전쟁을 대비하는 군사 훈련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marL="1535113" lvl="0" indent="-457200">
              <a:buFont typeface="Wingdings" panose="05000000000000000000" pitchFamily="2" charset="2"/>
              <a:buChar char="ü"/>
            </a:pPr>
            <a:r>
              <a:rPr lang="ko-KR" altLang="en-US" sz="2800" dirty="0">
                <a:solidFill>
                  <a:srgbClr val="1F497D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군사 훈련 </a:t>
            </a:r>
            <a:r>
              <a:rPr lang="en-US" altLang="ko-KR" sz="2800" dirty="0">
                <a:solidFill>
                  <a:srgbClr val="1F497D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– </a:t>
            </a:r>
            <a:r>
              <a:rPr lang="ko-KR" altLang="en-US" sz="2800" dirty="0">
                <a:solidFill>
                  <a:srgbClr val="1F497D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검도</a:t>
            </a:r>
            <a:r>
              <a:rPr lang="en-US" altLang="ko-KR" sz="2800" dirty="0">
                <a:solidFill>
                  <a:srgbClr val="1F497D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2800" dirty="0">
                <a:solidFill>
                  <a:srgbClr val="1F497D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사격</a:t>
            </a:r>
            <a:r>
              <a:rPr lang="en-US" altLang="ko-KR" sz="2800" dirty="0">
                <a:solidFill>
                  <a:srgbClr val="1F497D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2800" dirty="0">
                <a:solidFill>
                  <a:srgbClr val="1F497D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창던지기</a:t>
            </a:r>
            <a:r>
              <a:rPr lang="en-US" altLang="ko-KR" sz="2800" dirty="0">
                <a:solidFill>
                  <a:srgbClr val="1F497D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2800" dirty="0">
                <a:solidFill>
                  <a:srgbClr val="1F497D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궁술</a:t>
            </a:r>
            <a:endParaRPr lang="en-US" altLang="ko-KR" sz="1050" dirty="0">
              <a:solidFill>
                <a:srgbClr val="1F497D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marL="1077913" lvl="0"/>
            <a:r>
              <a:rPr lang="ko-KR" altLang="en-US" sz="1050" dirty="0">
                <a:solidFill>
                  <a:srgbClr val="1F497D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endParaRPr lang="en-US" altLang="ko-KR" sz="12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-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풍년과 다산을 비는 종교적 의식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marL="1535113" lvl="0" indent="-457200">
              <a:buFont typeface="Wingdings" panose="05000000000000000000" pitchFamily="2" charset="2"/>
              <a:buChar char="ü"/>
            </a:pPr>
            <a:r>
              <a:rPr lang="ko-KR" altLang="en-US" sz="2800" dirty="0" err="1">
                <a:solidFill>
                  <a:srgbClr val="1F497D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풍요제</a:t>
            </a:r>
            <a:r>
              <a:rPr lang="ko-KR" altLang="en-US" sz="2800" dirty="0">
                <a:solidFill>
                  <a:srgbClr val="1F497D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2800" dirty="0">
                <a:solidFill>
                  <a:srgbClr val="1F497D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– </a:t>
            </a:r>
            <a:r>
              <a:rPr lang="ko-KR" altLang="en-US" sz="2800" dirty="0">
                <a:solidFill>
                  <a:srgbClr val="1F497D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줄다리기</a:t>
            </a:r>
            <a:r>
              <a:rPr lang="en-US" altLang="ko-KR" sz="2800" dirty="0">
                <a:solidFill>
                  <a:srgbClr val="1F497D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2800" dirty="0">
                <a:solidFill>
                  <a:srgbClr val="1F497D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고대 올림픽 게임</a:t>
            </a:r>
            <a:r>
              <a:rPr lang="en-US" altLang="ko-KR" sz="2800" dirty="0">
                <a:solidFill>
                  <a:srgbClr val="1F497D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(</a:t>
            </a:r>
            <a:r>
              <a:rPr lang="ko-KR" altLang="en-US" sz="2800" dirty="0" err="1">
                <a:solidFill>
                  <a:srgbClr val="1F497D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제의식</a:t>
            </a:r>
            <a:r>
              <a:rPr lang="en-US" altLang="ko-KR" sz="2800" dirty="0">
                <a:solidFill>
                  <a:srgbClr val="1F497D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)</a:t>
            </a:r>
            <a:endParaRPr lang="en-US" altLang="ko-KR" sz="1050" dirty="0">
              <a:solidFill>
                <a:srgbClr val="1F497D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15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F4752F36-AA0C-4487-88E8-9421F14C7B68}"/>
              </a:ext>
            </a:extLst>
          </p:cNvPr>
          <p:cNvSpPr/>
          <p:nvPr/>
        </p:nvSpPr>
        <p:spPr>
          <a:xfrm>
            <a:off x="668" y="1174419"/>
            <a:ext cx="9143332" cy="375487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사전적 정의  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-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규칙을 정해 놓고 승부를 겨루는 놀이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-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오락의 보편적 형태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-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일반적으로 기분 전환이나 유흥을 위한 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  </a:t>
            </a:r>
            <a:r>
              <a:rPr lang="en-US" altLang="ko-KR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제반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활동이 포함되며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흔히 경쟁이나 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  </a:t>
            </a:r>
            <a:r>
              <a:rPr lang="en-US" altLang="ko-KR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시합을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수반  </a:t>
            </a:r>
            <a:endParaRPr lang="en-US" altLang="ko-KR" sz="28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38534" y="324361"/>
            <a:ext cx="840546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l"/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게임이란 무엇인가</a:t>
            </a:r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4076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F4752F36-AA0C-4487-88E8-9421F14C7B68}"/>
              </a:ext>
            </a:extLst>
          </p:cNvPr>
          <p:cNvSpPr/>
          <p:nvPr/>
        </p:nvSpPr>
        <p:spPr>
          <a:xfrm>
            <a:off x="668" y="1174419"/>
            <a:ext cx="9143332" cy="61555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게임의 구성 요소   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38534" y="324361"/>
            <a:ext cx="840546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l"/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게임이란 무엇인가</a:t>
            </a:r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? 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3F13C1D-7795-4E37-A117-4009DC682C41}"/>
              </a:ext>
            </a:extLst>
          </p:cNvPr>
          <p:cNvSpPr/>
          <p:nvPr/>
        </p:nvSpPr>
        <p:spPr>
          <a:xfrm>
            <a:off x="1187622" y="3238338"/>
            <a:ext cx="1872208" cy="792758"/>
          </a:xfrm>
          <a:prstGeom prst="ellipse">
            <a:avLst/>
          </a:prstGeom>
          <a:solidFill>
            <a:srgbClr val="FFE1E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Rule</a:t>
            </a:r>
            <a:endParaRPr lang="ko-KR" altLang="en-US" sz="2000" dirty="0">
              <a:solidFill>
                <a:schemeClr val="tx1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371F55C-7A63-400F-89DA-1CCD68710682}"/>
              </a:ext>
            </a:extLst>
          </p:cNvPr>
          <p:cNvSpPr/>
          <p:nvPr/>
        </p:nvSpPr>
        <p:spPr>
          <a:xfrm>
            <a:off x="5724128" y="3250573"/>
            <a:ext cx="1872208" cy="792758"/>
          </a:xfrm>
          <a:prstGeom prst="ellipse">
            <a:avLst/>
          </a:prstGeom>
          <a:solidFill>
            <a:srgbClr val="FFE1E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User</a:t>
            </a:r>
            <a:endParaRPr lang="ko-KR" altLang="en-US" sz="2000" dirty="0">
              <a:solidFill>
                <a:schemeClr val="tx1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592AC659-0508-445E-95D7-FA0990C55366}"/>
              </a:ext>
            </a:extLst>
          </p:cNvPr>
          <p:cNvSpPr/>
          <p:nvPr/>
        </p:nvSpPr>
        <p:spPr>
          <a:xfrm rot="18831988">
            <a:off x="2393768" y="2380382"/>
            <a:ext cx="4274844" cy="4766886"/>
          </a:xfrm>
          <a:prstGeom prst="arc">
            <a:avLst>
              <a:gd name="adj1" fmla="val 15974359"/>
              <a:gd name="adj2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6D288-D258-4C2A-A6A5-AD514A380050}"/>
              </a:ext>
            </a:extLst>
          </p:cNvPr>
          <p:cNvSpPr txBox="1"/>
          <p:nvPr/>
        </p:nvSpPr>
        <p:spPr>
          <a:xfrm>
            <a:off x="3578078" y="199369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행동의 제약</a:t>
            </a:r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C0F0C90D-5C36-4F88-88DF-D1C7AAAEDE5D}"/>
              </a:ext>
            </a:extLst>
          </p:cNvPr>
          <p:cNvSpPr/>
          <p:nvPr/>
        </p:nvSpPr>
        <p:spPr>
          <a:xfrm rot="18831988" flipH="1" flipV="1">
            <a:off x="1808081" y="-177805"/>
            <a:ext cx="4707238" cy="5063511"/>
          </a:xfrm>
          <a:prstGeom prst="arc">
            <a:avLst>
              <a:gd name="adj1" fmla="val 15974359"/>
              <a:gd name="adj2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3CEBC-A855-4EDD-98F9-196524DC1D36}"/>
              </a:ext>
            </a:extLst>
          </p:cNvPr>
          <p:cNvSpPr txBox="1"/>
          <p:nvPr/>
        </p:nvSpPr>
        <p:spPr>
          <a:xfrm>
            <a:off x="3599892" y="492717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행동의 명확화</a:t>
            </a:r>
          </a:p>
        </p:txBody>
      </p:sp>
    </p:spTree>
    <p:extLst>
      <p:ext uri="{BB962C8B-B14F-4D97-AF65-F5344CB8AC3E}">
        <p14:creationId xmlns:p14="http://schemas.microsoft.com/office/powerpoint/2010/main" val="217717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F4752F36-AA0C-4487-88E8-9421F14C7B68}"/>
              </a:ext>
            </a:extLst>
          </p:cNvPr>
          <p:cNvSpPr/>
          <p:nvPr/>
        </p:nvSpPr>
        <p:spPr>
          <a:xfrm>
            <a:off x="668" y="1174419"/>
            <a:ext cx="9143332" cy="32316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현대적 정의 </a:t>
            </a:r>
            <a:r>
              <a:rPr lang="en-US" altLang="ko-KR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(1/6) </a:t>
            </a: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-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게임은 목표를 달성하기 위한 경쟁이고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	</a:t>
            </a:r>
            <a:r>
              <a:rPr lang="en-US" altLang="ko-KR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	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정해진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장비들과 그 장비들을 잘 다루어서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en-US" altLang="ko-KR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승리를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얻어내는 절차를 정한 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‘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규칙</a:t>
            </a:r>
            <a:r>
              <a:rPr lang="en-US" altLang="ko-KR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’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을 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	</a:t>
            </a:r>
            <a:r>
              <a:rPr lang="en-US" altLang="ko-KR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강조하는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것 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					</a:t>
            </a:r>
            <a:r>
              <a:rPr lang="en-US" altLang="ko-KR" sz="2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(by</a:t>
            </a:r>
            <a:r>
              <a:rPr lang="ko-KR" altLang="en-US" sz="2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David </a:t>
            </a:r>
            <a:r>
              <a:rPr lang="en-US" altLang="ko-KR" sz="2400" dirty="0" err="1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Parlett</a:t>
            </a:r>
            <a:r>
              <a:rPr lang="en-US" altLang="ko-KR" sz="2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)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38534" y="324361"/>
            <a:ext cx="840546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l"/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게임이란 무엇인가</a:t>
            </a:r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232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F4752F36-AA0C-4487-88E8-9421F14C7B68}"/>
              </a:ext>
            </a:extLst>
          </p:cNvPr>
          <p:cNvSpPr/>
          <p:nvPr/>
        </p:nvSpPr>
        <p:spPr>
          <a:xfrm>
            <a:off x="668" y="1174419"/>
            <a:ext cx="9143332" cy="32316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현대적 정의 </a:t>
            </a:r>
            <a:r>
              <a:rPr lang="en-US" altLang="ko-KR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(2/6) </a:t>
            </a: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-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둘 이상의 독립된 의사결정자들이 정해진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en-US" altLang="ko-KR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맥락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속에서 목표를 달성하기 위해 벌이는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en-US" altLang="ko-KR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활동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규칙을 기반을 하나의 목표를 달성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en-US" altLang="ko-KR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하기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위해 경쟁하면서 상호작용함 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					</a:t>
            </a:r>
            <a:r>
              <a:rPr lang="en-US" altLang="ko-KR" sz="2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(by</a:t>
            </a:r>
            <a:r>
              <a:rPr lang="ko-KR" altLang="en-US" sz="2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Clark</a:t>
            </a:r>
            <a:r>
              <a:rPr lang="ko-KR" altLang="en-US" sz="2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C.</a:t>
            </a:r>
            <a:r>
              <a:rPr lang="ko-KR" altLang="en-US" sz="2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2400" dirty="0" err="1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Abt</a:t>
            </a:r>
            <a:r>
              <a:rPr lang="en-US" altLang="ko-KR" sz="2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)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38534" y="324361"/>
            <a:ext cx="840546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l"/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게임이란 무엇인가</a:t>
            </a:r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0166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F4752F36-AA0C-4487-88E8-9421F14C7B68}"/>
              </a:ext>
            </a:extLst>
          </p:cNvPr>
          <p:cNvSpPr/>
          <p:nvPr/>
        </p:nvSpPr>
        <p:spPr>
          <a:xfrm>
            <a:off x="668" y="1174419"/>
            <a:ext cx="9143332" cy="32316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현대적 정의 </a:t>
            </a:r>
            <a:r>
              <a:rPr lang="en-US" altLang="ko-KR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(3/6) </a:t>
            </a: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-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규칙에 의해 허락된 수단만을 사용하여 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en-US" altLang="ko-KR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	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사건의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특정한 상태를 불러오도록 유도된 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en-US" altLang="ko-KR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활동에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참여하는 것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게임을 하는 것은 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	</a:t>
            </a:r>
            <a:r>
              <a:rPr lang="en-US" altLang="ko-KR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불필요한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장애를 극복하기 위한 자발적인 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en-US" altLang="ko-KR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ko-KR" altLang="en-US" sz="3400" dirty="0" err="1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노력임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  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		</a:t>
            </a:r>
            <a:r>
              <a:rPr lang="en-US" altLang="ko-KR" sz="2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(by</a:t>
            </a:r>
            <a:r>
              <a:rPr lang="ko-KR" altLang="en-US" sz="2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Bernard Suits)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38534" y="324361"/>
            <a:ext cx="840546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l"/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게임이란 무엇인가</a:t>
            </a:r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85987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F4752F36-AA0C-4487-88E8-9421F14C7B68}"/>
              </a:ext>
            </a:extLst>
          </p:cNvPr>
          <p:cNvSpPr/>
          <p:nvPr/>
        </p:nvSpPr>
        <p:spPr>
          <a:xfrm>
            <a:off x="668" y="1174419"/>
            <a:ext cx="9143332" cy="32316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현대적 정의 </a:t>
            </a:r>
            <a:r>
              <a:rPr lang="en-US" altLang="ko-KR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(4/6) </a:t>
            </a: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-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게임은 표현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상호작용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충돌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(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대립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),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안전의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en-US" altLang="ko-KR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4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가지 특징을 보이며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게임은 규칙을 갖고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en-US" altLang="ko-KR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서로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복잡하게 상호작용하는 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부품들의</a:t>
            </a:r>
            <a:r>
              <a:rPr lang="en-US" altLang="ko-KR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집합이며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en-US" altLang="ko-KR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하나의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완전한 시스템임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.</a:t>
            </a: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					</a:t>
            </a:r>
            <a:r>
              <a:rPr lang="en-US" altLang="ko-KR" sz="2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(by</a:t>
            </a:r>
            <a:r>
              <a:rPr lang="ko-KR" altLang="en-US" sz="2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Chris Crawford)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38534" y="324361"/>
            <a:ext cx="840546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l"/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게임이란 무엇인가</a:t>
            </a:r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06764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F4752F36-AA0C-4487-88E8-9421F14C7B68}"/>
              </a:ext>
            </a:extLst>
          </p:cNvPr>
          <p:cNvSpPr/>
          <p:nvPr/>
        </p:nvSpPr>
        <p:spPr>
          <a:xfrm>
            <a:off x="668" y="1174419"/>
            <a:ext cx="9143332" cy="27084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현대적 정의 </a:t>
            </a:r>
            <a:r>
              <a:rPr lang="en-US" altLang="ko-KR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(5/6) </a:t>
            </a: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-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게임은 플레이어들이 목표 달성을 위하여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en-US" altLang="ko-KR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게임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내 여러 신호를 통해 자원관리에 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	</a:t>
            </a:r>
            <a:r>
              <a:rPr lang="en-US" altLang="ko-KR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관한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의사결정을 내리는 예술의 한 형태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. </a:t>
            </a: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				    </a:t>
            </a:r>
            <a:r>
              <a:rPr lang="en-US" altLang="ko-KR" sz="2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(by</a:t>
            </a:r>
            <a:r>
              <a:rPr lang="ko-KR" altLang="en-US" sz="2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Greg</a:t>
            </a:r>
            <a:r>
              <a:rPr lang="ko-KR" altLang="en-US" sz="2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2400" dirty="0" err="1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Costikyan</a:t>
            </a:r>
            <a:r>
              <a:rPr lang="en-US" altLang="ko-KR" sz="2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)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38534" y="324361"/>
            <a:ext cx="840546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l"/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게임이란 무엇인가</a:t>
            </a:r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2081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F4752F36-AA0C-4487-88E8-9421F14C7B68}"/>
              </a:ext>
            </a:extLst>
          </p:cNvPr>
          <p:cNvSpPr/>
          <p:nvPr/>
        </p:nvSpPr>
        <p:spPr>
          <a:xfrm>
            <a:off x="668" y="1174419"/>
            <a:ext cx="9143332" cy="27084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현대적 정의 </a:t>
            </a:r>
            <a:r>
              <a:rPr lang="en-US" altLang="ko-KR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(6/6) </a:t>
            </a: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-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게임이란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‘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흥미로운 선택의 연속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’ ,	</a:t>
            </a:r>
            <a:r>
              <a:rPr lang="en-US" altLang="ko-KR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중요한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것은 </a:t>
            </a:r>
            <a:r>
              <a:rPr lang="en-US" altLang="ko-KR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게임에서 플레이어들은</a:t>
            </a:r>
            <a:r>
              <a:rPr lang="en-US" altLang="ko-KR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계속해서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선택을 </a:t>
            </a:r>
            <a:r>
              <a:rPr lang="en-US" altLang="ko-KR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	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해야만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한다는 것임 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				    </a:t>
            </a:r>
            <a:r>
              <a:rPr lang="en-US" altLang="ko-KR" sz="2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(by</a:t>
            </a:r>
            <a:r>
              <a:rPr lang="ko-KR" altLang="en-US" sz="2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Sid</a:t>
            </a:r>
            <a:r>
              <a:rPr lang="ko-KR" altLang="en-US" sz="2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Meyer)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38534" y="324361"/>
            <a:ext cx="840546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l"/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게임이란 무엇인가</a:t>
            </a:r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7037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 flipH="1">
            <a:off x="645870" y="305618"/>
            <a:ext cx="515026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지난 차시 </a:t>
            </a:r>
            <a:r>
              <a:rPr lang="en-US" altLang="ko-KR" sz="36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&amp; </a:t>
            </a:r>
            <a:r>
              <a:rPr lang="ko-KR" altLang="en-US" sz="3600" b="1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오늘 차시 안내</a:t>
            </a:r>
            <a:endParaRPr lang="en-US" altLang="ko-KR" sz="36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71" y="1124744"/>
            <a:ext cx="7583760" cy="53053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4752D7B-A3F0-43F9-B3FA-C5ECC70AAE76}"/>
              </a:ext>
            </a:extLst>
          </p:cNvPr>
          <p:cNvSpPr/>
          <p:nvPr/>
        </p:nvSpPr>
        <p:spPr>
          <a:xfrm>
            <a:off x="2699791" y="3573016"/>
            <a:ext cx="5529840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58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F4752F36-AA0C-4487-88E8-9421F14C7B68}"/>
              </a:ext>
            </a:extLst>
          </p:cNvPr>
          <p:cNvSpPr/>
          <p:nvPr/>
        </p:nvSpPr>
        <p:spPr>
          <a:xfrm>
            <a:off x="668" y="1174419"/>
            <a:ext cx="9143332" cy="27084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정리하자면</a:t>
            </a:r>
            <a:r>
              <a:rPr lang="en-US" altLang="ko-KR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 </a:t>
            </a: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-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게임이란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3400" dirty="0">
                <a:solidFill>
                  <a:schemeClr val="accent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플레이어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들이 </a:t>
            </a:r>
            <a:r>
              <a:rPr lang="ko-KR" altLang="en-US" sz="3400" dirty="0">
                <a:solidFill>
                  <a:schemeClr val="accent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규칙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에 의해 제한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en-US" altLang="ko-KR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되는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인공적인 </a:t>
            </a:r>
            <a:r>
              <a:rPr lang="ko-KR" altLang="en-US" sz="3400" dirty="0">
                <a:solidFill>
                  <a:schemeClr val="accent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충돌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에 참여하여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3400" dirty="0">
                <a:solidFill>
                  <a:schemeClr val="accent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정량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화 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en-US" altLang="ko-KR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가능한 </a:t>
            </a:r>
            <a:r>
              <a:rPr lang="ko-KR" altLang="en-US" sz="3400" dirty="0">
                <a:solidFill>
                  <a:schemeClr val="accent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결과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를 도출해내는 시스템임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. </a:t>
            </a: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-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게임에 필요한 요소는 </a:t>
            </a:r>
            <a:r>
              <a:rPr lang="ko-KR" altLang="en-US" sz="3400" dirty="0">
                <a:solidFill>
                  <a:schemeClr val="accent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플레이어</a:t>
            </a:r>
            <a:r>
              <a:rPr lang="en-US" altLang="ko-KR" sz="3400" dirty="0">
                <a:solidFill>
                  <a:schemeClr val="accent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3400" dirty="0">
                <a:solidFill>
                  <a:schemeClr val="accent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규칙</a:t>
            </a:r>
            <a:r>
              <a:rPr lang="en-US" altLang="ko-KR" sz="3400" dirty="0">
                <a:solidFill>
                  <a:schemeClr val="accent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3400" dirty="0" smtClean="0">
                <a:solidFill>
                  <a:schemeClr val="accent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충돌</a:t>
            </a:r>
            <a:r>
              <a:rPr lang="en-US" altLang="ko-KR" sz="3400" dirty="0">
                <a:solidFill>
                  <a:schemeClr val="accent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3400" dirty="0">
                <a:solidFill>
                  <a:schemeClr val="accent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결과</a:t>
            </a:r>
            <a:endParaRPr lang="en-US" altLang="ko-KR" sz="3400" dirty="0">
              <a:solidFill>
                <a:schemeClr val="accent2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38534" y="324361"/>
            <a:ext cx="840546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l"/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게임이란 무엇인가</a:t>
            </a:r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43307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-24011" y="1268760"/>
            <a:ext cx="9110836" cy="86177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5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2. </a:t>
            </a:r>
            <a:r>
              <a:rPr lang="ko-KR" altLang="en-US" sz="5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게임의 분류</a:t>
            </a:r>
            <a:r>
              <a:rPr lang="en-US" altLang="ko-KR" sz="5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C551BF8-55FC-45BD-B1FC-E3601B793C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673" y="3399294"/>
            <a:ext cx="3048000" cy="30266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1F406D4-2AFB-4790-BFB3-EE2CD062AC9C}"/>
              </a:ext>
            </a:extLst>
          </p:cNvPr>
          <p:cNvSpPr/>
          <p:nvPr/>
        </p:nvSpPr>
        <p:spPr>
          <a:xfrm>
            <a:off x="145608" y="260648"/>
            <a:ext cx="465952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0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738534" y="324361"/>
            <a:ext cx="840546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l"/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게임의 분류</a:t>
            </a:r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C52CD7-DB46-4FDA-8BC1-2360A1251F8B}"/>
              </a:ext>
            </a:extLst>
          </p:cNvPr>
          <p:cNvSpPr/>
          <p:nvPr/>
        </p:nvSpPr>
        <p:spPr>
          <a:xfrm>
            <a:off x="668" y="1174419"/>
            <a:ext cx="9143332" cy="27084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슈팅게임 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-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플레이어가 순발력을 이용하여 직접 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총기를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쏘거나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en-US" altLang="ko-KR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탱크나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비행기 등 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전투용</a:t>
            </a:r>
            <a:r>
              <a:rPr lang="en-US" altLang="ko-KR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탈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것을 조작하여 </a:t>
            </a:r>
            <a:r>
              <a:rPr lang="en-US" altLang="ko-KR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	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상대방을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총기로 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공격</a:t>
            </a:r>
            <a:r>
              <a:rPr lang="en-US" altLang="ko-KR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하여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섬멸하면서 </a:t>
            </a:r>
            <a:r>
              <a:rPr lang="en-US" altLang="ko-KR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		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스테이지를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하나씩 </a:t>
            </a:r>
            <a:r>
              <a:rPr lang="en-US" altLang="ko-KR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3400" dirty="0" err="1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클리어</a:t>
            </a:r>
            <a:r>
              <a:rPr lang="ko-KR" altLang="en-US" sz="3400" dirty="0" smtClean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하는 게임 </a:t>
            </a:r>
            <a:endParaRPr lang="en-US" altLang="ko-KR" sz="3400" dirty="0">
              <a:solidFill>
                <a:schemeClr val="accent2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91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738534" y="324361"/>
            <a:ext cx="840546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l"/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게임의 분류</a:t>
            </a:r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C52CD7-DB46-4FDA-8BC1-2360A1251F8B}"/>
              </a:ext>
            </a:extLst>
          </p:cNvPr>
          <p:cNvSpPr/>
          <p:nvPr/>
        </p:nvSpPr>
        <p:spPr>
          <a:xfrm>
            <a:off x="668" y="1174419"/>
            <a:ext cx="9143332" cy="61555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슈팅게임 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FDE295-0FBC-4001-9CC6-5B3CD44F1508}"/>
              </a:ext>
            </a:extLst>
          </p:cNvPr>
          <p:cNvSpPr/>
          <p:nvPr/>
        </p:nvSpPr>
        <p:spPr>
          <a:xfrm>
            <a:off x="726191" y="5683581"/>
            <a:ext cx="381642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sz="2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스페이스 </a:t>
            </a:r>
            <a:r>
              <a:rPr lang="ko-KR" altLang="en-US" sz="2400" dirty="0" err="1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인베이더</a:t>
            </a:r>
            <a:endParaRPr lang="en-US" altLang="ko-KR" sz="2400" dirty="0">
              <a:solidFill>
                <a:schemeClr val="accent2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FB3F7B-A314-4D77-9722-A4DA471AB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34" y="2206049"/>
            <a:ext cx="2552700" cy="3429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03283C7-FEA9-4BB2-A042-51801A0EF2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426" r="21251"/>
          <a:stretch/>
        </p:blipFill>
        <p:spPr>
          <a:xfrm>
            <a:off x="3515255" y="2206049"/>
            <a:ext cx="2552701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D5D047-28B1-4767-BB93-D4B750CEC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977" y="2206049"/>
            <a:ext cx="2552700" cy="3429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4603A4D-9C17-4803-A712-570D65BE1C20}"/>
              </a:ext>
            </a:extLst>
          </p:cNvPr>
          <p:cNvSpPr/>
          <p:nvPr/>
        </p:nvSpPr>
        <p:spPr>
          <a:xfrm>
            <a:off x="3491335" y="5683581"/>
            <a:ext cx="2576621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2400" dirty="0" err="1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제비우스</a:t>
            </a:r>
            <a:endParaRPr lang="en-US" altLang="ko-KR" sz="2400" dirty="0">
              <a:solidFill>
                <a:schemeClr val="accent2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20017F-7A80-441C-A583-1C0079BAC334}"/>
              </a:ext>
            </a:extLst>
          </p:cNvPr>
          <p:cNvSpPr/>
          <p:nvPr/>
        </p:nvSpPr>
        <p:spPr>
          <a:xfrm>
            <a:off x="6291977" y="5683581"/>
            <a:ext cx="2576621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2400" dirty="0" err="1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갤러그</a:t>
            </a:r>
            <a:endParaRPr lang="en-US" altLang="ko-KR" sz="2400" dirty="0">
              <a:solidFill>
                <a:schemeClr val="accent2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3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738534" y="324361"/>
            <a:ext cx="840546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l"/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게임의 분류</a:t>
            </a:r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C52CD7-DB46-4FDA-8BC1-2360A1251F8B}"/>
              </a:ext>
            </a:extLst>
          </p:cNvPr>
          <p:cNvSpPr/>
          <p:nvPr/>
        </p:nvSpPr>
        <p:spPr>
          <a:xfrm>
            <a:off x="668" y="1174419"/>
            <a:ext cx="9143332" cy="61555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슈팅게임 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B1E9B2-276A-4201-BE8E-134AA4588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32856"/>
            <a:ext cx="3168352" cy="23762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30E2D7-5B18-459A-A687-4F75AD56BE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75" r="11410"/>
          <a:stretch/>
        </p:blipFill>
        <p:spPr>
          <a:xfrm>
            <a:off x="4536897" y="421794"/>
            <a:ext cx="3274675" cy="2376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C7FD69-9F3A-4D0B-B183-837B9FE08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1" y="3530713"/>
            <a:ext cx="3274676" cy="245600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BCEA18-62E3-4CA6-BB08-E01776D9EF54}"/>
              </a:ext>
            </a:extLst>
          </p:cNvPr>
          <p:cNvSpPr/>
          <p:nvPr/>
        </p:nvSpPr>
        <p:spPr>
          <a:xfrm>
            <a:off x="611560" y="4509121"/>
            <a:ext cx="302433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ko-KR" sz="2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1942</a:t>
            </a:r>
            <a:endParaRPr lang="en-US" altLang="ko-KR" sz="2400" dirty="0">
              <a:solidFill>
                <a:schemeClr val="accent2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986E91-453F-4C6A-B0AF-026FD60FA8D2}"/>
              </a:ext>
            </a:extLst>
          </p:cNvPr>
          <p:cNvSpPr/>
          <p:nvPr/>
        </p:nvSpPr>
        <p:spPr>
          <a:xfrm>
            <a:off x="4788024" y="2840435"/>
            <a:ext cx="2576621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2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메탈슬러그</a:t>
            </a:r>
            <a:endParaRPr lang="en-US" altLang="ko-KR" sz="2400" dirty="0">
              <a:solidFill>
                <a:schemeClr val="accent2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B58F7C-EE15-4EF3-9DA8-6D01C857054D}"/>
              </a:ext>
            </a:extLst>
          </p:cNvPr>
          <p:cNvSpPr/>
          <p:nvPr/>
        </p:nvSpPr>
        <p:spPr>
          <a:xfrm>
            <a:off x="4788024" y="6029829"/>
            <a:ext cx="2576621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2400" dirty="0" err="1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라이덴</a:t>
            </a:r>
            <a:endParaRPr lang="en-US" altLang="ko-KR" sz="2400" dirty="0">
              <a:solidFill>
                <a:schemeClr val="accent2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98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278087" y="6401769"/>
            <a:ext cx="7865913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r"/>
            <a:r>
              <a:rPr lang="ko-KR" altLang="en-US" sz="2800" dirty="0" smtClean="0">
                <a:solidFill>
                  <a:schemeClr val="accent2">
                    <a:lumMod val="50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감사합니다</a:t>
            </a:r>
            <a:endParaRPr lang="ko-KR" altLang="en-US" sz="2800" dirty="0">
              <a:solidFill>
                <a:schemeClr val="accent2">
                  <a:lumMod val="50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645869" y="305618"/>
            <a:ext cx="680645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다음 차시 안내 </a:t>
            </a:r>
            <a:endParaRPr lang="en-US" altLang="ko-KR" sz="36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71" y="1124744"/>
            <a:ext cx="7583760" cy="53053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4752D7B-A3F0-43F9-B3FA-C5ECC70AAE76}"/>
              </a:ext>
            </a:extLst>
          </p:cNvPr>
          <p:cNvSpPr/>
          <p:nvPr/>
        </p:nvSpPr>
        <p:spPr>
          <a:xfrm>
            <a:off x="2699791" y="5450717"/>
            <a:ext cx="5529840" cy="97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28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-24011" y="1268760"/>
            <a:ext cx="9110836" cy="86177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5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1. </a:t>
            </a:r>
            <a:r>
              <a:rPr lang="ko-KR" altLang="en-US" sz="5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게임이란 무엇인가</a:t>
            </a:r>
            <a:r>
              <a:rPr lang="en-US" altLang="ko-KR" sz="50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?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F406D4-2AFB-4790-BFB3-EE2CD062AC9C}"/>
              </a:ext>
            </a:extLst>
          </p:cNvPr>
          <p:cNvSpPr/>
          <p:nvPr/>
        </p:nvSpPr>
        <p:spPr>
          <a:xfrm>
            <a:off x="145608" y="260648"/>
            <a:ext cx="465952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C551BF8-55FC-45BD-B1FC-E3601B793C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673" y="3399294"/>
            <a:ext cx="3048000" cy="302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9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738534" y="324361"/>
            <a:ext cx="840546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l"/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게임이란 무엇인가</a:t>
            </a:r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?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7AC448-0240-4069-9E6F-56D58E499E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463"/>
          <a:stretch/>
        </p:blipFill>
        <p:spPr>
          <a:xfrm>
            <a:off x="6058020" y="3284984"/>
            <a:ext cx="3085979" cy="33123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9DC6B0-8C47-456E-9D1D-2F79E06248F6}"/>
              </a:ext>
            </a:extLst>
          </p:cNvPr>
          <p:cNvSpPr/>
          <p:nvPr/>
        </p:nvSpPr>
        <p:spPr>
          <a:xfrm>
            <a:off x="611560" y="2041103"/>
            <a:ext cx="8380120" cy="61555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지금 머리속에 떠오르는 게임은 </a:t>
            </a:r>
            <a:r>
              <a:rPr lang="en-US" altLang="ko-KR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2533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738534" y="324361"/>
            <a:ext cx="840546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l"/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게임이란 무엇인가</a:t>
            </a:r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?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D41326-8E78-4091-B49F-0F304411DCE8}"/>
              </a:ext>
            </a:extLst>
          </p:cNvPr>
          <p:cNvSpPr/>
          <p:nvPr/>
        </p:nvSpPr>
        <p:spPr>
          <a:xfrm>
            <a:off x="107504" y="1218802"/>
            <a:ext cx="9036495" cy="21852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놀이 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- 『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놀이하는 인간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호모 </a:t>
            </a:r>
            <a:r>
              <a:rPr lang="ko-KR" altLang="en-US" sz="3400" dirty="0" err="1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루덴스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』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(Johan</a:t>
            </a:r>
            <a:r>
              <a:rPr lang="ko-KR" altLang="en-US" sz="20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Huizinga)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- </a:t>
            </a:r>
            <a:r>
              <a:rPr lang="ko-KR" altLang="en-US" sz="3400" dirty="0">
                <a:solidFill>
                  <a:schemeClr val="accent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호모 </a:t>
            </a:r>
            <a:r>
              <a:rPr lang="ko-KR" altLang="en-US" sz="3400" dirty="0" err="1">
                <a:solidFill>
                  <a:schemeClr val="accent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루덴스</a:t>
            </a:r>
            <a:r>
              <a:rPr lang="ko-KR" altLang="en-US" sz="3400" dirty="0">
                <a:solidFill>
                  <a:schemeClr val="accent2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: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유희적 인간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-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놀이가 제천의식에서 기원했다고 함 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13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738534" y="324361"/>
            <a:ext cx="840546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l"/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게임이란 무엇인가</a:t>
            </a:r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?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D41326-8E78-4091-B49F-0F304411DCE8}"/>
              </a:ext>
            </a:extLst>
          </p:cNvPr>
          <p:cNvSpPr/>
          <p:nvPr/>
        </p:nvSpPr>
        <p:spPr>
          <a:xfrm>
            <a:off x="107504" y="1218802"/>
            <a:ext cx="9036495" cy="375487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놀이의</a:t>
            </a:r>
            <a:r>
              <a:rPr lang="en-US" altLang="ko-KR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특징 </a:t>
            </a:r>
            <a:r>
              <a:rPr lang="en-US" altLang="ko-KR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(Roger</a:t>
            </a: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3400" dirty="0" err="1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Caillois</a:t>
            </a:r>
            <a:r>
              <a:rPr lang="en-US" altLang="ko-KR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)</a:t>
            </a: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1)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자발적인 행위 </a:t>
            </a:r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2)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분리된 활동 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3)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확정되어 있지 않은 활동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4)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비생산적인 활동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5)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규칙이 있는 활동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lvl="0"/>
            <a:r>
              <a:rPr lang="en-US" altLang="ko-KR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 6) </a:t>
            </a:r>
            <a:r>
              <a:rPr lang="ko-KR" altLang="en-US" sz="3400" dirty="0">
                <a:solidFill>
                  <a:prstClr val="black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허구적인 활동 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649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738534" y="324361"/>
            <a:ext cx="840546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l"/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게임이란 무엇인가</a:t>
            </a:r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?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D41326-8E78-4091-B49F-0F304411DCE8}"/>
              </a:ext>
            </a:extLst>
          </p:cNvPr>
          <p:cNvSpPr/>
          <p:nvPr/>
        </p:nvSpPr>
        <p:spPr>
          <a:xfrm>
            <a:off x="107504" y="1218802"/>
            <a:ext cx="9036495" cy="61555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놀이의</a:t>
            </a:r>
            <a:r>
              <a:rPr lang="en-US" altLang="ko-KR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구분 </a:t>
            </a:r>
            <a:r>
              <a:rPr lang="en-US" altLang="ko-KR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(Roger</a:t>
            </a: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3400" dirty="0" err="1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Caillois</a:t>
            </a:r>
            <a:r>
              <a:rPr lang="en-US" altLang="ko-KR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)</a:t>
            </a: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F065488-D6DB-436E-ADCD-B6EF5DC0ECAA}"/>
              </a:ext>
            </a:extLst>
          </p:cNvPr>
          <p:cNvGrpSpPr/>
          <p:nvPr/>
        </p:nvGrpSpPr>
        <p:grpSpPr>
          <a:xfrm>
            <a:off x="1522463" y="1952836"/>
            <a:ext cx="5512913" cy="4799002"/>
            <a:chOff x="1522463" y="1952836"/>
            <a:chExt cx="5512913" cy="479900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602F89B0-ED06-48A6-890E-D45FFF7EFC3F}"/>
                </a:ext>
              </a:extLst>
            </p:cNvPr>
            <p:cNvCxnSpPr>
              <a:cxnSpLocks/>
            </p:cNvCxnSpPr>
            <p:nvPr/>
          </p:nvCxnSpPr>
          <p:spPr>
            <a:xfrm>
              <a:off x="2519772" y="4293096"/>
              <a:ext cx="338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63FC6B5-54BA-473C-B934-56916B2CE806}"/>
                </a:ext>
              </a:extLst>
            </p:cNvPr>
            <p:cNvCxnSpPr>
              <a:cxnSpLocks/>
            </p:cNvCxnSpPr>
            <p:nvPr/>
          </p:nvCxnSpPr>
          <p:spPr>
            <a:xfrm>
              <a:off x="4211960" y="3032956"/>
              <a:ext cx="0" cy="2664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FC0BE6C-A636-454B-A53A-0D0A32FA1E20}"/>
                </a:ext>
              </a:extLst>
            </p:cNvPr>
            <p:cNvSpPr/>
            <p:nvPr/>
          </p:nvSpPr>
          <p:spPr>
            <a:xfrm>
              <a:off x="3599895" y="1952836"/>
              <a:ext cx="1224130" cy="122413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규칙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422091E-9F06-47AF-8A96-29C2C11201BA}"/>
                </a:ext>
              </a:extLst>
            </p:cNvPr>
            <p:cNvSpPr/>
            <p:nvPr/>
          </p:nvSpPr>
          <p:spPr>
            <a:xfrm>
              <a:off x="3599895" y="5527702"/>
              <a:ext cx="1224130" cy="122413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12485CD-2826-4D8D-904E-B80C7AF25C87}"/>
                </a:ext>
              </a:extLst>
            </p:cNvPr>
            <p:cNvSpPr/>
            <p:nvPr/>
          </p:nvSpPr>
          <p:spPr>
            <a:xfrm>
              <a:off x="5724128" y="3681028"/>
              <a:ext cx="1224130" cy="122413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6F39B8B-81CE-40E2-81DE-1DFF49185696}"/>
                </a:ext>
              </a:extLst>
            </p:cNvPr>
            <p:cNvSpPr/>
            <p:nvPr/>
          </p:nvSpPr>
          <p:spPr>
            <a:xfrm>
              <a:off x="1522463" y="3681028"/>
              <a:ext cx="1224130" cy="122413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의지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3D7B44-A325-4092-98F8-ECE39EC08919}"/>
                </a:ext>
              </a:extLst>
            </p:cNvPr>
            <p:cNvSpPr txBox="1"/>
            <p:nvPr/>
          </p:nvSpPr>
          <p:spPr>
            <a:xfrm>
              <a:off x="3625773" y="5880646"/>
              <a:ext cx="12241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err="1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탈규칙</a:t>
              </a:r>
              <a:endParaRPr lang="ko-KR" altLang="en-US" sz="2800" dirty="0">
                <a:latin typeface="ONE 모바일POP" panose="00000500000000000000" pitchFamily="2" charset="-127"/>
                <a:ea typeface="ONE 모바일POP" panose="000005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122513-7ACB-46F9-9208-8DD6A095618F}"/>
                </a:ext>
              </a:extLst>
            </p:cNvPr>
            <p:cNvSpPr txBox="1"/>
            <p:nvPr/>
          </p:nvSpPr>
          <p:spPr>
            <a:xfrm>
              <a:off x="5811249" y="4069542"/>
              <a:ext cx="12241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err="1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탈의지</a:t>
              </a:r>
              <a:endParaRPr lang="ko-KR" altLang="en-US" sz="2800" dirty="0">
                <a:latin typeface="ONE 모바일POP" panose="00000500000000000000" pitchFamily="2" charset="-127"/>
                <a:ea typeface="ONE 모바일POP" panose="00000500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A945F7-4BD5-40A1-93E0-06D6B72A7F95}"/>
                </a:ext>
              </a:extLst>
            </p:cNvPr>
            <p:cNvSpPr txBox="1"/>
            <p:nvPr/>
          </p:nvSpPr>
          <p:spPr>
            <a:xfrm>
              <a:off x="2746593" y="3631294"/>
              <a:ext cx="14912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경쟁 놀이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3ED4DB-CED7-4751-A2B8-24568976B082}"/>
                </a:ext>
              </a:extLst>
            </p:cNvPr>
            <p:cNvSpPr txBox="1"/>
            <p:nvPr/>
          </p:nvSpPr>
          <p:spPr>
            <a:xfrm>
              <a:off x="4232883" y="3631294"/>
              <a:ext cx="14912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우연 놀이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1A3C8D-7126-4683-9D44-354031588901}"/>
                </a:ext>
              </a:extLst>
            </p:cNvPr>
            <p:cNvSpPr txBox="1"/>
            <p:nvPr/>
          </p:nvSpPr>
          <p:spPr>
            <a:xfrm>
              <a:off x="2746593" y="4711414"/>
              <a:ext cx="14912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모방 놀이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BC389F-6A2E-4281-A5BE-304C93ADB9D6}"/>
                </a:ext>
              </a:extLst>
            </p:cNvPr>
            <p:cNvSpPr txBox="1"/>
            <p:nvPr/>
          </p:nvSpPr>
          <p:spPr>
            <a:xfrm>
              <a:off x="4232883" y="4711414"/>
              <a:ext cx="1671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현기증 놀이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09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738534" y="324361"/>
            <a:ext cx="840546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l"/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게임이란 무엇인가</a:t>
            </a:r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?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D41326-8E78-4091-B49F-0F304411DCE8}"/>
              </a:ext>
            </a:extLst>
          </p:cNvPr>
          <p:cNvSpPr/>
          <p:nvPr/>
        </p:nvSpPr>
        <p:spPr>
          <a:xfrm>
            <a:off x="107504" y="1218802"/>
            <a:ext cx="9036495" cy="61555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놀이의</a:t>
            </a:r>
            <a:r>
              <a:rPr lang="en-US" altLang="ko-KR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구분 </a:t>
            </a:r>
            <a:r>
              <a:rPr lang="en-US" altLang="ko-KR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(Roger</a:t>
            </a: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3400" dirty="0" err="1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Caillois</a:t>
            </a:r>
            <a:r>
              <a:rPr lang="en-US" altLang="ko-KR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)</a:t>
            </a: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F065488-D6DB-436E-ADCD-B6EF5DC0ECAA}"/>
              </a:ext>
            </a:extLst>
          </p:cNvPr>
          <p:cNvGrpSpPr/>
          <p:nvPr/>
        </p:nvGrpSpPr>
        <p:grpSpPr>
          <a:xfrm>
            <a:off x="2699792" y="2601578"/>
            <a:ext cx="3609516" cy="3348372"/>
            <a:chOff x="1522463" y="1952836"/>
            <a:chExt cx="5425795" cy="479900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602F89B0-ED06-48A6-890E-D45FFF7EFC3F}"/>
                </a:ext>
              </a:extLst>
            </p:cNvPr>
            <p:cNvCxnSpPr>
              <a:cxnSpLocks/>
            </p:cNvCxnSpPr>
            <p:nvPr/>
          </p:nvCxnSpPr>
          <p:spPr>
            <a:xfrm>
              <a:off x="2519772" y="4293096"/>
              <a:ext cx="338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63FC6B5-54BA-473C-B934-56916B2CE806}"/>
                </a:ext>
              </a:extLst>
            </p:cNvPr>
            <p:cNvCxnSpPr>
              <a:cxnSpLocks/>
            </p:cNvCxnSpPr>
            <p:nvPr/>
          </p:nvCxnSpPr>
          <p:spPr>
            <a:xfrm>
              <a:off x="4211960" y="3032956"/>
              <a:ext cx="0" cy="2664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FC0BE6C-A636-454B-A53A-0D0A32FA1E20}"/>
                </a:ext>
              </a:extLst>
            </p:cNvPr>
            <p:cNvSpPr/>
            <p:nvPr/>
          </p:nvSpPr>
          <p:spPr>
            <a:xfrm>
              <a:off x="3599895" y="1952836"/>
              <a:ext cx="1224130" cy="122413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규칙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422091E-9F06-47AF-8A96-29C2C11201BA}"/>
                </a:ext>
              </a:extLst>
            </p:cNvPr>
            <p:cNvSpPr/>
            <p:nvPr/>
          </p:nvSpPr>
          <p:spPr>
            <a:xfrm>
              <a:off x="3599895" y="5527702"/>
              <a:ext cx="1224130" cy="122413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12485CD-2826-4D8D-904E-B80C7AF25C87}"/>
                </a:ext>
              </a:extLst>
            </p:cNvPr>
            <p:cNvSpPr/>
            <p:nvPr/>
          </p:nvSpPr>
          <p:spPr>
            <a:xfrm>
              <a:off x="5724128" y="3681028"/>
              <a:ext cx="1224130" cy="122413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6F39B8B-81CE-40E2-81DE-1DFF49185696}"/>
                </a:ext>
              </a:extLst>
            </p:cNvPr>
            <p:cNvSpPr/>
            <p:nvPr/>
          </p:nvSpPr>
          <p:spPr>
            <a:xfrm>
              <a:off x="1522463" y="3681028"/>
              <a:ext cx="1224130" cy="122413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의지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3D7B44-A325-4092-98F8-ECE39EC08919}"/>
                </a:ext>
              </a:extLst>
            </p:cNvPr>
            <p:cNvSpPr txBox="1"/>
            <p:nvPr/>
          </p:nvSpPr>
          <p:spPr>
            <a:xfrm>
              <a:off x="3625773" y="5880646"/>
              <a:ext cx="1224127" cy="485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탈규칙</a:t>
              </a:r>
              <a:endParaRPr lang="ko-KR" altLang="en-US" sz="1600" dirty="0">
                <a:latin typeface="ONE 모바일POP" panose="00000500000000000000" pitchFamily="2" charset="-127"/>
                <a:ea typeface="ONE 모바일POP" panose="000005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122513-7ACB-46F9-9208-8DD6A095618F}"/>
                </a:ext>
              </a:extLst>
            </p:cNvPr>
            <p:cNvSpPr txBox="1"/>
            <p:nvPr/>
          </p:nvSpPr>
          <p:spPr>
            <a:xfrm>
              <a:off x="5724131" y="4031486"/>
              <a:ext cx="1224127" cy="485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탈의지</a:t>
              </a:r>
              <a:endParaRPr lang="ko-KR" altLang="en-US" sz="1600" dirty="0">
                <a:latin typeface="ONE 모바일POP" panose="00000500000000000000" pitchFamily="2" charset="-127"/>
                <a:ea typeface="ONE 모바일POP" panose="00000500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A945F7-4BD5-40A1-93E0-06D6B72A7F95}"/>
                </a:ext>
              </a:extLst>
            </p:cNvPr>
            <p:cNvSpPr txBox="1"/>
            <p:nvPr/>
          </p:nvSpPr>
          <p:spPr>
            <a:xfrm>
              <a:off x="2746593" y="3631294"/>
              <a:ext cx="1491243" cy="397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경쟁 놀이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3ED4DB-CED7-4751-A2B8-24568976B082}"/>
                </a:ext>
              </a:extLst>
            </p:cNvPr>
            <p:cNvSpPr txBox="1"/>
            <p:nvPr/>
          </p:nvSpPr>
          <p:spPr>
            <a:xfrm>
              <a:off x="4232883" y="3631294"/>
              <a:ext cx="1491243" cy="397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우연 놀이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1A3C8D-7126-4683-9D44-354031588901}"/>
                </a:ext>
              </a:extLst>
            </p:cNvPr>
            <p:cNvSpPr txBox="1"/>
            <p:nvPr/>
          </p:nvSpPr>
          <p:spPr>
            <a:xfrm>
              <a:off x="2746593" y="4711414"/>
              <a:ext cx="1491243" cy="397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모방 놀이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BC389F-6A2E-4281-A5BE-304C93ADB9D6}"/>
                </a:ext>
              </a:extLst>
            </p:cNvPr>
            <p:cNvSpPr txBox="1"/>
            <p:nvPr/>
          </p:nvSpPr>
          <p:spPr>
            <a:xfrm>
              <a:off x="4232883" y="4711414"/>
              <a:ext cx="1671264" cy="397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현기증 놀이</a:t>
              </a:r>
            </a:p>
          </p:txBody>
        </p:sp>
      </p:grp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50DBEC17-4CF4-4CDB-967F-D639E8C352AA}"/>
              </a:ext>
            </a:extLst>
          </p:cNvPr>
          <p:cNvSpPr/>
          <p:nvPr/>
        </p:nvSpPr>
        <p:spPr>
          <a:xfrm>
            <a:off x="827584" y="2261408"/>
            <a:ext cx="2686562" cy="1194277"/>
          </a:xfrm>
          <a:prstGeom prst="wedgeRectCallout">
            <a:avLst>
              <a:gd name="adj1" fmla="val 57514"/>
              <a:gd name="adj2" fmla="val 71890"/>
            </a:avLst>
          </a:prstGeom>
          <a:solidFill>
            <a:srgbClr val="FFF3F3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체스</a:t>
            </a:r>
            <a:r>
              <a:rPr lang="en-US" altLang="ko-KR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바둑</a:t>
            </a:r>
            <a:r>
              <a:rPr lang="en-US" altLang="ko-KR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달리기</a:t>
            </a:r>
            <a:endParaRPr lang="en-US" altLang="ko-KR" sz="1600" dirty="0">
              <a:solidFill>
                <a:schemeClr val="tx1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가위바위보</a:t>
            </a:r>
            <a:r>
              <a:rPr lang="en-US" altLang="ko-KR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경기</a:t>
            </a:r>
            <a:r>
              <a:rPr lang="en-US" altLang="ko-KR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스포츠</a:t>
            </a:r>
            <a:r>
              <a:rPr lang="ko-KR" altLang="en-US" dirty="0"/>
              <a:t> </a:t>
            </a:r>
          </a:p>
        </p:txBody>
      </p: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F8B8122E-E9AE-4063-A956-37E4ED708EB2}"/>
              </a:ext>
            </a:extLst>
          </p:cNvPr>
          <p:cNvSpPr/>
          <p:nvPr/>
        </p:nvSpPr>
        <p:spPr>
          <a:xfrm>
            <a:off x="5614712" y="2251059"/>
            <a:ext cx="2686562" cy="1194277"/>
          </a:xfrm>
          <a:prstGeom prst="wedgeRectCallout">
            <a:avLst>
              <a:gd name="adj1" fmla="val -61612"/>
              <a:gd name="adj2" fmla="val 76223"/>
            </a:avLst>
          </a:prstGeom>
          <a:solidFill>
            <a:srgbClr val="FFF3F3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동전의 </a:t>
            </a:r>
            <a:r>
              <a:rPr lang="ko-KR" altLang="en-US" sz="1600" dirty="0" err="1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앞뒷면</a:t>
            </a:r>
            <a:endParaRPr lang="en-US" altLang="ko-KR" sz="1600" dirty="0">
              <a:solidFill>
                <a:schemeClr val="tx1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룰렛</a:t>
            </a:r>
            <a:r>
              <a:rPr lang="en-US" altLang="ko-KR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주사위</a:t>
            </a:r>
            <a:r>
              <a:rPr lang="en-US" altLang="ko-KR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복권</a:t>
            </a:r>
            <a:endParaRPr lang="ko-KR" altLang="en-US" dirty="0"/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id="{470B26E3-448E-4FDF-97BC-2A50C676A870}"/>
              </a:ext>
            </a:extLst>
          </p:cNvPr>
          <p:cNvSpPr/>
          <p:nvPr/>
        </p:nvSpPr>
        <p:spPr>
          <a:xfrm>
            <a:off x="827584" y="4940508"/>
            <a:ext cx="2686562" cy="1194277"/>
          </a:xfrm>
          <a:prstGeom prst="wedgeRectCallout">
            <a:avLst>
              <a:gd name="adj1" fmla="val 53019"/>
              <a:gd name="adj2" fmla="val -69683"/>
            </a:avLst>
          </a:prstGeom>
          <a:solidFill>
            <a:srgbClr val="FFF3F3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소꿉놀이</a:t>
            </a:r>
            <a:r>
              <a:rPr lang="en-US" altLang="ko-KR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칼싸움</a:t>
            </a:r>
            <a:r>
              <a:rPr lang="en-US" altLang="ko-KR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연날리기</a:t>
            </a:r>
            <a:r>
              <a:rPr lang="en-US" altLang="ko-KR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가면무도회 </a:t>
            </a:r>
            <a:endParaRPr lang="ko-KR" altLang="en-US" dirty="0"/>
          </a:p>
        </p:txBody>
      </p:sp>
      <p:sp>
        <p:nvSpPr>
          <p:cNvPr id="25" name="말풍선: 사각형 24">
            <a:extLst>
              <a:ext uri="{FF2B5EF4-FFF2-40B4-BE49-F238E27FC236}">
                <a16:creationId xmlns:a16="http://schemas.microsoft.com/office/drawing/2014/main" id="{E47105E7-6DDC-4CA1-89A0-3EEC4C7AA188}"/>
              </a:ext>
            </a:extLst>
          </p:cNvPr>
          <p:cNvSpPr/>
          <p:nvPr/>
        </p:nvSpPr>
        <p:spPr>
          <a:xfrm>
            <a:off x="5303337" y="4940508"/>
            <a:ext cx="2686562" cy="1194277"/>
          </a:xfrm>
          <a:prstGeom prst="wedgeRectCallout">
            <a:avLst>
              <a:gd name="adj1" fmla="val -45557"/>
              <a:gd name="adj2" fmla="val -66071"/>
            </a:avLst>
          </a:prstGeom>
          <a:solidFill>
            <a:srgbClr val="FFF3F3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그네</a:t>
            </a:r>
            <a:r>
              <a:rPr lang="en-US" altLang="ko-KR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회전목마</a:t>
            </a:r>
            <a:r>
              <a:rPr lang="en-US" altLang="ko-KR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놀이기구</a:t>
            </a:r>
            <a:endParaRPr lang="en-US" altLang="ko-KR" sz="1600" dirty="0">
              <a:solidFill>
                <a:schemeClr val="tx1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레포츠</a:t>
            </a:r>
            <a:r>
              <a:rPr lang="en-US" altLang="ko-KR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비경기</a:t>
            </a:r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스포츠</a:t>
            </a:r>
            <a:r>
              <a:rPr lang="en-US" altLang="ko-KR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42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738534" y="324361"/>
            <a:ext cx="840546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l"/>
            <a:r>
              <a:rPr lang="ko-KR" altLang="en-US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게임이란 무엇인가</a:t>
            </a:r>
            <a:r>
              <a:rPr lang="en-US" altLang="ko-KR" sz="36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ONE 모바일POP" panose="00000500000000000000" pitchFamily="2" charset="-127"/>
                <a:ea typeface="ONE 모바일POP" panose="00000500000000000000" pitchFamily="2" charset="-127"/>
              </a:rPr>
              <a:t>?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D41326-8E78-4091-B49F-0F304411DCE8}"/>
              </a:ext>
            </a:extLst>
          </p:cNvPr>
          <p:cNvSpPr/>
          <p:nvPr/>
        </p:nvSpPr>
        <p:spPr>
          <a:xfrm>
            <a:off x="107504" y="1218802"/>
            <a:ext cx="9036495" cy="61555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놀이의</a:t>
            </a:r>
            <a:r>
              <a:rPr lang="en-US" altLang="ko-KR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구분 </a:t>
            </a:r>
            <a:r>
              <a:rPr lang="en-US" altLang="ko-KR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(Roger</a:t>
            </a: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 sz="3400" dirty="0" err="1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Caillois</a:t>
            </a:r>
            <a:r>
              <a:rPr lang="en-US" altLang="ko-KR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)</a:t>
            </a:r>
            <a:r>
              <a:rPr lang="ko-KR" altLang="en-US" sz="3400" dirty="0">
                <a:solidFill>
                  <a:srgbClr val="0070C0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 </a:t>
            </a:r>
            <a:endParaRPr lang="en-US" altLang="ko-KR" sz="3400" dirty="0">
              <a:solidFill>
                <a:prstClr val="black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F065488-D6DB-436E-ADCD-B6EF5DC0ECAA}"/>
              </a:ext>
            </a:extLst>
          </p:cNvPr>
          <p:cNvGrpSpPr/>
          <p:nvPr/>
        </p:nvGrpSpPr>
        <p:grpSpPr>
          <a:xfrm>
            <a:off x="2699792" y="2601578"/>
            <a:ext cx="3609516" cy="3348372"/>
            <a:chOff x="1522463" y="1952836"/>
            <a:chExt cx="5425795" cy="479900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602F89B0-ED06-48A6-890E-D45FFF7EFC3F}"/>
                </a:ext>
              </a:extLst>
            </p:cNvPr>
            <p:cNvCxnSpPr>
              <a:cxnSpLocks/>
            </p:cNvCxnSpPr>
            <p:nvPr/>
          </p:nvCxnSpPr>
          <p:spPr>
            <a:xfrm>
              <a:off x="2519772" y="4293096"/>
              <a:ext cx="338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63FC6B5-54BA-473C-B934-56916B2CE806}"/>
                </a:ext>
              </a:extLst>
            </p:cNvPr>
            <p:cNvCxnSpPr>
              <a:cxnSpLocks/>
            </p:cNvCxnSpPr>
            <p:nvPr/>
          </p:nvCxnSpPr>
          <p:spPr>
            <a:xfrm>
              <a:off x="4211960" y="3032956"/>
              <a:ext cx="0" cy="2664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FC0BE6C-A636-454B-A53A-0D0A32FA1E20}"/>
                </a:ext>
              </a:extLst>
            </p:cNvPr>
            <p:cNvSpPr/>
            <p:nvPr/>
          </p:nvSpPr>
          <p:spPr>
            <a:xfrm>
              <a:off x="3599895" y="1952836"/>
              <a:ext cx="1224130" cy="122413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규칙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422091E-9F06-47AF-8A96-29C2C11201BA}"/>
                </a:ext>
              </a:extLst>
            </p:cNvPr>
            <p:cNvSpPr/>
            <p:nvPr/>
          </p:nvSpPr>
          <p:spPr>
            <a:xfrm>
              <a:off x="3599895" y="5527702"/>
              <a:ext cx="1224130" cy="122413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12485CD-2826-4D8D-904E-B80C7AF25C87}"/>
                </a:ext>
              </a:extLst>
            </p:cNvPr>
            <p:cNvSpPr/>
            <p:nvPr/>
          </p:nvSpPr>
          <p:spPr>
            <a:xfrm>
              <a:off x="5724128" y="3681028"/>
              <a:ext cx="1224130" cy="122413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6F39B8B-81CE-40E2-81DE-1DFF49185696}"/>
                </a:ext>
              </a:extLst>
            </p:cNvPr>
            <p:cNvSpPr/>
            <p:nvPr/>
          </p:nvSpPr>
          <p:spPr>
            <a:xfrm>
              <a:off x="1522463" y="3681028"/>
              <a:ext cx="1224130" cy="122413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의지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3D7B44-A325-4092-98F8-ECE39EC08919}"/>
                </a:ext>
              </a:extLst>
            </p:cNvPr>
            <p:cNvSpPr txBox="1"/>
            <p:nvPr/>
          </p:nvSpPr>
          <p:spPr>
            <a:xfrm>
              <a:off x="3625773" y="5880646"/>
              <a:ext cx="1224127" cy="485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탈규칙</a:t>
              </a:r>
              <a:endParaRPr lang="ko-KR" altLang="en-US" sz="1600" dirty="0">
                <a:latin typeface="ONE 모바일POP" panose="00000500000000000000" pitchFamily="2" charset="-127"/>
                <a:ea typeface="ONE 모바일POP" panose="000005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122513-7ACB-46F9-9208-8DD6A095618F}"/>
                </a:ext>
              </a:extLst>
            </p:cNvPr>
            <p:cNvSpPr txBox="1"/>
            <p:nvPr/>
          </p:nvSpPr>
          <p:spPr>
            <a:xfrm>
              <a:off x="5724131" y="4031486"/>
              <a:ext cx="1224127" cy="485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탈의지</a:t>
              </a:r>
              <a:endParaRPr lang="ko-KR" altLang="en-US" sz="1600" dirty="0">
                <a:latin typeface="ONE 모바일POP" panose="00000500000000000000" pitchFamily="2" charset="-127"/>
                <a:ea typeface="ONE 모바일POP" panose="00000500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A945F7-4BD5-40A1-93E0-06D6B72A7F95}"/>
                </a:ext>
              </a:extLst>
            </p:cNvPr>
            <p:cNvSpPr txBox="1"/>
            <p:nvPr/>
          </p:nvSpPr>
          <p:spPr>
            <a:xfrm>
              <a:off x="2746593" y="3631294"/>
              <a:ext cx="1491243" cy="397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경쟁 놀이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3ED4DB-CED7-4751-A2B8-24568976B082}"/>
                </a:ext>
              </a:extLst>
            </p:cNvPr>
            <p:cNvSpPr txBox="1"/>
            <p:nvPr/>
          </p:nvSpPr>
          <p:spPr>
            <a:xfrm>
              <a:off x="4232883" y="3631294"/>
              <a:ext cx="1491243" cy="397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우연 놀이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1A3C8D-7126-4683-9D44-354031588901}"/>
                </a:ext>
              </a:extLst>
            </p:cNvPr>
            <p:cNvSpPr txBox="1"/>
            <p:nvPr/>
          </p:nvSpPr>
          <p:spPr>
            <a:xfrm>
              <a:off x="2746593" y="4711414"/>
              <a:ext cx="1491243" cy="397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모방 놀이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BC389F-6A2E-4281-A5BE-304C93ADB9D6}"/>
                </a:ext>
              </a:extLst>
            </p:cNvPr>
            <p:cNvSpPr txBox="1"/>
            <p:nvPr/>
          </p:nvSpPr>
          <p:spPr>
            <a:xfrm>
              <a:off x="4232883" y="4711414"/>
              <a:ext cx="1671264" cy="397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ONE 모바일POP" panose="00000500000000000000" pitchFamily="2" charset="-127"/>
                  <a:ea typeface="ONE 모바일POP" panose="00000500000000000000" pitchFamily="2" charset="-127"/>
                </a:rPr>
                <a:t>현기증 놀이</a:t>
              </a:r>
            </a:p>
          </p:txBody>
        </p:sp>
      </p:grp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50DBEC17-4CF4-4CDB-967F-D639E8C352AA}"/>
              </a:ext>
            </a:extLst>
          </p:cNvPr>
          <p:cNvSpPr/>
          <p:nvPr/>
        </p:nvSpPr>
        <p:spPr>
          <a:xfrm>
            <a:off x="827584" y="2261408"/>
            <a:ext cx="2686562" cy="1194277"/>
          </a:xfrm>
          <a:prstGeom prst="wedgeRectCallout">
            <a:avLst>
              <a:gd name="adj1" fmla="val 57514"/>
              <a:gd name="adj2" fmla="val 71890"/>
            </a:avLst>
          </a:prstGeom>
          <a:solidFill>
            <a:srgbClr val="FFF3F3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체스</a:t>
            </a:r>
            <a:r>
              <a:rPr lang="en-US" altLang="ko-KR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바둑</a:t>
            </a:r>
            <a:r>
              <a:rPr lang="en-US" altLang="ko-KR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달리기</a:t>
            </a:r>
            <a:endParaRPr lang="en-US" altLang="ko-KR" sz="1600" dirty="0">
              <a:solidFill>
                <a:schemeClr val="tx1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가위바위보</a:t>
            </a:r>
            <a:r>
              <a:rPr lang="en-US" altLang="ko-KR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경기</a:t>
            </a:r>
            <a:r>
              <a:rPr lang="en-US" altLang="ko-KR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스포츠</a:t>
            </a:r>
            <a:r>
              <a:rPr lang="ko-KR" altLang="en-US" dirty="0"/>
              <a:t> </a:t>
            </a:r>
          </a:p>
        </p:txBody>
      </p: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F8B8122E-E9AE-4063-A956-37E4ED708EB2}"/>
              </a:ext>
            </a:extLst>
          </p:cNvPr>
          <p:cNvSpPr/>
          <p:nvPr/>
        </p:nvSpPr>
        <p:spPr>
          <a:xfrm>
            <a:off x="5614712" y="2251059"/>
            <a:ext cx="2686562" cy="1194277"/>
          </a:xfrm>
          <a:prstGeom prst="wedgeRectCallout">
            <a:avLst>
              <a:gd name="adj1" fmla="val -61612"/>
              <a:gd name="adj2" fmla="val 76223"/>
            </a:avLst>
          </a:prstGeom>
          <a:solidFill>
            <a:srgbClr val="FFF3F3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동전의 </a:t>
            </a:r>
            <a:r>
              <a:rPr lang="ko-KR" altLang="en-US" sz="1600" dirty="0" err="1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앞뒷면</a:t>
            </a:r>
            <a:endParaRPr lang="en-US" altLang="ko-KR" sz="1600" dirty="0">
              <a:solidFill>
                <a:schemeClr val="tx1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룰렛</a:t>
            </a:r>
            <a:r>
              <a:rPr lang="en-US" altLang="ko-KR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주사위</a:t>
            </a:r>
            <a:r>
              <a:rPr lang="en-US" altLang="ko-KR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복권</a:t>
            </a:r>
            <a:endParaRPr lang="ko-KR" altLang="en-US" dirty="0"/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id="{470B26E3-448E-4FDF-97BC-2A50C676A870}"/>
              </a:ext>
            </a:extLst>
          </p:cNvPr>
          <p:cNvSpPr/>
          <p:nvPr/>
        </p:nvSpPr>
        <p:spPr>
          <a:xfrm>
            <a:off x="827584" y="4940508"/>
            <a:ext cx="2686562" cy="1194277"/>
          </a:xfrm>
          <a:prstGeom prst="wedgeRectCallout">
            <a:avLst>
              <a:gd name="adj1" fmla="val 53019"/>
              <a:gd name="adj2" fmla="val -69683"/>
            </a:avLst>
          </a:prstGeom>
          <a:solidFill>
            <a:srgbClr val="FFF3F3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소꿉놀이</a:t>
            </a:r>
            <a:r>
              <a:rPr lang="en-US" altLang="ko-KR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칼싸움</a:t>
            </a:r>
            <a:r>
              <a:rPr lang="en-US" altLang="ko-KR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연날리기</a:t>
            </a:r>
            <a:r>
              <a:rPr lang="en-US" altLang="ko-KR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가면무도회 </a:t>
            </a:r>
            <a:endParaRPr lang="ko-KR" altLang="en-US" dirty="0"/>
          </a:p>
        </p:txBody>
      </p:sp>
      <p:sp>
        <p:nvSpPr>
          <p:cNvPr id="25" name="말풍선: 사각형 24">
            <a:extLst>
              <a:ext uri="{FF2B5EF4-FFF2-40B4-BE49-F238E27FC236}">
                <a16:creationId xmlns:a16="http://schemas.microsoft.com/office/drawing/2014/main" id="{E47105E7-6DDC-4CA1-89A0-3EEC4C7AA188}"/>
              </a:ext>
            </a:extLst>
          </p:cNvPr>
          <p:cNvSpPr/>
          <p:nvPr/>
        </p:nvSpPr>
        <p:spPr>
          <a:xfrm>
            <a:off x="5303337" y="4940508"/>
            <a:ext cx="2686562" cy="1194277"/>
          </a:xfrm>
          <a:prstGeom prst="wedgeRectCallout">
            <a:avLst>
              <a:gd name="adj1" fmla="val -45557"/>
              <a:gd name="adj2" fmla="val -66071"/>
            </a:avLst>
          </a:prstGeom>
          <a:solidFill>
            <a:srgbClr val="FFF3F3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그네</a:t>
            </a:r>
            <a:r>
              <a:rPr lang="en-US" altLang="ko-KR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회전목마</a:t>
            </a:r>
            <a:r>
              <a:rPr lang="en-US" altLang="ko-KR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놀이기구</a:t>
            </a:r>
            <a:endParaRPr lang="en-US" altLang="ko-KR" sz="1600" dirty="0">
              <a:solidFill>
                <a:schemeClr val="tx1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레포츠</a:t>
            </a:r>
            <a:r>
              <a:rPr lang="en-US" altLang="ko-KR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비경기</a:t>
            </a:r>
            <a:r>
              <a:rPr lang="ko-KR" altLang="en-US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 스포츠</a:t>
            </a:r>
            <a:r>
              <a:rPr lang="en-US" altLang="ko-KR" sz="1600" dirty="0">
                <a:solidFill>
                  <a:schemeClr val="tx1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8BD7609-3237-404B-A07D-6DB541F824EC}"/>
              </a:ext>
            </a:extLst>
          </p:cNvPr>
          <p:cNvCxnSpPr/>
          <p:nvPr/>
        </p:nvCxnSpPr>
        <p:spPr>
          <a:xfrm>
            <a:off x="107504" y="4232714"/>
            <a:ext cx="8856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E6E3A6-8DD0-4662-B6D8-93EB9BC1CF7F}"/>
              </a:ext>
            </a:extLst>
          </p:cNvPr>
          <p:cNvSpPr txBox="1"/>
          <p:nvPr/>
        </p:nvSpPr>
        <p:spPr>
          <a:xfrm>
            <a:off x="6687332" y="3821060"/>
            <a:ext cx="227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ONE 모바일POP" panose="00000500000000000000" pitchFamily="2" charset="-127"/>
                <a:ea typeface="ONE 모바일POP" panose="00000500000000000000" pitchFamily="2" charset="-127"/>
              </a:rPr>
              <a:t>루두스</a:t>
            </a:r>
            <a:r>
              <a:rPr lang="en-US" altLang="ko-KR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(</a:t>
            </a:r>
            <a:r>
              <a:rPr lang="en-US" altLang="ko-KR" dirty="0" err="1">
                <a:latin typeface="ONE 모바일POP" panose="00000500000000000000" pitchFamily="2" charset="-127"/>
                <a:ea typeface="ONE 모바일POP" panose="00000500000000000000" pitchFamily="2" charset="-127"/>
              </a:rPr>
              <a:t>ludus</a:t>
            </a:r>
            <a:r>
              <a:rPr lang="en-US" altLang="ko-KR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)</a:t>
            </a:r>
            <a:endParaRPr lang="ko-KR" altLang="en-US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E70CD-FE67-4DD5-BE3D-29B5AD8FFF86}"/>
              </a:ext>
            </a:extLst>
          </p:cNvPr>
          <p:cNvSpPr txBox="1"/>
          <p:nvPr/>
        </p:nvSpPr>
        <p:spPr>
          <a:xfrm>
            <a:off x="6687332" y="4327073"/>
            <a:ext cx="227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ONE 모바일POP" panose="00000500000000000000" pitchFamily="2" charset="-127"/>
                <a:ea typeface="ONE 모바일POP" panose="00000500000000000000" pitchFamily="2" charset="-127"/>
              </a:rPr>
              <a:t>파이디아</a:t>
            </a:r>
            <a:r>
              <a:rPr lang="en-US" altLang="ko-KR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(</a:t>
            </a:r>
            <a:r>
              <a:rPr lang="en-US" altLang="ko-KR" dirty="0" err="1">
                <a:latin typeface="ONE 모바일POP" panose="00000500000000000000" pitchFamily="2" charset="-127"/>
                <a:ea typeface="ONE 모바일POP" panose="00000500000000000000" pitchFamily="2" charset="-127"/>
              </a:rPr>
              <a:t>phidia</a:t>
            </a:r>
            <a:r>
              <a:rPr lang="en-US" altLang="ko-KR" dirty="0">
                <a:latin typeface="ONE 모바일POP" panose="00000500000000000000" pitchFamily="2" charset="-127"/>
                <a:ea typeface="ONE 모바일POP" panose="00000500000000000000" pitchFamily="2" charset="-127"/>
              </a:rPr>
              <a:t>)</a:t>
            </a:r>
            <a:endParaRPr lang="ko-KR" altLang="en-US" dirty="0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680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5279</TotalTime>
  <Words>804</Words>
  <Application>Microsoft Office PowerPoint</Application>
  <PresentationFormat>화면 슬라이드 쇼(4:3)</PresentationFormat>
  <Paragraphs>165</Paragraphs>
  <Slides>25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ONE 모바일POP</vt:lpstr>
      <vt:lpstr>Arial</vt:lpstr>
      <vt:lpstr>맑은 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B10335</cp:lastModifiedBy>
  <cp:revision>146</cp:revision>
  <cp:lastPrinted>2019-07-15T05:42:09Z</cp:lastPrinted>
  <dcterms:created xsi:type="dcterms:W3CDTF">2017-01-03T08:57:07Z</dcterms:created>
  <dcterms:modified xsi:type="dcterms:W3CDTF">2022-03-11T09:01:14Z</dcterms:modified>
</cp:coreProperties>
</file>