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67" r:id="rId8"/>
    <p:sldId id="269" r:id="rId9"/>
    <p:sldId id="264" r:id="rId10"/>
    <p:sldId id="266" r:id="rId11"/>
    <p:sldId id="263" r:id="rId12"/>
    <p:sldId id="265" r:id="rId13"/>
    <p:sldId id="262" r:id="rId14"/>
    <p:sldId id="261" r:id="rId15"/>
    <p:sldId id="260" r:id="rId16"/>
    <p:sldId id="276" r:id="rId17"/>
    <p:sldId id="270" r:id="rId18"/>
    <p:sldId id="277" r:id="rId19"/>
    <p:sldId id="268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2" y="2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8" d="100"/>
        <a:sy n="14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044-4374-42BB-883F-B742B983CFED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045-95D5-41DE-BE91-F540CA0AD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1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044-4374-42BB-883F-B742B983CFED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045-95D5-41DE-BE91-F540CA0AD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9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044-4374-42BB-883F-B742B983CFED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045-95D5-41DE-BE91-F540CA0AD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2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044-4374-42BB-883F-B742B983CFED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045-95D5-41DE-BE91-F540CA0AD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3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044-4374-42BB-883F-B742B983CFED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045-95D5-41DE-BE91-F540CA0AD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5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044-4374-42BB-883F-B742B983CFED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045-95D5-41DE-BE91-F540CA0AD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7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044-4374-42BB-883F-B742B983CFED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045-95D5-41DE-BE91-F540CA0AD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9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044-4374-42BB-883F-B742B983CFED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045-95D5-41DE-BE91-F540CA0AD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2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044-4374-42BB-883F-B742B983CFED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045-95D5-41DE-BE91-F540CA0AD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044-4374-42BB-883F-B742B983CFED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045-95D5-41DE-BE91-F540CA0AD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1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E044-4374-42BB-883F-B742B983CFED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045-95D5-41DE-BE91-F540CA0AD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7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E044-4374-42BB-883F-B742B983CFED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FB045-95D5-41DE-BE91-F540CA0ADC6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국립 군산대학교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072" y="6279941"/>
            <a:ext cx="1331103" cy="3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6771503"/>
            <a:ext cx="9144000" cy="86497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03241"/>
            <a:ext cx="9144000" cy="864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6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00" y="18660"/>
            <a:ext cx="5370231" cy="6677591"/>
          </a:xfrm>
          <a:prstGeom prst="rect">
            <a:avLst/>
          </a:prstGeom>
        </p:spPr>
      </p:pic>
      <p:pic>
        <p:nvPicPr>
          <p:cNvPr id="1026" name="Picture 2" descr="국립 군산대학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93" y="137609"/>
            <a:ext cx="1331103" cy="3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 flipH="1">
            <a:off x="1851660" y="1847463"/>
            <a:ext cx="3074901" cy="1928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/>
          <p:cNvSpPr/>
          <p:nvPr/>
        </p:nvSpPr>
        <p:spPr>
          <a:xfrm rot="5400000">
            <a:off x="4302968" y="5742995"/>
            <a:ext cx="407433" cy="802432"/>
          </a:xfrm>
          <a:prstGeom prst="trapezoid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2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360" y="1399910"/>
            <a:ext cx="4105614" cy="36387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02446" y="5208598"/>
            <a:ext cx="4687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그림 </a:t>
            </a:r>
            <a:r>
              <a:rPr lang="en-US" altLang="ko-KR" sz="1400" b="1" dirty="0"/>
              <a:t>1.4] </a:t>
            </a:r>
            <a:r>
              <a:rPr lang="ko-KR" altLang="en-US" sz="1400" b="1" dirty="0"/>
              <a:t>국내의 신재생에너지원별 에너지 생산량 비교</a:t>
            </a:r>
          </a:p>
        </p:txBody>
      </p:sp>
    </p:spTree>
    <p:extLst>
      <p:ext uri="{BB962C8B-B14F-4D97-AF65-F5344CB8AC3E}">
        <p14:creationId xmlns:p14="http://schemas.microsoft.com/office/powerpoint/2010/main" val="1482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_x370799848" descr="EMB000162800a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31" y="1636644"/>
            <a:ext cx="5626506" cy="311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98713" y="4841323"/>
            <a:ext cx="6553200" cy="389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400" b="1" kern="0" dirty="0">
                <a:latin typeface="휴먼명조"/>
                <a:ea typeface="휴먼명조"/>
              </a:rPr>
              <a:t>&lt;</a:t>
            </a:r>
            <a:r>
              <a:rPr lang="ko-KR" altLang="en-US" sz="1400" b="1" kern="0" dirty="0">
                <a:latin typeface="휴먼명조"/>
                <a:ea typeface="휴먼명조"/>
              </a:rPr>
              <a:t>그림 </a:t>
            </a:r>
            <a:r>
              <a:rPr lang="en-US" altLang="ko-KR" sz="1400" b="1" kern="0" dirty="0">
                <a:latin typeface="휴먼명조"/>
                <a:ea typeface="휴먼명조"/>
              </a:rPr>
              <a:t>1.6&gt; </a:t>
            </a:r>
            <a:r>
              <a:rPr lang="ko-KR" altLang="en-US" sz="1400" b="1" kern="0" dirty="0">
                <a:latin typeface="휴먼명조"/>
                <a:ea typeface="휴먼명조"/>
              </a:rPr>
              <a:t>세계의 전력생산에서 재생에너지의 비중</a:t>
            </a:r>
            <a:r>
              <a:rPr lang="en-US" altLang="ko-KR" sz="1400" b="1" kern="0" dirty="0">
                <a:latin typeface="휴먼명조"/>
                <a:ea typeface="휴먼명조"/>
              </a:rPr>
              <a:t>(2019)</a:t>
            </a:r>
            <a:endParaRPr lang="ko-KR" altLang="en-US" sz="1050" b="1" kern="0" spc="0" dirty="0"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1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_x370794168" descr="EMB000162800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03" y="2027582"/>
            <a:ext cx="5756914" cy="241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4454" y="4618506"/>
            <a:ext cx="54174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effectLst/>
                <a:latin typeface="함초롬바탕" panose="02030604000101010101" pitchFamily="18" charset="-127"/>
                <a:ea typeface="휴먼명조"/>
              </a:rPr>
              <a:t>  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effectLst/>
                <a:latin typeface="휴먼명조"/>
                <a:ea typeface="휴먼명조"/>
              </a:rPr>
              <a:t>&lt;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effectLst/>
                <a:latin typeface="함초롬바탕" panose="02030604000101010101" pitchFamily="18" charset="-127"/>
                <a:ea typeface="휴먼명조"/>
              </a:rPr>
              <a:t>그림 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effectLst/>
                <a:latin typeface="휴먼명조"/>
                <a:ea typeface="휴먼명조"/>
              </a:rPr>
              <a:t>1.5&gt; 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effectLst/>
                <a:latin typeface="함초롬바탕" panose="02030604000101010101" pitchFamily="18" charset="-127"/>
                <a:ea typeface="휴먼명조"/>
              </a:rPr>
              <a:t>세계의 생산에너지에서 재생에너지의 비중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effectLst/>
                <a:latin typeface="휴먼명조"/>
                <a:ea typeface="휴먼명조"/>
              </a:rPr>
              <a:t>(2019)</a:t>
            </a:r>
            <a:r>
              <a:rPr kumimoji="0" lang="en-US" altLang="ko-KR" sz="2000" b="1" i="0" u="none" strike="noStrike" cap="none" normalizeH="0" baseline="30000" dirty="0" smtClean="0">
                <a:ln>
                  <a:noFill/>
                </a:ln>
                <a:effectLst/>
                <a:latin typeface="휴먼명조"/>
                <a:ea typeface="휴먼명조"/>
              </a:rPr>
              <a:t>[7]</a:t>
            </a:r>
            <a:endParaRPr kumimoji="0" lang="en-US" altLang="ko-KR" sz="105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20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_x370794808" descr="EMB000162800a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19" y="1815547"/>
            <a:ext cx="54006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73255" y="4638582"/>
            <a:ext cx="47836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휴먼명조"/>
                <a:ea typeface="휴먼명조"/>
              </a:rPr>
              <a:t>&lt;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휴먼명조"/>
              </a:rPr>
              <a:t>그림 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휴먼명조"/>
                <a:ea typeface="휴먼명조"/>
              </a:rPr>
              <a:t>1.7&gt;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휴먼명조"/>
              </a:rPr>
              <a:t> 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휴먼명조"/>
              </a:rPr>
              <a:t>재생에너지원과 화석연료의 발전단가 비교</a:t>
            </a:r>
            <a:r>
              <a:rPr kumimoji="0" lang="en-US" altLang="ko-KR" sz="2000" b="1" i="0" u="none" strike="noStrike" cap="none" normalizeH="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휴먼명조"/>
                <a:ea typeface="휴먼명조"/>
              </a:rPr>
              <a:t>[8]</a:t>
            </a:r>
            <a:endParaRPr kumimoji="0" lang="en-US" alt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35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_x370793528" descr="EMB000162800a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3" y="1663148"/>
            <a:ext cx="5400675" cy="272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62113" y="4525869"/>
            <a:ext cx="56487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effectLst/>
                <a:latin typeface="휴먼명조"/>
                <a:ea typeface="휴먼명조"/>
              </a:rPr>
              <a:t>&lt;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effectLst/>
                <a:latin typeface="함초롬바탕" panose="02030604000101010101" pitchFamily="18" charset="-127"/>
                <a:ea typeface="휴먼명조"/>
              </a:rPr>
              <a:t>그림 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effectLst/>
                <a:latin typeface="휴먼명조"/>
                <a:ea typeface="휴먼명조"/>
              </a:rPr>
              <a:t>1.8&gt;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effectLst/>
                <a:latin typeface="함초롬바탕" panose="02030604000101010101" pitchFamily="18" charset="-127"/>
                <a:ea typeface="휴먼명조"/>
              </a:rPr>
              <a:t> 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effectLst/>
                <a:latin typeface="함초롬바탕" panose="02030604000101010101" pitchFamily="18" charset="-127"/>
                <a:ea typeface="휴먼명조"/>
              </a:rPr>
              <a:t>태양광과 풍력발전의 가격 </a:t>
            </a:r>
            <a:r>
              <a:rPr kumimoji="0" lang="ko-KR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함초롬바탕" panose="02030604000101010101" pitchFamily="18" charset="-127"/>
                <a:ea typeface="휴먼명조"/>
              </a:rPr>
              <a:t>변동추이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effectLst/>
                <a:latin typeface="휴먼명조"/>
                <a:ea typeface="휴먼명조"/>
              </a:rPr>
              <a:t>(2008 ~ 2022)</a:t>
            </a:r>
            <a:r>
              <a:rPr kumimoji="0" lang="en-US" altLang="ko-KR" sz="2000" b="1" i="0" u="none" strike="noStrike" cap="none" normalizeH="0" baseline="30000" dirty="0" smtClean="0">
                <a:ln>
                  <a:noFill/>
                </a:ln>
                <a:effectLst/>
                <a:latin typeface="휴먼명조"/>
                <a:ea typeface="휴먼명조"/>
              </a:rPr>
              <a:t>[6]</a:t>
            </a:r>
            <a:endParaRPr kumimoji="0" lang="en-US" altLang="ko-KR" sz="105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25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370798168" descr="EMB000162800a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815" y="1786943"/>
            <a:ext cx="265747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75791" y="4556402"/>
            <a:ext cx="5055705" cy="389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400" b="1" kern="0" dirty="0">
                <a:solidFill>
                  <a:srgbClr val="FF0000"/>
                </a:solidFill>
                <a:latin typeface="휴먼명조"/>
                <a:ea typeface="휴먼명조"/>
              </a:rPr>
              <a:t>&lt;</a:t>
            </a:r>
            <a:r>
              <a:rPr lang="ko-KR" altLang="en-US" sz="1400" b="1" kern="0" dirty="0">
                <a:solidFill>
                  <a:srgbClr val="FF0000"/>
                </a:solidFill>
                <a:latin typeface="휴먼명조"/>
                <a:ea typeface="휴먼명조"/>
              </a:rPr>
              <a:t>그림 </a:t>
            </a:r>
            <a:r>
              <a:rPr lang="en-US" altLang="ko-KR" sz="1400" b="1" kern="0" dirty="0">
                <a:solidFill>
                  <a:srgbClr val="FF0000"/>
                </a:solidFill>
                <a:latin typeface="휴먼명조"/>
                <a:ea typeface="휴먼명조"/>
              </a:rPr>
              <a:t>1.10&gt;</a:t>
            </a:r>
            <a:r>
              <a:rPr lang="ko-KR" altLang="en-US" sz="1400" b="1" kern="0" dirty="0">
                <a:solidFill>
                  <a:srgbClr val="000000"/>
                </a:solidFill>
                <a:latin typeface="휴먼명조"/>
                <a:ea typeface="휴먼명조"/>
              </a:rPr>
              <a:t>국내의 </a:t>
            </a:r>
            <a:r>
              <a:rPr lang="ko-KR" altLang="en-US" sz="1400" b="1" kern="0" dirty="0" err="1">
                <a:solidFill>
                  <a:srgbClr val="000000"/>
                </a:solidFill>
                <a:latin typeface="휴먼명조"/>
                <a:ea typeface="휴먼명조"/>
              </a:rPr>
              <a:t>에너지원별</a:t>
            </a:r>
            <a:r>
              <a:rPr lang="ko-KR" altLang="en-US" sz="1400" b="1" kern="0" dirty="0">
                <a:solidFill>
                  <a:srgbClr val="000000"/>
                </a:solidFill>
                <a:latin typeface="휴먼명조"/>
                <a:ea typeface="휴먼명조"/>
              </a:rPr>
              <a:t> 발전량 비교</a:t>
            </a:r>
            <a:endParaRPr lang="ko-KR" altLang="en-US" sz="105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03119"/>
              </p:ext>
            </p:extLst>
          </p:nvPr>
        </p:nvGraphicFramePr>
        <p:xfrm>
          <a:off x="1088834" y="1738461"/>
          <a:ext cx="3348482" cy="2663952"/>
        </p:xfrm>
        <a:graphic>
          <a:graphicData uri="http://schemas.openxmlformats.org/drawingml/2006/table">
            <a:tbl>
              <a:tblPr/>
              <a:tblGrid>
                <a:gridCol w="1029081">
                  <a:extLst>
                    <a:ext uri="{9D8B030D-6E8A-4147-A177-3AD203B41FA5}">
                      <a16:colId xmlns:a16="http://schemas.microsoft.com/office/drawing/2014/main" val="230047530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867626630"/>
                    </a:ext>
                  </a:extLst>
                </a:gridCol>
                <a:gridCol w="966851">
                  <a:extLst>
                    <a:ext uri="{9D8B030D-6E8A-4147-A177-3AD203B41FA5}">
                      <a16:colId xmlns:a16="http://schemas.microsoft.com/office/drawing/2014/main" val="4074243316"/>
                    </a:ext>
                  </a:extLst>
                </a:gridCol>
              </a:tblGrid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에너지원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발전량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(</a:t>
                      </a: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GWh) </a:t>
                      </a:r>
                      <a:endParaRPr lang="en-US" sz="11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휴먼고딕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비율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(%)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34796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원자력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133,505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23.4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351013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석탄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238,967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41.9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52959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유류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5,740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812189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LNG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152,787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26.8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228102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양수</a:t>
                      </a:r>
                      <a:r>
                        <a:rPr lang="ko-KR" altLang="en-US" sz="1200" kern="0" spc="0" baseline="300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</a:t>
                      </a:r>
                      <a:r>
                        <a:rPr lang="en-US" altLang="ko-KR" sz="1200" kern="0" spc="0" baseline="3000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3,911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706437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신재생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35,598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6.2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489074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138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342880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just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570,646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8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2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_x370798888" descr="EMB000162800a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8" y="1028698"/>
            <a:ext cx="5359522" cy="403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55277" y="5068353"/>
            <a:ext cx="4572000" cy="3898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400" kern="0" dirty="0">
                <a:latin typeface="휴먼명조"/>
                <a:ea typeface="휴먼명조"/>
              </a:rPr>
              <a:t>&lt;</a:t>
            </a:r>
            <a:r>
              <a:rPr lang="ko-KR" altLang="en-US" sz="1400" kern="0" dirty="0">
                <a:latin typeface="휴먼명조"/>
                <a:ea typeface="휴먼명조"/>
              </a:rPr>
              <a:t>그림 </a:t>
            </a:r>
            <a:r>
              <a:rPr lang="en-US" altLang="ko-KR" sz="1400" kern="0" dirty="0">
                <a:latin typeface="휴먼명조"/>
                <a:ea typeface="휴먼명조"/>
              </a:rPr>
              <a:t>1.11&gt;</a:t>
            </a:r>
            <a:r>
              <a:rPr lang="ko-KR" altLang="en-US" sz="1400" kern="0" dirty="0">
                <a:latin typeface="휴먼명조"/>
                <a:ea typeface="휴먼명조"/>
              </a:rPr>
              <a:t>국내의 신재생에너지원별 발전량 비교</a:t>
            </a:r>
            <a:r>
              <a:rPr lang="en-US" altLang="ko-KR" sz="1400" kern="0" baseline="30000" dirty="0">
                <a:latin typeface="휴먼명조"/>
                <a:ea typeface="휴먼명조"/>
              </a:rPr>
              <a:t>[6]</a:t>
            </a:r>
            <a:endParaRPr lang="ko-KR" altLang="en-US" sz="1050" kern="0" spc="0" dirty="0"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67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33" y="1344714"/>
            <a:ext cx="7827334" cy="17618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4433" y="924822"/>
            <a:ext cx="3272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표 </a:t>
            </a:r>
            <a:r>
              <a:rPr lang="en-US" altLang="ko-KR" sz="1400" b="1" dirty="0"/>
              <a:t>1.3] </a:t>
            </a:r>
            <a:r>
              <a:rPr lang="ko-KR" altLang="en-US" sz="1400" b="1" dirty="0"/>
              <a:t>주요국 재생에너지 보급 목표</a:t>
            </a:r>
            <a:r>
              <a:rPr lang="en-US" altLang="ko-KR" sz="1400" b="1" dirty="0"/>
              <a:t>[2]</a:t>
            </a:r>
            <a:endParaRPr lang="ko-KR" alt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4433" y="314767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국내외 신재생에너지 정책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654433" y="3336845"/>
            <a:ext cx="717375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66FF"/>
                </a:solidFill>
              </a:rPr>
              <a:t>재생에너지 의무할당제도</a:t>
            </a:r>
            <a:r>
              <a:rPr lang="en-US" altLang="ko-KR" sz="1400" b="1" dirty="0" smtClean="0">
                <a:solidFill>
                  <a:srgbClr val="0066FF"/>
                </a:solidFill>
              </a:rPr>
              <a:t>(RPS, Renewable Portfolio Standard)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일정 규모 이상의 발전사업자에게 </a:t>
            </a:r>
            <a:r>
              <a:rPr lang="ko-KR" altLang="en-US" sz="1200" dirty="0" err="1" smtClean="0"/>
              <a:t>총공급량의</a:t>
            </a:r>
            <a:r>
              <a:rPr lang="ko-KR" altLang="en-US" sz="1200" dirty="0" smtClean="0"/>
              <a:t> 일정 비율을 재생에너지로 공급하도록 의무화하는 제도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RO, Renewable Obligation</a:t>
            </a:r>
            <a:r>
              <a:rPr lang="ko-KR" altLang="en-US" sz="1200" dirty="0" smtClean="0"/>
              <a:t>도 유사한 개념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미국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영국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프랑스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한국 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52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9940" y="611230"/>
            <a:ext cx="731139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66FF"/>
                </a:solidFill>
              </a:rPr>
              <a:t>기준가격 구매제도</a:t>
            </a:r>
            <a:r>
              <a:rPr lang="en-US" altLang="ko-KR" sz="1400" b="1" dirty="0" smtClean="0">
                <a:solidFill>
                  <a:srgbClr val="0066FF"/>
                </a:solidFill>
              </a:rPr>
              <a:t>(</a:t>
            </a:r>
            <a:r>
              <a:rPr lang="en-US" altLang="ko-KR" sz="1400" b="1" dirty="0" err="1" smtClean="0">
                <a:solidFill>
                  <a:srgbClr val="0066FF"/>
                </a:solidFill>
              </a:rPr>
              <a:t>FiTs</a:t>
            </a:r>
            <a:r>
              <a:rPr lang="en-US" altLang="ko-KR" sz="1400" b="1" dirty="0" smtClean="0">
                <a:solidFill>
                  <a:srgbClr val="0066FF"/>
                </a:solidFill>
              </a:rPr>
              <a:t>, Feed in Tariffs)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발전원의</a:t>
            </a:r>
            <a:r>
              <a:rPr lang="ko-KR" altLang="en-US" sz="1200" dirty="0" smtClean="0"/>
              <a:t> 생산단가와 비교하여  차액을 보상해 주는 제도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미국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독일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중국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한국</a:t>
            </a:r>
            <a:r>
              <a:rPr lang="en-US" altLang="ko-KR" sz="1200" dirty="0" smtClean="0"/>
              <a:t>(2011</a:t>
            </a:r>
            <a:r>
              <a:rPr lang="ko-KR" altLang="en-US" sz="1200" dirty="0" smtClean="0"/>
              <a:t>년 까지 적용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등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759940" y="1809915"/>
            <a:ext cx="731139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66FF"/>
                </a:solidFill>
              </a:rPr>
              <a:t>생산세액공제제도</a:t>
            </a:r>
            <a:r>
              <a:rPr lang="en-US" altLang="ko-KR" sz="1400" b="1" dirty="0" smtClean="0">
                <a:solidFill>
                  <a:srgbClr val="0066FF"/>
                </a:solidFill>
              </a:rPr>
              <a:t>(PTC, Production Tax Credit)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법인세를 공제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환불 해 주는 제도로 매년 연장하는 </a:t>
            </a:r>
            <a:r>
              <a:rPr lang="ko-KR" altLang="en-US" sz="1200" dirty="0" err="1" smtClean="0"/>
              <a:t>일몰제로</a:t>
            </a:r>
            <a:r>
              <a:rPr lang="ko-KR" altLang="en-US" sz="1200" dirty="0" smtClean="0"/>
              <a:t> 적용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미국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759940" y="2867923"/>
            <a:ext cx="731139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66FF"/>
                </a:solidFill>
              </a:rPr>
              <a:t>투자세액공제제도</a:t>
            </a:r>
            <a:r>
              <a:rPr lang="en-US" altLang="ko-KR" sz="1400" b="1" dirty="0" smtClean="0">
                <a:solidFill>
                  <a:srgbClr val="0066FF"/>
                </a:solidFill>
              </a:rPr>
              <a:t>(PTC, Production Tax Credit)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풍력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태양광 등 초기 투자가 큰 사업에 투자 금액의 </a:t>
            </a:r>
            <a:r>
              <a:rPr lang="en-US" altLang="ko-KR" sz="1200" dirty="0" smtClean="0"/>
              <a:t>10 ~ 30%</a:t>
            </a:r>
            <a:r>
              <a:rPr lang="ko-KR" altLang="en-US" sz="1200" dirty="0" smtClean="0"/>
              <a:t>의 세액공제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미국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759940" y="3925931"/>
            <a:ext cx="731139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66FF"/>
                </a:solidFill>
              </a:rPr>
              <a:t>재생에너지 열 인센티브</a:t>
            </a:r>
            <a:r>
              <a:rPr lang="en-US" altLang="ko-KR" sz="1400" b="1" dirty="0" smtClean="0">
                <a:solidFill>
                  <a:srgbClr val="0066FF"/>
                </a:solidFill>
              </a:rPr>
              <a:t>(RHI, Renewable Heat Incentive)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가정용 및 사업용</a:t>
            </a:r>
            <a:r>
              <a:rPr lang="en-US" altLang="ko-KR" sz="1200" dirty="0" smtClean="0"/>
              <a:t>(2011)</a:t>
            </a:r>
            <a:r>
              <a:rPr lang="ko-KR" altLang="en-US" sz="1200" dirty="0" smtClean="0"/>
              <a:t> 재생에너지 </a:t>
            </a:r>
            <a:r>
              <a:rPr lang="ko-KR" altLang="en-US" sz="1200" dirty="0" err="1" smtClean="0"/>
              <a:t>열생산을</a:t>
            </a:r>
            <a:r>
              <a:rPr lang="ko-KR" altLang="en-US" sz="1200" dirty="0" smtClean="0"/>
              <a:t> 지원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영</a:t>
            </a:r>
            <a:r>
              <a:rPr lang="ko-KR" altLang="en-US" sz="1200" dirty="0" smtClean="0"/>
              <a:t>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2654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29" y="3810200"/>
            <a:ext cx="5987266" cy="6950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4376" y="3533201"/>
            <a:ext cx="53729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표 </a:t>
            </a:r>
            <a:r>
              <a:rPr lang="en-US" altLang="ko-KR" sz="1200" dirty="0"/>
              <a:t>1.4] </a:t>
            </a:r>
            <a:r>
              <a:rPr lang="ko-KR" altLang="en-US" sz="1200" dirty="0"/>
              <a:t>국내 </a:t>
            </a:r>
            <a:r>
              <a:rPr lang="en-US" altLang="ko-KR" sz="1200" dirty="0"/>
              <a:t>RPS</a:t>
            </a:r>
            <a:r>
              <a:rPr lang="ko-KR" altLang="en-US" sz="1200" dirty="0"/>
              <a:t>제도에 따른 발전사업자의 재생에너지 연도별 의무이행비율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95" y="1036769"/>
            <a:ext cx="2611312" cy="47095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4376" y="775159"/>
            <a:ext cx="55828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66FF"/>
                </a:solidFill>
              </a:rPr>
              <a:t>국내 </a:t>
            </a:r>
            <a:r>
              <a:rPr lang="en-US" altLang="ko-KR" sz="1400" b="1" dirty="0">
                <a:solidFill>
                  <a:srgbClr val="0066FF"/>
                </a:solidFill>
              </a:rPr>
              <a:t>RPS</a:t>
            </a:r>
            <a:r>
              <a:rPr lang="ko-KR" altLang="en-US" sz="1400" b="1" dirty="0" smtClean="0">
                <a:solidFill>
                  <a:srgbClr val="0066FF"/>
                </a:solidFill>
              </a:rPr>
              <a:t>제도</a:t>
            </a:r>
            <a:endParaRPr lang="en-US" altLang="ko-KR" sz="1400" b="1" dirty="0" smtClean="0">
              <a:solidFill>
                <a:srgbClr val="0066FF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2012</a:t>
            </a:r>
            <a:r>
              <a:rPr lang="ko-KR" altLang="en-US" sz="1400" dirty="0" smtClean="0"/>
              <a:t>년 부터 기존의 </a:t>
            </a:r>
            <a:r>
              <a:rPr lang="en-US" altLang="ko-KR" sz="1400" dirty="0" err="1" smtClean="0"/>
              <a:t>FiT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RPS</a:t>
            </a:r>
            <a:r>
              <a:rPr lang="ko-KR" altLang="en-US" sz="1400" dirty="0" smtClean="0"/>
              <a:t>로 전환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rgbClr val="0066FF"/>
                </a:solidFill>
              </a:rPr>
              <a:t>의무비율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미충족시는</a:t>
            </a:r>
            <a:r>
              <a:rPr lang="ko-KR" altLang="en-US" sz="1400" dirty="0" smtClean="0"/>
              <a:t> 과징금 부과를 통한 강제화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rgbClr val="0066FF"/>
                </a:solidFill>
              </a:rPr>
              <a:t>신재생에너지공급인증서</a:t>
            </a:r>
            <a:r>
              <a:rPr lang="en-US" altLang="ko-KR" sz="1400" dirty="0" smtClean="0"/>
              <a:t>(REC, Renewable Energy Certification) </a:t>
            </a:r>
            <a:r>
              <a:rPr lang="ko-KR" altLang="en-US" sz="1400" dirty="0" smtClean="0"/>
              <a:t>제도 도입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인증서 거래를 통한 소규모사업자의 참여 유도 및 발전사업자의 신재생에너지 생산설비 구축 유도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rgbClr val="0066FF"/>
                </a:solidFill>
                <a:sym typeface="Wingdings" panose="05000000000000000000" pitchFamily="2" charset="2"/>
              </a:rPr>
              <a:t>REC </a:t>
            </a:r>
            <a:r>
              <a:rPr lang="ko-KR" altLang="en-US" sz="1400" b="1" dirty="0" smtClean="0">
                <a:solidFill>
                  <a:srgbClr val="0066FF"/>
                </a:solidFill>
                <a:sym typeface="Wingdings" panose="05000000000000000000" pitchFamily="2" charset="2"/>
              </a:rPr>
              <a:t>가중치 </a:t>
            </a:r>
            <a:r>
              <a:rPr lang="ko-KR" altLang="en-US" sz="1400" dirty="0" smtClean="0">
                <a:sym typeface="Wingdings" panose="05000000000000000000" pitchFamily="2" charset="2"/>
              </a:rPr>
              <a:t>적용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신재생에너지간의 쏠림 현상을 방지하고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균형있는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이용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〮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보급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〮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기술개발을</a:t>
            </a:r>
            <a:r>
              <a:rPr lang="ko-KR" altLang="en-US" sz="1400" dirty="0" smtClean="0">
                <a:sym typeface="Wingdings" panose="05000000000000000000" pitchFamily="2" charset="2"/>
              </a:rPr>
              <a:t> 고려하여 적용함</a:t>
            </a:r>
            <a:r>
              <a:rPr lang="en-US" altLang="ko-KR" sz="1400" dirty="0" smtClean="0">
                <a:sym typeface="Wingdings" panose="05000000000000000000" pitchFamily="2" charset="2"/>
              </a:rPr>
              <a:t>.(3</a:t>
            </a:r>
            <a:r>
              <a:rPr lang="ko-KR" altLang="en-US" sz="1400" dirty="0" smtClean="0">
                <a:sym typeface="Wingdings" panose="05000000000000000000" pitchFamily="2" charset="2"/>
              </a:rPr>
              <a:t>년 마다 갱신</a:t>
            </a:r>
            <a:r>
              <a:rPr lang="en-US" altLang="ko-KR" sz="1400" dirty="0" smtClean="0">
                <a:sym typeface="Wingdings" panose="05000000000000000000" pitchFamily="2" charset="2"/>
              </a:rPr>
              <a:t>)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43" y="2085153"/>
            <a:ext cx="6975040" cy="33612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2" name="TextBox 51"/>
          <p:cNvSpPr txBox="1"/>
          <p:nvPr/>
        </p:nvSpPr>
        <p:spPr>
          <a:xfrm>
            <a:off x="3310135" y="528735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에너지의 분류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6143" y="1003560"/>
            <a:ext cx="275476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 에너지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천연자원 상태의 에너지원에서 공급되는 에너지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00890" y="1003560"/>
            <a:ext cx="3221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 에너지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차에너지원을 가공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변경하여 이용이 용이하게 한 에너지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750906" y="5641890"/>
            <a:ext cx="3650433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2740" indent="-166370" fontAlgn="base">
              <a:lnSpc>
                <a:spcPct val="130000"/>
              </a:lnSpc>
            </a:pPr>
            <a:r>
              <a:rPr lang="en-US" altLang="ko-KR" sz="1050" kern="0" dirty="0">
                <a:solidFill>
                  <a:srgbClr val="00CC00"/>
                </a:solidFill>
                <a:latin typeface="휴먼고딕"/>
                <a:ea typeface="휴먼고딕"/>
              </a:rPr>
              <a:t>IRES: International</a:t>
            </a:r>
            <a:r>
              <a:rPr lang="en-US" altLang="ko-KR" sz="1050" kern="0" dirty="0">
                <a:solidFill>
                  <a:srgbClr val="00CC00"/>
                </a:solidFill>
                <a:latin typeface="함초롬바탕" panose="02030604000101010101" pitchFamily="18" charset="-127"/>
                <a:ea typeface="휴먼고딕"/>
              </a:rPr>
              <a:t> </a:t>
            </a:r>
            <a:r>
              <a:rPr lang="en-US" altLang="ko-KR" sz="1050" kern="0" dirty="0">
                <a:solidFill>
                  <a:srgbClr val="00CC00"/>
                </a:solidFill>
                <a:latin typeface="휴먼고딕"/>
                <a:ea typeface="휴먼고딕"/>
              </a:rPr>
              <a:t>Recommendation Energy Statistics</a:t>
            </a:r>
            <a:endParaRPr lang="en-US" altLang="ko-KR" sz="1050" kern="0" dirty="0">
              <a:solidFill>
                <a:srgbClr val="00CC00"/>
              </a:solidFill>
              <a:latin typeface="함초롬바탕" panose="02030604000101010101" pitchFamily="18" charset="-127"/>
              <a:ea typeface="휴먼고딕"/>
            </a:endParaRPr>
          </a:p>
          <a:p>
            <a:pPr marL="332740" indent="-166370" fontAlgn="base">
              <a:lnSpc>
                <a:spcPct val="130000"/>
              </a:lnSpc>
            </a:pPr>
            <a:r>
              <a:rPr lang="en-US" altLang="ko-KR" sz="1050" kern="0" dirty="0">
                <a:solidFill>
                  <a:srgbClr val="00CC00"/>
                </a:solidFill>
                <a:latin typeface="휴먼고딕"/>
                <a:ea typeface="휴먼고딕"/>
              </a:rPr>
              <a:t>SIEC:</a:t>
            </a:r>
            <a:r>
              <a:rPr lang="en-US" altLang="ko-KR" sz="1050" kern="0" dirty="0">
                <a:solidFill>
                  <a:srgbClr val="000000"/>
                </a:solidFill>
                <a:latin typeface="함초롬바탕" panose="02030604000101010101" pitchFamily="18" charset="-127"/>
                <a:ea typeface="휴먼고딕"/>
              </a:rPr>
              <a:t> </a:t>
            </a:r>
            <a:r>
              <a:rPr lang="en-US" altLang="ko-KR" sz="1050" kern="0" dirty="0">
                <a:solidFill>
                  <a:srgbClr val="00B050"/>
                </a:solidFill>
                <a:latin typeface="휴먼고딕"/>
                <a:ea typeface="휴먼고딕"/>
              </a:rPr>
              <a:t>Standard International Energy Classification</a:t>
            </a:r>
            <a:endParaRPr lang="en-US" altLang="ko-KR" sz="1000" kern="0" spc="0" dirty="0">
              <a:solidFill>
                <a:srgbClr val="00B05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340626" y="528735"/>
            <a:ext cx="3571461" cy="347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200" kern="0" dirty="0">
                <a:solidFill>
                  <a:srgbClr val="00B0F0"/>
                </a:solidFill>
                <a:latin typeface="휴먼명조"/>
                <a:ea typeface="휴먼명조"/>
              </a:rPr>
              <a:t>국제에너지기구</a:t>
            </a:r>
            <a:r>
              <a:rPr lang="en-US" altLang="ko-KR" sz="1200" kern="0" dirty="0">
                <a:solidFill>
                  <a:srgbClr val="00B0F0"/>
                </a:solidFill>
                <a:latin typeface="휴먼명조"/>
                <a:ea typeface="휴먼명조"/>
              </a:rPr>
              <a:t>(IEA, International Energy Agency)</a:t>
            </a:r>
            <a:endParaRPr lang="en-US" altLang="ko-KR" sz="1000" kern="0" spc="0" dirty="0">
              <a:solidFill>
                <a:srgbClr val="00B0F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6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12" y="635634"/>
            <a:ext cx="5374883" cy="2329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322" y="3068201"/>
            <a:ext cx="5327373" cy="32810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2959" y="307326"/>
            <a:ext cx="3052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표 </a:t>
            </a:r>
            <a:r>
              <a:rPr lang="en-US" altLang="ko-KR" sz="1400" b="1" dirty="0"/>
              <a:t>1.5] </a:t>
            </a:r>
            <a:r>
              <a:rPr lang="ko-KR" altLang="en-US" sz="1400" b="1" dirty="0"/>
              <a:t>신재생에너지 가중치 요약</a:t>
            </a:r>
            <a:r>
              <a:rPr lang="en-US" altLang="ko-KR" sz="1400" b="1" dirty="0"/>
              <a:t>[9]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463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47232" y="437916"/>
            <a:ext cx="296908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b="1" kern="0" dirty="0">
                <a:solidFill>
                  <a:srgbClr val="1919FF"/>
                </a:solidFill>
                <a:latin typeface="휴먼고딕"/>
                <a:ea typeface="휴먼고딕"/>
              </a:rPr>
              <a:t>세계의 에너지 현황과 전망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618" y="1451115"/>
            <a:ext cx="3327231" cy="3621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77784" y="5303429"/>
            <a:ext cx="35108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휴먼고딕"/>
              </a:rPr>
              <a:t>&lt;</a:t>
            </a:r>
            <a:r>
              <a:rPr lang="ko-KR" altLang="en-US" sz="1200" dirty="0" smtClean="0">
                <a:latin typeface="휴먼고딕"/>
              </a:rPr>
              <a:t>그림 </a:t>
            </a:r>
            <a:r>
              <a:rPr lang="en-US" altLang="ko-KR" sz="1200" dirty="0" smtClean="0">
                <a:latin typeface="휴먼고딕"/>
              </a:rPr>
              <a:t>2.1&gt;2017</a:t>
            </a:r>
            <a:r>
              <a:rPr lang="ko-KR" altLang="en-US" sz="1200" dirty="0">
                <a:latin typeface="휴먼고딕"/>
              </a:rPr>
              <a:t>년 세계의 </a:t>
            </a:r>
            <a:r>
              <a:rPr lang="ko-KR" altLang="en-US" sz="1200" dirty="0" err="1">
                <a:latin typeface="휴먼고딕"/>
              </a:rPr>
              <a:t>에너지원별</a:t>
            </a:r>
            <a:r>
              <a:rPr lang="ko-KR" altLang="en-US" sz="1200" dirty="0">
                <a:latin typeface="휴먼고딕"/>
              </a:rPr>
              <a:t> </a:t>
            </a:r>
            <a:r>
              <a:rPr lang="ko-KR" altLang="en-US" sz="1200" dirty="0" err="1" smtClean="0">
                <a:latin typeface="휴먼고딕"/>
              </a:rPr>
              <a:t>공급비율</a:t>
            </a:r>
            <a:endParaRPr lang="ko-KR" altLang="en-US" sz="1200" dirty="0">
              <a:latin typeface="휴먼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0591" y="6365265"/>
            <a:ext cx="514847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+mn-ea"/>
              </a:rPr>
              <a:t>“2017 World Energy Balance: Overview</a:t>
            </a:r>
            <a:r>
              <a:rPr lang="en-US" altLang="ko-KR" sz="900" dirty="0" smtClean="0">
                <a:latin typeface="+mn-ea"/>
              </a:rPr>
              <a:t>, ”</a:t>
            </a:r>
            <a:r>
              <a:rPr lang="en-US" altLang="ko-KR" sz="900" dirty="0">
                <a:latin typeface="+mn-ea"/>
              </a:rPr>
              <a:t>IEA World Energy Statistics and Balances, 2019 Edition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56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94803" y="1603513"/>
            <a:ext cx="7234797" cy="3282189"/>
            <a:chOff x="2737464" y="1520285"/>
            <a:chExt cx="7774508" cy="373647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13420" y="1939843"/>
              <a:ext cx="5406327" cy="26439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851764" y="4334605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0%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00964" y="408695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10%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94614" y="383295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20%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0964" y="35853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30%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94614" y="33313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40%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07314" y="307095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00964" y="281695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60%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07314" y="25693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70%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00964" y="23153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00964" y="20613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90%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37464" y="18263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23214" y="46521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1970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98695" y="46521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74176" y="46521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49657" y="46521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38" y="46521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00619" y="46521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76100" y="46521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2030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51581" y="46521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2040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27064" y="46521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2050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3319804" y="4579029"/>
              <a:ext cx="5390356" cy="76200"/>
              <a:chOff x="1723232" y="4443412"/>
              <a:chExt cx="5390356" cy="76200"/>
            </a:xfrm>
          </p:grpSpPr>
          <p:cxnSp>
            <p:nvCxnSpPr>
              <p:cNvPr id="42" name="직선 연결선 41"/>
              <p:cNvCxnSpPr/>
              <p:nvPr/>
            </p:nvCxnSpPr>
            <p:spPr>
              <a:xfrm flipV="1">
                <a:off x="1723232" y="4443412"/>
                <a:ext cx="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V="1">
                <a:off x="2397026" y="4443412"/>
                <a:ext cx="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V="1">
                <a:off x="3070821" y="4443412"/>
                <a:ext cx="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3744615" y="4443412"/>
                <a:ext cx="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V="1">
                <a:off x="4418409" y="4443412"/>
                <a:ext cx="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V="1">
                <a:off x="5092204" y="4443412"/>
                <a:ext cx="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V="1">
                <a:off x="5765998" y="4443412"/>
                <a:ext cx="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V="1">
                <a:off x="6439792" y="4443412"/>
                <a:ext cx="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V="1">
                <a:off x="7113588" y="4443412"/>
                <a:ext cx="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직선 연결선 24"/>
            <p:cNvCxnSpPr/>
            <p:nvPr/>
          </p:nvCxnSpPr>
          <p:spPr>
            <a:xfrm>
              <a:off x="6480992" y="1570083"/>
              <a:ext cx="0" cy="3025140"/>
            </a:xfrm>
            <a:prstGeom prst="line">
              <a:avLst/>
            </a:prstGeom>
            <a:ln w="22225">
              <a:solidFill>
                <a:srgbClr val="00FF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880282" y="3894376"/>
              <a:ext cx="108656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+mj-lt"/>
                </a:rPr>
                <a:t>29% fossil fuel(</a:t>
              </a:r>
              <a:r>
                <a:rPr lang="ko-KR" altLang="en-US" sz="1050" dirty="0">
                  <a:latin typeface="+mj-lt"/>
                </a:rPr>
                <a:t>화석연료</a:t>
              </a:r>
              <a:r>
                <a:rPr lang="en-US" altLang="ko-KR" sz="1050" dirty="0">
                  <a:latin typeface="+mj-lt"/>
                </a:rPr>
                <a:t>) 2050</a:t>
              </a:r>
              <a:r>
                <a:rPr lang="ko-KR" altLang="en-US" sz="1050" dirty="0">
                  <a:latin typeface="+mj-lt"/>
                </a:rPr>
                <a:t>년까지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92831" y="3123033"/>
              <a:ext cx="151914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+mj-lt"/>
                </a:rPr>
                <a:t>64% renewables(</a:t>
              </a:r>
              <a:r>
                <a:rPr lang="ko-KR" altLang="en-US" sz="1050" dirty="0">
                  <a:latin typeface="+mj-lt"/>
                </a:rPr>
                <a:t>재생에너지</a:t>
              </a:r>
              <a:r>
                <a:rPr lang="en-US" altLang="ko-KR" sz="1050" dirty="0">
                  <a:latin typeface="+mj-lt"/>
                </a:rPr>
                <a:t>) 2050</a:t>
              </a:r>
              <a:r>
                <a:rPr lang="ko-KR" altLang="en-US" sz="1050" dirty="0">
                  <a:latin typeface="+mj-lt"/>
                </a:rPr>
                <a:t>년까지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33375" y="2243448"/>
              <a:ext cx="137414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+mj-lt"/>
                </a:rPr>
                <a:t>48% solar &amp; wind(</a:t>
              </a:r>
              <a:r>
                <a:rPr lang="ko-KR" altLang="en-US" sz="1050" dirty="0">
                  <a:latin typeface="+mj-lt"/>
                </a:rPr>
                <a:t>태양광과 풍력</a:t>
              </a:r>
              <a:r>
                <a:rPr lang="en-US" altLang="ko-KR" sz="1050" dirty="0">
                  <a:latin typeface="+mj-lt"/>
                </a:rPr>
                <a:t>) 2050</a:t>
              </a:r>
              <a:r>
                <a:rPr lang="ko-KR" altLang="en-US" sz="1050" dirty="0">
                  <a:latin typeface="+mj-lt"/>
                </a:rPr>
                <a:t>년까지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95292" y="1783443"/>
              <a:ext cx="2186940" cy="0"/>
            </a:xfrm>
            <a:prstGeom prst="straightConnector1">
              <a:avLst/>
            </a:prstGeom>
            <a:ln w="22225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H="1">
              <a:off x="3311072" y="1783443"/>
              <a:ext cx="3070860" cy="0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462475" y="1520285"/>
              <a:ext cx="29610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Historical world power generation mix</a:t>
              </a:r>
              <a:endParaRPr lang="ko-KR" alt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5235" y="1527969"/>
              <a:ext cx="260840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NEO 2018 power generation mix</a:t>
              </a:r>
              <a:endParaRPr lang="ko-KR" alt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22395" y="4979765"/>
              <a:ext cx="3434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자료 </a:t>
              </a:r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BNEF, 2017, New Energy Outlook 2017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오른쪽 대괄호 33"/>
            <p:cNvSpPr/>
            <p:nvPr/>
          </p:nvSpPr>
          <p:spPr>
            <a:xfrm>
              <a:off x="8744132" y="1989183"/>
              <a:ext cx="45719" cy="1729740"/>
            </a:xfrm>
            <a:prstGeom prst="righ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른쪽 대괄호 34"/>
            <p:cNvSpPr/>
            <p:nvPr/>
          </p:nvSpPr>
          <p:spPr>
            <a:xfrm>
              <a:off x="8872719" y="2122533"/>
              <a:ext cx="45719" cy="1256348"/>
            </a:xfrm>
            <a:prstGeom prst="righ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오른쪽 대괄호 35"/>
            <p:cNvSpPr/>
            <p:nvPr/>
          </p:nvSpPr>
          <p:spPr>
            <a:xfrm>
              <a:off x="8777469" y="3900533"/>
              <a:ext cx="45719" cy="707073"/>
            </a:xfrm>
            <a:prstGeom prst="righ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8787948" y="2840718"/>
              <a:ext cx="69055" cy="0"/>
            </a:xfrm>
            <a:prstGeom prst="line">
              <a:avLst/>
            </a:prstGeom>
            <a:ln w="158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8918917" y="2750230"/>
              <a:ext cx="69055" cy="0"/>
            </a:xfrm>
            <a:prstGeom prst="line">
              <a:avLst/>
            </a:prstGeom>
            <a:ln w="158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16523" y="4264706"/>
              <a:ext cx="69055" cy="0"/>
            </a:xfrm>
            <a:prstGeom prst="line">
              <a:avLst/>
            </a:prstGeom>
            <a:ln w="158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8849861" y="2840718"/>
              <a:ext cx="290511" cy="283369"/>
            </a:xfrm>
            <a:prstGeom prst="line">
              <a:avLst/>
            </a:prstGeom>
            <a:ln w="158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8976068" y="2528775"/>
              <a:ext cx="185735" cy="221456"/>
            </a:xfrm>
            <a:prstGeom prst="line">
              <a:avLst/>
            </a:prstGeom>
            <a:ln w="1587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1448770" y="5233531"/>
            <a:ext cx="5131027" cy="34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1200" kern="0" dirty="0">
                <a:solidFill>
                  <a:srgbClr val="FF0000"/>
                </a:solidFill>
                <a:latin typeface="+mn-ea"/>
              </a:rPr>
              <a:t>그림 </a:t>
            </a:r>
            <a:r>
              <a:rPr lang="en-US" altLang="ko-KR" sz="1200" kern="0" dirty="0">
                <a:solidFill>
                  <a:srgbClr val="FF0000"/>
                </a:solidFill>
                <a:latin typeface="+mn-ea"/>
              </a:rPr>
              <a:t>1.9&gt;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2050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년 </a:t>
            </a:r>
            <a:r>
              <a:rPr lang="ko-KR" altLang="en-US" sz="1200" kern="0" dirty="0" err="1">
                <a:solidFill>
                  <a:srgbClr val="000000"/>
                </a:solidFill>
                <a:latin typeface="+mn-ea"/>
              </a:rPr>
              <a:t>에너지원별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 전력생산 예측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7232" y="437916"/>
            <a:ext cx="296908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b="1" kern="0" dirty="0">
                <a:solidFill>
                  <a:srgbClr val="1919FF"/>
                </a:solidFill>
                <a:latin typeface="휴먼고딕"/>
                <a:ea typeface="휴먼고딕"/>
              </a:rPr>
              <a:t>세계의 에너지 현황과 전망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6364" y="457595"/>
            <a:ext cx="424507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1919FF"/>
                </a:solidFill>
                <a:latin typeface="휴먼고딕"/>
                <a:ea typeface="휴먼고딕"/>
              </a:rPr>
              <a:t>재생에너지</a:t>
            </a:r>
            <a:r>
              <a:rPr lang="en-US" altLang="ko-KR" b="1" kern="0" dirty="0" smtClean="0">
                <a:solidFill>
                  <a:srgbClr val="1919FF"/>
                </a:solidFill>
                <a:latin typeface="휴먼고딕"/>
                <a:ea typeface="휴먼고딕"/>
              </a:rPr>
              <a:t>(renewable energy)</a:t>
            </a:r>
            <a:r>
              <a:rPr lang="ko-KR" altLang="en-US" b="1" kern="0" dirty="0" smtClean="0">
                <a:solidFill>
                  <a:srgbClr val="1919FF"/>
                </a:solidFill>
                <a:latin typeface="휴먼고딕"/>
                <a:ea typeface="휴먼고딕"/>
              </a:rPr>
              <a:t>의 정의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2095" y="1067394"/>
            <a:ext cx="6965368" cy="47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b="1" kern="0" dirty="0" err="1" smtClean="0">
                <a:solidFill>
                  <a:srgbClr val="1919FF"/>
                </a:solidFill>
                <a:latin typeface="휴먼고딕"/>
              </a:rPr>
              <a:t>지속가능한</a:t>
            </a:r>
            <a:r>
              <a:rPr lang="ko-KR" altLang="en-US" b="1" kern="0" dirty="0" smtClean="0">
                <a:solidFill>
                  <a:srgbClr val="1919FF"/>
                </a:solidFill>
                <a:latin typeface="휴먼고딕"/>
              </a:rPr>
              <a:t> 형태의 재생자원으로 생산되는 모든 형태의 에너지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2095" y="1703698"/>
            <a:ext cx="66122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Renewable energy is energy from sources that are naturally </a:t>
            </a: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replenishing</a:t>
            </a:r>
            <a:r>
              <a:rPr lang="en-US" altLang="ko-KR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but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flow-limited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; renewable resources are virtually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inexhaustible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 in duration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</a:rPr>
              <a:t>but limited in the amount of energy 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that is available per unit of time</a:t>
            </a:r>
            <a:r>
              <a:rPr lang="en-US" altLang="ko-KR" dirty="0" smtClean="0">
                <a:solidFill>
                  <a:srgbClr val="333333"/>
                </a:solidFill>
                <a:latin typeface="Arial" panose="020B0604020202020204" pitchFamily="34" charset="0"/>
              </a:rPr>
              <a:t>.(U.S. Energy Information Agency)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19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87" y="872636"/>
            <a:ext cx="6361043" cy="438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7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5" y="1863268"/>
            <a:ext cx="6161311" cy="17661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42366" y="1362524"/>
            <a:ext cx="3603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표 </a:t>
            </a:r>
            <a:r>
              <a:rPr lang="en-US" altLang="ko-KR" sz="1400" b="1" dirty="0"/>
              <a:t>1.1] </a:t>
            </a:r>
            <a:r>
              <a:rPr lang="ko-KR" altLang="en-US" sz="1400" b="1" dirty="0"/>
              <a:t>각국이 분류하는 재생에너지의 종류</a:t>
            </a:r>
          </a:p>
        </p:txBody>
      </p:sp>
    </p:spTree>
    <p:extLst>
      <p:ext uri="{BB962C8B-B14F-4D97-AF65-F5344CB8AC3E}">
        <p14:creationId xmlns:p14="http://schemas.microsoft.com/office/powerpoint/2010/main" val="19548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6" y="811648"/>
            <a:ext cx="7592970" cy="32963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2228" y="534649"/>
            <a:ext cx="3204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표 </a:t>
            </a:r>
            <a:r>
              <a:rPr lang="en-US" altLang="ko-KR" sz="1400" b="1" dirty="0"/>
              <a:t>1.2] </a:t>
            </a:r>
            <a:r>
              <a:rPr lang="ko-KR" altLang="en-US" sz="1400" b="1" dirty="0"/>
              <a:t>우리나라 신재생에너지의 종류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6476" y="4486108"/>
            <a:ext cx="71217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2019</a:t>
            </a:r>
            <a:r>
              <a:rPr lang="ko-KR" altLang="en-US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년</a:t>
            </a:r>
            <a:r>
              <a:rPr lang="en-US" altLang="ko-KR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: </a:t>
            </a:r>
            <a:r>
              <a:rPr lang="ko-KR" altLang="en-US" sz="1200" kern="100" dirty="0" err="1">
                <a:solidFill>
                  <a:srgbClr val="000000"/>
                </a:solidFill>
                <a:latin typeface="휴먼명조"/>
                <a:ea typeface="휴먼명조"/>
              </a:rPr>
              <a:t>신에너지</a:t>
            </a:r>
            <a:r>
              <a:rPr lang="ko-KR" altLang="en-US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 및 재생에너지 개발</a:t>
            </a:r>
            <a:r>
              <a:rPr lang="en-US" altLang="ko-KR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·</a:t>
            </a:r>
            <a:r>
              <a:rPr lang="ko-KR" altLang="en-US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이용</a:t>
            </a:r>
            <a:r>
              <a:rPr lang="en-US" altLang="ko-KR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·</a:t>
            </a:r>
            <a:r>
              <a:rPr lang="ko-KR" altLang="en-US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보급 촉진법</a:t>
            </a:r>
            <a:r>
              <a:rPr lang="en-US" altLang="ko-KR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, </a:t>
            </a:r>
            <a:r>
              <a:rPr lang="ko-KR" altLang="en-US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시행</a:t>
            </a:r>
            <a:r>
              <a:rPr lang="en-US" altLang="ko-KR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: 2019. 10. 11, </a:t>
            </a:r>
            <a:r>
              <a:rPr lang="ko-KR" altLang="en-US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법률 제</a:t>
            </a:r>
            <a:r>
              <a:rPr lang="en-US" altLang="ko-KR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6236</a:t>
            </a:r>
            <a:r>
              <a:rPr lang="ko-KR" altLang="en-US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호</a:t>
            </a:r>
            <a:r>
              <a:rPr lang="en-US" altLang="ko-KR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, </a:t>
            </a:r>
            <a:r>
              <a:rPr lang="ko-KR" altLang="en-US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개정 </a:t>
            </a:r>
            <a:r>
              <a:rPr lang="en-US" altLang="ko-KR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2019. 1. 15 </a:t>
            </a:r>
            <a:r>
              <a:rPr lang="ko-KR" altLang="en-US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일부 개정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2004</a:t>
            </a:r>
            <a:r>
              <a:rPr lang="ko-KR" altLang="en-US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년</a:t>
            </a:r>
            <a:r>
              <a:rPr lang="en-US" altLang="ko-KR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: </a:t>
            </a:r>
            <a:r>
              <a:rPr lang="ko-KR" altLang="en-US" sz="1200" kern="100" dirty="0" err="1">
                <a:solidFill>
                  <a:srgbClr val="000000"/>
                </a:solidFill>
                <a:latin typeface="휴먼명조"/>
                <a:ea typeface="휴먼명조"/>
              </a:rPr>
              <a:t>신에너지</a:t>
            </a:r>
            <a:r>
              <a:rPr lang="ko-KR" altLang="en-US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 및 재생에너지 </a:t>
            </a:r>
            <a:r>
              <a:rPr lang="ko-KR" altLang="en-US" sz="1200" kern="100" dirty="0">
                <a:solidFill>
                  <a:srgbClr val="159415"/>
                </a:solidFill>
                <a:latin typeface="휴먼명조"/>
                <a:ea typeface="휴먼명조"/>
              </a:rPr>
              <a:t>개발〮</a:t>
            </a:r>
            <a:r>
              <a:rPr lang="en-US" altLang="ko-KR" sz="1200" kern="100" dirty="0">
                <a:solidFill>
                  <a:srgbClr val="159415"/>
                </a:solidFill>
                <a:latin typeface="휴먼명조"/>
                <a:ea typeface="휴먼명조"/>
              </a:rPr>
              <a:t>·</a:t>
            </a:r>
            <a:r>
              <a:rPr lang="ko-KR" altLang="en-US" sz="1200" kern="100" dirty="0">
                <a:solidFill>
                  <a:srgbClr val="159415"/>
                </a:solidFill>
                <a:latin typeface="휴먼명조"/>
                <a:ea typeface="휴먼명조"/>
              </a:rPr>
              <a:t>이용〮</a:t>
            </a:r>
            <a:r>
              <a:rPr lang="en-US" altLang="ko-KR" sz="1200" kern="100" dirty="0">
                <a:solidFill>
                  <a:srgbClr val="159415"/>
                </a:solidFill>
                <a:latin typeface="휴먼명조"/>
                <a:ea typeface="휴먼명조"/>
              </a:rPr>
              <a:t>·</a:t>
            </a:r>
            <a:r>
              <a:rPr lang="ko-KR" altLang="en-US" sz="1200" kern="100" dirty="0">
                <a:solidFill>
                  <a:srgbClr val="159415"/>
                </a:solidFill>
                <a:latin typeface="휴먼명조"/>
                <a:ea typeface="휴먼명조"/>
              </a:rPr>
              <a:t>보급 촉진법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1997</a:t>
            </a:r>
            <a:r>
              <a:rPr lang="ko-KR" altLang="en-US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년</a:t>
            </a:r>
            <a:r>
              <a:rPr lang="en-US" altLang="ko-KR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: </a:t>
            </a:r>
            <a:r>
              <a:rPr lang="ko-KR" altLang="en-US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대체에너지개발 및 </a:t>
            </a:r>
            <a:r>
              <a:rPr lang="ko-KR" altLang="en-US" sz="1200" kern="100" dirty="0">
                <a:solidFill>
                  <a:srgbClr val="159415"/>
                </a:solidFill>
                <a:latin typeface="휴먼명조"/>
                <a:ea typeface="휴먼명조"/>
              </a:rPr>
              <a:t>이용</a:t>
            </a:r>
            <a:r>
              <a:rPr lang="en-US" altLang="ko-KR" sz="1200" kern="100" dirty="0">
                <a:solidFill>
                  <a:srgbClr val="159415"/>
                </a:solidFill>
                <a:latin typeface="휴먼명조"/>
                <a:ea typeface="휴먼명조"/>
              </a:rPr>
              <a:t>·</a:t>
            </a:r>
            <a:r>
              <a:rPr lang="ko-KR" altLang="en-US" sz="1200" kern="100" dirty="0">
                <a:solidFill>
                  <a:srgbClr val="159415"/>
                </a:solidFill>
                <a:latin typeface="휴먼명조"/>
                <a:ea typeface="휴먼명조"/>
              </a:rPr>
              <a:t>〮보급</a:t>
            </a:r>
            <a:r>
              <a:rPr lang="ko-KR" altLang="en-US" sz="1200" kern="100" dirty="0">
                <a:solidFill>
                  <a:srgbClr val="000000"/>
                </a:solidFill>
                <a:latin typeface="함초롬바탕" panose="02030604000101010101" pitchFamily="18" charset="-127"/>
                <a:ea typeface="휴먼명조"/>
              </a:rPr>
              <a:t> </a:t>
            </a:r>
            <a:r>
              <a:rPr lang="ko-KR" altLang="en-US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촉진법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1987</a:t>
            </a:r>
            <a:r>
              <a:rPr lang="ko-KR" altLang="en-US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년</a:t>
            </a:r>
            <a:r>
              <a:rPr lang="en-US" altLang="ko-KR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: </a:t>
            </a:r>
            <a:r>
              <a:rPr lang="ko-KR" altLang="en-US" sz="1200" kern="100" dirty="0">
                <a:solidFill>
                  <a:srgbClr val="000000"/>
                </a:solidFill>
                <a:latin typeface="휴먼명조"/>
                <a:ea typeface="휴먼명조"/>
              </a:rPr>
              <a:t>대체에너지 개발 촉진법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1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158" y="1380961"/>
            <a:ext cx="3890870" cy="366531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34610" y="5119517"/>
            <a:ext cx="3615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그림 </a:t>
            </a:r>
            <a:r>
              <a:rPr lang="en-US" altLang="ko-KR" sz="1400" b="1" dirty="0"/>
              <a:t>1.3] </a:t>
            </a:r>
            <a:r>
              <a:rPr lang="ko-KR" altLang="en-US" sz="1400" b="1" dirty="0"/>
              <a:t>우리나라 </a:t>
            </a:r>
            <a:r>
              <a:rPr lang="en-US" altLang="ko-KR" sz="1400" b="1" dirty="0"/>
              <a:t>2019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Energy Balance[5]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564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653</Words>
  <Application>Microsoft Office PowerPoint</Application>
  <PresentationFormat>화면 슬라이드 쇼(4:3)</PresentationFormat>
  <Paragraphs>110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HY견고딕</vt:lpstr>
      <vt:lpstr>맑은 고딕</vt:lpstr>
      <vt:lpstr>함초롬바탕</vt:lpstr>
      <vt:lpstr>휴먼고딕</vt:lpstr>
      <vt:lpstr>휴먼명조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18</cp:revision>
  <dcterms:created xsi:type="dcterms:W3CDTF">2020-12-16T00:56:04Z</dcterms:created>
  <dcterms:modified xsi:type="dcterms:W3CDTF">2020-12-16T05:16:22Z</dcterms:modified>
</cp:coreProperties>
</file>