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Hayeun" initials="bhy" lastIdx="3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27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commentAuthors" Target="commentAuthors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22-03-16T18:54:02.485" idx="1">
    <p:pos x="7680" y="0"/>
    <p:text/>
  </p:cm>
</p:cmLst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CA109-2FEB-41E1-9E1F-C9A102A02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AB087C-88A1-4C8F-BFCD-0E9D2D7BB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CDCF6E-A4E9-4F78-B802-B1A741BC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36F7-3C2F-436F-97A1-81852A6A57E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28B69D-1AB8-41DD-9999-95081306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D199C-3D41-4531-AC66-49D88130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6B78-D417-4A08-BCC7-6D6D9F22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27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72B63-577B-47F4-9AA1-11CC6BC3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0D7DC5-7B85-4F78-8CBD-807A70791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64091-104C-4DE0-B9E7-0CBDEB16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36F7-3C2F-436F-97A1-81852A6A57E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DF911-0251-47D3-81F9-203CA22C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73358-4852-4520-8659-F5876E62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6B78-D417-4A08-BCC7-6D6D9F22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8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EFA3D1-E5E9-4C48-BEAB-4F83CFF85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41C8D6-F10D-4405-AC30-D659C29D3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E9AB54-F086-4B43-AAD7-38B1FDB48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36F7-3C2F-436F-97A1-81852A6A57E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1ADA5C-F329-4C32-BB68-ACF536E3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030B96-7B30-4E6B-9E3B-39A8A799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6B78-D417-4A08-BCC7-6D6D9F22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81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1FB32-6EEF-4E98-A6DB-0357D366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4C9E1-120C-4C1F-A09D-9F3BE9BA1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C90DA-9D28-45B9-92A7-2CE25B88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36F7-3C2F-436F-97A1-81852A6A57E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53643-5D07-469E-AA0D-E134CF24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37934F-B821-402A-AF00-1716F9FD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6B78-D417-4A08-BCC7-6D6D9F22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85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F3EFB-360B-4BC6-9791-D057F053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5FC47-2590-43A2-A21B-B32D16812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9CFE9-55D1-4BBE-996F-BC97AE87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36F7-3C2F-436F-97A1-81852A6A57E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E546DB-9E6A-4FA0-9EEB-95887532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DA5C0-33D5-421B-BF80-BFF04F51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6B78-D417-4A08-BCC7-6D6D9F22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6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CC2C0-0BB4-45E4-8EE1-5F378BD4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8B71D3-E68B-416D-82DF-00FF584A8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2D00E8-5C89-41DA-A6DA-36DA1317B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A7EDC-D86D-46F2-9911-83BA8BFB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36F7-3C2F-436F-97A1-81852A6A57E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F433BF-DDFA-4C3E-9363-E56FD3B1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803F-8BDE-4F95-B139-C2031FCA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6B78-D417-4A08-BCC7-6D6D9F22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9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EB70F-098C-4C7C-BFD0-1923F5BF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90B778-74D5-40DE-B0E8-4DBA2B4BE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54B313-3603-4FF4-866E-88EA8B976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5730F5-F81C-4824-87F3-526DFBC1C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0F786F-D077-4F9E-9880-64C17A8AE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ED545A-1361-4368-95DC-92F09653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36F7-3C2F-436F-97A1-81852A6A57E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EB0D42-F7C7-42AB-883A-C18C39DC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A1BA3F-73A1-496E-A36D-80DC3D69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6B78-D417-4A08-BCC7-6D6D9F22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78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9126F-6555-484B-B319-823D0AB8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018912-2809-4CE5-9B94-95E500E5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36F7-3C2F-436F-97A1-81852A6A57E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574338-7FA8-409C-AAE6-D953FB53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338487-E5B3-4B60-A136-2A445930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6B78-D417-4A08-BCC7-6D6D9F22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8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AE58CD-F767-40A3-9621-E6533AC2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36F7-3C2F-436F-97A1-81852A6A57E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9D503-91B3-4247-BD47-97C02C17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42B1C7-D306-4F96-81CD-1F28A53E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6B78-D417-4A08-BCC7-6D6D9F22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27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669D1-3712-40E3-BF35-FA96027A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DB511-F94E-4EE3-8E16-DF1181403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FCFC0-C52F-4DB8-8B62-C4383BE76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1B6EE-CCDA-4EE2-AE72-71E39C27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36F7-3C2F-436F-97A1-81852A6A57E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224262-5B36-4F66-904E-B990A2A0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D5C31B-227F-4BBD-83A5-72F4707D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6B78-D417-4A08-BCC7-6D6D9F22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65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6C133-FFFA-4C9F-BE2A-7BB1C8B6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88B3F5-BA18-441E-8427-452F0F9AF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AC9731-0AC9-445A-84E8-0C8058FEC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8AACDC-4379-47CA-9B85-D4F63E8A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36F7-3C2F-436F-97A1-81852A6A57E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5D3271-F761-49EF-8D01-B519AEC5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5FE8BF-CE25-4907-B4C8-6EC7AA2B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6B78-D417-4A08-BCC7-6D6D9F22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86617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2D7277-88E6-42EC-A3B7-325AE6E4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169426-D9DA-4944-9C8F-CA1149EB5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0371D-C6E9-4547-A9C5-2A7B8A17B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136F7-3C2F-436F-97A1-81852A6A57E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33050-4735-45B8-9ACA-42CDB9AF0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47917C-B922-4A10-AD99-3AEB81A3A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D6B78-D417-4A08-BCC7-6D6D9F22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60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에너지의 이해</a:t>
            </a:r>
            <a:br>
              <a:rPr lang="ko-KR" altLang="en-US">
                <a:latin typeface="Noto Sans KR"/>
                <a:ea typeface="Noto Sans KR"/>
              </a:rPr>
            </a:br>
            <a:r>
              <a:rPr lang="en-US" altLang="ko-KR" sz="3500">
                <a:latin typeface="Noto Sans KR"/>
                <a:ea typeface="Noto Sans KR"/>
              </a:rPr>
              <a:t>2</a:t>
            </a:r>
            <a:r>
              <a:rPr lang="ko-KR" altLang="en-US" sz="3500">
                <a:latin typeface="Noto Sans KR"/>
                <a:ea typeface="Noto Sans KR"/>
              </a:rPr>
              <a:t>주차</a:t>
            </a:r>
            <a:endParaRPr lang="ko-KR" altLang="en-US" sz="3500">
              <a:latin typeface="Noto Sans KR"/>
              <a:ea typeface="Noto Sans KR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Noto Sans KR"/>
                <a:ea typeface="Noto Sans KR"/>
              </a:rPr>
              <a:t/>
            </a:r>
            <a:endParaRPr lang="ko-KR" altLang="en-US">
              <a:latin typeface="Noto Sans KR"/>
              <a:ea typeface="Noto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18255"/>
            <a:ext cx="12192000" cy="1409492"/>
          </a:xfrm>
        </p:spPr>
        <p:txBody>
          <a:bodyPr/>
          <a:lstStyle/>
          <a:p>
            <a:pPr algn="ctr">
              <a:defRPr/>
            </a:pPr>
            <a:r>
              <a:rPr lang="en-US" altLang="ko-KR">
                <a:latin typeface="Noto Sans KR"/>
                <a:ea typeface="Noto Sans KR"/>
              </a:rPr>
              <a:t>1.1.2 ICT</a:t>
            </a:r>
            <a:r>
              <a:rPr lang="ko-KR" altLang="en-US">
                <a:latin typeface="Noto Sans KR"/>
                <a:ea typeface="Noto Sans KR"/>
              </a:rPr>
              <a:t> 기술의 구성요소와 활용의 변화</a:t>
            </a:r>
            <a:endParaRPr lang="ko-KR" altLang="en-US">
              <a:latin typeface="Noto Sans KR"/>
              <a:ea typeface="Noto Sans KR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27746"/>
            <a:ext cx="12192000" cy="543025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>
                <a:latin typeface="Noto Sans KR"/>
                <a:ea typeface="Noto Sans KR"/>
              </a:rPr>
              <a:t>ICT</a:t>
            </a:r>
            <a:r>
              <a:rPr lang="ko-KR" altLang="en-US">
                <a:latin typeface="Noto Sans KR"/>
                <a:ea typeface="Noto Sans KR"/>
              </a:rPr>
              <a:t>의 구성요소</a:t>
            </a:r>
            <a:endParaRPr lang="ko-KR" altLang="en-US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하드웨어</a:t>
            </a:r>
            <a:r>
              <a:rPr lang="en-US" altLang="ko-KR">
                <a:latin typeface="Noto Sans KR"/>
                <a:ea typeface="Noto Sans KR"/>
              </a:rPr>
              <a:t>, </a:t>
            </a:r>
            <a:r>
              <a:rPr lang="ko-KR" altLang="en-US">
                <a:latin typeface="Noto Sans KR"/>
                <a:ea typeface="Noto Sans KR"/>
              </a:rPr>
              <a:t>소프트웨어</a:t>
            </a:r>
            <a:r>
              <a:rPr lang="en-US" altLang="ko-KR">
                <a:latin typeface="Noto Sans KR"/>
                <a:ea typeface="Noto Sans KR"/>
              </a:rPr>
              <a:t>, </a:t>
            </a:r>
            <a:r>
              <a:rPr lang="ko-KR" altLang="en-US">
                <a:latin typeface="Noto Sans KR"/>
                <a:ea typeface="Noto Sans KR"/>
              </a:rPr>
              <a:t>프로시저</a:t>
            </a:r>
            <a:r>
              <a:rPr lang="en-US" altLang="ko-KR">
                <a:latin typeface="Noto Sans KR"/>
                <a:ea typeface="Noto Sans KR"/>
              </a:rPr>
              <a:t>(</a:t>
            </a:r>
            <a:r>
              <a:rPr lang="ko-KR" altLang="en-US">
                <a:latin typeface="Noto Sans KR"/>
                <a:ea typeface="Noto Sans KR"/>
              </a:rPr>
              <a:t>알고리즘</a:t>
            </a:r>
            <a:r>
              <a:rPr lang="en-US" altLang="ko-KR">
                <a:latin typeface="Noto Sans KR"/>
                <a:ea typeface="Noto Sans KR"/>
              </a:rPr>
              <a:t>), </a:t>
            </a:r>
            <a:r>
              <a:rPr lang="ko-KR" altLang="en-US">
                <a:latin typeface="Noto Sans KR"/>
                <a:ea typeface="Noto Sans KR"/>
              </a:rPr>
              <a:t>통신망</a:t>
            </a:r>
            <a:r>
              <a:rPr lang="en-US" altLang="ko-KR">
                <a:latin typeface="Noto Sans KR"/>
                <a:ea typeface="Noto Sans KR"/>
              </a:rPr>
              <a:t>, </a:t>
            </a:r>
            <a:r>
              <a:rPr lang="ko-KR" altLang="en-US">
                <a:latin typeface="Noto Sans KR"/>
                <a:ea typeface="Noto Sans KR"/>
              </a:rPr>
              <a:t>사람</a:t>
            </a:r>
            <a:r>
              <a:rPr lang="en-US" altLang="ko-KR">
                <a:latin typeface="Noto Sans KR"/>
                <a:ea typeface="Noto Sans KR"/>
              </a:rPr>
              <a:t>(</a:t>
            </a:r>
            <a:r>
              <a:rPr lang="ko-KR" altLang="en-US">
                <a:latin typeface="Noto Sans KR"/>
                <a:ea typeface="Noto Sans KR"/>
              </a:rPr>
              <a:t>이용자</a:t>
            </a:r>
            <a:r>
              <a:rPr lang="en-US" altLang="ko-KR">
                <a:latin typeface="Noto Sans KR"/>
                <a:ea typeface="Noto Sans KR"/>
              </a:rPr>
              <a:t>, </a:t>
            </a:r>
            <a:r>
              <a:rPr lang="ko-KR" altLang="en-US">
                <a:latin typeface="Noto Sans KR"/>
                <a:ea typeface="Noto Sans KR"/>
              </a:rPr>
              <a:t>참여자</a:t>
            </a:r>
            <a:r>
              <a:rPr lang="en-US" altLang="ko-KR">
                <a:latin typeface="Noto Sans KR"/>
                <a:ea typeface="Noto Sans KR"/>
              </a:rPr>
              <a:t>), </a:t>
            </a:r>
            <a:r>
              <a:rPr lang="ko-KR" altLang="en-US">
                <a:latin typeface="Noto Sans KR"/>
                <a:ea typeface="Noto Sans KR"/>
              </a:rPr>
              <a:t>정보</a:t>
            </a:r>
            <a:endParaRPr lang="ko-KR" altLang="en-US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>
                <a:highlight>
                  <a:srgbClr val="ffff00"/>
                </a:highlight>
                <a:latin typeface="Noto Sans KR"/>
                <a:ea typeface="Noto Sans KR"/>
              </a:rPr>
              <a:t>알고리즘</a:t>
            </a:r>
            <a:r>
              <a:rPr lang="ko-KR" altLang="en-US">
                <a:latin typeface="Noto Sans KR"/>
                <a:ea typeface="Noto Sans KR"/>
              </a:rPr>
              <a:t> </a:t>
            </a:r>
            <a:r>
              <a:rPr lang="en-US" altLang="ko-KR">
                <a:latin typeface="Noto Sans KR"/>
                <a:ea typeface="Noto Sans KR"/>
              </a:rPr>
              <a:t>: </a:t>
            </a:r>
            <a:r>
              <a:rPr lang="ko-KR" altLang="en-US">
                <a:latin typeface="Noto Sans KR"/>
                <a:ea typeface="Noto Sans KR"/>
              </a:rPr>
              <a:t>소프트웨어의 </a:t>
            </a:r>
            <a:r>
              <a:rPr lang="ko-KR" altLang="en-US">
                <a:highlight>
                  <a:srgbClr val="ffff00"/>
                </a:highlight>
                <a:latin typeface="Noto Sans KR"/>
                <a:ea typeface="Noto Sans KR"/>
              </a:rPr>
              <a:t>핵심</a:t>
            </a:r>
            <a:endParaRPr lang="ko-KR" altLang="en-US">
              <a:highlight>
                <a:srgbClr val="ffff00"/>
              </a:highlight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>
                <a:highlight>
                  <a:srgbClr val="ffff00"/>
                </a:highlight>
                <a:latin typeface="Noto Sans KR"/>
                <a:ea typeface="Noto Sans KR"/>
              </a:rPr>
              <a:t>문제를 해결</a:t>
            </a:r>
            <a:r>
              <a:rPr lang="ko-KR" altLang="en-US">
                <a:latin typeface="Noto Sans KR"/>
                <a:ea typeface="Noto Sans KR"/>
              </a:rPr>
              <a:t>하는 절차</a:t>
            </a:r>
            <a:r>
              <a:rPr lang="en-US" altLang="ko-KR">
                <a:latin typeface="Noto Sans KR"/>
                <a:ea typeface="Noto Sans KR"/>
              </a:rPr>
              <a:t>(Procedure)</a:t>
            </a:r>
            <a:endParaRPr lang="en-US" altLang="ko-KR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가장 </a:t>
            </a:r>
            <a:r>
              <a:rPr lang="ko-KR" altLang="en-US">
                <a:highlight>
                  <a:srgbClr val="ffff00"/>
                </a:highlight>
                <a:latin typeface="Noto Sans KR"/>
                <a:ea typeface="Noto Sans KR"/>
              </a:rPr>
              <a:t>효율적인 방식으로 해결</a:t>
            </a:r>
            <a:endParaRPr lang="ko-KR" altLang="en-US">
              <a:highlight>
                <a:srgbClr val="ffff00"/>
              </a:highlight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컴퓨터과학을 </a:t>
            </a:r>
            <a:r>
              <a:rPr lang="en-US" altLang="ko-KR">
                <a:latin typeface="Noto Sans KR"/>
                <a:ea typeface="Noto Sans KR"/>
              </a:rPr>
              <a:t>‘</a:t>
            </a:r>
            <a:r>
              <a:rPr lang="ko-KR" altLang="en-US">
                <a:latin typeface="Noto Sans KR"/>
                <a:ea typeface="Noto Sans KR"/>
              </a:rPr>
              <a:t>알고리즘의 과학</a:t>
            </a:r>
            <a:r>
              <a:rPr lang="en-US" altLang="ko-KR">
                <a:latin typeface="Noto Sans KR"/>
                <a:ea typeface="Noto Sans KR"/>
              </a:rPr>
              <a:t>’</a:t>
            </a:r>
            <a:endParaRPr lang="en-US" altLang="ko-KR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사람 </a:t>
            </a:r>
            <a:r>
              <a:rPr lang="en-US" altLang="ko-KR">
                <a:latin typeface="Noto Sans KR"/>
                <a:ea typeface="Noto Sans KR"/>
              </a:rPr>
              <a:t>: </a:t>
            </a:r>
            <a:r>
              <a:rPr lang="en-US" altLang="ko-KR" sz="1800">
                <a:latin typeface="Noto Sans KR"/>
                <a:ea typeface="Noto Sans KR"/>
              </a:rPr>
              <a:t>(</a:t>
            </a:r>
            <a:r>
              <a:rPr lang="ko-KR" altLang="en-US" sz="1800">
                <a:latin typeface="Noto Sans KR"/>
                <a:ea typeface="Noto Sans KR"/>
              </a:rPr>
              <a:t>정보</a:t>
            </a:r>
            <a:r>
              <a:rPr lang="en-US" altLang="ko-KR" sz="1800">
                <a:latin typeface="Noto Sans KR"/>
                <a:ea typeface="Noto Sans KR"/>
              </a:rPr>
              <a:t>)</a:t>
            </a:r>
            <a:r>
              <a:rPr lang="ko-KR" altLang="en-US">
                <a:latin typeface="Noto Sans KR"/>
                <a:ea typeface="Noto Sans KR"/>
              </a:rPr>
              <a:t>이용자이자 </a:t>
            </a:r>
            <a:r>
              <a:rPr lang="en-US" altLang="ko-KR" sz="1800">
                <a:latin typeface="Noto Sans KR"/>
                <a:ea typeface="Noto Sans KR"/>
              </a:rPr>
              <a:t>(</a:t>
            </a:r>
            <a:r>
              <a:rPr lang="ko-KR" altLang="en-US" sz="1800">
                <a:latin typeface="Noto Sans KR"/>
                <a:ea typeface="Noto Sans KR"/>
              </a:rPr>
              <a:t>정보</a:t>
            </a:r>
            <a:r>
              <a:rPr lang="en-US" altLang="ko-KR" sz="1800">
                <a:latin typeface="Noto Sans KR"/>
                <a:ea typeface="Noto Sans KR"/>
              </a:rPr>
              <a:t>) </a:t>
            </a:r>
            <a:r>
              <a:rPr lang="ko-KR" altLang="en-US">
                <a:highlight>
                  <a:srgbClr val="ffff00"/>
                </a:highlight>
                <a:latin typeface="Noto Sans KR"/>
                <a:ea typeface="Noto Sans KR"/>
              </a:rPr>
              <a:t>생산자</a:t>
            </a:r>
            <a:r>
              <a:rPr lang="en-US" altLang="ko-KR">
                <a:latin typeface="Noto Sans KR"/>
                <a:ea typeface="Noto Sans KR"/>
              </a:rPr>
              <a:t>(</a:t>
            </a:r>
            <a:r>
              <a:rPr lang="ko-KR" altLang="en-US">
                <a:latin typeface="Noto Sans KR"/>
                <a:ea typeface="Noto Sans KR"/>
              </a:rPr>
              <a:t>참여자</a:t>
            </a:r>
            <a:r>
              <a:rPr lang="en-US" altLang="ko-KR">
                <a:latin typeface="Noto Sans KR"/>
                <a:ea typeface="Noto Sans KR"/>
              </a:rPr>
              <a:t>) – </a:t>
            </a:r>
            <a:r>
              <a:rPr lang="ko-KR" altLang="en-US">
                <a:latin typeface="Noto Sans KR"/>
                <a:ea typeface="Noto Sans KR"/>
              </a:rPr>
              <a:t>소셜 미디어</a:t>
            </a:r>
            <a:endParaRPr lang="ko-KR" altLang="en-US">
              <a:latin typeface="Noto Sans KR"/>
              <a:ea typeface="Noto Sans KR"/>
            </a:endParaRPr>
          </a:p>
          <a:p>
            <a:pPr marL="457200" lvl="1" indent="0" algn="r">
              <a:lnSpc>
                <a:spcPct val="150000"/>
              </a:lnSpc>
              <a:buNone/>
              <a:defRPr/>
            </a:pPr>
            <a:r>
              <a:rPr lang="en-US" altLang="ko-KR">
                <a:latin typeface="Noto Sans KR"/>
                <a:ea typeface="Noto Sans KR"/>
              </a:rPr>
              <a:t>	</a:t>
            </a:r>
            <a:r>
              <a:rPr lang="en-US" altLang="ko-KR" sz="1800">
                <a:latin typeface="Noto Sans KR"/>
                <a:ea typeface="Noto Sans KR"/>
              </a:rPr>
              <a:t>* </a:t>
            </a:r>
            <a:r>
              <a:rPr lang="ko-KR" altLang="en-US" sz="1800">
                <a:latin typeface="Noto Sans KR"/>
                <a:ea typeface="Noto Sans KR"/>
              </a:rPr>
              <a:t>하드웨어 </a:t>
            </a:r>
            <a:r>
              <a:rPr lang="en-US" altLang="ko-KR" sz="1800">
                <a:latin typeface="Noto Sans KR"/>
                <a:ea typeface="Noto Sans KR"/>
              </a:rPr>
              <a:t>– </a:t>
            </a:r>
            <a:r>
              <a:rPr lang="ko-KR" altLang="en-US" sz="1800">
                <a:highlight>
                  <a:srgbClr val="ffff00"/>
                </a:highlight>
                <a:latin typeface="Noto Sans KR"/>
                <a:ea typeface="Noto Sans KR"/>
              </a:rPr>
              <a:t>미들웨어</a:t>
            </a:r>
            <a:r>
              <a:rPr lang="ko-KR" altLang="en-US" sz="1800">
                <a:latin typeface="Noto Sans KR"/>
                <a:ea typeface="Noto Sans KR"/>
              </a:rPr>
              <a:t> </a:t>
            </a:r>
            <a:r>
              <a:rPr lang="en-US" altLang="ko-KR" sz="1800">
                <a:latin typeface="Noto Sans KR"/>
                <a:ea typeface="Noto Sans KR"/>
              </a:rPr>
              <a:t>– </a:t>
            </a:r>
            <a:r>
              <a:rPr lang="ko-KR" altLang="en-US" sz="1800">
                <a:latin typeface="Noto Sans KR"/>
                <a:ea typeface="Noto Sans KR"/>
              </a:rPr>
              <a:t>소프트웨어</a:t>
            </a:r>
            <a:endParaRPr lang="ko-KR" altLang="en-US" sz="1800">
              <a:latin typeface="Noto Sans KR"/>
              <a:ea typeface="Noto Sans KR"/>
            </a:endParaRPr>
          </a:p>
          <a:p>
            <a:pPr marL="457200" lvl="1" indent="0" algn="r">
              <a:lnSpc>
                <a:spcPct val="150000"/>
              </a:lnSpc>
              <a:buNone/>
              <a:defRPr/>
            </a:pPr>
            <a:r>
              <a:rPr lang="en-US" altLang="ko-KR" sz="1800">
                <a:latin typeface="Noto Sans KR"/>
                <a:ea typeface="Noto Sans KR"/>
              </a:rPr>
              <a:t>	**</a:t>
            </a:r>
            <a:r>
              <a:rPr lang="ko-KR" altLang="en-US" sz="1800">
                <a:latin typeface="Noto Sans KR"/>
                <a:ea typeface="Noto Sans KR"/>
              </a:rPr>
              <a:t> 미들웨어 </a:t>
            </a:r>
            <a:r>
              <a:rPr lang="en-US" altLang="ko-KR" sz="1800">
                <a:latin typeface="Noto Sans KR"/>
                <a:ea typeface="Noto Sans KR"/>
              </a:rPr>
              <a:t>: </a:t>
            </a:r>
            <a:r>
              <a:rPr lang="ko-KR" altLang="en-US" sz="1800">
                <a:latin typeface="Noto Sans KR"/>
                <a:ea typeface="Noto Sans KR"/>
              </a:rPr>
              <a:t>소프트웨어 덩어리가 칩 안에 들어가 칩을 붙였다 뗄 수 있는</a:t>
            </a:r>
            <a:endParaRPr lang="ko-KR" altLang="en-US" sz="1800">
              <a:latin typeface="Noto Sans KR"/>
              <a:ea typeface="Noto Sans KR"/>
            </a:endParaRPr>
          </a:p>
          <a:p>
            <a:pPr marL="457200" lvl="1" indent="0" algn="r">
              <a:lnSpc>
                <a:spcPct val="150000"/>
              </a:lnSpc>
              <a:buNone/>
              <a:defRPr/>
            </a:pPr>
            <a:r>
              <a:rPr lang="ko-KR" altLang="en-US" sz="1800">
                <a:latin typeface="Noto Sans KR"/>
                <a:ea typeface="Noto Sans KR"/>
              </a:rPr>
              <a:t>겉은 하드웨어지만 속은 소프트웨어</a:t>
            </a:r>
            <a:r>
              <a:rPr lang="en-US" altLang="ko-KR" sz="1800">
                <a:latin typeface="Noto Sans KR"/>
                <a:ea typeface="Noto Sans KR"/>
              </a:rPr>
              <a:t>?</a:t>
            </a:r>
            <a:endParaRPr lang="en-US" altLang="ko-KR" sz="1800">
              <a:latin typeface="Noto Sans KR"/>
              <a:ea typeface="Noto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41CD6-4B4F-4420-AFDB-0DA03E92E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ICT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기술 중요성의 변화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시대별 컴퓨터 </a:t>
            </a:r>
            <a:r>
              <a:rPr lang="ko-KR" altLang="en-US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활용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의 변화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1950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~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1980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년대 중반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하드웨어 중심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–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우수한 컴퓨터 </a:t>
            </a:r>
            <a:r>
              <a:rPr lang="ko-KR" altLang="en-US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성능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OS</a:t>
            </a: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(DOS, </a:t>
            </a:r>
            <a:r>
              <a:rPr lang="ko-KR" altLang="en-US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윈도우</a:t>
            </a: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안드로이드</a:t>
            </a: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IOS)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중요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1980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년대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중반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~ 2000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년대 중반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소프트웨어 중심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en-US" altLang="ko-KR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PC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) –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사무용 환경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데이터베이스</a:t>
            </a: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(1980</a:t>
            </a:r>
            <a:r>
              <a:rPr lang="ko-KR" altLang="en-US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년대 </a:t>
            </a: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PC </a:t>
            </a:r>
            <a:r>
              <a:rPr lang="ko-KR" altLang="en-US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등장</a:t>
            </a: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2000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년대 중반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애플리케이션 중심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모바일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) – </a:t>
            </a:r>
            <a:r>
              <a:rPr lang="ko-KR" altLang="en-US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개인 환경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인터넷과 소셜미디어  그리도 모바일 환경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빅데이터</a:t>
            </a: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(2007</a:t>
            </a:r>
            <a:r>
              <a:rPr lang="ko-KR" altLang="en-US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년 애플 아이폰 </a:t>
            </a: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모바일 환경 개척</a:t>
            </a: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pPr lvl="2">
              <a:lnSpc>
                <a:spcPct val="150000"/>
              </a:lnSpc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2">
              <a:lnSpc>
                <a:spcPct val="150000"/>
              </a:lnSpc>
            </a:pP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3717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61B1F-5B61-45C1-A9FE-38CA7C4D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409492"/>
          </a:xfrm>
        </p:spPr>
        <p:txBody>
          <a:bodyPr/>
          <a:lstStyle/>
          <a:p>
            <a:pPr algn="ctr"/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1.2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컴퓨터와 정보통신의 발전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D9E40-16A6-4A66-8923-78744BE68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27746"/>
            <a:ext cx="12192000" cy="543025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컴퓨터의 발전과 시대적 배경</a:t>
            </a:r>
            <a:endParaRPr lang="en-US" altLang="ko-KR" sz="36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컴퓨터의 유형</a:t>
            </a:r>
            <a:endParaRPr lang="en-US" altLang="ko-KR" sz="36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정보통신과 네트워크</a:t>
            </a:r>
            <a:endParaRPr lang="en-US" altLang="ko-KR" sz="36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387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61B1F-5B61-45C1-A9FE-38CA7C4D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409492"/>
          </a:xfrm>
        </p:spPr>
        <p:txBody>
          <a:bodyPr/>
          <a:lstStyle/>
          <a:p>
            <a:pPr algn="ctr"/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1.2.1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컴퓨터의 발전과 시대적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D9E40-16A6-4A66-8923-78744BE68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27746"/>
            <a:ext cx="12192000" cy="54302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컴퓨터의 역사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프랑스 </a:t>
            </a:r>
            <a:r>
              <a:rPr lang="ko-KR" altLang="en-US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파스칼</a:t>
            </a:r>
            <a:r>
              <a:rPr lang="en-US" altLang="ko-KR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(Pascal)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의 </a:t>
            </a:r>
            <a:r>
              <a:rPr lang="ko-KR" altLang="en-US" dirty="0" err="1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덧셈기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(1642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년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) -&gt;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기계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영구의 수학자 </a:t>
            </a:r>
            <a:r>
              <a:rPr lang="ko-KR" altLang="en-US" dirty="0" err="1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바비지</a:t>
            </a:r>
            <a:r>
              <a:rPr lang="en-US" altLang="ko-KR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(Babbage)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의 발전된 </a:t>
            </a:r>
            <a:r>
              <a:rPr lang="ko-KR" altLang="en-US" dirty="0" err="1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덧셈기</a:t>
            </a:r>
            <a:endParaRPr lang="en-US" altLang="ko-KR" dirty="0">
              <a:highlight>
                <a:srgbClr val="FFFF00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‘</a:t>
            </a:r>
            <a:r>
              <a:rPr lang="ko-KR" altLang="en-US" dirty="0" err="1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튜링머신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’(1936)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을 이론적으로 제안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–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앨런 튜링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사람이 </a:t>
            </a:r>
            <a:r>
              <a:rPr lang="ko-KR" altLang="en-US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수학 함수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 풀 수 있는 문제를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“</a:t>
            </a:r>
            <a:r>
              <a:rPr lang="ko-KR" altLang="en-US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대신 풀 수 있는 머신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”</a:t>
            </a:r>
          </a:p>
          <a:p>
            <a:pPr lvl="2">
              <a:lnSpc>
                <a:spcPct val="150000"/>
              </a:lnSpc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컴퓨터가 생각한다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인공지능의 개념</a:t>
            </a:r>
            <a:endParaRPr lang="en-US" altLang="ko-KR" dirty="0">
              <a:solidFill>
                <a:srgbClr val="C0000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‘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콜로서스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’(1943)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라는 </a:t>
            </a:r>
            <a:r>
              <a:rPr lang="ko-KR" altLang="en-US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특수목적용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디지털 전자컴퓨터로 독일의 암호문 해독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하버드 대학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Aiken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교수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Mark I(1944)</a:t>
            </a:r>
          </a:p>
          <a:p>
            <a:pPr lvl="2">
              <a:lnSpc>
                <a:spcPct val="150000"/>
              </a:lnSpc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길이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15m,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높이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2.4m, </a:t>
            </a:r>
            <a:r>
              <a:rPr lang="ko-KR" altLang="en-US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전자기계식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컴퓨터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18102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>
                <a:latin typeface="Noto Sans KR"/>
                <a:ea typeface="Noto Sans KR"/>
              </a:rPr>
              <a:t>05</a:t>
            </a:r>
            <a:r>
              <a:rPr lang="ko-KR" altLang="en-US">
                <a:latin typeface="Noto Sans KR"/>
                <a:ea typeface="Noto Sans KR"/>
              </a:rPr>
              <a:t>장</a:t>
            </a:r>
            <a:r>
              <a:rPr lang="en-US" altLang="ko-KR">
                <a:latin typeface="Noto Sans KR"/>
                <a:ea typeface="Noto Sans KR"/>
              </a:rPr>
              <a:t>.</a:t>
            </a:r>
            <a:r>
              <a:rPr lang="ko-KR" altLang="en-US">
                <a:latin typeface="Noto Sans KR"/>
                <a:ea typeface="Noto Sans KR"/>
              </a:rPr>
              <a:t> 국내외 신재생 에너지 정책</a:t>
            </a:r>
            <a:endParaRPr lang="ko-KR" altLang="en-US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가격 지원제도</a:t>
            </a:r>
            <a:endParaRPr lang="ko-KR" altLang="en-US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>
                <a:latin typeface="Noto Sans KR"/>
                <a:ea typeface="Noto Sans KR"/>
              </a:rPr>
              <a:t>RPS, FIT, FIP, CfD</a:t>
            </a:r>
            <a:r>
              <a:rPr lang="ko-KR" altLang="en-US">
                <a:latin typeface="Noto Sans KR"/>
                <a:ea typeface="Noto Sans KR"/>
              </a:rPr>
              <a:t> </a:t>
            </a:r>
            <a:r>
              <a:rPr lang="en-US" altLang="ko-KR">
                <a:latin typeface="Noto Sans KR"/>
                <a:ea typeface="Noto Sans KR"/>
              </a:rPr>
              <a:t>-</a:t>
            </a:r>
            <a:r>
              <a:rPr lang="ko-KR" altLang="en-US">
                <a:latin typeface="Noto Sans KR"/>
                <a:ea typeface="Noto Sans KR"/>
              </a:rPr>
              <a:t> 투자자 진입 촉진</a:t>
            </a:r>
            <a:endParaRPr lang="ko-KR" altLang="en-US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세금 지원제도</a:t>
            </a:r>
            <a:endParaRPr lang="ko-KR" altLang="en-US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세금감면 세액공제</a:t>
            </a:r>
            <a:endParaRPr lang="ko-KR" altLang="en-US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금융 지원제도</a:t>
            </a:r>
            <a:endParaRPr lang="ko-KR" altLang="en-US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저금리 융자</a:t>
            </a:r>
            <a:endParaRPr lang="ko-KR" altLang="en-US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성공불 융자</a:t>
            </a:r>
            <a:endParaRPr lang="ko-KR" altLang="en-US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기타 지원제도</a:t>
            </a:r>
            <a:endParaRPr lang="ko-KR" altLang="en-US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>
                <a:latin typeface="Noto Sans KR"/>
                <a:ea typeface="Noto Sans KR"/>
              </a:rPr>
              <a:t>R&amp;D</a:t>
            </a:r>
            <a:r>
              <a:rPr lang="ko-KR" altLang="en-US">
                <a:latin typeface="Noto Sans KR"/>
                <a:ea typeface="Noto Sans KR"/>
              </a:rPr>
              <a:t> 보조금</a:t>
            </a:r>
            <a:endParaRPr lang="ko-KR" altLang="en-US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기타 편의성 증대</a:t>
            </a:r>
            <a:endParaRPr lang="ko-KR" altLang="en-US">
              <a:latin typeface="Noto Sans KR"/>
              <a:ea typeface="Noto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재생 에너지 보급 목표 설정</a:t>
            </a:r>
            <a:endParaRPr lang="ko-KR" altLang="en-US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에너지 안보</a:t>
            </a:r>
            <a:endParaRPr lang="ko-KR" altLang="en-US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산업 부흥</a:t>
            </a:r>
            <a:endParaRPr lang="ko-KR" altLang="en-US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화석 연료 의존도 저감</a:t>
            </a:r>
            <a:endParaRPr lang="ko-KR" altLang="en-US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이산화탄소 매출 감축을 통한 지구 온난화 방지 기여</a:t>
            </a:r>
            <a:endParaRPr lang="ko-KR" altLang="en-US">
              <a:latin typeface="Noto Sans KR"/>
              <a:ea typeface="Noto Sans KR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우리나라 </a:t>
            </a:r>
            <a:r>
              <a:rPr lang="en-US" altLang="ko-KR">
                <a:latin typeface="Noto Sans KR"/>
                <a:ea typeface="Noto Sans KR"/>
              </a:rPr>
              <a:t>2030</a:t>
            </a:r>
            <a:r>
              <a:rPr lang="ko-KR" altLang="en-US">
                <a:latin typeface="Noto Sans KR"/>
                <a:ea typeface="Noto Sans KR"/>
              </a:rPr>
              <a:t>년까지 탄소중립 </a:t>
            </a:r>
            <a:endParaRPr lang="ko-KR" altLang="en-US">
              <a:latin typeface="Noto Sans KR"/>
              <a:ea typeface="Noto Sans KR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체코의 신재생 에너지 정책</a:t>
            </a:r>
            <a:r>
              <a:rPr lang="en-US" altLang="ko-KR">
                <a:latin typeface="Noto Sans KR"/>
                <a:ea typeface="Noto Sans KR"/>
              </a:rPr>
              <a:t>,</a:t>
            </a:r>
            <a:r>
              <a:rPr lang="ko-KR" altLang="en-US">
                <a:latin typeface="Noto Sans KR"/>
                <a:ea typeface="Noto Sans KR"/>
              </a:rPr>
              <a:t> 신재생 에너지 사용 비중 살펴보기</a:t>
            </a:r>
            <a:r>
              <a:rPr lang="en-US" altLang="ko-KR">
                <a:latin typeface="Noto Sans KR"/>
                <a:ea typeface="Noto Sans KR"/>
              </a:rPr>
              <a:t>(</a:t>
            </a:r>
            <a:r>
              <a:rPr lang="ko-KR" altLang="en-US">
                <a:latin typeface="Noto Sans KR"/>
                <a:ea typeface="Noto Sans KR"/>
              </a:rPr>
              <a:t>그래프</a:t>
            </a:r>
            <a:r>
              <a:rPr lang="en-US" altLang="ko-KR">
                <a:latin typeface="Noto Sans KR"/>
                <a:ea typeface="Noto Sans KR"/>
              </a:rPr>
              <a:t>,</a:t>
            </a:r>
            <a:r>
              <a:rPr lang="ko-KR" altLang="en-US">
                <a:latin typeface="Noto Sans KR"/>
                <a:ea typeface="Noto Sans KR"/>
              </a:rPr>
              <a:t> 도표</a:t>
            </a:r>
            <a:r>
              <a:rPr lang="en-US" altLang="ko-KR">
                <a:latin typeface="Noto Sans KR"/>
                <a:ea typeface="Noto Sans KR"/>
              </a:rPr>
              <a:t>)</a:t>
            </a:r>
            <a:endParaRPr lang="en-US" altLang="ko-KR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>
              <a:latin typeface="Noto Sans KR"/>
              <a:ea typeface="Noto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9525" y="0"/>
            <a:ext cx="12191999" cy="68580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i="1">
                <a:latin typeface="Noto Sans KR"/>
                <a:ea typeface="Noto Sans KR"/>
              </a:rPr>
              <a:t>5.1</a:t>
            </a:r>
            <a:r>
              <a:rPr lang="ko-KR" altLang="en-US" i="1">
                <a:latin typeface="Noto Sans KR"/>
                <a:ea typeface="Noto Sans KR"/>
              </a:rPr>
              <a:t> 재생 에너지 지원 제도</a:t>
            </a:r>
            <a:endParaRPr lang="ko-KR" altLang="en-US" i="1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>
                <a:latin typeface="Noto Sans KR"/>
                <a:ea typeface="Noto Sans KR"/>
              </a:rPr>
              <a:t>5.1.1</a:t>
            </a:r>
            <a:r>
              <a:rPr lang="ko-KR" altLang="en-US">
                <a:latin typeface="Noto Sans KR"/>
                <a:ea typeface="Noto Sans KR"/>
              </a:rPr>
              <a:t> 재생 에너지 의무 할당제</a:t>
            </a:r>
            <a:endParaRPr lang="ko-KR" altLang="en-US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>
                <a:latin typeface="Noto Sans KR"/>
                <a:ea typeface="Noto Sans KR"/>
              </a:rPr>
              <a:t>RPS</a:t>
            </a:r>
            <a:r>
              <a:rPr lang="ko-KR" altLang="en-US">
                <a:latin typeface="Noto Sans KR"/>
                <a:ea typeface="Noto Sans KR"/>
              </a:rPr>
              <a:t> </a:t>
            </a:r>
            <a:r>
              <a:rPr lang="en-US" altLang="ko-KR">
                <a:latin typeface="Noto Sans KR"/>
                <a:ea typeface="Noto Sans KR"/>
              </a:rPr>
              <a:t>-</a:t>
            </a:r>
            <a:r>
              <a:rPr lang="ko-KR" altLang="en-US">
                <a:latin typeface="Noto Sans KR"/>
                <a:ea typeface="Noto Sans KR"/>
              </a:rPr>
              <a:t> 에너지사업자에게 공급량의 일정비율을 신재생 에너지로 하도록 의무화 하는 것</a:t>
            </a:r>
            <a:r>
              <a:rPr lang="en-US" altLang="ko-KR">
                <a:latin typeface="Noto Sans KR"/>
                <a:ea typeface="Noto Sans KR"/>
              </a:rPr>
              <a:t>.</a:t>
            </a:r>
            <a:endParaRPr lang="en-US" altLang="ko-KR">
              <a:latin typeface="Noto Sans KR"/>
              <a:ea typeface="Noto Sans KR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우리나라 </a:t>
            </a:r>
            <a:r>
              <a:rPr lang="en-US" altLang="ko-KR">
                <a:latin typeface="Noto Sans KR"/>
                <a:ea typeface="Noto Sans KR"/>
              </a:rPr>
              <a:t>23</a:t>
            </a:r>
            <a:r>
              <a:rPr lang="ko-KR" altLang="en-US">
                <a:latin typeface="Noto Sans KR"/>
                <a:ea typeface="Noto Sans KR"/>
              </a:rPr>
              <a:t>개의 회사가 해당됨</a:t>
            </a:r>
            <a:r>
              <a:rPr lang="en-US" altLang="ko-KR">
                <a:latin typeface="Noto Sans KR"/>
                <a:ea typeface="Noto Sans KR"/>
              </a:rPr>
              <a:t>.</a:t>
            </a:r>
            <a:r>
              <a:rPr lang="ko-KR" altLang="en-US">
                <a:latin typeface="Noto Sans KR"/>
                <a:ea typeface="Noto Sans KR"/>
              </a:rPr>
              <a:t> </a:t>
            </a:r>
            <a:r>
              <a:rPr lang="en-US" altLang="ko-KR">
                <a:latin typeface="Noto Sans KR"/>
                <a:ea typeface="Noto Sans KR"/>
              </a:rPr>
              <a:t>(21</a:t>
            </a:r>
            <a:r>
              <a:rPr lang="ko-KR" altLang="en-US">
                <a:latin typeface="Noto Sans KR"/>
                <a:ea typeface="Noto Sans KR"/>
              </a:rPr>
              <a:t>년기준</a:t>
            </a:r>
            <a:r>
              <a:rPr lang="en-US" altLang="ko-KR">
                <a:latin typeface="Noto Sans KR"/>
                <a:ea typeface="Noto Sans KR"/>
              </a:rPr>
              <a:t>)</a:t>
            </a:r>
            <a:endParaRPr lang="en-US" altLang="ko-KR">
              <a:latin typeface="Noto Sans KR"/>
              <a:ea typeface="Noto Sans KR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공급 의무량 산정 방법</a:t>
            </a:r>
            <a:r>
              <a:rPr lang="en-US" altLang="ko-KR">
                <a:latin typeface="Noto Sans KR"/>
                <a:ea typeface="Noto Sans KR"/>
              </a:rPr>
              <a:t> -</a:t>
            </a:r>
            <a:r>
              <a:rPr lang="ko-KR" altLang="en-US">
                <a:latin typeface="Noto Sans KR"/>
                <a:ea typeface="Noto Sans KR"/>
              </a:rPr>
              <a:t> 전년도 총 발전량</a:t>
            </a:r>
            <a:r>
              <a:rPr lang="en-US" altLang="ko-KR">
                <a:latin typeface="Noto Sans KR"/>
                <a:ea typeface="Noto Sans KR"/>
              </a:rPr>
              <a:t>(</a:t>
            </a:r>
            <a:r>
              <a:rPr lang="ko-KR" altLang="en-US">
                <a:latin typeface="Noto Sans KR"/>
                <a:ea typeface="Noto Sans KR"/>
              </a:rPr>
              <a:t>신재생 제외</a:t>
            </a:r>
            <a:r>
              <a:rPr lang="en-US" altLang="ko-KR">
                <a:latin typeface="Noto Sans KR"/>
                <a:ea typeface="Noto Sans KR"/>
              </a:rPr>
              <a:t>)</a:t>
            </a:r>
            <a:r>
              <a:rPr lang="ko-KR" altLang="en-US">
                <a:latin typeface="Noto Sans KR"/>
                <a:ea typeface="Noto Sans KR"/>
              </a:rPr>
              <a:t> </a:t>
            </a:r>
            <a:r>
              <a:rPr lang="en-US" altLang="ko-KR">
                <a:latin typeface="Noto Sans KR"/>
                <a:ea typeface="Noto Sans KR"/>
              </a:rPr>
              <a:t>x</a:t>
            </a:r>
            <a:r>
              <a:rPr lang="ko-KR" altLang="en-US">
                <a:latin typeface="Noto Sans KR"/>
                <a:ea typeface="Noto Sans KR"/>
              </a:rPr>
              <a:t> 해당년도 의무공급비율</a:t>
            </a:r>
            <a:r>
              <a:rPr lang="en-US" altLang="ko-KR">
                <a:latin typeface="Noto Sans KR"/>
                <a:ea typeface="Noto Sans KR"/>
              </a:rPr>
              <a:t>(%)</a:t>
            </a:r>
            <a:endParaRPr lang="en-US" altLang="ko-KR">
              <a:latin typeface="Noto Sans KR"/>
              <a:ea typeface="Noto Sans KR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발전사들의 이행 방법</a:t>
            </a:r>
            <a:endParaRPr lang="ko-KR" altLang="en-US">
              <a:latin typeface="Noto Sans KR"/>
              <a:ea typeface="Noto Sans KR"/>
            </a:endParaRPr>
          </a:p>
          <a:p>
            <a:pPr lvl="4">
              <a:lnSpc>
                <a:spcPct val="150000"/>
              </a:lnSpc>
              <a:defRPr/>
            </a:pPr>
            <a:r>
              <a:rPr lang="en-US" altLang="ko-KR">
                <a:latin typeface="Noto Sans KR"/>
                <a:ea typeface="Noto Sans KR"/>
              </a:rPr>
              <a:t>1.</a:t>
            </a:r>
            <a:r>
              <a:rPr lang="ko-KR" altLang="en-US">
                <a:latin typeface="Noto Sans KR"/>
                <a:ea typeface="Noto Sans KR"/>
              </a:rPr>
              <a:t> 발전사들이 직접 공급 의무량을 채우는 방법</a:t>
            </a:r>
            <a:endParaRPr lang="ko-KR" altLang="en-US">
              <a:latin typeface="Noto Sans KR"/>
              <a:ea typeface="Noto Sans KR"/>
            </a:endParaRPr>
          </a:p>
          <a:p>
            <a:pPr lvl="4">
              <a:lnSpc>
                <a:spcPct val="150000"/>
              </a:lnSpc>
              <a:defRPr/>
            </a:pPr>
            <a:r>
              <a:rPr lang="en-US" altLang="ko-KR">
                <a:latin typeface="Noto Sans KR"/>
                <a:ea typeface="Noto Sans KR"/>
              </a:rPr>
              <a:t>2.</a:t>
            </a:r>
            <a:r>
              <a:rPr lang="ko-KR" altLang="en-US">
                <a:latin typeface="Noto Sans KR"/>
                <a:ea typeface="Noto Sans KR"/>
              </a:rPr>
              <a:t> 발전사들이 다른 신재생에너지 발전사업자에게 공급인증서</a:t>
            </a:r>
            <a:r>
              <a:rPr lang="en-US" altLang="ko-KR">
                <a:latin typeface="Noto Sans KR"/>
                <a:ea typeface="Noto Sans KR"/>
              </a:rPr>
              <a:t>(REC)</a:t>
            </a:r>
            <a:r>
              <a:rPr lang="ko-KR" altLang="en-US">
                <a:latin typeface="Noto Sans KR"/>
                <a:ea typeface="Noto Sans KR"/>
              </a:rPr>
              <a:t>를 사온다</a:t>
            </a:r>
            <a:r>
              <a:rPr lang="en-US" altLang="ko-KR">
                <a:latin typeface="Noto Sans KR"/>
                <a:ea typeface="Noto Sans KR"/>
              </a:rPr>
              <a:t>.</a:t>
            </a:r>
            <a:endParaRPr lang="en-US" altLang="ko-KR">
              <a:latin typeface="Noto Sans KR"/>
              <a:ea typeface="Noto Sans KR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altLang="ko-KR">
                <a:latin typeface="Noto Sans KR"/>
                <a:ea typeface="Noto Sans KR"/>
              </a:rPr>
              <a:t>*</a:t>
            </a:r>
            <a:r>
              <a:rPr lang="ko-KR" altLang="en-US">
                <a:latin typeface="Noto Sans KR"/>
                <a:ea typeface="Noto Sans KR"/>
              </a:rPr>
              <a:t> </a:t>
            </a:r>
            <a:r>
              <a:rPr lang="en-US" altLang="ko-KR">
                <a:latin typeface="Noto Sans KR"/>
                <a:ea typeface="Noto Sans KR"/>
              </a:rPr>
              <a:t>RPS</a:t>
            </a:r>
            <a:r>
              <a:rPr lang="ko-KR" altLang="en-US">
                <a:latin typeface="Noto Sans KR"/>
                <a:ea typeface="Noto Sans KR"/>
              </a:rPr>
              <a:t> 가중치</a:t>
            </a:r>
            <a:r>
              <a:rPr lang="en-US" altLang="ko-KR">
                <a:latin typeface="Noto Sans KR"/>
                <a:ea typeface="Noto Sans KR"/>
              </a:rPr>
              <a:t> - </a:t>
            </a:r>
            <a:r>
              <a:rPr lang="ko-KR" altLang="en-US">
                <a:latin typeface="Noto Sans KR"/>
                <a:ea typeface="Noto Sans KR"/>
              </a:rPr>
              <a:t>물리적인 신재생 에너지 발전량 </a:t>
            </a:r>
            <a:r>
              <a:rPr lang="en-US" altLang="ko-KR">
                <a:latin typeface="Noto Sans KR"/>
                <a:ea typeface="Noto Sans KR"/>
              </a:rPr>
              <a:t>1</a:t>
            </a:r>
            <a:r>
              <a:rPr lang="ko-KR" altLang="en-US">
                <a:latin typeface="Noto Sans KR"/>
                <a:ea typeface="Noto Sans KR"/>
              </a:rPr>
              <a:t>단위마다 정부가 인증하여 발급하는 가중치</a:t>
            </a:r>
            <a:r>
              <a:rPr lang="en-US" altLang="ko-KR">
                <a:latin typeface="Noto Sans KR"/>
                <a:ea typeface="Noto Sans KR"/>
              </a:rPr>
              <a:t>.</a:t>
            </a:r>
            <a:endParaRPr lang="en-US" altLang="ko-KR">
              <a:latin typeface="Noto Sans KR"/>
              <a:ea typeface="Noto Sans KR"/>
            </a:endParaRPr>
          </a:p>
          <a:p>
            <a:pPr lvl="4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가중치는 환경이나 기술 개발</a:t>
            </a:r>
            <a:r>
              <a:rPr lang="en-US" altLang="ko-KR">
                <a:latin typeface="Noto Sans KR"/>
                <a:ea typeface="Noto Sans KR"/>
              </a:rPr>
              <a:t>,</a:t>
            </a:r>
            <a:r>
              <a:rPr lang="ko-KR" altLang="en-US">
                <a:latin typeface="Noto Sans KR"/>
                <a:ea typeface="Noto Sans KR"/>
              </a:rPr>
              <a:t> 산업 활성화에 미치는 영향</a:t>
            </a:r>
            <a:r>
              <a:rPr lang="en-US" altLang="ko-KR">
                <a:latin typeface="Noto Sans KR"/>
                <a:ea typeface="Noto Sans KR"/>
              </a:rPr>
              <a:t>,</a:t>
            </a:r>
            <a:r>
              <a:rPr lang="ko-KR" altLang="en-US">
                <a:latin typeface="Noto Sans KR"/>
                <a:ea typeface="Noto Sans KR"/>
              </a:rPr>
              <a:t> 발전원가 따위를 고려하여 고시</a:t>
            </a:r>
            <a:r>
              <a:rPr lang="en-US" altLang="ko-KR">
                <a:latin typeface="Noto Sans KR"/>
                <a:ea typeface="Noto Sans KR"/>
              </a:rPr>
              <a:t>.</a:t>
            </a:r>
            <a:r>
              <a:rPr lang="ko-KR" altLang="en-US">
                <a:latin typeface="Noto Sans KR"/>
                <a:ea typeface="Noto Sans KR"/>
              </a:rPr>
              <a:t> 낮을수록 안좋음</a:t>
            </a:r>
            <a:r>
              <a:rPr lang="en-US" altLang="ko-KR">
                <a:latin typeface="Noto Sans KR"/>
                <a:ea typeface="Noto Sans KR"/>
              </a:rPr>
              <a:t>.</a:t>
            </a:r>
            <a:endParaRPr lang="en-US" altLang="ko-KR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>
                <a:latin typeface="Noto Sans KR"/>
                <a:ea typeface="Noto Sans KR"/>
              </a:rPr>
              <a:t>FIT</a:t>
            </a:r>
            <a:endParaRPr lang="en-US" altLang="ko-KR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녹색전력증서</a:t>
            </a:r>
            <a:endParaRPr lang="ko-KR" altLang="en-US">
              <a:latin typeface="Noto Sans KR"/>
              <a:ea typeface="Noto Sans KR"/>
            </a:endParaRPr>
          </a:p>
          <a:p>
            <a:pPr lvl="3">
              <a:lnSpc>
                <a:spcPct val="150000"/>
              </a:lnSpc>
              <a:defRPr/>
            </a:pPr>
            <a:endParaRPr lang="en-US" altLang="ko-KR">
              <a:latin typeface="Noto Sans KR"/>
              <a:ea typeface="Noto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9525" y="0"/>
            <a:ext cx="12191999" cy="685800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가정용 분산형 태양광에 정액 보조금 지급</a:t>
            </a:r>
            <a:endParaRPr lang="ko-KR" altLang="en-US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>
                <a:latin typeface="Noto Sans KR"/>
                <a:ea typeface="Noto Sans KR"/>
              </a:rPr>
              <a:t>FIP - </a:t>
            </a:r>
            <a:r>
              <a:rPr lang="ko-KR" altLang="en-US">
                <a:latin typeface="Noto Sans KR"/>
                <a:ea typeface="Noto Sans KR"/>
              </a:rPr>
              <a:t>발전사업자가 시장가격에 전력을 판매하는 경우 보조금을 가산하는 방식</a:t>
            </a:r>
            <a:endParaRPr lang="ko-KR" altLang="en-US">
              <a:latin typeface="Noto Sans KR"/>
              <a:ea typeface="Noto Sans KR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altLang="ko-KR">
                <a:latin typeface="Noto Sans KR"/>
                <a:ea typeface="Noto Sans KR"/>
              </a:rPr>
              <a:t>FIT</a:t>
            </a:r>
            <a:r>
              <a:rPr lang="ko-KR" altLang="en-US">
                <a:latin typeface="Noto Sans KR"/>
                <a:ea typeface="Noto Sans KR"/>
              </a:rPr>
              <a:t>는 일정한 보조금 지금</a:t>
            </a:r>
            <a:endParaRPr lang="ko-KR" altLang="en-US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>
                <a:latin typeface="Noto Sans KR"/>
                <a:ea typeface="Noto Sans KR"/>
              </a:rPr>
              <a:t>FIT(1992) -&gt;</a:t>
            </a:r>
            <a:r>
              <a:rPr lang="ko-KR" altLang="en-US">
                <a:latin typeface="Noto Sans KR"/>
                <a:ea typeface="Noto Sans KR"/>
              </a:rPr>
              <a:t> </a:t>
            </a:r>
            <a:r>
              <a:rPr lang="en-US" altLang="ko-KR">
                <a:latin typeface="Noto Sans KR"/>
                <a:ea typeface="Noto Sans KR"/>
              </a:rPr>
              <a:t>RPS(2003) -&gt;</a:t>
            </a:r>
            <a:r>
              <a:rPr lang="ko-KR" altLang="en-US">
                <a:latin typeface="Noto Sans KR"/>
                <a:ea typeface="Noto Sans KR"/>
              </a:rPr>
              <a:t> </a:t>
            </a:r>
            <a:r>
              <a:rPr lang="en-US" altLang="ko-KR">
                <a:latin typeface="Noto Sans KR"/>
                <a:ea typeface="Noto Sans KR"/>
              </a:rPr>
              <a:t>FIT(2012) -&gt; FIP(2021)</a:t>
            </a:r>
            <a:endParaRPr lang="en-US" altLang="ko-KR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미국의 가격지원제도</a:t>
            </a:r>
            <a:endParaRPr lang="ko-KR" altLang="en-US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>
                <a:latin typeface="Noto Sans KR"/>
                <a:ea typeface="Noto Sans KR"/>
              </a:rPr>
              <a:t>RPS</a:t>
            </a:r>
            <a:r>
              <a:rPr lang="ko-KR" altLang="en-US">
                <a:latin typeface="Noto Sans KR"/>
                <a:ea typeface="Noto Sans KR"/>
              </a:rPr>
              <a:t>제도</a:t>
            </a:r>
            <a:endParaRPr lang="ko-KR" altLang="en-US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넷미터링</a:t>
            </a:r>
            <a:endParaRPr lang="ko-KR" altLang="en-US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미국의 세금 지원 제도</a:t>
            </a:r>
            <a:endParaRPr lang="ko-KR" altLang="en-US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세금자산화제도</a:t>
            </a:r>
            <a:endParaRPr lang="ko-KR" altLang="en-US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가속상각법</a:t>
            </a:r>
            <a:endParaRPr lang="ko-KR" altLang="en-US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일시상각제도</a:t>
            </a:r>
            <a:endParaRPr lang="ko-KR" altLang="en-US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미국의 금융지원제도</a:t>
            </a:r>
            <a:endParaRPr lang="ko-KR" altLang="en-US">
              <a:latin typeface="Noto Sans KR"/>
              <a:ea typeface="Noto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9525" y="0"/>
            <a:ext cx="12191999" cy="6858000"/>
          </a:xfrm>
        </p:spPr>
        <p:txBody>
          <a:bodyPr>
            <a:normAutofit fontScale="92500" lnSpcReduction="10000"/>
          </a:bodyPr>
          <a:lstStyle/>
          <a:p>
            <a:pPr lvl="2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재생에너지 설치비 장기 상환 프로그램</a:t>
            </a:r>
            <a:r>
              <a:rPr lang="en-US" altLang="ko-KR">
                <a:latin typeface="Noto Sans KR"/>
                <a:ea typeface="Noto Sans KR"/>
              </a:rPr>
              <a:t>(PACE)</a:t>
            </a:r>
            <a:endParaRPr lang="en-US" altLang="ko-KR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영국의 가격지원제도</a:t>
            </a:r>
            <a:endParaRPr lang="ko-KR" altLang="en-US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>
                <a:latin typeface="Noto Sans KR"/>
                <a:ea typeface="Noto Sans KR"/>
              </a:rPr>
              <a:t>RO</a:t>
            </a:r>
            <a:r>
              <a:rPr lang="ko-KR" altLang="en-US">
                <a:latin typeface="Noto Sans KR"/>
                <a:ea typeface="Noto Sans KR"/>
              </a:rPr>
              <a:t>제도</a:t>
            </a:r>
            <a:endParaRPr lang="ko-KR" altLang="en-US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>
                <a:latin typeface="Noto Sans KR"/>
                <a:ea typeface="Noto Sans KR"/>
              </a:rPr>
              <a:t>FIT</a:t>
            </a:r>
            <a:endParaRPr lang="en-US" altLang="ko-KR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>
                <a:latin typeface="Noto Sans KR"/>
                <a:ea typeface="Noto Sans KR"/>
              </a:rPr>
              <a:t>CfD</a:t>
            </a:r>
            <a:r>
              <a:rPr lang="ko-KR" altLang="en-US">
                <a:latin typeface="Noto Sans KR"/>
                <a:ea typeface="Noto Sans KR"/>
              </a:rPr>
              <a:t>제도 </a:t>
            </a:r>
            <a:r>
              <a:rPr lang="en-US" altLang="ko-KR">
                <a:latin typeface="Noto Sans KR"/>
                <a:ea typeface="Noto Sans KR"/>
              </a:rPr>
              <a:t>+</a:t>
            </a:r>
            <a:r>
              <a:rPr lang="ko-KR" altLang="en-US">
                <a:latin typeface="Noto Sans KR"/>
                <a:ea typeface="Noto Sans KR"/>
              </a:rPr>
              <a:t> 경쟁입찰</a:t>
            </a:r>
            <a:endParaRPr lang="ko-KR" altLang="en-US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>
                <a:latin typeface="Noto Sans KR"/>
                <a:ea typeface="Noto Sans KR"/>
              </a:rPr>
              <a:t>SEG</a:t>
            </a:r>
            <a:r>
              <a:rPr lang="ko-KR" altLang="en-US">
                <a:latin typeface="Noto Sans KR"/>
                <a:ea typeface="Noto Sans KR"/>
              </a:rPr>
              <a:t>제도</a:t>
            </a:r>
            <a:endParaRPr lang="ko-KR" altLang="en-US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영국의 세금지원제도</a:t>
            </a:r>
            <a:endParaRPr lang="ko-KR" altLang="en-US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>
                <a:latin typeface="Noto Sans KR"/>
                <a:ea typeface="Noto Sans KR"/>
              </a:rPr>
              <a:t>R&amp;D</a:t>
            </a:r>
            <a:r>
              <a:rPr lang="ko-KR" altLang="en-US">
                <a:latin typeface="Noto Sans KR"/>
                <a:ea typeface="Noto Sans KR"/>
              </a:rPr>
              <a:t>소득공제 제도</a:t>
            </a:r>
            <a:endParaRPr lang="ko-KR" altLang="en-US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기후변화부담금 면세 혜택</a:t>
            </a:r>
            <a:endParaRPr lang="ko-KR" altLang="en-US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영국의 금융지원제도</a:t>
            </a:r>
            <a:endParaRPr lang="ko-KR" altLang="en-US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재생에너지 기업 탄소기금 제도</a:t>
            </a:r>
            <a:endParaRPr lang="ko-KR" altLang="en-US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영국의 기타지원제도</a:t>
            </a:r>
            <a:endParaRPr lang="ko-KR" altLang="en-US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재생 열 에너지 보조금</a:t>
            </a:r>
            <a:endParaRPr lang="ko-KR" altLang="en-US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재생 수송연료 의무제도</a:t>
            </a:r>
            <a:endParaRPr lang="ko-KR" altLang="en-US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endParaRPr lang="ko-KR" altLang="en-US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>
              <a:latin typeface="Noto Sans KR"/>
              <a:ea typeface="Noto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9525" y="0"/>
            <a:ext cx="12191999" cy="685800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>
                <a:latin typeface="Noto Sans KR"/>
                <a:ea typeface="Noto Sans KR"/>
              </a:rPr>
              <a:t>*</a:t>
            </a:r>
            <a:r>
              <a:rPr lang="ko-KR" altLang="en-US">
                <a:latin typeface="Noto Sans KR"/>
                <a:ea typeface="Noto Sans KR"/>
              </a:rPr>
              <a:t> 신재생에너지 공급인증서</a:t>
            </a:r>
            <a:r>
              <a:rPr lang="en-US" altLang="ko-KR">
                <a:latin typeface="Noto Sans KR"/>
                <a:ea typeface="Noto Sans KR"/>
              </a:rPr>
              <a:t>(REC)</a:t>
            </a:r>
            <a:r>
              <a:rPr lang="ko-KR" altLang="en-US">
                <a:latin typeface="Noto Sans KR"/>
                <a:ea typeface="Noto Sans KR"/>
              </a:rPr>
              <a:t> 구매</a:t>
            </a:r>
            <a:endParaRPr lang="ko-KR" altLang="en-US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>
                <a:latin typeface="Noto Sans KR"/>
                <a:ea typeface="Noto Sans KR"/>
              </a:rPr>
              <a:t>** </a:t>
            </a:r>
            <a:r>
              <a:rPr lang="ko-KR" altLang="en-US">
                <a:latin typeface="Noto Sans KR"/>
                <a:ea typeface="Noto Sans KR"/>
              </a:rPr>
              <a:t>만약 공급의무량을 이행하지 못한다면</a:t>
            </a:r>
            <a:endParaRPr lang="ko-KR" altLang="en-US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발전사들은 </a:t>
            </a:r>
            <a:r>
              <a:rPr lang="en-US" altLang="ko-KR">
                <a:latin typeface="Noto Sans KR"/>
                <a:ea typeface="Noto Sans KR"/>
              </a:rPr>
              <a:t>3</a:t>
            </a:r>
            <a:r>
              <a:rPr lang="ko-KR" altLang="en-US">
                <a:latin typeface="Noto Sans KR"/>
                <a:ea typeface="Noto Sans KR"/>
              </a:rPr>
              <a:t>년의 범위 안에서 당해 공급의무량의 </a:t>
            </a:r>
            <a:r>
              <a:rPr lang="en-US" altLang="ko-KR">
                <a:latin typeface="Noto Sans KR"/>
                <a:ea typeface="Noto Sans KR"/>
              </a:rPr>
              <a:t>20%</a:t>
            </a:r>
            <a:r>
              <a:rPr lang="ko-KR" altLang="en-US">
                <a:latin typeface="Noto Sans KR"/>
                <a:ea typeface="Noto Sans KR"/>
              </a:rPr>
              <a:t> 이내에서 이행을 연기 가능</a:t>
            </a:r>
            <a:endParaRPr lang="ko-KR" altLang="en-US">
              <a:latin typeface="Noto Sans KR"/>
              <a:ea typeface="Noto Sans KR"/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>
              <a:latin typeface="Noto Sans KR"/>
              <a:ea typeface="Noto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9525" y="0"/>
            <a:ext cx="12191999" cy="68580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>
                <a:latin typeface="Noto Sans KR"/>
                <a:ea typeface="Noto Sans KR"/>
              </a:rPr>
              <a:t>5.1.2</a:t>
            </a:r>
            <a:r>
              <a:rPr lang="ko-KR" altLang="en-US">
                <a:latin typeface="Noto Sans KR"/>
                <a:ea typeface="Noto Sans KR"/>
              </a:rPr>
              <a:t> 기준 가격 구매 제도</a:t>
            </a:r>
            <a:r>
              <a:rPr lang="en-US" altLang="ko-KR">
                <a:latin typeface="Noto Sans KR"/>
                <a:ea typeface="Noto Sans KR"/>
              </a:rPr>
              <a:t>(FIT)</a:t>
            </a:r>
            <a:endParaRPr lang="en-US" altLang="ko-KR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재생</a:t>
            </a:r>
            <a:r>
              <a:rPr lang="en-US" altLang="ko-KR">
                <a:latin typeface="Noto Sans KR"/>
                <a:ea typeface="Noto Sans KR"/>
              </a:rPr>
              <a:t> </a:t>
            </a:r>
            <a:r>
              <a:rPr lang="ko-KR" altLang="en-US">
                <a:latin typeface="Noto Sans KR"/>
                <a:ea typeface="Noto Sans KR"/>
              </a:rPr>
              <a:t>에너지로 생산한 전력을 우선적으로 에너지원별로 표준비용을 반영한 </a:t>
            </a:r>
            <a:r>
              <a:rPr lang="en-US" altLang="ko-KR">
                <a:latin typeface="Noto Sans KR"/>
                <a:ea typeface="Noto Sans KR"/>
              </a:rPr>
              <a:t>‘</a:t>
            </a:r>
            <a:r>
              <a:rPr lang="ko-KR" altLang="en-US">
                <a:latin typeface="Noto Sans KR"/>
                <a:ea typeface="Noto Sans KR"/>
              </a:rPr>
              <a:t>기준 가격</a:t>
            </a:r>
            <a:r>
              <a:rPr lang="en-US" altLang="ko-KR">
                <a:latin typeface="Noto Sans KR"/>
                <a:ea typeface="Noto Sans KR"/>
              </a:rPr>
              <a:t>’</a:t>
            </a:r>
            <a:r>
              <a:rPr lang="ko-KR" altLang="en-US">
                <a:latin typeface="Noto Sans KR"/>
                <a:ea typeface="Noto Sans KR"/>
              </a:rPr>
              <a:t>으로 구매하는 제도</a:t>
            </a:r>
            <a:endParaRPr lang="ko-KR" altLang="en-US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>
                <a:latin typeface="Noto Sans KR"/>
                <a:ea typeface="Noto Sans KR"/>
              </a:rPr>
              <a:t> * </a:t>
            </a:r>
            <a:r>
              <a:rPr lang="ko-KR" altLang="en-US">
                <a:latin typeface="Noto Sans KR"/>
                <a:ea typeface="Noto Sans KR"/>
              </a:rPr>
              <a:t>스마트팜</a:t>
            </a:r>
            <a:r>
              <a:rPr lang="en-US" altLang="ko-KR">
                <a:latin typeface="Noto Sans KR"/>
                <a:ea typeface="Noto Sans KR"/>
              </a:rPr>
              <a:t>?</a:t>
            </a:r>
            <a:endParaRPr lang="en-US" altLang="ko-KR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>
              <a:latin typeface="Noto Sans KR"/>
              <a:ea typeface="Noto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9525" y="0"/>
            <a:ext cx="12191999" cy="68580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i="1">
                <a:latin typeface="Noto Sans KR"/>
                <a:ea typeface="Noto Sans KR"/>
              </a:rPr>
              <a:t>제 </a:t>
            </a:r>
            <a:r>
              <a:rPr lang="en-US" altLang="ko-KR" i="1">
                <a:latin typeface="Noto Sans KR"/>
                <a:ea typeface="Noto Sans KR"/>
              </a:rPr>
              <a:t>1</a:t>
            </a:r>
            <a:r>
              <a:rPr lang="ko-KR" altLang="en-US" i="1">
                <a:latin typeface="Noto Sans KR"/>
                <a:ea typeface="Noto Sans KR"/>
              </a:rPr>
              <a:t>장 수소에너지</a:t>
            </a:r>
            <a:endParaRPr lang="ko-KR" altLang="en-US" i="1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i="0">
                <a:latin typeface="Noto Sans KR"/>
                <a:ea typeface="Noto Sans KR"/>
              </a:rPr>
              <a:t>수소</a:t>
            </a:r>
            <a:r>
              <a:rPr lang="en-US" altLang="ko-KR" i="0">
                <a:latin typeface="Noto Sans KR"/>
                <a:ea typeface="Noto Sans KR"/>
              </a:rPr>
              <a:t>, H,</a:t>
            </a:r>
            <a:r>
              <a:rPr lang="ko-KR" altLang="en-US" i="0">
                <a:latin typeface="Noto Sans KR"/>
                <a:ea typeface="Noto Sans KR"/>
              </a:rPr>
              <a:t> 원자번호 </a:t>
            </a:r>
            <a:r>
              <a:rPr lang="en-US" altLang="ko-KR" i="0">
                <a:latin typeface="Noto Sans KR"/>
                <a:ea typeface="Noto Sans KR"/>
              </a:rPr>
              <a:t>1,</a:t>
            </a:r>
            <a:r>
              <a:rPr lang="ko-KR" altLang="en-US" i="0">
                <a:latin typeface="Noto Sans KR"/>
                <a:ea typeface="Noto Sans KR"/>
              </a:rPr>
              <a:t> 무색</a:t>
            </a:r>
            <a:r>
              <a:rPr lang="en-US" altLang="ko-KR" i="0">
                <a:latin typeface="Noto Sans KR"/>
                <a:ea typeface="Noto Sans KR"/>
              </a:rPr>
              <a:t>,</a:t>
            </a:r>
            <a:r>
              <a:rPr lang="ko-KR" altLang="en-US" i="0">
                <a:latin typeface="Noto Sans KR"/>
                <a:ea typeface="Noto Sans KR"/>
              </a:rPr>
              <a:t> 무취</a:t>
            </a:r>
            <a:r>
              <a:rPr lang="en-US" altLang="ko-KR" i="0">
                <a:latin typeface="Noto Sans KR"/>
                <a:ea typeface="Noto Sans KR"/>
              </a:rPr>
              <a:t>,</a:t>
            </a:r>
            <a:r>
              <a:rPr lang="ko-KR" altLang="en-US" i="0">
                <a:latin typeface="Noto Sans KR"/>
                <a:ea typeface="Noto Sans KR"/>
              </a:rPr>
              <a:t> 무독기체</a:t>
            </a:r>
            <a:endParaRPr lang="ko-KR" altLang="en-US" i="0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i="0">
                <a:latin typeface="Noto Sans KR"/>
                <a:ea typeface="Noto Sans KR"/>
              </a:rPr>
              <a:t>수소란 대부분 </a:t>
            </a:r>
            <a:r>
              <a:rPr lang="en-US" altLang="ko-KR" i="0">
                <a:latin typeface="Noto Sans KR"/>
                <a:ea typeface="Noto Sans KR"/>
              </a:rPr>
              <a:t>[</a:t>
            </a:r>
            <a:r>
              <a:rPr lang="ko-KR" altLang="en-US" i="0">
                <a:latin typeface="Noto Sans KR"/>
                <a:ea typeface="Noto Sans KR"/>
              </a:rPr>
              <a:t>수소가스</a:t>
            </a:r>
            <a:r>
              <a:rPr lang="en-US" altLang="ko-KR" i="0">
                <a:latin typeface="Noto Sans KR"/>
                <a:ea typeface="Noto Sans KR"/>
              </a:rPr>
              <a:t>]</a:t>
            </a:r>
            <a:r>
              <a:rPr lang="ko-KR" altLang="en-US" i="0">
                <a:latin typeface="Noto Sans KR"/>
                <a:ea typeface="Noto Sans KR"/>
              </a:rPr>
              <a:t>를 의미하는 </a:t>
            </a:r>
            <a:r>
              <a:rPr lang="en-US" altLang="ko-KR" i="0">
                <a:latin typeface="Noto Sans KR"/>
                <a:ea typeface="Noto Sans KR"/>
              </a:rPr>
              <a:t>H</a:t>
            </a:r>
            <a:r>
              <a:rPr lang="ko-KR" altLang="en-US" i="0">
                <a:latin typeface="Noto Sans KR"/>
                <a:ea typeface="Noto Sans KR"/>
              </a:rPr>
              <a:t>₂ 수소 기체를 의미함</a:t>
            </a:r>
            <a:endParaRPr lang="ko-KR" altLang="en-US" i="0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i="0">
                <a:latin typeface="Noto Sans KR"/>
                <a:ea typeface="Noto Sans KR"/>
              </a:rPr>
              <a:t>수소 가스의 종류</a:t>
            </a:r>
            <a:endParaRPr lang="ko-KR" altLang="en-US" i="0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i="0">
                <a:latin typeface="Noto Sans KR"/>
                <a:ea typeface="Noto Sans KR"/>
              </a:rPr>
              <a:t>청정수소</a:t>
            </a:r>
            <a:endParaRPr lang="ko-KR" altLang="en-US" i="0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i="0">
                <a:latin typeface="Noto Sans KR"/>
                <a:ea typeface="Noto Sans KR"/>
              </a:rPr>
              <a:t>회색수소</a:t>
            </a:r>
            <a:endParaRPr lang="ko-KR" altLang="en-US" i="0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i="0">
                <a:latin typeface="Noto Sans KR"/>
                <a:ea typeface="Noto Sans KR"/>
              </a:rPr>
              <a:t>블루수소</a:t>
            </a:r>
            <a:endParaRPr lang="ko-KR" altLang="en-US" i="0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i="0">
                <a:latin typeface="Noto Sans KR"/>
                <a:ea typeface="Noto Sans KR"/>
              </a:rPr>
              <a:t>그린수소</a:t>
            </a:r>
            <a:endParaRPr lang="ko-KR" altLang="en-US" i="0">
              <a:latin typeface="Noto Sans KR"/>
              <a:ea typeface="Noto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400</ep:Words>
  <ep:PresentationFormat>와이드스크린</ep:PresentationFormat>
  <ep:Paragraphs>101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에너지의 이해 2주차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1.1.2 ICT 기술의 구성요소와 활용의 변화</vt:lpstr>
      <vt:lpstr>슬라이드 11</vt:lpstr>
      <vt:lpstr>1.2 컴퓨터와 정보통신의 발전</vt:lpstr>
      <vt:lpstr>1.2.1 컴퓨터의 발전과 시대적 배경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2022-03-16T09:37:03.000</dcterms:created>
  <dc:creator>Hayeun</dc:creator>
  <cp:lastModifiedBy>KBS</cp:lastModifiedBy>
  <dcterms:modified xsi:type="dcterms:W3CDTF">2022-03-17T02:25:46.149</dcterms:modified>
  <cp:revision>58</cp:revision>
  <dc:title>ICT미래기술과 컴퓨터과학  2차시</dc:title>
  <cp:version/>
</cp:coreProperties>
</file>