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343" r:id="rId2"/>
    <p:sldId id="325" r:id="rId3"/>
    <p:sldId id="287" r:id="rId4"/>
    <p:sldId id="299" r:id="rId5"/>
    <p:sldId id="288" r:id="rId6"/>
    <p:sldId id="326" r:id="rId7"/>
    <p:sldId id="290" r:id="rId8"/>
    <p:sldId id="327" r:id="rId9"/>
    <p:sldId id="316" r:id="rId10"/>
    <p:sldId id="300" r:id="rId11"/>
    <p:sldId id="289" r:id="rId12"/>
    <p:sldId id="301" r:id="rId13"/>
    <p:sldId id="315" r:id="rId14"/>
    <p:sldId id="809" r:id="rId15"/>
    <p:sldId id="328" r:id="rId16"/>
    <p:sldId id="291" r:id="rId17"/>
    <p:sldId id="329" r:id="rId18"/>
    <p:sldId id="330" r:id="rId19"/>
    <p:sldId id="303" r:id="rId20"/>
    <p:sldId id="302" r:id="rId21"/>
    <p:sldId id="304" r:id="rId22"/>
    <p:sldId id="305" r:id="rId23"/>
    <p:sldId id="331" r:id="rId24"/>
    <p:sldId id="318" r:id="rId25"/>
    <p:sldId id="333" r:id="rId26"/>
    <p:sldId id="332" r:id="rId27"/>
    <p:sldId id="810" r:id="rId28"/>
    <p:sldId id="319" r:id="rId29"/>
    <p:sldId id="334" r:id="rId30"/>
    <p:sldId id="335" r:id="rId31"/>
    <p:sldId id="306" r:id="rId32"/>
    <p:sldId id="336" r:id="rId33"/>
    <p:sldId id="296" r:id="rId34"/>
    <p:sldId id="307" r:id="rId35"/>
    <p:sldId id="320" r:id="rId36"/>
    <p:sldId id="337" r:id="rId37"/>
    <p:sldId id="338" r:id="rId38"/>
    <p:sldId id="311" r:id="rId39"/>
    <p:sldId id="321" r:id="rId40"/>
    <p:sldId id="339" r:id="rId41"/>
    <p:sldId id="811" r:id="rId42"/>
    <p:sldId id="310" r:id="rId43"/>
    <p:sldId id="322" r:id="rId44"/>
    <p:sldId id="340" r:id="rId45"/>
    <p:sldId id="312" r:id="rId46"/>
    <p:sldId id="341" r:id="rId47"/>
    <p:sldId id="275" r:id="rId48"/>
    <p:sldId id="323" r:id="rId49"/>
    <p:sldId id="342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5C4C28-BD4B-4892-9A2D-6E19BD753A9A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FAA6B6-10E5-4810-BC9F-DA72D8452E73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856D55-EFBE-4F9B-8A5F-09D42CA22A9B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9/6/22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Big_O_nota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1A6E4-2DA6-FE46-AADC-578F123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버스, 남자, 쥐고있는, 파란색이(가) 표시된 사진&#10;&#10;자동 생성된 설명">
            <a:extLst>
              <a:ext uri="{FF2B5EF4-FFF2-40B4-BE49-F238E27FC236}">
                <a16:creationId xmlns:a16="http://schemas.microsoft.com/office/drawing/2014/main" id="{9E495E92-1829-0842-ABF8-5CE53631B91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-1"/>
            <a:ext cx="4838830" cy="6451773"/>
          </a:xfrm>
        </p:spPr>
      </p:pic>
    </p:spTree>
    <p:extLst>
      <p:ext uri="{BB962C8B-B14F-4D97-AF65-F5344CB8AC3E}">
        <p14:creationId xmlns:p14="http://schemas.microsoft.com/office/powerpoint/2010/main" val="294758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자연어로 표기된 알고리즘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인간이 읽기가 쉽다</a:t>
            </a:r>
            <a:r>
              <a:rPr lang="en-US" altLang="ko-KR"/>
              <a:t>.</a:t>
            </a:r>
          </a:p>
          <a:p>
            <a:pPr eaLnBrk="1" hangingPunct="1">
              <a:defRPr/>
            </a:pPr>
            <a:r>
              <a:rPr lang="ko-KR" altLang="en-US"/>
              <a:t>그러나 자연어의 단어들을 정확하게 정의하지 않으면 의미 전달이 모호해질 우려가 있다</a:t>
            </a:r>
            <a:r>
              <a:rPr lang="en-US" altLang="ko-KR"/>
              <a:t>.</a:t>
            </a:r>
          </a:p>
        </p:txBody>
      </p:sp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ArrayMax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, n)</a:t>
            </a:r>
          </a:p>
          <a:p>
            <a:pPr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첫번쨰 요소를 변수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다음 요소들을 차례대로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와 비교하면 더 크면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모든 요소를 비교했으면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를 반환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배열에서 최대값 찾기 알고리즘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225985" y="1944753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tmp←A[0]</a:t>
            </a:r>
          </a:p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i←1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74289" y="3168546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 &lt; n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74289" y="4101817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A[i]&gt;tmp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25985" y="5035088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tmp←A[i]</a:t>
            </a:r>
          </a:p>
        </p:txBody>
      </p:sp>
      <p:cxnSp>
        <p:nvCxnSpPr>
          <p:cNvPr id="13321" name="AutoShape 8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5877354" y="2410103"/>
            <a:ext cx="1149" cy="758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5878503" y="3810009"/>
            <a:ext cx="0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0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5877354" y="4743280"/>
            <a:ext cx="1149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5876205" y="2586216"/>
            <a:ext cx="468710" cy="2905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j-lt"/>
            </a:endParaRPr>
          </a:p>
        </p:txBody>
      </p:sp>
      <p:cxnSp>
        <p:nvCxnSpPr>
          <p:cNvPr id="13326" name="AutoShape 14"/>
          <p:cNvCxnSpPr>
            <a:cxnSpLocks noChangeShapeType="1"/>
            <a:stCxn id="10247" idx="1"/>
            <a:endCxn id="10259" idx="1"/>
          </p:cNvCxnSpPr>
          <p:nvPr/>
        </p:nvCxnSpPr>
        <p:spPr bwMode="auto">
          <a:xfrm rot="10800000" flipH="1" flipV="1">
            <a:off x="5174289" y="4423191"/>
            <a:ext cx="63184" cy="1660862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0246" idx="3"/>
          </p:cNvCxnSpPr>
          <p:nvPr/>
        </p:nvCxnSpPr>
        <p:spPr bwMode="auto">
          <a:xfrm>
            <a:off x="6581568" y="3489920"/>
            <a:ext cx="878832" cy="142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591908" y="3290668"/>
            <a:ext cx="379104" cy="30594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5446554" y="3757304"/>
            <a:ext cx="444586" cy="304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5238622" y="5851378"/>
            <a:ext cx="1301590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i++</a:t>
            </a:r>
          </a:p>
        </p:txBody>
      </p:sp>
      <p:cxnSp>
        <p:nvCxnSpPr>
          <p:cNvPr id="13331" name="AutoShape 19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>
            <a:off x="5877354" y="5500437"/>
            <a:ext cx="11488" cy="350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77844" y="4504177"/>
            <a:ext cx="379104" cy="30980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cxnSp>
        <p:nvCxnSpPr>
          <p:cNvPr id="13333" name="AutoShape 21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 rot="16200000" flipV="1">
            <a:off x="4309582" y="4737467"/>
            <a:ext cx="3148182" cy="10339"/>
          </a:xfrm>
          <a:prstGeom prst="bentConnector5">
            <a:avLst>
              <a:gd name="adj1" fmla="val -5880"/>
              <a:gd name="adj2" fmla="val 11288894"/>
              <a:gd name="adj3" fmla="val 105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916413" y="4735567"/>
            <a:ext cx="444586" cy="30851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33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흐름도로 표기된 알고리즘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직관적이고 이해하기 쉬운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 기술 방법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복잡한 알고리즘의 경우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상당히 복잡해짐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188787" y="138741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ArrayMax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10245" idx="0"/>
          </p:cNvCxnSpPr>
          <p:nvPr/>
        </p:nvCxnSpPr>
        <p:spPr>
          <a:xfrm>
            <a:off x="5875483" y="1689164"/>
            <a:ext cx="3021" cy="255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/>
          <p:cNvSpPr/>
          <p:nvPr/>
        </p:nvSpPr>
        <p:spPr>
          <a:xfrm>
            <a:off x="6773704" y="493175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</a:t>
            </a:r>
            <a:r>
              <a:rPr lang="en-US" altLang="ko-KR" sz="1400" dirty="0" err="1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85763" y="1538288"/>
            <a:ext cx="8281692" cy="121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알고리즘 기술에 가장 많이 사용</a:t>
            </a:r>
          </a:p>
          <a:p>
            <a:pPr eaLnBrk="1" hangingPunct="1">
              <a:defRPr/>
            </a:pPr>
            <a:r>
              <a:rPr lang="ko-KR" altLang="en-US" dirty="0"/>
              <a:t>프로그램을 구현할 때의 여러 가지 문제들을 감출 수 있다</a:t>
            </a:r>
            <a:r>
              <a:rPr lang="en-US" altLang="ko-KR" dirty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알고리즘의 핵심적인 내용에만 집중할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38990"/>
            <a:ext cx="7985965" cy="1921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</a:t>
            </a:r>
            <a:r>
              <a:rPr lang="ko-KR" altLang="en-US"/>
              <a:t>로 표현된 알고리즘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1670" y="284393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100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score[MAX_ELEMENTS];		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=score[0];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=1;i&lt;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 &gt;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){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=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85763" y="1538287"/>
            <a:ext cx="8641732" cy="11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알고리즘의 가장 정확한 기술이 가능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반면 실제 구현 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많은 구체적인 사항들이 알고리즘의 핵심적인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내용에 대한 이해를 방해할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E4EB-3765-274C-A570-69A98BC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B24-8BF7-184F-A183-8788F4BE4D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15E181-AB4A-C94D-9675-5C4B621E1087}"/>
              </a:ext>
            </a:extLst>
          </p:cNvPr>
          <p:cNvSpPr txBox="1">
            <a:spLocks/>
          </p:cNvSpPr>
          <p:nvPr/>
        </p:nvSpPr>
        <p:spPr bwMode="auto">
          <a:xfrm>
            <a:off x="4942997" y="4058124"/>
            <a:ext cx="3604497" cy="9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sz="3075" dirty="0">
                <a:solidFill>
                  <a:srgbClr val="000000"/>
                </a:solidFill>
              </a:rPr>
              <a:t>다음 시간에 </a:t>
            </a:r>
            <a:endParaRPr lang="en-US" altLang="ko-KR" sz="3075" dirty="0">
              <a:solidFill>
                <a:srgbClr val="000000"/>
              </a:solidFill>
            </a:endParaRPr>
          </a:p>
          <a:p>
            <a:pPr latinLnBrk="0"/>
            <a:r>
              <a:rPr lang="ko-KR" altLang="en-US" sz="3075" dirty="0">
                <a:solidFill>
                  <a:srgbClr val="000000"/>
                </a:solidFill>
              </a:rPr>
              <a:t>만나요</a:t>
            </a:r>
            <a:r>
              <a:rPr lang="en-US" altLang="ko-KR" sz="3075" dirty="0">
                <a:solidFill>
                  <a:srgbClr val="000000"/>
                </a:solidFill>
              </a:rPr>
              <a:t>.^^*</a:t>
            </a:r>
            <a:endParaRPr lang="en-US" altLang="en-US" sz="3075" dirty="0">
              <a:solidFill>
                <a:srgbClr val="000000"/>
              </a:solidFill>
            </a:endParaRP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DA017B0-DDAD-634B-931F-239537BDA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3" y="22187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318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(data type):</a:t>
            </a:r>
            <a:r>
              <a:rPr lang="ko-KR" altLang="en-US" dirty="0"/>
              <a:t> “데이터의 종류”</a:t>
            </a:r>
            <a:endParaRPr lang="en-US" altLang="ko-KR" dirty="0"/>
          </a:p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등이 기초적인 </a:t>
            </a:r>
            <a:r>
              <a:rPr lang="ko-KR" altLang="en-US" dirty="0" err="1"/>
              <a:t>자료형의</a:t>
            </a:r>
            <a:r>
              <a:rPr lang="ko-KR" altLang="en-US" dirty="0"/>
              <a:t> 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데이터의 집합과 연산의 집합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/>
              <a:t>		</a:t>
            </a:r>
            <a:endParaRPr lang="en-US" altLang="ko-K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2753925"/>
            <a:ext cx="8793668" cy="13991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추상 데이터 타입</a:t>
            </a:r>
            <a:r>
              <a:rPr lang="en-US" altLang="ko-KR" dirty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/>
              <a:t>데이터 타입을 추상적</a:t>
            </a:r>
            <a:r>
              <a:rPr lang="en-US" altLang="ko-KR" dirty="0"/>
              <a:t>(</a:t>
            </a:r>
            <a:r>
              <a:rPr lang="ko-KR" altLang="en-US" dirty="0"/>
              <a:t>수학적</a:t>
            </a:r>
            <a:r>
              <a:rPr lang="en-US" altLang="ko-KR" dirty="0"/>
              <a:t>)</a:t>
            </a:r>
            <a:r>
              <a:rPr lang="ko-KR" altLang="en-US" dirty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/>
              <a:t>데이터나 연산이 </a:t>
            </a:r>
            <a:r>
              <a:rPr lang="ko-KR" altLang="en-US" b="1" dirty="0">
                <a:solidFill>
                  <a:srgbClr val="FF3300"/>
                </a:solidFill>
              </a:rPr>
              <a:t>무엇</a:t>
            </a:r>
            <a:r>
              <a:rPr lang="en-US" altLang="ko-KR" b="1" dirty="0">
                <a:solidFill>
                  <a:srgbClr val="FF3300"/>
                </a:solidFill>
              </a:rPr>
              <a:t>(what)</a:t>
            </a:r>
            <a:r>
              <a:rPr lang="ko-KR" altLang="en-US" dirty="0"/>
              <a:t>인가는 정의되지만</a:t>
            </a:r>
            <a:r>
              <a:rPr lang="en-US" altLang="ko-KR" dirty="0"/>
              <a:t>,</a:t>
            </a:r>
            <a:r>
              <a:rPr lang="ko-KR" altLang="en-US" dirty="0"/>
              <a:t> 데이터나 연산을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b="1" dirty="0">
                <a:solidFill>
                  <a:srgbClr val="FF3300"/>
                </a:solidFill>
              </a:rPr>
              <a:t>어떻게</a:t>
            </a:r>
            <a:r>
              <a:rPr lang="en-US" altLang="ko-KR" b="1" dirty="0">
                <a:solidFill>
                  <a:srgbClr val="FF3300"/>
                </a:solidFill>
              </a:rPr>
              <a:t>(how)</a:t>
            </a:r>
            <a:r>
              <a:rPr lang="en-US" altLang="ko-KR" dirty="0"/>
              <a:t> </a:t>
            </a:r>
            <a:r>
              <a:rPr lang="ko-KR" altLang="en-US" dirty="0"/>
              <a:t>컴퓨터 상에서 구현할 것인지는 정의되지 않는다</a:t>
            </a:r>
            <a:r>
              <a:rPr lang="en-US" altLang="ko-KR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타입의 유래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hiding)-&gt;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</a:p>
          <a:p>
            <a:r>
              <a:rPr lang="ko-KR" altLang="en-US" dirty="0"/>
              <a:t>추상화란 사용자에게 중요한 정보는 강조되고</a:t>
            </a:r>
            <a:r>
              <a:rPr lang="en-US" altLang="ko-KR" dirty="0"/>
              <a:t>,</a:t>
            </a:r>
            <a:r>
              <a:rPr lang="ko-KR" altLang="en-US" dirty="0"/>
              <a:t> 반면 중요하지 않은 구현 세부 사항은 제거하는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추상 데이터 타입에 속하는 객체가 정의된다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연산</a:t>
            </a:r>
            <a:r>
              <a:rPr lang="en-US" altLang="ko-KR" dirty="0"/>
              <a:t>: </a:t>
            </a:r>
            <a:r>
              <a:rPr lang="ko-KR" altLang="en-US" dirty="0"/>
              <a:t>이들 객체들 사이의 연산이 정의된다</a:t>
            </a:r>
            <a:r>
              <a:rPr lang="en-US" altLang="ko-KR" dirty="0"/>
              <a:t>. </a:t>
            </a:r>
            <a:r>
              <a:rPr lang="ko-KR" altLang="en-US" dirty="0"/>
              <a:t>이 연산은 추상 데이터 타입과 외부를 연결하는 인터페이스의 역할을 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17410" name="AutoShape 22"/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3" name="Text Box 15"/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8" name="Rectangle 25"/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9" name="Rectangle 26"/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0" name="Rectangle 27"/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7424" name="AutoShape 32"/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425" name="AutoShape 33"/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자료구조와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예</a:t>
            </a:r>
            <a:r>
              <a:rPr lang="en-US" altLang="ko-KR"/>
              <a:t>: </a:t>
            </a:r>
            <a:r>
              <a:rPr lang="ko-KR" altLang="en-US"/>
              <a:t>자연수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7595" y="158261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Nat_No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	  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	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   	  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		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  else return x-y;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타입과 </a:t>
            </a:r>
            <a:r>
              <a:rPr lang="en-US" altLang="ko-KR" dirty="0"/>
              <a:t>TV </a:t>
            </a:r>
          </a:p>
        </p:txBody>
      </p:sp>
      <p:sp>
        <p:nvSpPr>
          <p:cNvPr id="19461" name="Text Box 107"/>
          <p:cNvSpPr txBox="1">
            <a:spLocks noChangeArrowheads="1"/>
          </p:cNvSpPr>
          <p:nvPr/>
        </p:nvSpPr>
        <p:spPr bwMode="auto">
          <a:xfrm>
            <a:off x="4346975" y="4194083"/>
            <a:ext cx="4005263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제공하는 </a:t>
            </a:r>
            <a:r>
              <a:rPr lang="ko-KR" altLang="en-US" sz="1600" dirty="0" err="1">
                <a:latin typeface="굴림" pitchFamily="50" charset="-127"/>
                <a:ea typeface="굴림" pitchFamily="50" charset="-127"/>
              </a:rPr>
              <a:t>연산만을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내부의 데이터를 접근할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어떻게 구현되는지 모르더라도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를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9462" name="Text Box 108"/>
          <p:cNvSpPr txBox="1">
            <a:spLocks noChangeArrowheads="1"/>
          </p:cNvSpPr>
          <p:nvPr/>
        </p:nvSpPr>
        <p:spPr bwMode="auto">
          <a:xfrm>
            <a:off x="386535" y="4194084"/>
            <a:ext cx="3692525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인터페이스가 제공하는 특정한 작업만을 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내부를 볼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내부에서 무엇이 일어나고 있는지를 몰라도 이용할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dirty="0"/>
              <a:t>수행 시간 측정</a:t>
            </a:r>
          </a:p>
          <a:p>
            <a:pPr lvl="2" eaLnBrk="1" hangingPunct="1">
              <a:defRPr/>
            </a:pPr>
            <a:r>
              <a:rPr lang="ko-KR" altLang="en-US" dirty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dirty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dirty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dirty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dirty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dirty="0"/>
              <a:t>일반적으로 연산의 횟수는 </a:t>
            </a:r>
            <a:r>
              <a:rPr lang="en-US" altLang="ko-KR" dirty="0"/>
              <a:t>n</a:t>
            </a:r>
            <a:r>
              <a:rPr lang="ko-KR" altLang="en-US" dirty="0"/>
              <a:t>의 함수</a:t>
            </a:r>
          </a:p>
          <a:p>
            <a:pPr lvl="2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프로그램의 효율성이 중요한가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프로그래밍 언어로 작성하여 실제 컴퓨터상에서 실행시킨 다음</a:t>
            </a:r>
            <a:r>
              <a:rPr lang="en-US" altLang="ko-KR" dirty="0"/>
              <a:t>, </a:t>
            </a:r>
            <a:r>
              <a:rPr lang="ko-KR" altLang="en-US" dirty="0"/>
              <a:t>그 수행 시간을 측정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933945"/>
            <a:ext cx="48958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수행시간</a:t>
            </a:r>
            <a:r>
              <a:rPr lang="ko-KR" altLang="en-US" dirty="0"/>
              <a:t> 측정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12238"/>
            <a:ext cx="8153400" cy="22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540" y="1358770"/>
            <a:ext cx="8064478" cy="52217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main(void)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clock_t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start, stop;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duration;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start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시작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루프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stop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종료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duration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)(stop - start) /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CLOCKS_PER_SEC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수행시간은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초입니다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duration);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E4EB-3765-274C-A570-69A98BC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B24-8BF7-184F-A183-8788F4BE4D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15E181-AB4A-C94D-9675-5C4B621E1087}"/>
              </a:ext>
            </a:extLst>
          </p:cNvPr>
          <p:cNvSpPr txBox="1">
            <a:spLocks/>
          </p:cNvSpPr>
          <p:nvPr/>
        </p:nvSpPr>
        <p:spPr bwMode="auto">
          <a:xfrm>
            <a:off x="4942997" y="4058124"/>
            <a:ext cx="3604497" cy="9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sz="3075" dirty="0">
                <a:solidFill>
                  <a:srgbClr val="000000"/>
                </a:solidFill>
              </a:rPr>
              <a:t>다음 시간에 </a:t>
            </a:r>
            <a:endParaRPr lang="en-US" altLang="ko-KR" sz="3075" dirty="0">
              <a:solidFill>
                <a:srgbClr val="000000"/>
              </a:solidFill>
            </a:endParaRPr>
          </a:p>
          <a:p>
            <a:pPr latinLnBrk="0"/>
            <a:r>
              <a:rPr lang="ko-KR" altLang="en-US" sz="3075" dirty="0">
                <a:solidFill>
                  <a:srgbClr val="000000"/>
                </a:solidFill>
              </a:rPr>
              <a:t>만나요</a:t>
            </a:r>
            <a:r>
              <a:rPr lang="en-US" altLang="ko-KR" sz="3075" dirty="0">
                <a:solidFill>
                  <a:srgbClr val="000000"/>
                </a:solidFill>
              </a:rPr>
              <a:t>.^^*</a:t>
            </a:r>
            <a:endParaRPr lang="en-US" altLang="en-US" sz="3075" dirty="0">
              <a:solidFill>
                <a:srgbClr val="000000"/>
              </a:solidFill>
            </a:endParaRP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DA017B0-DDAD-634B-931F-239537BDA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3" y="22187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24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분석의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공간 복잡도</a:t>
            </a:r>
            <a:r>
              <a:rPr lang="en-US" altLang="ko-KR" dirty="0"/>
              <a:t>(space complexity)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4991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일상생활에서의</a:t>
            </a:r>
            <a:r>
              <a:rPr lang="ko-KR" altLang="en-US" dirty="0"/>
              <a:t> 사물의 조직화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483895"/>
            <a:ext cx="8433619" cy="21354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입력의 개수 고려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6625" y="2213865"/>
            <a:ext cx="4953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6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양의 정수를 몇 번 더하는 문제를 생각하여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2663915"/>
            <a:ext cx="8076162" cy="1373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비교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15" y="3338990"/>
            <a:ext cx="8153400" cy="2204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808820"/>
            <a:ext cx="8175467" cy="1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5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연산의 횟수를 그래프로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033845"/>
            <a:ext cx="5879568" cy="36799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자료의 개수가 많은 경우에는 차수가 가장 큰 항이 가장 영향을 크게 미치고 다른 항들은 상대적으로 무시될 수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6629" name="Text Box 28"/>
          <p:cNvSpPr txBox="1">
            <a:spLocks noChangeArrowheads="1"/>
          </p:cNvSpPr>
          <p:nvPr/>
        </p:nvSpPr>
        <p:spPr bwMode="auto">
          <a:xfrm>
            <a:off x="2546775" y="3113965"/>
            <a:ext cx="1743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n=1000</a:t>
            </a:r>
            <a:r>
              <a:rPr lang="ko-KR" altLang="en-US">
                <a:latin typeface="Trebuchet MS" pitchFamily="34" charset="0"/>
                <a:ea typeface="HY엽서L" pitchFamily="18" charset="-127"/>
              </a:rPr>
              <a:t>인 경우</a:t>
            </a:r>
          </a:p>
          <a:p>
            <a:pPr eaLnBrk="1" hangingPunct="1"/>
            <a:endParaRPr lang="ko-KR" altLang="en-US">
              <a:latin typeface="Trebuchet MS" pitchFamily="34" charset="0"/>
              <a:ea typeface="HY엽서L" pitchFamily="18" charset="-127"/>
            </a:endParaRPr>
          </a:p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T(n)= n</a:t>
            </a:r>
            <a:r>
              <a:rPr lang="en-US" altLang="ko-KR" baseline="30000">
                <a:latin typeface="Trebuchet MS" pitchFamily="34" charset="0"/>
                <a:ea typeface="HY엽서L" pitchFamily="18" charset="-127"/>
              </a:rPr>
              <a:t>2 </a:t>
            </a:r>
            <a:r>
              <a:rPr lang="en-US" altLang="ko-KR">
                <a:latin typeface="Trebuchet MS" pitchFamily="34" charset="0"/>
                <a:ea typeface="HY엽서L" pitchFamily="18" charset="-127"/>
              </a:rPr>
              <a:t>+ n + 1</a:t>
            </a:r>
          </a:p>
        </p:txBody>
      </p:sp>
      <p:sp>
        <p:nvSpPr>
          <p:cNvPr id="26630" name="Oval 29"/>
          <p:cNvSpPr>
            <a:spLocks noChangeArrowheads="1"/>
          </p:cNvSpPr>
          <p:nvPr/>
        </p:nvSpPr>
        <p:spPr bwMode="auto">
          <a:xfrm>
            <a:off x="3175425" y="3653715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3626275" y="3653715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2" name="AutoShape 31"/>
          <p:cNvSpPr>
            <a:spLocks noChangeArrowheads="1"/>
          </p:cNvSpPr>
          <p:nvPr/>
        </p:nvSpPr>
        <p:spPr bwMode="auto">
          <a:xfrm>
            <a:off x="2321751" y="4237915"/>
            <a:ext cx="1034650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FF3300"/>
                </a:solidFill>
                <a:latin typeface="Trebuchet MS" pitchFamily="34" charset="0"/>
              </a:rPr>
              <a:t>99.9%</a:t>
            </a: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4031088" y="4237915"/>
            <a:ext cx="1034416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Trebuchet MS" pitchFamily="34" charset="0"/>
              </a:rPr>
              <a:t>0.1%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669" y="1702901"/>
            <a:ext cx="8305800" cy="3087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b="1" dirty="0" err="1">
                <a:solidFill>
                  <a:srgbClr val="FF3300"/>
                </a:solidFill>
              </a:rPr>
              <a:t>빅오표기법</a:t>
            </a:r>
            <a:r>
              <a:rPr lang="en-US" altLang="ko-KR" sz="2000" dirty="0"/>
              <a:t>: </a:t>
            </a:r>
            <a:r>
              <a:rPr lang="ko-KR" altLang="en-US" sz="2000" dirty="0"/>
              <a:t>연산의 횟수를 대략적</a:t>
            </a:r>
            <a:r>
              <a:rPr lang="en-US" altLang="ko-KR" sz="2000" dirty="0"/>
              <a:t>(</a:t>
            </a:r>
            <a:r>
              <a:rPr lang="ko-KR" altLang="en-US" sz="2000" dirty="0"/>
              <a:t>점근적</a:t>
            </a:r>
            <a:r>
              <a:rPr lang="en-US" altLang="ko-KR" sz="2000" dirty="0"/>
              <a:t>)</a:t>
            </a:r>
            <a:r>
              <a:rPr lang="ko-KR" altLang="en-US" sz="2000" dirty="0"/>
              <a:t>으로 표기한 것</a:t>
            </a:r>
            <a:endParaRPr lang="en-US" altLang="ko-KR" sz="2000" dirty="0"/>
          </a:p>
          <a:p>
            <a:pPr eaLnBrk="1" hangingPunct="1">
              <a:defRPr/>
            </a:pPr>
            <a:endParaRPr lang="ko-KR" altLang="en-US" sz="2000" dirty="0"/>
          </a:p>
          <a:p>
            <a:pPr eaLnBrk="1" hangingPunct="1">
              <a:defRPr/>
            </a:pPr>
            <a:r>
              <a:rPr lang="ko-KR" altLang="en-US" sz="2000" dirty="0"/>
              <a:t>두개의 함수 </a:t>
            </a:r>
            <a:r>
              <a:rPr lang="en-US" altLang="ko-KR" sz="2000" dirty="0"/>
              <a:t>f(n)</a:t>
            </a:r>
            <a:r>
              <a:rPr lang="ko-KR" altLang="en-US" sz="2000" dirty="0"/>
              <a:t>과 </a:t>
            </a:r>
            <a:r>
              <a:rPr lang="en-US" altLang="ko-KR" sz="2000" dirty="0"/>
              <a:t>g(n)</a:t>
            </a:r>
            <a:r>
              <a:rPr lang="ko-KR" altLang="en-US" sz="2000" dirty="0"/>
              <a:t>이 주어졌을 때</a:t>
            </a:r>
            <a:r>
              <a:rPr lang="en-US" altLang="ko-KR" sz="20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모든 </a:t>
            </a:r>
            <a:r>
              <a:rPr lang="en-US" altLang="ko-KR" sz="2000" dirty="0"/>
              <a:t>n≥n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대하여    </a:t>
            </a:r>
            <a:r>
              <a:rPr lang="en-US" altLang="ko-KR" sz="2000" dirty="0"/>
              <a:t>|f(n)| ≤ </a:t>
            </a:r>
            <a:r>
              <a:rPr lang="en-US" altLang="ko-KR" sz="2000" dirty="0" err="1"/>
              <a:t>c|g</a:t>
            </a:r>
            <a:r>
              <a:rPr lang="en-US" altLang="ko-KR" sz="2000" dirty="0"/>
              <a:t>(n)|</a:t>
            </a:r>
            <a:r>
              <a:rPr lang="ko-KR" altLang="en-US" sz="2000" dirty="0"/>
              <a:t>을 만족하는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상수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가 존재하면 </a:t>
            </a:r>
            <a:r>
              <a:rPr lang="en-US" altLang="ko-KR" sz="2000" dirty="0"/>
              <a:t>f(n)=O(g(n))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 err="1"/>
              <a:t>빅오는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3300"/>
                </a:solidFill>
              </a:rPr>
              <a:t>함수의 상한</a:t>
            </a:r>
            <a:r>
              <a:rPr lang="ko-KR" altLang="en-US" sz="2000" dirty="0"/>
              <a:t>을 표시한다</a:t>
            </a:r>
            <a:r>
              <a:rPr lang="en-US" altLang="ko-KR" sz="2000" dirty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n≥5 </a:t>
            </a:r>
            <a:r>
              <a:rPr lang="ko-KR" altLang="en-US" dirty="0"/>
              <a:t>이면 </a:t>
            </a:r>
            <a:r>
              <a:rPr lang="en-US" altLang="ko-KR" dirty="0"/>
              <a:t>2n+1 &lt;10n </a:t>
            </a:r>
            <a:r>
              <a:rPr lang="ko-KR" altLang="en-US" dirty="0"/>
              <a:t>이므로 </a:t>
            </a:r>
            <a:r>
              <a:rPr lang="en-US" altLang="ko-KR" dirty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497" y="1600200"/>
            <a:ext cx="7009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표기법의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815"/>
            <a:ext cx="8153400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1" y="1763815"/>
            <a:ext cx="7911905" cy="3467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일상생활과 자료구조의 비교</a:t>
            </a:r>
          </a:p>
        </p:txBody>
      </p:sp>
      <p:sp>
        <p:nvSpPr>
          <p:cNvPr id="8195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1951"/>
            <a:ext cx="8153400" cy="28922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412B-59AD-8C4A-DA35-63515249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Examples of Big O Notation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E2B05-C9A7-0BD1-B9EA-6CDDEC2B5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Wikipedia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hlinkClick r:id="rId2"/>
              </a:rPr>
              <a:t>https://en.wikipedia.org/wiki/Big_O_notation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E6E0D-4EE8-6C92-625D-660200AD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5439"/>
            <a:ext cx="7772400" cy="39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461375" cy="263889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빅오메가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|f(n)| ≥ </a:t>
            </a:r>
            <a:r>
              <a:rPr lang="en-US" altLang="ko-KR" sz="2400" dirty="0" err="1"/>
              <a:t>c|g</a:t>
            </a:r>
            <a:r>
              <a:rPr lang="en-US" altLang="ko-KR" sz="2400" dirty="0"/>
              <a:t>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빅오메가는</a:t>
            </a:r>
            <a:r>
              <a:rPr lang="ko-KR" altLang="en-US" sz="2400" dirty="0"/>
              <a:t> 함수의 하한을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5 </a:t>
            </a:r>
            <a:r>
              <a:rPr lang="ko-KR" altLang="en-US" sz="2400" dirty="0"/>
              <a:t>이면 </a:t>
            </a:r>
            <a:r>
              <a:rPr lang="en-US" altLang="ko-KR" sz="2400" dirty="0"/>
              <a:t>2n+1 &lt;10n 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n = </a:t>
            </a:r>
            <a:r>
              <a:rPr lang="el-GR" altLang="ko-KR" sz="2400" dirty="0"/>
              <a:t>Ω</a:t>
            </a:r>
            <a:r>
              <a:rPr lang="en-US" altLang="ko-KR" sz="2400" dirty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318500" cy="21034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빅세타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|g(n)| ≤ |f(n)| ≤ c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|g(n)|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3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c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θ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빅세타는</a:t>
            </a:r>
            <a:r>
              <a:rPr lang="ko-KR" altLang="en-US" sz="2400" dirty="0"/>
              <a:t> 함수의 하한인 동시에 상한을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f(n)=O(g(n))</a:t>
            </a:r>
            <a:r>
              <a:rPr lang="ko-KR" altLang="en-US" sz="2400" dirty="0"/>
              <a:t>이면서 </a:t>
            </a:r>
            <a:r>
              <a:rPr lang="en-US" altLang="ko-KR" sz="2400" dirty="0"/>
              <a:t>f(n)= 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이면 </a:t>
            </a:r>
            <a:r>
              <a:rPr lang="en-US" altLang="ko-KR" sz="2400" dirty="0"/>
              <a:t>f(n)=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1</a:t>
            </a:r>
            <a:r>
              <a:rPr lang="ko-KR" altLang="en-US" sz="2400" dirty="0"/>
              <a:t>이면 </a:t>
            </a:r>
            <a:r>
              <a:rPr lang="en-US" altLang="ko-KR" sz="2400" dirty="0"/>
              <a:t>n ≤ 2n+1 ≤ 3n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2n+1 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2589" y="1600200"/>
            <a:ext cx="71737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6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</a:t>
            </a:r>
            <a:r>
              <a:rPr lang="ko-KR" altLang="en-US" dirty="0" err="1"/>
              <a:t>수행시간은</a:t>
            </a:r>
            <a:r>
              <a:rPr lang="ko-KR" altLang="en-US" dirty="0"/>
              <a:t> 입력 자료 집합에 따라 다를 수 있다</a:t>
            </a:r>
            <a:r>
              <a:rPr lang="en-US" altLang="ko-KR" dirty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최선의 경우</a:t>
            </a:r>
            <a:r>
              <a:rPr lang="en-US" altLang="ko-KR" b="1" dirty="0">
                <a:solidFill>
                  <a:srgbClr val="FF3300"/>
                </a:solidFill>
              </a:rPr>
              <a:t>(best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평균의 경우</a:t>
            </a:r>
            <a:r>
              <a:rPr lang="en-US" altLang="ko-KR" b="1" dirty="0">
                <a:solidFill>
                  <a:srgbClr val="FF3300"/>
                </a:solidFill>
              </a:rPr>
              <a:t>(average case):</a:t>
            </a:r>
            <a:r>
              <a:rPr lang="en-US" altLang="ko-KR" dirty="0"/>
              <a:t> </a:t>
            </a:r>
            <a:r>
              <a:rPr lang="ko-KR" altLang="en-US" dirty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최악의 경우</a:t>
            </a:r>
            <a:r>
              <a:rPr lang="en-US" altLang="ko-KR" b="1" dirty="0">
                <a:solidFill>
                  <a:srgbClr val="FF3300"/>
                </a:solidFill>
              </a:rPr>
              <a:t>(worst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늦은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425" y="1762125"/>
            <a:ext cx="7658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순차탐색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앞에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 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뒤에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평균적인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(1+2+…+n)/n=(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n+1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)/2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32773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3" y="1624073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9" y="2870971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6498989" y="4364808"/>
            <a:ext cx="23399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최선의 경우</a:t>
            </a:r>
            <a:r>
              <a:rPr lang="en-US" altLang="ko-KR" dirty="0"/>
              <a:t>: </a:t>
            </a:r>
            <a:r>
              <a:rPr lang="ko-KR" altLang="en-US" dirty="0"/>
              <a:t>의미가 없는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평균적인 경우</a:t>
            </a:r>
            <a:r>
              <a:rPr lang="en-US" altLang="ko-KR" dirty="0"/>
              <a:t>: </a:t>
            </a:r>
            <a:r>
              <a:rPr lang="ko-KR" altLang="en-US" dirty="0"/>
              <a:t>계산하기가 상당히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최악의 경우</a:t>
            </a:r>
            <a:r>
              <a:rPr lang="en-US" altLang="ko-KR" dirty="0"/>
              <a:t>: </a:t>
            </a:r>
            <a:r>
              <a:rPr lang="ko-KR" altLang="en-US" dirty="0"/>
              <a:t>가장 널리 사용된다</a:t>
            </a:r>
            <a:r>
              <a:rPr lang="en-US" altLang="ko-KR" dirty="0"/>
              <a:t>. </a:t>
            </a:r>
            <a:r>
              <a:rPr lang="ko-KR" altLang="en-US" dirty="0"/>
              <a:t>계산하기 쉽고 응용에 따라서 중요한 의미를 가질 수도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비행기 </a:t>
            </a:r>
            <a:r>
              <a:rPr lang="ko-KR" altLang="en-US" dirty="0" err="1"/>
              <a:t>관제업무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7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ko-KR" altLang="en-US" sz="2400" dirty="0"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자료구조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68420"/>
            <a:ext cx="7719153" cy="3627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알고리즘의 조건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ea typeface="굴림" panose="020B0600000101010101" pitchFamily="50" charset="-127"/>
              </a:rPr>
              <a:t>알고리즘의 조건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입력 </a:t>
            </a:r>
            <a:r>
              <a:rPr lang="en-US" altLang="ko-KR" sz="1700" dirty="0">
                <a:ea typeface="굴림" panose="020B0600000101010101" pitchFamily="50" charset="-127"/>
              </a:rPr>
              <a:t>: 0</a:t>
            </a:r>
            <a:r>
              <a:rPr lang="ko-KR" altLang="en-US" sz="1700" dirty="0">
                <a:ea typeface="굴림" panose="020B0600000101010101" pitchFamily="50" charset="-127"/>
              </a:rPr>
              <a:t>개 이상의 입력이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출력 </a:t>
            </a:r>
            <a:r>
              <a:rPr lang="en-US" altLang="ko-KR" sz="1700" dirty="0">
                <a:ea typeface="굴림" panose="020B0600000101010101" pitchFamily="50" charset="-127"/>
              </a:rPr>
              <a:t>: 1</a:t>
            </a:r>
            <a:r>
              <a:rPr lang="ko-KR" altLang="en-US" sz="1700" dirty="0">
                <a:ea typeface="굴림" panose="020B0600000101010101" pitchFamily="50" charset="-127"/>
              </a:rPr>
              <a:t>개 이상의 출력이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명백성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명령어의 의미는 모호하지 않고 명확해야 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유한성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한정된 수의 단계 후에는 반드시 종료되어야 한다</a:t>
            </a:r>
            <a:r>
              <a:rPr lang="en-US" altLang="ko-KR" sz="1700" dirty="0">
                <a:ea typeface="굴림" panose="020B0600000101010101" pitchFamily="50" charset="-127"/>
              </a:rPr>
              <a:t>. 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유효성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명령어들은 실행 가능한 연산이여야</a:t>
            </a:r>
            <a:r>
              <a:rPr lang="en-US" altLang="ko-KR" sz="1700" dirty="0"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ea typeface="굴림" panose="020B0600000101010101" pitchFamily="50" charset="-127"/>
              </a:rPr>
              <a:t>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>
                <a:ea typeface="굴림" panose="020B0600000101010101" pitchFamily="50" charset="-127"/>
              </a:rPr>
              <a:t>알고리즘</a:t>
            </a:r>
            <a:r>
              <a:rPr lang="en-US" altLang="ko-KR" sz="1800" b="1" dirty="0">
                <a:ea typeface="굴림" panose="020B0600000101010101" pitchFamily="50" charset="-127"/>
              </a:rPr>
              <a:t>(algorithm): </a:t>
            </a:r>
            <a:r>
              <a:rPr lang="ko-KR" altLang="en-US" sz="1800" dirty="0">
                <a:ea typeface="굴림" panose="020B0600000101010101" pitchFamily="50" charset="-127"/>
              </a:rPr>
              <a:t>컴퓨터로 문제를 풀기 위한 단계적인 절차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8870"/>
            <a:ext cx="4732945" cy="36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dirty="0"/>
              <a:t>흐름도</a:t>
            </a:r>
            <a:r>
              <a:rPr lang="en-US" altLang="ko-KR" dirty="0"/>
              <a:t>(flow chart)</a:t>
            </a:r>
          </a:p>
          <a:p>
            <a:pPr eaLnBrk="1" hangingPunct="1">
              <a:defRPr/>
            </a:pPr>
            <a:r>
              <a:rPr lang="ko-KR" altLang="en-US" dirty="0"/>
              <a:t>의사 코드</a:t>
            </a:r>
            <a:r>
              <a:rPr lang="en-US" altLang="ko-KR" dirty="0"/>
              <a:t>(pseudo-code)</a:t>
            </a:r>
          </a:p>
          <a:p>
            <a:pPr eaLnBrk="1" hangingPunct="1">
              <a:defRPr/>
            </a:pPr>
            <a:r>
              <a:rPr lang="ko-KR" altLang="en-US" dirty="0"/>
              <a:t>프로그래밍 언어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3744035"/>
            <a:ext cx="7449245" cy="26552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14294</TotalTime>
  <Words>1618</Words>
  <Application>Microsoft Macintosh PowerPoint</Application>
  <PresentationFormat>화면 슬라이드 쇼(4:3)</PresentationFormat>
  <Paragraphs>247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한양해서</vt:lpstr>
      <vt:lpstr>굴림</vt:lpstr>
      <vt:lpstr>HY엽서L</vt:lpstr>
      <vt:lpstr>Arial</vt:lpstr>
      <vt:lpstr>Arial Black</vt:lpstr>
      <vt:lpstr>Trebuchet MS</vt:lpstr>
      <vt:lpstr>Tw Cen MT</vt:lpstr>
      <vt:lpstr>Wingdings</vt:lpstr>
      <vt:lpstr>Wingdings 2</vt:lpstr>
      <vt:lpstr>가을</vt:lpstr>
      <vt:lpstr>PowerPoint 프레젠테이션</vt:lpstr>
      <vt:lpstr>1장 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알고리즘의 조건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PowerPoint 프레젠테이션</vt:lpstr>
      <vt:lpstr>자료형 </vt:lpstr>
      <vt:lpstr>자료형</vt:lpstr>
      <vt:lpstr>추상 데이터 타입</vt:lpstr>
      <vt:lpstr>추상 데이터 타입의 유래</vt:lpstr>
      <vt:lpstr>추상 데이터 타입의 정의</vt:lpstr>
      <vt:lpstr>추상 데이터 타입의 예: 자연수</vt:lpstr>
      <vt:lpstr>추상 데이터 타입과 TV </vt:lpstr>
      <vt:lpstr>알고리즘의 성능분석</vt:lpstr>
      <vt:lpstr>왜 프로그램의 효율성이 중요한가?</vt:lpstr>
      <vt:lpstr>수행시간측정</vt:lpstr>
      <vt:lpstr>수행시간 측정 2가지 방법</vt:lpstr>
      <vt:lpstr>수행시간측정</vt:lpstr>
      <vt:lpstr>PowerPoint 프레젠테이션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 표기법</vt:lpstr>
      <vt:lpstr>빅오 표기법</vt:lpstr>
      <vt:lpstr>빅오 표기법</vt:lpstr>
      <vt:lpstr>빅오 표기법의 예</vt:lpstr>
      <vt:lpstr>빅오 표기법의 종류</vt:lpstr>
      <vt:lpstr>빅오 표기법의 종류</vt:lpstr>
      <vt:lpstr>빅오표기법</vt:lpstr>
      <vt:lpstr>Examples of Big O Notation</vt:lpstr>
      <vt:lpstr>빅오 표기법이외의 표기법</vt:lpstr>
      <vt:lpstr>빅오 표기법이외의 표기법</vt:lpstr>
      <vt:lpstr>PowerPoint 프레젠테이션</vt:lpstr>
      <vt:lpstr>최선, 평균, 최악의 경우</vt:lpstr>
      <vt:lpstr>PowerPoint 프레젠테이션</vt:lpstr>
      <vt:lpstr>(예) 최선, 평균, 최악의 경우</vt:lpstr>
      <vt:lpstr>최선, 평균, 최악의 경우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정해덕</cp:lastModifiedBy>
  <cp:revision>211</cp:revision>
  <dcterms:created xsi:type="dcterms:W3CDTF">2004-02-19T02:52:38Z</dcterms:created>
  <dcterms:modified xsi:type="dcterms:W3CDTF">2022-09-05T22:59:33Z</dcterms:modified>
</cp:coreProperties>
</file>