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59" r:id="rId1"/>
  </p:sldMasterIdLst>
  <p:notesMasterIdLst>
    <p:notesMasterId r:id="rId46"/>
  </p:notesMasterIdLst>
  <p:sldIdLst>
    <p:sldId id="809" r:id="rId2"/>
    <p:sldId id="770" r:id="rId3"/>
    <p:sldId id="739" r:id="rId4"/>
    <p:sldId id="740" r:id="rId5"/>
    <p:sldId id="772" r:id="rId6"/>
    <p:sldId id="741" r:id="rId7"/>
    <p:sldId id="773" r:id="rId8"/>
    <p:sldId id="805" r:id="rId9"/>
    <p:sldId id="778" r:id="rId10"/>
    <p:sldId id="779" r:id="rId11"/>
    <p:sldId id="780" r:id="rId12"/>
    <p:sldId id="781" r:id="rId13"/>
    <p:sldId id="782" r:id="rId14"/>
    <p:sldId id="783" r:id="rId15"/>
    <p:sldId id="784" r:id="rId16"/>
    <p:sldId id="808" r:id="rId17"/>
    <p:sldId id="785" r:id="rId18"/>
    <p:sldId id="786" r:id="rId19"/>
    <p:sldId id="787" r:id="rId20"/>
    <p:sldId id="788" r:id="rId21"/>
    <p:sldId id="789" r:id="rId22"/>
    <p:sldId id="790" r:id="rId23"/>
    <p:sldId id="791" r:id="rId24"/>
    <p:sldId id="792" r:id="rId25"/>
    <p:sldId id="793" r:id="rId26"/>
    <p:sldId id="794" r:id="rId27"/>
    <p:sldId id="795" r:id="rId28"/>
    <p:sldId id="796" r:id="rId29"/>
    <p:sldId id="797" r:id="rId30"/>
    <p:sldId id="810" r:id="rId31"/>
    <p:sldId id="798" r:id="rId32"/>
    <p:sldId id="799" r:id="rId33"/>
    <p:sldId id="806" r:id="rId34"/>
    <p:sldId id="800" r:id="rId35"/>
    <p:sldId id="801" r:id="rId36"/>
    <p:sldId id="802" r:id="rId37"/>
    <p:sldId id="803" r:id="rId38"/>
    <p:sldId id="804" r:id="rId39"/>
    <p:sldId id="737" r:id="rId40"/>
    <p:sldId id="774" r:id="rId41"/>
    <p:sldId id="775" r:id="rId42"/>
    <p:sldId id="776" r:id="rId43"/>
    <p:sldId id="807" r:id="rId44"/>
    <p:sldId id="771" r:id="rId45"/>
  </p:sldIdLst>
  <p:sldSz cx="9906000" cy="6858000" type="A4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4">
          <p15:clr>
            <a:srgbClr val="A4A3A4"/>
          </p15:clr>
        </p15:guide>
        <p15:guide id="2" orient="horz" pos="3552">
          <p15:clr>
            <a:srgbClr val="A4A3A4"/>
          </p15:clr>
        </p15:guide>
        <p15:guide id="3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586D2D"/>
    <a:srgbClr val="336699"/>
    <a:srgbClr val="66CCFF"/>
    <a:srgbClr val="22340E"/>
    <a:srgbClr val="FFAFAF"/>
    <a:srgbClr val="66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9" autoAdjust="0"/>
    <p:restoredTop sz="94558" autoAdjust="0"/>
  </p:normalViewPr>
  <p:slideViewPr>
    <p:cSldViewPr>
      <p:cViewPr varScale="1">
        <p:scale>
          <a:sx n="121" d="100"/>
          <a:sy n="121" d="100"/>
        </p:scale>
        <p:origin x="1616" y="168"/>
      </p:cViewPr>
      <p:guideLst>
        <p:guide orient="horz" pos="3264"/>
        <p:guide orient="horz" pos="3552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76AD53-A17A-4985-A675-79FA4BB592D0}" type="doc">
      <dgm:prSet loTypeId="urn:microsoft.com/office/officeart/2005/8/layout/default#1" loCatId="list" qsTypeId="urn:microsoft.com/office/officeart/2005/8/quickstyle/simple4" qsCatId="simple" csTypeId="urn:microsoft.com/office/officeart/2005/8/colors/colorful1#1" csCatId="colorful" phldr="1"/>
      <dgm:spPr/>
      <dgm:t>
        <a:bodyPr/>
        <a:lstStyle/>
        <a:p>
          <a:pPr latinLnBrk="1"/>
          <a:endParaRPr lang="ko-KR" altLang="en-US"/>
        </a:p>
      </dgm:t>
    </dgm:pt>
    <dgm:pt modelId="{62F0C5C8-8574-4989-8FBD-695E644BBF2C}">
      <dgm:prSet phldrT="[텍스트]" custT="1"/>
      <dgm:spPr/>
      <dgm:t>
        <a:bodyPr/>
        <a:lstStyle/>
        <a:p>
          <a:pPr latinLnBrk="1"/>
          <a:r>
            <a:rPr lang="ko-KR" altLang="en-US" sz="2400" dirty="0">
              <a:ea typeface="굴림" pitchFamily="50" charset="-127"/>
            </a:rPr>
            <a:t>데이터베이스의 개념 정의와 함께 특징을 말할 수 있다</a:t>
          </a:r>
          <a:r>
            <a:rPr lang="en-US" altLang="en-US" sz="2400" dirty="0">
              <a:ea typeface="굴림" pitchFamily="50" charset="-127"/>
            </a:rPr>
            <a:t>.</a:t>
          </a:r>
          <a:endParaRPr lang="ko-KR" altLang="en-US" sz="2400" b="1" dirty="0">
            <a:latin typeface="+mn-ea"/>
            <a:ea typeface="+mn-ea"/>
          </a:endParaRPr>
        </a:p>
      </dgm:t>
    </dgm:pt>
    <dgm:pt modelId="{CAB44854-DFEE-4744-A97E-BAB173971602}" type="parTrans" cxnId="{D558898C-0444-4DC0-923F-832C494183A6}">
      <dgm:prSet/>
      <dgm:spPr/>
      <dgm:t>
        <a:bodyPr/>
        <a:lstStyle/>
        <a:p>
          <a:pPr latinLnBrk="1"/>
          <a:endParaRPr lang="ko-KR" altLang="en-US" sz="2400" b="1">
            <a:solidFill>
              <a:srgbClr val="002060"/>
            </a:solidFill>
          </a:endParaRPr>
        </a:p>
      </dgm:t>
    </dgm:pt>
    <dgm:pt modelId="{D539C482-903B-44A6-80F8-5C22CC56A9C1}" type="sibTrans" cxnId="{D558898C-0444-4DC0-923F-832C494183A6}">
      <dgm:prSet/>
      <dgm:spPr/>
      <dgm:t>
        <a:bodyPr/>
        <a:lstStyle/>
        <a:p>
          <a:pPr latinLnBrk="1"/>
          <a:endParaRPr lang="ko-KR" altLang="en-US" sz="2400" b="1">
            <a:solidFill>
              <a:srgbClr val="002060"/>
            </a:solidFill>
          </a:endParaRPr>
        </a:p>
      </dgm:t>
    </dgm:pt>
    <dgm:pt modelId="{22A58900-5198-4DCD-837B-D7B3A457362C}">
      <dgm:prSet phldrT="[텍스트]" custT="1"/>
      <dgm:spPr/>
      <dgm:t>
        <a:bodyPr/>
        <a:lstStyle/>
        <a:p>
          <a:pPr latinLnBrk="1"/>
          <a:r>
            <a:rPr lang="ko-KR" altLang="en-US" sz="2400" dirty="0">
              <a:ea typeface="굴림" pitchFamily="50" charset="-127"/>
            </a:rPr>
            <a:t>데이터베이스 관리 시스템의 필수 기능</a:t>
          </a:r>
          <a:r>
            <a:rPr lang="en-US" altLang="en-US" sz="2400" dirty="0">
              <a:ea typeface="굴림" pitchFamily="50" charset="-127"/>
            </a:rPr>
            <a:t>, </a:t>
          </a:r>
          <a:r>
            <a:rPr lang="ko-KR" altLang="en-US" sz="2400" dirty="0">
              <a:ea typeface="굴림" pitchFamily="50" charset="-127"/>
            </a:rPr>
            <a:t>스키마의 특징이나 데이터베이스 관리자의 역할 등에 대해서 말할 수 있다</a:t>
          </a:r>
          <a:r>
            <a:rPr lang="en-US" altLang="en-US" sz="2400" dirty="0">
              <a:ea typeface="굴림" pitchFamily="50" charset="-127"/>
            </a:rPr>
            <a:t>.</a:t>
          </a:r>
          <a:endParaRPr lang="ko-KR" altLang="en-US" sz="2400" b="1" dirty="0">
            <a:latin typeface="+mn-ea"/>
            <a:ea typeface="+mn-ea"/>
          </a:endParaRPr>
        </a:p>
      </dgm:t>
    </dgm:pt>
    <dgm:pt modelId="{7EDDADB9-809B-4306-87E0-52BE2C14F180}" type="parTrans" cxnId="{53CA3BC5-0C38-4766-A9D1-BD2C9E993528}">
      <dgm:prSet/>
      <dgm:spPr/>
      <dgm:t>
        <a:bodyPr/>
        <a:lstStyle/>
        <a:p>
          <a:pPr latinLnBrk="1"/>
          <a:endParaRPr lang="ko-KR" altLang="en-US"/>
        </a:p>
      </dgm:t>
    </dgm:pt>
    <dgm:pt modelId="{877A2F5C-0A2E-4168-BDC1-4DBDFE0D1106}" type="sibTrans" cxnId="{53CA3BC5-0C38-4766-A9D1-BD2C9E993528}">
      <dgm:prSet/>
      <dgm:spPr/>
      <dgm:t>
        <a:bodyPr/>
        <a:lstStyle/>
        <a:p>
          <a:pPr latinLnBrk="1"/>
          <a:endParaRPr lang="ko-KR" altLang="en-US"/>
        </a:p>
      </dgm:t>
    </dgm:pt>
    <dgm:pt modelId="{B72B4096-BD9B-42D0-8312-E280ACE60826}" type="pres">
      <dgm:prSet presAssocID="{3276AD53-A17A-4985-A675-79FA4BB592D0}" presName="diagram" presStyleCnt="0">
        <dgm:presLayoutVars>
          <dgm:dir/>
          <dgm:resizeHandles val="exact"/>
        </dgm:presLayoutVars>
      </dgm:prSet>
      <dgm:spPr/>
    </dgm:pt>
    <dgm:pt modelId="{56C89243-A021-4613-B04E-494676046E68}" type="pres">
      <dgm:prSet presAssocID="{62F0C5C8-8574-4989-8FBD-695E644BBF2C}" presName="node" presStyleLbl="node1" presStyleIdx="0" presStyleCnt="2">
        <dgm:presLayoutVars>
          <dgm:bulletEnabled val="1"/>
        </dgm:presLayoutVars>
      </dgm:prSet>
      <dgm:spPr/>
    </dgm:pt>
    <dgm:pt modelId="{9204B988-1B86-4D77-8BE7-B94ABD5C0499}" type="pres">
      <dgm:prSet presAssocID="{D539C482-903B-44A6-80F8-5C22CC56A9C1}" presName="sibTrans" presStyleCnt="0"/>
      <dgm:spPr/>
    </dgm:pt>
    <dgm:pt modelId="{838C25D6-A3B9-4D39-B4AE-F2BA1A1C4898}" type="pres">
      <dgm:prSet presAssocID="{22A58900-5198-4DCD-837B-D7B3A457362C}" presName="node" presStyleLbl="node1" presStyleIdx="1" presStyleCnt="2">
        <dgm:presLayoutVars>
          <dgm:bulletEnabled val="1"/>
        </dgm:presLayoutVars>
      </dgm:prSet>
      <dgm:spPr/>
    </dgm:pt>
  </dgm:ptLst>
  <dgm:cxnLst>
    <dgm:cxn modelId="{5F33177C-891C-4C20-BAE3-F1BCA86FBCC7}" type="presOf" srcId="{3276AD53-A17A-4985-A675-79FA4BB592D0}" destId="{B72B4096-BD9B-42D0-8312-E280ACE60826}" srcOrd="0" destOrd="0" presId="urn:microsoft.com/office/officeart/2005/8/layout/default#1"/>
    <dgm:cxn modelId="{D558898C-0444-4DC0-923F-832C494183A6}" srcId="{3276AD53-A17A-4985-A675-79FA4BB592D0}" destId="{62F0C5C8-8574-4989-8FBD-695E644BBF2C}" srcOrd="0" destOrd="0" parTransId="{CAB44854-DFEE-4744-A97E-BAB173971602}" sibTransId="{D539C482-903B-44A6-80F8-5C22CC56A9C1}"/>
    <dgm:cxn modelId="{53CA3BC5-0C38-4766-A9D1-BD2C9E993528}" srcId="{3276AD53-A17A-4985-A675-79FA4BB592D0}" destId="{22A58900-5198-4DCD-837B-D7B3A457362C}" srcOrd="1" destOrd="0" parTransId="{7EDDADB9-809B-4306-87E0-52BE2C14F180}" sibTransId="{877A2F5C-0A2E-4168-BDC1-4DBDFE0D1106}"/>
    <dgm:cxn modelId="{9188BEED-7413-4AB3-A896-F3F7415B6D5E}" type="presOf" srcId="{22A58900-5198-4DCD-837B-D7B3A457362C}" destId="{838C25D6-A3B9-4D39-B4AE-F2BA1A1C4898}" srcOrd="0" destOrd="0" presId="urn:microsoft.com/office/officeart/2005/8/layout/default#1"/>
    <dgm:cxn modelId="{704F49FC-92B3-4790-8925-E2D0EB27519C}" type="presOf" srcId="{62F0C5C8-8574-4989-8FBD-695E644BBF2C}" destId="{56C89243-A021-4613-B04E-494676046E68}" srcOrd="0" destOrd="0" presId="urn:microsoft.com/office/officeart/2005/8/layout/default#1"/>
    <dgm:cxn modelId="{9BCB760B-C996-4CCA-8236-499523F2C5F4}" type="presParOf" srcId="{B72B4096-BD9B-42D0-8312-E280ACE60826}" destId="{56C89243-A021-4613-B04E-494676046E68}" srcOrd="0" destOrd="0" presId="urn:microsoft.com/office/officeart/2005/8/layout/default#1"/>
    <dgm:cxn modelId="{F4C8D882-74D9-4CDB-8A99-F0F50AE10C93}" type="presParOf" srcId="{B72B4096-BD9B-42D0-8312-E280ACE60826}" destId="{9204B988-1B86-4D77-8BE7-B94ABD5C0499}" srcOrd="1" destOrd="0" presId="urn:microsoft.com/office/officeart/2005/8/layout/default#1"/>
    <dgm:cxn modelId="{E14DE25F-F765-48AC-87F2-C8E472525A70}" type="presParOf" srcId="{B72B4096-BD9B-42D0-8312-E280ACE60826}" destId="{838C25D6-A3B9-4D39-B4AE-F2BA1A1C4898}" srcOrd="2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C89243-A021-4613-B04E-494676046E68}">
      <dsp:nvSpPr>
        <dsp:cNvPr id="0" name=""/>
        <dsp:cNvSpPr/>
      </dsp:nvSpPr>
      <dsp:spPr>
        <a:xfrm>
          <a:off x="1125" y="740550"/>
          <a:ext cx="4389499" cy="263369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>
              <a:ea typeface="굴림" pitchFamily="50" charset="-127"/>
            </a:rPr>
            <a:t>데이터베이스의 개념 정의와 함께 특징을 말할 수 있다</a:t>
          </a:r>
          <a:r>
            <a:rPr lang="en-US" altLang="en-US" sz="2400" kern="1200" dirty="0">
              <a:ea typeface="굴림" pitchFamily="50" charset="-127"/>
            </a:rPr>
            <a:t>.</a:t>
          </a:r>
          <a:endParaRPr lang="ko-KR" altLang="en-US" sz="2400" b="1" kern="1200" dirty="0">
            <a:latin typeface="+mn-ea"/>
            <a:ea typeface="+mn-ea"/>
          </a:endParaRPr>
        </a:p>
      </dsp:txBody>
      <dsp:txXfrm>
        <a:off x="1125" y="740550"/>
        <a:ext cx="4389499" cy="2633699"/>
      </dsp:txXfrm>
    </dsp:sp>
    <dsp:sp modelId="{838C25D6-A3B9-4D39-B4AE-F2BA1A1C4898}">
      <dsp:nvSpPr>
        <dsp:cNvPr id="0" name=""/>
        <dsp:cNvSpPr/>
      </dsp:nvSpPr>
      <dsp:spPr>
        <a:xfrm>
          <a:off x="4829574" y="740550"/>
          <a:ext cx="4389499" cy="263369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>
              <a:ea typeface="굴림" pitchFamily="50" charset="-127"/>
            </a:rPr>
            <a:t>데이터베이스 관리 시스템의 필수 기능</a:t>
          </a:r>
          <a:r>
            <a:rPr lang="en-US" altLang="en-US" sz="2400" kern="1200" dirty="0">
              <a:ea typeface="굴림" pitchFamily="50" charset="-127"/>
            </a:rPr>
            <a:t>, </a:t>
          </a:r>
          <a:r>
            <a:rPr lang="ko-KR" altLang="en-US" sz="2400" kern="1200" dirty="0">
              <a:ea typeface="굴림" pitchFamily="50" charset="-127"/>
            </a:rPr>
            <a:t>스키마의 특징이나 데이터베이스 관리자의 역할 등에 대해서 말할 수 있다</a:t>
          </a:r>
          <a:r>
            <a:rPr lang="en-US" altLang="en-US" sz="2400" kern="1200" dirty="0">
              <a:ea typeface="굴림" pitchFamily="50" charset="-127"/>
            </a:rPr>
            <a:t>.</a:t>
          </a:r>
          <a:endParaRPr lang="ko-KR" altLang="en-US" sz="2400" b="1" kern="1200" dirty="0">
            <a:latin typeface="+mn-ea"/>
            <a:ea typeface="+mn-ea"/>
          </a:endParaRPr>
        </a:p>
      </dsp:txBody>
      <dsp:txXfrm>
        <a:off x="4829574" y="740550"/>
        <a:ext cx="4389499" cy="26336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6125"/>
            <a:ext cx="538003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5125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EDF3AE0-73CB-4822-8F3C-218737565B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44807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304800" y="990600"/>
            <a:ext cx="9601200" cy="5638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066800"/>
            <a:ext cx="9448800" cy="5410200"/>
          </a:xfrm>
          <a:prstGeom prst="rect">
            <a:avLst/>
          </a:prstGeom>
          <a:ln w="1905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3">
                    <a:lumMod val="75000"/>
                  </a:schemeClr>
                </a:solidFill>
                <a:effectLst/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  <a:effectLst/>
              </a:defRPr>
            </a:lvl2pPr>
            <a:lvl3pPr>
              <a:lnSpc>
                <a:spcPct val="130000"/>
              </a:lnSpc>
              <a:buFontTx/>
              <a:buBlip>
                <a:blip r:embed="rId2"/>
              </a:buBlip>
              <a:defRPr sz="1200">
                <a:solidFill>
                  <a:schemeClr val="accent1">
                    <a:lumMod val="25000"/>
                  </a:schemeClr>
                </a:solidFill>
                <a:effectLst/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  <a:effectLst/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  <a:effectLst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/>
          </p:nvPr>
        </p:nvSpPr>
        <p:spPr>
          <a:xfrm>
            <a:off x="1405800" y="609600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9700" y="228600"/>
            <a:ext cx="6126136" cy="304800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620076"/>
            <a:ext cx="1335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장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 데이터 개념</a:t>
            </a:r>
          </a:p>
        </p:txBody>
      </p:sp>
      <p:pic>
        <p:nvPicPr>
          <p:cNvPr id="10" name="그림 9" descr="개념을콕콕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610600" y="228600"/>
            <a:ext cx="1014413" cy="5013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304800" y="990600"/>
            <a:ext cx="9601200" cy="5638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066800"/>
            <a:ext cx="9220200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3">
                    <a:lumMod val="75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2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405800" y="574160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 학습목표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6" name="그림 5" descr="개념을콕콕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610600" y="228600"/>
            <a:ext cx="1014413" cy="5013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1066800" y="990600"/>
            <a:ext cx="8839200" cy="5638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6800" y="1066800"/>
            <a:ext cx="8458200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3">
                    <a:lumMod val="75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 typeface="Arial" pitchFamily="34" charset="0"/>
              <a:buChar char="•"/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맑은 고딕" pitchFamily="50" charset="-127"/>
              <a:buChar char=" 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buFont typeface="맑은 고딕" pitchFamily="50" charset="-127"/>
              <a:buChar char=" "/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405800" y="574160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 마스터 텍스트 스타일을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9" name="그림 8" descr="개념을콕콕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610600" y="228600"/>
            <a:ext cx="1014413" cy="50137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C7A41D01-807B-4CED-873A-1BD88BA8576F}" type="datetimeFigureOut">
              <a:rPr lang="ko-KR" altLang="en-US"/>
              <a:pPr>
                <a:defRPr/>
              </a:pPr>
              <a:t>2022. 8. 28.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467600" y="6629400"/>
            <a:ext cx="2311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96DC4057-39F0-4FBF-8BD8-2A260575B1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직사각형 7"/>
          <p:cNvSpPr/>
          <p:nvPr userDrawn="1"/>
        </p:nvSpPr>
        <p:spPr bwMode="auto">
          <a:xfrm rot="16200000">
            <a:off x="7086600" y="4038601"/>
            <a:ext cx="228600" cy="5410200"/>
          </a:xfrm>
          <a:prstGeom prst="rect">
            <a:avLst/>
          </a:prstGeom>
          <a:gradFill>
            <a:gsLst>
              <a:gs pos="3000">
                <a:schemeClr val="accent1">
                  <a:shade val="67500"/>
                  <a:satMod val="115000"/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4" r:id="rId2"/>
    <p:sldLayoutId id="2147484066" r:id="rId3"/>
    <p:sldLayoutId id="2147484065" r:id="rId4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 descr="음식이(가) 표시된 사진&#10;&#10;자동 생성된 설명">
            <a:extLst>
              <a:ext uri="{FF2B5EF4-FFF2-40B4-BE49-F238E27FC236}">
                <a16:creationId xmlns:a16="http://schemas.microsoft.com/office/drawing/2014/main" id="{4B4A37DC-3EFA-DA4D-A5CE-737A60CE53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5" y="1066800"/>
            <a:ext cx="4057650" cy="5410200"/>
          </a:xfr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2F1ADC-E994-344D-8D05-1AC64B55AB98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342CB5E-D3A6-B949-B250-7EEBE0EA9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2D844A-E8A0-5C40-8786-812B6CB5AE1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493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/>
              <a:t>자료 처리 시스템</a:t>
            </a:r>
            <a:r>
              <a:rPr lang="en-US" altLang="ko-KR" dirty="0"/>
              <a:t>(Data Processing System)</a:t>
            </a:r>
          </a:p>
          <a:p>
            <a:pPr lvl="1">
              <a:lnSpc>
                <a:spcPct val="125000"/>
              </a:lnSpc>
            </a:pPr>
            <a:r>
              <a:rPr lang="ko-KR" altLang="en-US" dirty="0"/>
              <a:t>정보 시스템이 사용할 자료를 처리하는 정보 시스템의 서브 시스템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endParaRPr lang="en-US" altLang="ko-KR" dirty="0"/>
          </a:p>
          <a:p>
            <a:pPr>
              <a:lnSpc>
                <a:spcPct val="125000"/>
              </a:lnSpc>
            </a:pPr>
            <a:r>
              <a:rPr lang="ko-KR" altLang="en-US" dirty="0"/>
              <a:t>일괄 처리 시스템</a:t>
            </a:r>
            <a:r>
              <a:rPr lang="en-US" altLang="ko-KR" dirty="0"/>
              <a:t>(Batch Processing)</a:t>
            </a:r>
          </a:p>
          <a:p>
            <a:pPr lvl="1">
              <a:lnSpc>
                <a:spcPct val="125000"/>
              </a:lnSpc>
            </a:pPr>
            <a:r>
              <a:rPr lang="ko-KR" altLang="en-US" dirty="0"/>
              <a:t>시스템의 효율성을 최대한 높이기 위하여 일정 시간</a:t>
            </a:r>
            <a:r>
              <a:rPr lang="en-US" altLang="ko-KR" dirty="0"/>
              <a:t>(1</a:t>
            </a:r>
            <a:r>
              <a:rPr lang="ko-KR" altLang="en-US" dirty="0"/>
              <a:t>주일</a:t>
            </a:r>
            <a:r>
              <a:rPr lang="en-US" altLang="ko-KR" dirty="0"/>
              <a:t>, 1</a:t>
            </a:r>
            <a:r>
              <a:rPr lang="ko-KR" altLang="en-US" dirty="0"/>
              <a:t>개월 등</a:t>
            </a:r>
            <a:r>
              <a:rPr lang="en-US" altLang="ko-KR" dirty="0"/>
              <a:t>) </a:t>
            </a:r>
            <a:r>
              <a:rPr lang="ko-KR" altLang="en-US" dirty="0"/>
              <a:t>또는 일정량의 데이터를 모아서 한 번에 처리하는 시스템</a:t>
            </a:r>
            <a:endParaRPr lang="en-US" altLang="ko-KR" dirty="0"/>
          </a:p>
          <a:p>
            <a:pPr>
              <a:lnSpc>
                <a:spcPct val="125000"/>
              </a:lnSpc>
            </a:pPr>
            <a:endParaRPr lang="en-US" altLang="ko-KR" dirty="0"/>
          </a:p>
          <a:p>
            <a:pPr>
              <a:lnSpc>
                <a:spcPct val="125000"/>
              </a:lnSpc>
            </a:pPr>
            <a:endParaRPr lang="en-US" altLang="ko-KR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/>
              <a:t>1-3 </a:t>
            </a:r>
            <a:r>
              <a:rPr lang="ko-KR" altLang="en-US" dirty="0"/>
              <a:t>자료처리 시스템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 </a:t>
            </a:r>
            <a:r>
              <a:rPr lang="ko-KR" altLang="en-US" dirty="0"/>
              <a:t>정보 시스템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66800" y="3774722"/>
            <a:ext cx="7772400" cy="2854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066800" y="343399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5page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/>
              <a:t>온라인 처리 시스템</a:t>
            </a:r>
            <a:r>
              <a:rPr lang="en-US" altLang="ko-KR" dirty="0"/>
              <a:t>(Online Processing)</a:t>
            </a:r>
            <a:r>
              <a:rPr lang="ko-KR" altLang="en-US" dirty="0"/>
              <a:t> 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자료 발생 즉시 처리하는 시스템</a:t>
            </a:r>
            <a:endParaRPr lang="en-US" altLang="ko-KR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/>
              <a:t>1-3 </a:t>
            </a:r>
            <a:r>
              <a:rPr lang="ko-KR" altLang="en-US" dirty="0"/>
              <a:t>자료처리 시스템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 </a:t>
            </a:r>
            <a:r>
              <a:rPr lang="ko-KR" altLang="en-US" dirty="0"/>
              <a:t>정보 시스템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4550" y="2027187"/>
            <a:ext cx="5676900" cy="429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143000" y="202718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6page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/>
              <a:t>분산 처리 시스템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지리적으로 분산되어 있는 여러 대의 컴퓨터</a:t>
            </a:r>
            <a:r>
              <a:rPr lang="en-US" altLang="ko-KR" dirty="0"/>
              <a:t>(</a:t>
            </a:r>
            <a:r>
              <a:rPr lang="ko-KR" altLang="en-US" dirty="0"/>
              <a:t>프로세서</a:t>
            </a:r>
            <a:r>
              <a:rPr lang="en-US" altLang="ko-KR" dirty="0"/>
              <a:t>)</a:t>
            </a:r>
            <a:r>
              <a:rPr lang="ko-KR" altLang="en-US" dirty="0"/>
              <a:t>를 통신 회선으로 연결하여 논리적으로 하나의 시스템을 사용하는 것처럼 운영하는 방식</a:t>
            </a:r>
            <a:endParaRPr lang="en-US" altLang="ko-KR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/>
              <a:t>1-3 </a:t>
            </a:r>
            <a:r>
              <a:rPr lang="ko-KR" altLang="en-US" dirty="0"/>
              <a:t>자료처리 시스템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 </a:t>
            </a:r>
            <a:r>
              <a:rPr lang="ko-KR" altLang="en-US" dirty="0"/>
              <a:t>정보 시스템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/>
              <a:t>데이터베이스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조직체의 응용 시스템들이 공유해서 사용하는 운영 데이터들이 구조적으로 통합된 하나의 </a:t>
            </a:r>
            <a:br>
              <a:rPr lang="en-US" altLang="ko-KR" dirty="0"/>
            </a:br>
            <a:r>
              <a:rPr lang="ko-KR" altLang="en-US" dirty="0"/>
              <a:t>주제와 관련된 의미 있는 데이터들의 모음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데이터베이스의 구조는 사용되는 데이터 모델에 의해 결정</a:t>
            </a:r>
            <a:endParaRPr lang="en-US" altLang="ko-KR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/>
              <a:t>2-1 </a:t>
            </a:r>
            <a:r>
              <a:rPr lang="ko-KR" altLang="en-US" dirty="0"/>
              <a:t>데이터베이스 정의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 </a:t>
            </a:r>
            <a:r>
              <a:rPr lang="ko-KR" altLang="en-US" dirty="0"/>
              <a:t>데이터베이스의 개념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/>
              <a:t>통합된 데이터</a:t>
            </a:r>
            <a:r>
              <a:rPr lang="en-US" altLang="ko-KR" dirty="0"/>
              <a:t>(integrated data)</a:t>
            </a:r>
          </a:p>
          <a:p>
            <a:pPr lvl="1">
              <a:lnSpc>
                <a:spcPct val="125000"/>
              </a:lnSpc>
            </a:pPr>
            <a:r>
              <a:rPr lang="ko-KR" altLang="en-US" dirty="0"/>
              <a:t>산재되어 있지 않고 한곳에 있어야 함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모든 데이터가 중복을 최소화하면서 통합</a:t>
            </a:r>
            <a:endParaRPr lang="en-US" altLang="ko-KR" dirty="0"/>
          </a:p>
          <a:p>
            <a:pPr>
              <a:lnSpc>
                <a:spcPct val="125000"/>
              </a:lnSpc>
            </a:pPr>
            <a:endParaRPr lang="en-US" altLang="ko-KR" dirty="0"/>
          </a:p>
          <a:p>
            <a:pPr>
              <a:lnSpc>
                <a:spcPct val="125000"/>
              </a:lnSpc>
            </a:pPr>
            <a:r>
              <a:rPr lang="ko-KR" altLang="en-US" dirty="0"/>
              <a:t>저장 데이터 </a:t>
            </a:r>
            <a:r>
              <a:rPr lang="en-US" altLang="ko-KR" dirty="0"/>
              <a:t>(stored data)</a:t>
            </a:r>
          </a:p>
          <a:p>
            <a:pPr lvl="1">
              <a:lnSpc>
                <a:spcPct val="125000"/>
              </a:lnSpc>
            </a:pPr>
            <a:r>
              <a:rPr lang="ko-KR" altLang="en-US" dirty="0"/>
              <a:t>컴퓨터에서 처리가 가능하도록 전자적 형태로 저장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디스크</a:t>
            </a:r>
            <a:r>
              <a:rPr lang="en-US" altLang="ko-KR" dirty="0"/>
              <a:t>, </a:t>
            </a:r>
            <a:r>
              <a:rPr lang="ko-KR" altLang="en-US" dirty="0"/>
              <a:t>테이프 등 컴퓨터가 접근 가능한 저장 매체에 저장된 데이터</a:t>
            </a:r>
            <a:endParaRPr lang="en-US" altLang="ko-KR" dirty="0"/>
          </a:p>
          <a:p>
            <a:pPr>
              <a:lnSpc>
                <a:spcPct val="125000"/>
              </a:lnSpc>
            </a:pPr>
            <a:endParaRPr lang="en-US" altLang="ko-KR" dirty="0"/>
          </a:p>
          <a:p>
            <a:pPr>
              <a:lnSpc>
                <a:spcPct val="125000"/>
              </a:lnSpc>
            </a:pPr>
            <a:r>
              <a:rPr lang="ko-KR" altLang="en-US" dirty="0"/>
              <a:t>운영 데이터</a:t>
            </a:r>
            <a:r>
              <a:rPr lang="en-US" altLang="ko-KR" dirty="0"/>
              <a:t>(operational data)</a:t>
            </a:r>
          </a:p>
          <a:p>
            <a:pPr lvl="1">
              <a:lnSpc>
                <a:spcPct val="125000"/>
              </a:lnSpc>
            </a:pPr>
            <a:r>
              <a:rPr lang="ko-KR" altLang="en-US" dirty="0"/>
              <a:t>고유 기능을 수행하기 위해 반드시 유지되어야 할 데이터</a:t>
            </a:r>
            <a:endParaRPr lang="en-US" altLang="ko-KR" dirty="0"/>
          </a:p>
          <a:p>
            <a:pPr>
              <a:lnSpc>
                <a:spcPct val="125000"/>
              </a:lnSpc>
            </a:pPr>
            <a:endParaRPr lang="en-US" altLang="ko-KR" dirty="0"/>
          </a:p>
          <a:p>
            <a:pPr>
              <a:lnSpc>
                <a:spcPct val="125000"/>
              </a:lnSpc>
            </a:pPr>
            <a:r>
              <a:rPr lang="ko-KR" altLang="en-US" dirty="0"/>
              <a:t>공용 데이터</a:t>
            </a:r>
            <a:r>
              <a:rPr lang="en-US" altLang="ko-KR" dirty="0"/>
              <a:t>(shared data)</a:t>
            </a:r>
          </a:p>
          <a:p>
            <a:pPr lvl="1">
              <a:lnSpc>
                <a:spcPct val="125000"/>
              </a:lnSpc>
            </a:pPr>
            <a:r>
              <a:rPr lang="ko-KR" altLang="en-US" dirty="0"/>
              <a:t>한 조직의 여러 응용 시스템들이 공동으로 소유</a:t>
            </a:r>
            <a:r>
              <a:rPr lang="en-US" altLang="ko-KR" dirty="0"/>
              <a:t>, </a:t>
            </a:r>
            <a:r>
              <a:rPr lang="ko-KR" altLang="en-US" dirty="0"/>
              <a:t>유지</a:t>
            </a:r>
            <a:r>
              <a:rPr lang="en-US" altLang="ko-KR" dirty="0"/>
              <a:t>, </a:t>
            </a:r>
            <a:r>
              <a:rPr lang="ko-KR" altLang="en-US" dirty="0"/>
              <a:t>이용하는 데이터</a:t>
            </a:r>
            <a:endParaRPr lang="en-US" altLang="ko-KR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/>
              <a:t>2-1 </a:t>
            </a:r>
            <a:r>
              <a:rPr lang="ko-KR" altLang="en-US" dirty="0"/>
              <a:t>데이터베이스 정의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 </a:t>
            </a:r>
            <a:r>
              <a:rPr lang="ko-KR" altLang="en-US" dirty="0"/>
              <a:t>데이터베이스의 개념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/>
              <a:t>어느 한 조직의 응용 시스템들이 공유해서 사용하는 통합 저장된 운영 데이터</a:t>
            </a:r>
            <a:endParaRPr lang="en-US" altLang="ko-KR" dirty="0"/>
          </a:p>
          <a:p>
            <a:pPr>
              <a:lnSpc>
                <a:spcPct val="125000"/>
              </a:lnSpc>
            </a:pPr>
            <a:endParaRPr lang="en-US" altLang="ko-KR" dirty="0"/>
          </a:p>
          <a:p>
            <a:pPr>
              <a:lnSpc>
                <a:spcPct val="125000"/>
              </a:lnSpc>
            </a:pPr>
            <a:r>
              <a:rPr lang="ko-KR" altLang="en-US" dirty="0"/>
              <a:t>실시간 접근이 가능</a:t>
            </a:r>
            <a:r>
              <a:rPr lang="en-US" altLang="ko-KR" dirty="0"/>
              <a:t>(real-time accessibilities) </a:t>
            </a:r>
          </a:p>
          <a:p>
            <a:pPr lvl="1">
              <a:lnSpc>
                <a:spcPct val="125000"/>
              </a:lnSpc>
            </a:pPr>
            <a:r>
              <a:rPr lang="ko-KR" altLang="en-US" dirty="0"/>
              <a:t>수시적이고 비정형적인 질의</a:t>
            </a:r>
            <a:r>
              <a:rPr lang="en-US" altLang="ko-KR" dirty="0"/>
              <a:t>(query)</a:t>
            </a:r>
            <a:r>
              <a:rPr lang="ko-KR" altLang="en-US" dirty="0"/>
              <a:t>에 대하여 실시간 처리</a:t>
            </a:r>
            <a:r>
              <a:rPr lang="en-US" altLang="ko-KR" dirty="0"/>
              <a:t>(real-time processing)</a:t>
            </a:r>
            <a:r>
              <a:rPr lang="ko-KR" altLang="en-US" dirty="0"/>
              <a:t>로 응답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ko-KR" altLang="en-US" dirty="0"/>
              <a:t>계속적인 변화</a:t>
            </a:r>
            <a:r>
              <a:rPr lang="en-US" altLang="ko-KR" dirty="0"/>
              <a:t>(continuous evolution)</a:t>
            </a:r>
          </a:p>
          <a:p>
            <a:pPr lvl="1">
              <a:lnSpc>
                <a:spcPct val="125000"/>
              </a:lnSpc>
            </a:pPr>
            <a:r>
              <a:rPr lang="ko-KR" altLang="en-US" dirty="0"/>
              <a:t>새로운 데이터의 삽입</a:t>
            </a:r>
            <a:r>
              <a:rPr lang="en-US" altLang="ko-KR" dirty="0"/>
              <a:t>(insertion)</a:t>
            </a:r>
            <a:r>
              <a:rPr lang="ko-KR" altLang="en-US" dirty="0"/>
              <a:t>이나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(deletion), </a:t>
            </a:r>
            <a:r>
              <a:rPr lang="ko-KR" altLang="en-US" dirty="0"/>
              <a:t>갱신</a:t>
            </a:r>
            <a:r>
              <a:rPr lang="en-US" altLang="ko-KR" dirty="0"/>
              <a:t>(update)</a:t>
            </a:r>
            <a:r>
              <a:rPr lang="ko-KR" altLang="en-US" dirty="0"/>
              <a:t>으로 항상 변하고</a:t>
            </a:r>
            <a:r>
              <a:rPr lang="en-US" altLang="ko-KR" dirty="0"/>
              <a:t>, </a:t>
            </a:r>
            <a:r>
              <a:rPr lang="ko-KR" altLang="en-US" dirty="0"/>
              <a:t>그 속에서 현재의 정확한 데이터를 유지할 수 있음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ko-KR" altLang="en-US" dirty="0"/>
              <a:t>동시 공유 가능</a:t>
            </a:r>
            <a:r>
              <a:rPr lang="en-US" altLang="ko-KR" dirty="0"/>
              <a:t>(concurrent sharing)</a:t>
            </a:r>
          </a:p>
          <a:p>
            <a:pPr lvl="1">
              <a:lnSpc>
                <a:spcPct val="125000"/>
              </a:lnSpc>
            </a:pPr>
            <a:r>
              <a:rPr lang="ko-KR" altLang="en-US" dirty="0"/>
              <a:t>여러 사용자</a:t>
            </a:r>
            <a:r>
              <a:rPr lang="en-US" altLang="ko-KR" dirty="0"/>
              <a:t>(multi-user)</a:t>
            </a:r>
            <a:r>
              <a:rPr lang="ko-KR" altLang="en-US" dirty="0"/>
              <a:t>가 동시에 자기가 원하는 데이터에 접근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ko-KR" altLang="en-US" dirty="0"/>
              <a:t>내용에 의한 참조 가능</a:t>
            </a:r>
            <a:r>
              <a:rPr lang="en-US" altLang="ko-KR" dirty="0"/>
              <a:t>(content reference)</a:t>
            </a:r>
          </a:p>
          <a:p>
            <a:pPr lvl="1">
              <a:lnSpc>
                <a:spcPct val="125000"/>
              </a:lnSpc>
            </a:pPr>
            <a:r>
              <a:rPr lang="ko-KR" altLang="en-US" dirty="0"/>
              <a:t>데이터의 레코드 위치</a:t>
            </a:r>
            <a:r>
              <a:rPr lang="en-US" altLang="ko-KR" dirty="0"/>
              <a:t>(location)</a:t>
            </a:r>
            <a:r>
              <a:rPr lang="ko-KR" altLang="en-US" dirty="0"/>
              <a:t>나 주소</a:t>
            </a:r>
            <a:r>
              <a:rPr lang="en-US" altLang="ko-KR" dirty="0"/>
              <a:t>(address)</a:t>
            </a:r>
            <a:r>
              <a:rPr lang="ko-KR" altLang="en-US" dirty="0"/>
              <a:t>가 아닌 사용자가 요구하는 데이터의 내용</a:t>
            </a:r>
            <a:r>
              <a:rPr lang="en-US" altLang="ko-KR" dirty="0"/>
              <a:t>(contents), </a:t>
            </a:r>
            <a:r>
              <a:rPr lang="ko-KR" altLang="en-US" dirty="0"/>
              <a:t>즉 데이터가 가지고 있는 값에 따라 참조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모든 레코드들은 물리적 위치와 상관없이 하나의 논리적 단위로 취급되고 접근</a:t>
            </a:r>
            <a:endParaRPr lang="en-US" altLang="ko-KR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/>
              <a:t>2-2 </a:t>
            </a:r>
            <a:r>
              <a:rPr lang="ko-KR" altLang="en-US" dirty="0"/>
              <a:t>데이터베이스 특징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 </a:t>
            </a:r>
            <a:r>
              <a:rPr lang="ko-KR" altLang="en-US" dirty="0"/>
              <a:t>데이터베이스의 개념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0ABB52C-2D99-3D42-8DC6-2085580A8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6E7DE0-7070-D84A-ABE9-D2CC6C27D3CA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7C75575-F043-B446-A10D-BDC425A54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A7ED30-2C0E-A144-97F6-377C3796363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C1BE5A2-C732-794C-B78D-EB93A05687DA}"/>
              </a:ext>
            </a:extLst>
          </p:cNvPr>
          <p:cNvSpPr txBox="1">
            <a:spLocks/>
          </p:cNvSpPr>
          <p:nvPr/>
        </p:nvSpPr>
        <p:spPr bwMode="auto">
          <a:xfrm>
            <a:off x="5354913" y="4110551"/>
            <a:ext cx="3904872" cy="1053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4295" tIns="37148" rIns="74295" bIns="37148" numCol="1" rtlCol="0" anchor="t" anchorCtr="0" compatLnSpc="1">
            <a:prstTxWarp prst="textNoShape">
              <a:avLst/>
            </a:prstTxWarp>
            <a:normAutofit fontScale="97500"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latinLnBrk="0"/>
            <a:r>
              <a:rPr kumimoji="1" lang="ko-KR" altLang="en-US" sz="3331" dirty="0">
                <a:solidFill>
                  <a:srgbClr val="000000"/>
                </a:solidFill>
              </a:rPr>
              <a:t>다음 시간에 </a:t>
            </a:r>
            <a:endParaRPr kumimoji="1" lang="en-US" altLang="ko-KR" sz="3331" dirty="0">
              <a:solidFill>
                <a:srgbClr val="000000"/>
              </a:solidFill>
            </a:endParaRPr>
          </a:p>
          <a:p>
            <a:pPr latinLnBrk="0"/>
            <a:r>
              <a:rPr kumimoji="1" lang="ko-KR" altLang="en-US" sz="3331" dirty="0">
                <a:solidFill>
                  <a:srgbClr val="000000"/>
                </a:solidFill>
              </a:rPr>
              <a:t>만나요</a:t>
            </a:r>
            <a:r>
              <a:rPr kumimoji="1" lang="en-US" altLang="ko-KR" sz="3331" dirty="0">
                <a:solidFill>
                  <a:srgbClr val="000000"/>
                </a:solidFill>
              </a:rPr>
              <a:t>.^^*</a:t>
            </a:r>
            <a:endParaRPr kumimoji="1" lang="en-US" altLang="en-US" sz="3331" dirty="0">
              <a:solidFill>
                <a:srgbClr val="000000"/>
              </a:solidFill>
            </a:endParaRPr>
          </a:p>
        </p:txBody>
      </p:sp>
      <p:pic>
        <p:nvPicPr>
          <p:cNvPr id="7" name="Graphic 7">
            <a:extLst>
              <a:ext uri="{FF2B5EF4-FFF2-40B4-BE49-F238E27FC236}">
                <a16:creationId xmlns:a16="http://schemas.microsoft.com/office/drawing/2014/main" id="{1A83DC09-CEA6-4945-9A88-187EED7B8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632" y="2117885"/>
            <a:ext cx="3365180" cy="336518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87536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/>
              <a:t>데이터베이스 관리 시스템</a:t>
            </a:r>
            <a:r>
              <a:rPr lang="en-US" altLang="ko-KR" dirty="0"/>
              <a:t>(Database Management System)</a:t>
            </a:r>
          </a:p>
          <a:p>
            <a:pPr lvl="1">
              <a:lnSpc>
                <a:spcPct val="125000"/>
              </a:lnSpc>
            </a:pP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약어로 </a:t>
            </a:r>
            <a:r>
              <a:rPr lang="en-US" altLang="ko-KR" dirty="0"/>
              <a:t>DBMS</a:t>
            </a:r>
          </a:p>
          <a:p>
            <a:pPr lvl="1">
              <a:lnSpc>
                <a:spcPct val="125000"/>
              </a:lnSpc>
            </a:pP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방대한 양의 데이터를 편리하게 저장하고 효율적으로 관리하고</a:t>
            </a:r>
            <a:r>
              <a:rPr lang="en-US" altLang="ko-KR" dirty="0"/>
              <a:t>,</a:t>
            </a:r>
            <a:r>
              <a:rPr lang="ko-KR" altLang="en-US" dirty="0"/>
              <a:t> 검색할 수 있는 환경을 제공해주는 시스템 소프트웨어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endParaRPr lang="en-US" altLang="ko-KR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 </a:t>
            </a:r>
            <a:r>
              <a:rPr lang="ko-KR" altLang="en-US" dirty="0"/>
              <a:t>데이터베이스 관리 시스템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 err="1"/>
              <a:t>화일</a:t>
            </a:r>
            <a:r>
              <a:rPr lang="ko-KR" altLang="en-US" dirty="0"/>
              <a:t> 시스템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데이터를 관리함에 있어 </a:t>
            </a:r>
            <a:r>
              <a:rPr lang="ko-KR" altLang="en-US" dirty="0" err="1"/>
              <a:t>화일을</a:t>
            </a:r>
            <a:r>
              <a:rPr lang="ko-KR" altLang="en-US" dirty="0"/>
              <a:t> 읽고 쓰는 애플리케이션에 종속적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호환성이 없고 데이터 종속성이 있고 데이터 </a:t>
            </a:r>
            <a:r>
              <a:rPr lang="ko-KR" altLang="en-US" dirty="0" err="1"/>
              <a:t>중복성이</a:t>
            </a:r>
            <a:r>
              <a:rPr lang="ko-KR" altLang="en-US" dirty="0"/>
              <a:t> 있다는 문제점</a:t>
            </a:r>
            <a:endParaRPr lang="en-US" altLang="ko-KR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/>
              <a:t>3-1 </a:t>
            </a:r>
            <a:r>
              <a:rPr lang="ko-KR" altLang="en-US" dirty="0" err="1"/>
              <a:t>화일</a:t>
            </a:r>
            <a:r>
              <a:rPr lang="ko-KR" altLang="en-US" dirty="0"/>
              <a:t> 시스템</a:t>
            </a:r>
            <a:r>
              <a:rPr lang="en-US" altLang="ko-KR" dirty="0"/>
              <a:t>(File System)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 </a:t>
            </a:r>
            <a:r>
              <a:rPr lang="ko-KR" altLang="en-US" dirty="0"/>
              <a:t>데이터베이스 관리 시스템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838325" y="2895600"/>
            <a:ext cx="6229350" cy="263965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838325" y="253518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10page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/>
              <a:t>데이터 종속성</a:t>
            </a:r>
            <a:r>
              <a:rPr lang="en-US" altLang="ko-KR" dirty="0"/>
              <a:t>(Data Dependency)</a:t>
            </a:r>
          </a:p>
          <a:p>
            <a:pPr lvl="1">
              <a:lnSpc>
                <a:spcPct val="125000"/>
              </a:lnSpc>
            </a:pPr>
            <a:r>
              <a:rPr lang="ko-KR" altLang="en-US" dirty="0" err="1"/>
              <a:t>화일을</a:t>
            </a:r>
            <a:r>
              <a:rPr lang="ko-KR" altLang="en-US" dirty="0"/>
              <a:t> 중심으로 한 자료 처리 시스템이 갖는 문제점 중의 하나로 애플리케이션 데이터 간의 상호 의존 관계가 밀접하여 데이터 구성 방법이나 구성 형식</a:t>
            </a:r>
            <a:r>
              <a:rPr lang="en-US" altLang="ko-KR" dirty="0"/>
              <a:t>, </a:t>
            </a:r>
            <a:r>
              <a:rPr lang="ko-KR" altLang="en-US" dirty="0"/>
              <a:t>접근 방법이 변경되면 이에 관련된 애플리케이션도 같이 변경되어야 하는 성질을 의미</a:t>
            </a:r>
            <a:endParaRPr lang="en-US" altLang="ko-KR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/>
              <a:t>3-1 </a:t>
            </a:r>
            <a:r>
              <a:rPr lang="ko-KR" altLang="en-US" dirty="0" err="1"/>
              <a:t>화일</a:t>
            </a:r>
            <a:r>
              <a:rPr lang="ko-KR" altLang="en-US" dirty="0"/>
              <a:t> 시스템</a:t>
            </a:r>
            <a:r>
              <a:rPr lang="en-US" altLang="ko-KR" dirty="0"/>
              <a:t>(File System)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 </a:t>
            </a:r>
            <a:r>
              <a:rPr lang="ko-KR" altLang="en-US" dirty="0"/>
              <a:t>데이터베이스 관리 시스템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9719" y="2997587"/>
            <a:ext cx="6786562" cy="34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676400" y="269322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11page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 bwMode="auto">
          <a:xfrm>
            <a:off x="2590800" y="990600"/>
            <a:ext cx="6553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ea"/>
                <a:ea typeface="+mj-ea"/>
                <a:cs typeface="Arial" charset="0"/>
              </a:rPr>
              <a:t>1</a:t>
            </a: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ea"/>
                <a:ea typeface="+mj-ea"/>
                <a:cs typeface="Arial" charset="0"/>
              </a:rPr>
              <a:t>장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ea"/>
                <a:ea typeface="+mj-ea"/>
                <a:cs typeface="Arial" charset="0"/>
              </a:rPr>
              <a:t>. </a:t>
            </a: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ea"/>
                <a:ea typeface="+mj-ea"/>
                <a:cs typeface="Arial" charset="0"/>
              </a:rPr>
              <a:t>데이터 개념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/>
              <a:t>데이터 </a:t>
            </a:r>
            <a:r>
              <a:rPr lang="ko-KR" altLang="en-US" dirty="0" err="1"/>
              <a:t>중복성</a:t>
            </a:r>
            <a:r>
              <a:rPr lang="en-US" altLang="ko-KR" dirty="0"/>
              <a:t>(Data Redundancy) </a:t>
            </a:r>
          </a:p>
          <a:p>
            <a:pPr lvl="1">
              <a:lnSpc>
                <a:spcPct val="125000"/>
              </a:lnSpc>
            </a:pP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한 시스템 내에 같은 내용의 데이터가 다수의 화일에 중복되어 저장되어 있으면</a:t>
            </a:r>
            <a:r>
              <a:rPr lang="en-US" altLang="ko-KR" dirty="0"/>
              <a:t>,</a:t>
            </a:r>
            <a:r>
              <a:rPr lang="ko-KR" altLang="en-US" dirty="0"/>
              <a:t> 수정 시 </a:t>
            </a:r>
            <a:br>
              <a:rPr lang="en-US" altLang="ko-KR" dirty="0"/>
            </a:br>
            <a:r>
              <a:rPr lang="ko-KR" altLang="en-US" dirty="0"/>
              <a:t>중복된 데이터를 모두 수정해줘야 하기 때문에 중복된 노력이 필요함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동일한 데이터를 저장해야 하기 때문에 데이터 크기가 큰 경우 문제가 발생하며</a:t>
            </a:r>
            <a:r>
              <a:rPr lang="en-US" altLang="ko-KR" dirty="0"/>
              <a:t>,</a:t>
            </a:r>
            <a:r>
              <a:rPr lang="ko-KR" altLang="en-US" dirty="0"/>
              <a:t> 수정 시 </a:t>
            </a:r>
            <a:br>
              <a:rPr lang="en-US" altLang="ko-KR" dirty="0"/>
            </a:br>
            <a:r>
              <a:rPr lang="ko-KR" altLang="en-US" dirty="0"/>
              <a:t>중복된 데이터의 일부분만 수정될 경우 데이터 불일치성이 발생되어 데이터가 일관성 없게 됨</a:t>
            </a:r>
            <a:endParaRPr lang="en-US" altLang="ko-KR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/>
              <a:t>3-1 </a:t>
            </a:r>
            <a:r>
              <a:rPr lang="ko-KR" altLang="en-US" dirty="0" err="1"/>
              <a:t>화일</a:t>
            </a:r>
            <a:r>
              <a:rPr lang="ko-KR" altLang="en-US" dirty="0"/>
              <a:t> 시스템</a:t>
            </a:r>
            <a:r>
              <a:rPr lang="en-US" altLang="ko-KR" dirty="0"/>
              <a:t>(File System)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 </a:t>
            </a:r>
            <a:r>
              <a:rPr lang="ko-KR" altLang="en-US" dirty="0"/>
              <a:t>데이터베이스 관리 시스템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/>
              <a:t>데이터베이스 시스템</a:t>
            </a:r>
            <a:r>
              <a:rPr lang="en-US" altLang="ko-KR" dirty="0"/>
              <a:t>(DBS  : Database System)</a:t>
            </a:r>
          </a:p>
          <a:p>
            <a:pPr lvl="1">
              <a:lnSpc>
                <a:spcPct val="125000"/>
              </a:lnSpc>
            </a:pPr>
            <a:r>
              <a:rPr lang="ko-KR" altLang="en-US" dirty="0"/>
              <a:t>데이터베이스를 통하여 데이터를 저장하고</a:t>
            </a:r>
            <a:r>
              <a:rPr lang="en-US" altLang="ko-KR" dirty="0"/>
              <a:t>,</a:t>
            </a:r>
            <a:r>
              <a:rPr lang="ko-KR" altLang="en-US" dirty="0"/>
              <a:t> 관리하기 위한 목적으로 사용되는 일체의 시스템</a:t>
            </a:r>
            <a:endParaRPr lang="en-US" altLang="ko-KR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/>
              <a:t>3-2 </a:t>
            </a:r>
            <a:r>
              <a:rPr lang="ko-KR" altLang="en-US" dirty="0"/>
              <a:t>데이터베이스 관리 시스템의 정의 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 </a:t>
            </a:r>
            <a:r>
              <a:rPr lang="ko-KR" altLang="en-US" dirty="0"/>
              <a:t>데이터베이스 관리 시스템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  <p:grpSp>
        <p:nvGrpSpPr>
          <p:cNvPr id="12" name="그룹 11"/>
          <p:cNvGrpSpPr/>
          <p:nvPr/>
        </p:nvGrpSpPr>
        <p:grpSpPr>
          <a:xfrm>
            <a:off x="1066800" y="2374007"/>
            <a:ext cx="7848600" cy="838200"/>
            <a:chOff x="1066800" y="2438400"/>
            <a:chExt cx="7848600" cy="83820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1371600" y="2667000"/>
              <a:ext cx="7543800" cy="6096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데이터</a:t>
              </a:r>
              <a:r>
                <a:rPr lang="en-US" altLang="ko-KR" sz="1400" dirty="0"/>
                <a:t>(Data)+</a:t>
              </a:r>
              <a:r>
                <a:rPr lang="ko-KR" altLang="en-US" sz="1400" dirty="0"/>
                <a:t>하드웨어</a:t>
              </a:r>
              <a:r>
                <a:rPr lang="en-US" altLang="ko-KR" sz="1400" dirty="0"/>
                <a:t>(Hardware)+</a:t>
              </a:r>
              <a:r>
                <a:rPr lang="ko-KR" altLang="en-US" sz="1400" dirty="0"/>
                <a:t>소프트웨어</a:t>
              </a:r>
              <a:r>
                <a:rPr lang="en-US" altLang="ko-KR" sz="1400" dirty="0"/>
                <a:t>(Software)+</a:t>
              </a:r>
              <a:r>
                <a:rPr lang="ko-KR" altLang="en-US" sz="1400" dirty="0"/>
                <a:t>사용자</a:t>
              </a:r>
              <a:r>
                <a:rPr lang="en-US" altLang="ko-KR" sz="1400" dirty="0"/>
                <a:t>(User)</a:t>
              </a:r>
              <a:endParaRPr lang="ko-KR" altLang="en-US" sz="1400" dirty="0"/>
            </a:p>
          </p:txBody>
        </p:sp>
        <p:sp>
          <p:nvSpPr>
            <p:cNvPr id="11" name="타원 10"/>
            <p:cNvSpPr/>
            <p:nvPr/>
          </p:nvSpPr>
          <p:spPr>
            <a:xfrm>
              <a:off x="1066800" y="2438400"/>
              <a:ext cx="533400" cy="5334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예</a:t>
              </a: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9857" y="3517007"/>
            <a:ext cx="4586287" cy="2959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1066800" y="199300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12page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/>
              <a:t>데이터베이스 관리 시스템의 필수 기능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정의 기능</a:t>
            </a:r>
            <a:r>
              <a:rPr lang="en-US" altLang="ko-KR" dirty="0"/>
              <a:t>, </a:t>
            </a:r>
            <a:r>
              <a:rPr lang="ko-KR" altLang="en-US" dirty="0"/>
              <a:t>조작 기능</a:t>
            </a:r>
            <a:r>
              <a:rPr lang="en-US" altLang="ko-KR" dirty="0"/>
              <a:t>, </a:t>
            </a:r>
            <a:r>
              <a:rPr lang="ko-KR" altLang="en-US" dirty="0"/>
              <a:t>제어 기능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endParaRPr lang="en-US" altLang="ko-KR" dirty="0"/>
          </a:p>
          <a:p>
            <a:pPr>
              <a:lnSpc>
                <a:spcPct val="125000"/>
              </a:lnSpc>
            </a:pPr>
            <a:r>
              <a:rPr lang="ko-KR" altLang="en-US" dirty="0"/>
              <a:t>정의</a:t>
            </a:r>
            <a:r>
              <a:rPr lang="en-US" altLang="ko-KR" dirty="0"/>
              <a:t>(definition) </a:t>
            </a:r>
            <a:r>
              <a:rPr lang="ko-KR" altLang="en-US" dirty="0"/>
              <a:t>기능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구현된 하나의 물리적 구조의 데이터베이스로 여러 사용자들의 다양한 형태의 데이터 요구를 지원해 줄 수 있도록 가장 적절한 데이터베이스 구조를 정의할 수 있는 기능</a:t>
            </a:r>
            <a:endParaRPr lang="en-US" altLang="ko-KR" dirty="0"/>
          </a:p>
          <a:p>
            <a:pPr>
              <a:lnSpc>
                <a:spcPct val="125000"/>
              </a:lnSpc>
            </a:pPr>
            <a:endParaRPr lang="en-US" altLang="ko-KR" dirty="0"/>
          </a:p>
          <a:p>
            <a:pPr>
              <a:lnSpc>
                <a:spcPct val="125000"/>
              </a:lnSpc>
            </a:pPr>
            <a:r>
              <a:rPr lang="ko-KR" altLang="en-US" dirty="0"/>
              <a:t>정의기능의 요건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모든 응용 프로그램이 요구하는 데이터 구조를 지원할 수 있게끔 데이터베이스의 논리적 구조와 그 특성을 목표 데이터베이스 관리 시스템이 지원하는 데이터 모델에 맞게 기술한다</a:t>
            </a:r>
            <a:r>
              <a:rPr lang="en-US" altLang="ko-KR" dirty="0"/>
              <a:t>.</a:t>
            </a:r>
          </a:p>
          <a:p>
            <a:pPr lvl="1">
              <a:lnSpc>
                <a:spcPct val="125000"/>
              </a:lnSpc>
            </a:pPr>
            <a:r>
              <a:rPr lang="ko-KR" altLang="en-US" dirty="0"/>
              <a:t>데이터베이스를 물리적 저장 장치에 저장하는데 필요한 명세를 포함한다</a:t>
            </a:r>
            <a:r>
              <a:rPr lang="en-US" altLang="ko-KR" dirty="0"/>
              <a:t>.</a:t>
            </a:r>
          </a:p>
          <a:p>
            <a:pPr lvl="1">
              <a:lnSpc>
                <a:spcPct val="125000"/>
              </a:lnSpc>
            </a:pPr>
            <a:r>
              <a:rPr lang="ko-KR" altLang="en-US" dirty="0"/>
              <a:t>데이터의 논리적 구조와 물리적 구조 사이의 사상</a:t>
            </a:r>
            <a:r>
              <a:rPr lang="en-US" altLang="ko-KR" dirty="0"/>
              <a:t>(mapping) </a:t>
            </a:r>
            <a:r>
              <a:rPr lang="ko-KR" altLang="en-US" dirty="0"/>
              <a:t>명세를 포함한다</a:t>
            </a:r>
            <a:r>
              <a:rPr lang="en-US" altLang="ko-KR" dirty="0"/>
              <a:t>.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/>
              <a:t>3-3 </a:t>
            </a:r>
            <a:r>
              <a:rPr lang="ko-KR" altLang="en-US" dirty="0"/>
              <a:t>데이터베이스 관리 시스템의 필수 기능 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 </a:t>
            </a:r>
            <a:r>
              <a:rPr lang="ko-KR" altLang="en-US" dirty="0"/>
              <a:t>데이터베이스 관리 시스템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/>
              <a:t>조작</a:t>
            </a:r>
            <a:r>
              <a:rPr lang="en-US" altLang="ko-KR" dirty="0"/>
              <a:t>(manipulation) </a:t>
            </a:r>
            <a:r>
              <a:rPr lang="ko-KR" altLang="en-US" dirty="0"/>
              <a:t>기능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사용자와 데이터베이스 사이의 인터페이스를 위한 수단을 제공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endParaRPr lang="en-US" altLang="ko-KR" dirty="0"/>
          </a:p>
          <a:p>
            <a:pPr>
              <a:lnSpc>
                <a:spcPct val="125000"/>
              </a:lnSpc>
            </a:pPr>
            <a:r>
              <a:rPr lang="ko-KR" altLang="en-US" dirty="0"/>
              <a:t>조작 기능의 요건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사용하기 쉽고 자연스러워야 한다</a:t>
            </a:r>
            <a:r>
              <a:rPr lang="en-US" altLang="ko-KR" dirty="0"/>
              <a:t>.</a:t>
            </a:r>
          </a:p>
          <a:p>
            <a:pPr lvl="1">
              <a:lnSpc>
                <a:spcPct val="125000"/>
              </a:lnSpc>
            </a:pPr>
            <a:r>
              <a:rPr lang="ko-KR" altLang="en-US" dirty="0"/>
              <a:t>데이터와 데이터 간의 관계를 명확하게 명세할 수 있어야 하고</a:t>
            </a:r>
            <a:r>
              <a:rPr lang="en-US" altLang="ko-KR" dirty="0"/>
              <a:t>, </a:t>
            </a:r>
            <a:r>
              <a:rPr lang="ko-KR" altLang="en-US" dirty="0"/>
              <a:t>원하는 데이터 연산은 무엇이든 명세할 수 있도록 완전해야 한다</a:t>
            </a:r>
            <a:r>
              <a:rPr lang="en-US" altLang="ko-KR" dirty="0"/>
              <a:t>.</a:t>
            </a:r>
          </a:p>
          <a:p>
            <a:pPr lvl="1">
              <a:lnSpc>
                <a:spcPct val="125000"/>
              </a:lnSpc>
            </a:pPr>
            <a:r>
              <a:rPr lang="ko-KR" altLang="en-US" dirty="0"/>
              <a:t>데이터 접근이나 처리가 효율적이어야 한다</a:t>
            </a:r>
            <a:r>
              <a:rPr lang="en-US" altLang="ko-KR" dirty="0"/>
              <a:t>. </a:t>
            </a:r>
          </a:p>
          <a:p>
            <a:pPr lvl="1">
              <a:lnSpc>
                <a:spcPct val="125000"/>
              </a:lnSpc>
            </a:pPr>
            <a:endParaRPr lang="en-US" altLang="ko-KR" dirty="0"/>
          </a:p>
          <a:p>
            <a:pPr>
              <a:lnSpc>
                <a:spcPct val="125000"/>
              </a:lnSpc>
            </a:pPr>
            <a:r>
              <a:rPr lang="ko-KR" altLang="en-US" dirty="0"/>
              <a:t>제어</a:t>
            </a:r>
            <a:r>
              <a:rPr lang="en-US" altLang="ko-KR" dirty="0"/>
              <a:t>(control) </a:t>
            </a:r>
            <a:r>
              <a:rPr lang="ko-KR" altLang="en-US" dirty="0"/>
              <a:t>기능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공용 목적으로 관리되는 데이터베이스의 내용에 대해 항상 무결성이 파괴되지 않도록 하며</a:t>
            </a:r>
            <a:r>
              <a:rPr lang="en-US" altLang="ko-KR" dirty="0"/>
              <a:t>,</a:t>
            </a:r>
            <a:r>
              <a:rPr lang="ko-KR" altLang="en-US" dirty="0"/>
              <a:t> 정확성과 안전성을 유지하는 기능</a:t>
            </a:r>
            <a:endParaRPr lang="en-US" altLang="ko-KR" dirty="0"/>
          </a:p>
          <a:p>
            <a:pPr>
              <a:lnSpc>
                <a:spcPct val="125000"/>
              </a:lnSpc>
            </a:pPr>
            <a:endParaRPr lang="en-US" altLang="ko-KR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/>
              <a:t>3-3 </a:t>
            </a:r>
            <a:r>
              <a:rPr lang="ko-KR" altLang="en-US" dirty="0"/>
              <a:t>데이터베이스 관리 시스템의 필수 기능 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 </a:t>
            </a:r>
            <a:r>
              <a:rPr lang="ko-KR" altLang="en-US" dirty="0"/>
              <a:t>데이터베이스 관리 시스템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/>
              <a:t>데이터베이스 관리 시스템의 장점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 err="1"/>
              <a:t>화일</a:t>
            </a:r>
            <a:r>
              <a:rPr lang="ko-KR" altLang="en-US" dirty="0"/>
              <a:t> 시스템에 비해 데이터 중복을 최소화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여러 사용자와 응용 프로그램들이 데이터를 공유하는 것이 가능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데이터의 일관성을 유지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 err="1"/>
              <a:t>무결성이</a:t>
            </a:r>
            <a:r>
              <a:rPr lang="ko-KR" altLang="en-US" dirty="0"/>
              <a:t> 유지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모든 데이터에 대해 보안을 보장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데이터베이스의 일관성 있는 접근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데이터 관리를 유연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endParaRPr lang="en-US" altLang="ko-KR" dirty="0"/>
          </a:p>
          <a:p>
            <a:pPr>
              <a:lnSpc>
                <a:spcPct val="125000"/>
              </a:lnSpc>
            </a:pPr>
            <a:r>
              <a:rPr lang="ko-KR" altLang="en-US" dirty="0"/>
              <a:t>데이터베이스 관리 시스템의 단점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운영비가 증가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백업과 복구에 대한 전문적인 기술과 지식이 필요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endParaRPr lang="en-US" altLang="ko-KR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/>
              <a:t>3-4 </a:t>
            </a:r>
            <a:r>
              <a:rPr lang="ko-KR" altLang="en-US" dirty="0"/>
              <a:t>데이터베이스 관리 시스템의 장단점 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 </a:t>
            </a:r>
            <a:r>
              <a:rPr lang="ko-KR" altLang="en-US" dirty="0"/>
              <a:t>데이터베이스 관리 시스템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/>
              <a:t>데이터베이스 관리 시스템의 장단점</a:t>
            </a:r>
            <a:endParaRPr lang="en-US" altLang="ko-KR" dirty="0"/>
          </a:p>
          <a:p>
            <a:pPr>
              <a:lnSpc>
                <a:spcPct val="125000"/>
              </a:lnSpc>
            </a:pPr>
            <a:endParaRPr lang="en-US" altLang="ko-KR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/>
              <a:t>3-4 </a:t>
            </a:r>
            <a:r>
              <a:rPr lang="ko-KR" altLang="en-US" dirty="0"/>
              <a:t>데이터베이스 관리 시스템의 장단점 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 </a:t>
            </a:r>
            <a:r>
              <a:rPr lang="ko-KR" altLang="en-US" dirty="0"/>
              <a:t>데이터베이스 관리 시스템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38200" y="1981200"/>
          <a:ext cx="8229600" cy="316515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78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장점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단점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15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dirty="0"/>
                        <a:t>데이터 중복의 최소화</a:t>
                      </a: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dirty="0"/>
                        <a:t>데이터 공유</a:t>
                      </a: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dirty="0"/>
                        <a:t>일관성 유지</a:t>
                      </a: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dirty="0" err="1"/>
                        <a:t>무결성</a:t>
                      </a:r>
                      <a:r>
                        <a:rPr lang="ko-KR" altLang="en-US" dirty="0"/>
                        <a:t> 유지</a:t>
                      </a: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dirty="0"/>
                        <a:t>데이터 보안 보장</a:t>
                      </a: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dirty="0"/>
                        <a:t>표준화 가능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dirty="0"/>
                        <a:t>많은 운영비</a:t>
                      </a: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dirty="0"/>
                        <a:t>자료 처리의 복잡</a:t>
                      </a: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dirty="0"/>
                        <a:t>Backup, Recovery</a:t>
                      </a:r>
                      <a:r>
                        <a:rPr lang="ko-KR" altLang="en-US" dirty="0"/>
                        <a:t>의 어려움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8200" y="161854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16page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/>
              <a:t>데이터 구조와 제약조건에 대한 명세</a:t>
            </a:r>
            <a:r>
              <a:rPr lang="en-US" altLang="ko-KR" dirty="0"/>
              <a:t>(specification)</a:t>
            </a:r>
            <a:r>
              <a:rPr lang="ko-KR" altLang="en-US" dirty="0"/>
              <a:t>를 기술하는 것</a:t>
            </a:r>
            <a:endParaRPr lang="en-US" altLang="ko-KR" dirty="0"/>
          </a:p>
          <a:p>
            <a:pPr>
              <a:lnSpc>
                <a:spcPct val="125000"/>
              </a:lnSpc>
            </a:pPr>
            <a:endParaRPr lang="en-US" altLang="ko-KR" dirty="0"/>
          </a:p>
          <a:p>
            <a:pPr>
              <a:lnSpc>
                <a:spcPct val="125000"/>
              </a:lnSpc>
            </a:pPr>
            <a:r>
              <a:rPr lang="ko-KR" altLang="en-US" dirty="0"/>
              <a:t>개체</a:t>
            </a:r>
            <a:r>
              <a:rPr lang="en-US" altLang="ko-KR" dirty="0"/>
              <a:t>(entity), </a:t>
            </a:r>
            <a:r>
              <a:rPr lang="ko-KR" altLang="en-US" dirty="0"/>
              <a:t>속성</a:t>
            </a:r>
            <a:r>
              <a:rPr lang="en-US" altLang="ko-KR" dirty="0"/>
              <a:t>(attribute), </a:t>
            </a:r>
            <a:r>
              <a:rPr lang="ko-KR" altLang="en-US" dirty="0"/>
              <a:t>관계</a:t>
            </a:r>
            <a:r>
              <a:rPr lang="en-US" altLang="ko-KR" dirty="0"/>
              <a:t>(relationship)</a:t>
            </a:r>
            <a:r>
              <a:rPr lang="ko-KR" altLang="en-US" dirty="0"/>
              <a:t>에 대한 정의와 이들이 유지해야 될 제약조건</a:t>
            </a:r>
            <a:r>
              <a:rPr lang="en-US" altLang="ko-KR" dirty="0"/>
              <a:t>(constraints)</a:t>
            </a:r>
            <a:r>
              <a:rPr lang="ko-KR" altLang="en-US" dirty="0"/>
              <a:t>을 포함</a:t>
            </a:r>
            <a:endParaRPr lang="en-US" altLang="ko-KR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/>
              <a:t>3-5 </a:t>
            </a:r>
            <a:r>
              <a:rPr lang="ko-KR" altLang="en-US" dirty="0"/>
              <a:t>스키마</a:t>
            </a:r>
            <a:r>
              <a:rPr lang="en-US" altLang="ko-KR" dirty="0"/>
              <a:t>(Schema)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 </a:t>
            </a:r>
            <a:r>
              <a:rPr lang="ko-KR" altLang="en-US" dirty="0"/>
              <a:t>데이터베이스 관리 시스템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  <p:sp>
        <p:nvSpPr>
          <p:cNvPr id="7" name="모서리가 둥근 직사각형 6"/>
          <p:cNvSpPr/>
          <p:nvPr/>
        </p:nvSpPr>
        <p:spPr>
          <a:xfrm>
            <a:off x="685800" y="3048000"/>
            <a:ext cx="8686800" cy="1600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/>
              <a:t>외부 단계</a:t>
            </a:r>
            <a:r>
              <a:rPr lang="en-US" altLang="ko-KR" dirty="0"/>
              <a:t>(external level) : </a:t>
            </a:r>
            <a:r>
              <a:rPr lang="ko-KR" altLang="en-US" dirty="0"/>
              <a:t>데이터를 이용하는 각 개인의 견해</a:t>
            </a:r>
            <a:r>
              <a:rPr lang="en-US" altLang="ko-KR" dirty="0"/>
              <a:t>(view)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개념 단계</a:t>
            </a:r>
            <a:r>
              <a:rPr lang="en-US" altLang="ko-KR" dirty="0"/>
              <a:t>(conceptual level) : </a:t>
            </a:r>
            <a:r>
              <a:rPr lang="ko-KR" altLang="en-US" dirty="0"/>
              <a:t>개인의 모든 견해가 종합된 기관 전체의 견해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내부 단계</a:t>
            </a:r>
            <a:r>
              <a:rPr lang="en-US" altLang="ko-KR" dirty="0"/>
              <a:t>(internal level) : </a:t>
            </a:r>
            <a:r>
              <a:rPr lang="ko-KR" altLang="en-US" dirty="0"/>
              <a:t>물리적 저장 장치의 입장에서 보는 저장 장치의 견해</a:t>
            </a: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en-US" altLang="ko-KR" dirty="0"/>
              <a:t>3</a:t>
            </a:r>
            <a:r>
              <a:rPr lang="ko-KR" altLang="en-US" dirty="0"/>
              <a:t>단계 데이터베이스 구조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각 단계에서의 스키마 </a:t>
            </a:r>
            <a:r>
              <a:rPr lang="en-US" altLang="ko-KR" dirty="0"/>
              <a:t>:</a:t>
            </a:r>
            <a:r>
              <a:rPr lang="ko-KR" altLang="en-US" dirty="0"/>
              <a:t> 외부 스키마</a:t>
            </a:r>
            <a:r>
              <a:rPr lang="en-US" altLang="ko-KR" dirty="0"/>
              <a:t>, </a:t>
            </a:r>
            <a:r>
              <a:rPr lang="ko-KR" altLang="en-US" dirty="0"/>
              <a:t>개념 스키마</a:t>
            </a:r>
            <a:r>
              <a:rPr lang="en-US" altLang="ko-KR" dirty="0"/>
              <a:t>, </a:t>
            </a:r>
            <a:r>
              <a:rPr lang="ko-KR" altLang="en-US" dirty="0"/>
              <a:t>내부 스키마</a:t>
            </a:r>
            <a:endParaRPr lang="en-US" altLang="ko-KR" dirty="0"/>
          </a:p>
          <a:p>
            <a:pPr>
              <a:lnSpc>
                <a:spcPct val="125000"/>
              </a:lnSpc>
            </a:pPr>
            <a:endParaRPr lang="en-US" altLang="ko-KR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/>
              <a:t>3-5 </a:t>
            </a:r>
            <a:r>
              <a:rPr lang="ko-KR" altLang="en-US" dirty="0"/>
              <a:t>스키마</a:t>
            </a:r>
            <a:r>
              <a:rPr lang="en-US" altLang="ko-KR" dirty="0"/>
              <a:t>(Schema)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 </a:t>
            </a:r>
            <a:r>
              <a:rPr lang="ko-KR" altLang="en-US" dirty="0"/>
              <a:t>데이터베이스 관리 시스템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62238" y="2057400"/>
            <a:ext cx="4581525" cy="4264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905000" y="2057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17page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/>
              <a:t>외부 스키마</a:t>
            </a:r>
            <a:r>
              <a:rPr lang="en-US" altLang="ko-KR" dirty="0"/>
              <a:t>(external schema)</a:t>
            </a:r>
          </a:p>
          <a:p>
            <a:pPr lvl="1">
              <a:lnSpc>
                <a:spcPct val="125000"/>
              </a:lnSpc>
            </a:pPr>
            <a:r>
              <a:rPr lang="ko-KR" altLang="en-US" dirty="0"/>
              <a:t>개개 사용자가 보는 개인적인 데이터베이스에 관한 것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가장 바깥쪽 스키마로 데이터베이스의 개개 사용자나 응용 프로그래머가 접근하는 데이터베이스를 정의하는 것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전체 데이터베이스 내의 전체 데이터 중에서 사용자가 사용하려는 한 논리적 부분을 말하기 때문에 서브 스키마</a:t>
            </a:r>
            <a:r>
              <a:rPr lang="en-US" altLang="ko-KR" dirty="0"/>
              <a:t>(sub schema)</a:t>
            </a:r>
            <a:r>
              <a:rPr lang="ko-KR" altLang="en-US" dirty="0"/>
              <a:t>라고도 함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ko-KR" altLang="en-US" dirty="0"/>
              <a:t>개념 스키마</a:t>
            </a:r>
            <a:r>
              <a:rPr lang="en-US" altLang="ko-KR" dirty="0"/>
              <a:t>(conceptual schema)</a:t>
            </a:r>
          </a:p>
          <a:p>
            <a:pPr lvl="1">
              <a:lnSpc>
                <a:spcPct val="125000"/>
              </a:lnSpc>
            </a:pPr>
            <a:r>
              <a:rPr lang="ko-KR" altLang="en-US" dirty="0"/>
              <a:t>모든 응용 시스템들이나 사용자들이 필요로 하는 데이터를 통합한 조직 전체의 데이터베이스 기술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개념 스키마로부터 모든 외부 스키마가 생성되고 지원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ko-KR" altLang="en-US" dirty="0"/>
              <a:t>내부</a:t>
            </a:r>
            <a:r>
              <a:rPr lang="en-US" altLang="ko-KR" dirty="0"/>
              <a:t>(internal) </a:t>
            </a:r>
            <a:r>
              <a:rPr lang="ko-KR" altLang="en-US" dirty="0"/>
              <a:t>스키마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저장 장치의 입장에서 전체 데이터베이스가 저장되는 방법을 명세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물리적 단계보다 한 단계 위로 물리적 저장 장치 관점에서 본 구조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endParaRPr lang="en-US" altLang="ko-KR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/>
              <a:t>3-5 </a:t>
            </a:r>
            <a:r>
              <a:rPr lang="ko-KR" altLang="en-US" dirty="0"/>
              <a:t>스키마</a:t>
            </a:r>
            <a:r>
              <a:rPr lang="en-US" altLang="ko-KR" dirty="0"/>
              <a:t>(Schema)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 </a:t>
            </a:r>
            <a:r>
              <a:rPr lang="ko-KR" altLang="en-US" dirty="0"/>
              <a:t>데이터베이스 관리 시스템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/>
              <a:t>데이터 독립성은 데이터베이스 구조의 변화로 인한 영향을 응용 프로그램 </a:t>
            </a:r>
            <a:r>
              <a:rPr lang="en-US" altLang="ko-KR" dirty="0"/>
              <a:t>(</a:t>
            </a:r>
            <a:r>
              <a:rPr lang="ko-KR" altLang="en-US" dirty="0"/>
              <a:t>또는 논리적 구조</a:t>
            </a:r>
            <a:r>
              <a:rPr lang="en-US" altLang="ko-KR" dirty="0"/>
              <a:t>)</a:t>
            </a:r>
            <a:r>
              <a:rPr lang="ko-KR" altLang="en-US" dirty="0"/>
              <a:t>에 미치지 않도록 하는 것을 의미</a:t>
            </a:r>
            <a:endParaRPr lang="en-US" altLang="ko-KR" dirty="0"/>
          </a:p>
          <a:p>
            <a:pPr>
              <a:lnSpc>
                <a:spcPct val="125000"/>
              </a:lnSpc>
            </a:pPr>
            <a:endParaRPr lang="en-US" altLang="ko-KR" dirty="0"/>
          </a:p>
          <a:p>
            <a:pPr>
              <a:lnSpc>
                <a:spcPct val="125000"/>
              </a:lnSpc>
            </a:pPr>
            <a:r>
              <a:rPr lang="ko-KR" altLang="en-US" dirty="0"/>
              <a:t>논리적 데이터 독립성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응용 프로그램에 영향을 주지 않고 논리적 데이터 구조를 변경할 수 있게 하는 것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endParaRPr lang="en-US" altLang="ko-KR" dirty="0"/>
          </a:p>
          <a:p>
            <a:pPr>
              <a:lnSpc>
                <a:spcPct val="125000"/>
              </a:lnSpc>
            </a:pPr>
            <a:r>
              <a:rPr lang="ko-KR" altLang="en-US" dirty="0"/>
              <a:t>물리적 데이터 독립성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응용 프로그램과 데이터베이스의 논리적 구조에 영향을 주지 않고 물리적 구조를 변경할 수 있게 하는 것</a:t>
            </a:r>
            <a:endParaRPr lang="en-US" altLang="ko-KR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/>
              <a:t>3-6 </a:t>
            </a:r>
            <a:r>
              <a:rPr lang="ko-KR" altLang="en-US" dirty="0"/>
              <a:t>데이터 독립성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 </a:t>
            </a:r>
            <a:r>
              <a:rPr lang="ko-KR" altLang="en-US" dirty="0"/>
              <a:t>데이터베이스 관리 시스템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5382125"/>
              </p:ext>
            </p:extLst>
          </p:nvPr>
        </p:nvGraphicFramePr>
        <p:xfrm>
          <a:off x="507522" y="1676400"/>
          <a:ext cx="92202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텍스트 개체 틀 10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5" name="제목 4"/>
          <p:cNvSpPr>
            <a:spLocks noGrp="1"/>
          </p:cNvSpPr>
          <p:nvPr>
            <p:ph type="title" idx="4294967295"/>
          </p:nvPr>
        </p:nvSpPr>
        <p:spPr>
          <a:xfrm>
            <a:off x="0" y="36513"/>
            <a:ext cx="6126163" cy="304800"/>
          </a:xfrm>
        </p:spPr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0ABB52C-2D99-3D42-8DC6-2085580A8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6E7DE0-7070-D84A-ABE9-D2CC6C27D3CA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7C75575-F043-B446-A10D-BDC425A54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A7ED30-2C0E-A144-97F6-377C3796363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C1BE5A2-C732-794C-B78D-EB93A05687DA}"/>
              </a:ext>
            </a:extLst>
          </p:cNvPr>
          <p:cNvSpPr txBox="1">
            <a:spLocks/>
          </p:cNvSpPr>
          <p:nvPr/>
        </p:nvSpPr>
        <p:spPr bwMode="auto">
          <a:xfrm>
            <a:off x="5354913" y="4110551"/>
            <a:ext cx="3904872" cy="1053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4295" tIns="37148" rIns="74295" bIns="37148" numCol="1" rtlCol="0" anchor="t" anchorCtr="0" compatLnSpc="1">
            <a:prstTxWarp prst="textNoShape">
              <a:avLst/>
            </a:prstTxWarp>
            <a:normAutofit fontScale="97500"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latinLnBrk="0"/>
            <a:r>
              <a:rPr kumimoji="1" lang="ko-KR" altLang="en-US" sz="3331" dirty="0">
                <a:solidFill>
                  <a:srgbClr val="000000"/>
                </a:solidFill>
              </a:rPr>
              <a:t>다음 시간에 </a:t>
            </a:r>
            <a:endParaRPr kumimoji="1" lang="en-US" altLang="ko-KR" sz="3331" dirty="0">
              <a:solidFill>
                <a:srgbClr val="000000"/>
              </a:solidFill>
            </a:endParaRPr>
          </a:p>
          <a:p>
            <a:pPr latinLnBrk="0"/>
            <a:r>
              <a:rPr kumimoji="1" lang="ko-KR" altLang="en-US" sz="3331" dirty="0">
                <a:solidFill>
                  <a:srgbClr val="000000"/>
                </a:solidFill>
              </a:rPr>
              <a:t>만나요</a:t>
            </a:r>
            <a:r>
              <a:rPr kumimoji="1" lang="en-US" altLang="ko-KR" sz="3331" dirty="0">
                <a:solidFill>
                  <a:srgbClr val="000000"/>
                </a:solidFill>
              </a:rPr>
              <a:t>.^^*</a:t>
            </a:r>
            <a:endParaRPr kumimoji="1" lang="en-US" altLang="en-US" sz="3331" dirty="0">
              <a:solidFill>
                <a:srgbClr val="000000"/>
              </a:solidFill>
            </a:endParaRPr>
          </a:p>
        </p:txBody>
      </p:sp>
      <p:pic>
        <p:nvPicPr>
          <p:cNvPr id="7" name="Graphic 7">
            <a:extLst>
              <a:ext uri="{FF2B5EF4-FFF2-40B4-BE49-F238E27FC236}">
                <a16:creationId xmlns:a16="http://schemas.microsoft.com/office/drawing/2014/main" id="{1A83DC09-CEA6-4945-9A88-187EED7B8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632" y="2117885"/>
            <a:ext cx="3365180" cy="336518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017448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/>
              <a:t>데이터베이스 시스템의 구성요소</a:t>
            </a:r>
            <a:endParaRPr lang="en-US" altLang="ko-KR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/>
              <a:t>3-7 </a:t>
            </a:r>
            <a:r>
              <a:rPr lang="ko-KR" altLang="en-US" dirty="0"/>
              <a:t>데이터베이스 시스템의 구성요소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 </a:t>
            </a:r>
            <a:r>
              <a:rPr lang="ko-KR" altLang="en-US" dirty="0"/>
              <a:t>데이터베이스 관리 시스템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7844" y="1752600"/>
            <a:ext cx="6310312" cy="4568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236133" y="1752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19page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/>
              <a:t>데이터베이스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특정 조직에서 데이터를 공동업무에 사용하기 위하여 데이터의 구조화</a:t>
            </a:r>
            <a:r>
              <a:rPr lang="en-US" altLang="ko-KR" dirty="0"/>
              <a:t>, </a:t>
            </a:r>
            <a:r>
              <a:rPr lang="ko-KR" altLang="en-US" dirty="0"/>
              <a:t>비 중복화하여 관리하는 것</a:t>
            </a:r>
            <a:endParaRPr lang="en-US" altLang="ko-KR" dirty="0"/>
          </a:p>
          <a:p>
            <a:pPr>
              <a:lnSpc>
                <a:spcPct val="125000"/>
              </a:lnSpc>
            </a:pPr>
            <a:endParaRPr lang="en-US" altLang="ko-KR" dirty="0"/>
          </a:p>
          <a:p>
            <a:pPr>
              <a:lnSpc>
                <a:spcPct val="125000"/>
              </a:lnSpc>
            </a:pPr>
            <a:r>
              <a:rPr lang="ko-KR" altLang="en-US" dirty="0"/>
              <a:t>데이터베이스 관리 시스템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데이터베이스를 관리하는 시스템</a:t>
            </a:r>
            <a:endParaRPr lang="en-US" altLang="ko-KR" dirty="0"/>
          </a:p>
          <a:p>
            <a:pPr>
              <a:lnSpc>
                <a:spcPct val="125000"/>
              </a:lnSpc>
            </a:pPr>
            <a:endParaRPr lang="en-US" altLang="ko-KR" dirty="0"/>
          </a:p>
          <a:p>
            <a:pPr>
              <a:lnSpc>
                <a:spcPct val="125000"/>
              </a:lnSpc>
            </a:pPr>
            <a:r>
              <a:rPr lang="ko-KR" altLang="en-US" dirty="0"/>
              <a:t>데이터 언어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사용자와 데이터베이스 사이를 연결시켜 주는 것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사용자가 원하는 정보를 요청하고 제공</a:t>
            </a:r>
            <a:endParaRPr lang="en-US" altLang="ko-KR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/>
              <a:t>3-7 </a:t>
            </a:r>
            <a:r>
              <a:rPr lang="ko-KR" altLang="en-US" dirty="0"/>
              <a:t>데이터베이스 시스템의 구성요소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 </a:t>
            </a:r>
            <a:r>
              <a:rPr lang="ko-KR" altLang="en-US" dirty="0"/>
              <a:t>데이터베이스 관리 시스템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/>
              <a:t>데이터베이스 관리자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데이터베이스를 관리하는 사람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자료복구나 백업</a:t>
            </a:r>
            <a:r>
              <a:rPr lang="en-US" altLang="ko-KR" dirty="0"/>
              <a:t>, </a:t>
            </a:r>
            <a:r>
              <a:rPr lang="ko-KR" altLang="en-US" dirty="0"/>
              <a:t>데이터 보전과 접근제어와 관련된 권한 부여와 성능 유지보수</a:t>
            </a:r>
            <a:r>
              <a:rPr lang="en-US" altLang="ko-KR" dirty="0"/>
              <a:t>, </a:t>
            </a:r>
            <a:r>
              <a:rPr lang="ko-KR" altLang="en-US" dirty="0"/>
              <a:t>개발과 테스트를 수행</a:t>
            </a:r>
            <a:endParaRPr lang="en-US" altLang="ko-KR" dirty="0"/>
          </a:p>
          <a:p>
            <a:pPr>
              <a:lnSpc>
                <a:spcPct val="125000"/>
              </a:lnSpc>
            </a:pPr>
            <a:endParaRPr lang="en-US" altLang="ko-KR" dirty="0"/>
          </a:p>
          <a:p>
            <a:pPr>
              <a:lnSpc>
                <a:spcPct val="125000"/>
              </a:lnSpc>
            </a:pPr>
            <a:r>
              <a:rPr lang="ko-KR" altLang="en-US" dirty="0"/>
              <a:t>사용자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데이터베이스를 이용하는 사람</a:t>
            </a:r>
            <a:endParaRPr lang="en-US" altLang="ko-KR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/>
              <a:t>3-7 </a:t>
            </a:r>
            <a:r>
              <a:rPr lang="ko-KR" altLang="en-US" dirty="0"/>
              <a:t>데이터베이스 시스템의 구성요소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 </a:t>
            </a:r>
            <a:r>
              <a:rPr lang="ko-KR" altLang="en-US" dirty="0"/>
              <a:t>데이터베이스 관리 시스템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33</a:t>
            </a:fld>
            <a:endParaRPr lang="en-US" altLang="ko-KR"/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/>
              <a:t>데이터 </a:t>
            </a:r>
            <a:r>
              <a:rPr lang="ko-KR" altLang="en-US" dirty="0" err="1"/>
              <a:t>정의어</a:t>
            </a:r>
            <a:r>
              <a:rPr lang="en-US" altLang="ko-KR" dirty="0"/>
              <a:t>(DDL : Data Definition Language)</a:t>
            </a:r>
          </a:p>
          <a:p>
            <a:pPr lvl="1">
              <a:lnSpc>
                <a:spcPct val="125000"/>
              </a:lnSpc>
            </a:pPr>
            <a:r>
              <a:rPr lang="ko-KR" altLang="en-US" dirty="0"/>
              <a:t>데이터베이스 스키마를 정의하거나 수정할 목적으로 사용하는 언어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endParaRPr lang="en-US" altLang="ko-KR" dirty="0"/>
          </a:p>
          <a:p>
            <a:pPr>
              <a:lnSpc>
                <a:spcPct val="125000"/>
              </a:lnSpc>
            </a:pPr>
            <a:r>
              <a:rPr lang="ko-KR" altLang="en-US" dirty="0"/>
              <a:t>대표적인 데이터 </a:t>
            </a:r>
            <a:r>
              <a:rPr lang="ko-KR" altLang="en-US" dirty="0" err="1"/>
              <a:t>정의어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en-US" altLang="ko-KR" dirty="0"/>
              <a:t>CREATE (</a:t>
            </a:r>
            <a:r>
              <a:rPr lang="ko-KR" altLang="en-US" dirty="0"/>
              <a:t>데이터베이스 생성</a:t>
            </a:r>
            <a:r>
              <a:rPr lang="en-US" altLang="ko-KR" dirty="0"/>
              <a:t>)</a:t>
            </a:r>
          </a:p>
          <a:p>
            <a:pPr lvl="1">
              <a:lnSpc>
                <a:spcPct val="125000"/>
              </a:lnSpc>
            </a:pPr>
            <a:r>
              <a:rPr lang="en-US" altLang="ko-KR" dirty="0"/>
              <a:t>ALTER (</a:t>
            </a:r>
            <a:r>
              <a:rPr lang="ko-KR" altLang="en-US" dirty="0"/>
              <a:t>데이터베이스 변경</a:t>
            </a:r>
            <a:r>
              <a:rPr lang="en-US" altLang="ko-KR" dirty="0"/>
              <a:t>)</a:t>
            </a:r>
          </a:p>
          <a:p>
            <a:pPr lvl="1">
              <a:lnSpc>
                <a:spcPct val="125000"/>
              </a:lnSpc>
            </a:pPr>
            <a:r>
              <a:rPr lang="en-US" altLang="ko-KR" dirty="0"/>
              <a:t>DROP (</a:t>
            </a:r>
            <a:r>
              <a:rPr lang="ko-KR" altLang="en-US" dirty="0"/>
              <a:t>데이터베이스 삭제</a:t>
            </a:r>
            <a:r>
              <a:rPr lang="en-US" altLang="ko-KR" dirty="0"/>
              <a:t>)</a:t>
            </a:r>
          </a:p>
          <a:p>
            <a:pPr lvl="1">
              <a:lnSpc>
                <a:spcPct val="125000"/>
              </a:lnSpc>
            </a:pPr>
            <a:r>
              <a:rPr lang="en-US" altLang="ko-KR" dirty="0"/>
              <a:t>RENAME (</a:t>
            </a:r>
            <a:r>
              <a:rPr lang="ko-KR" altLang="en-US" dirty="0"/>
              <a:t>데이터베이스 객체이름 변경</a:t>
            </a:r>
            <a:r>
              <a:rPr lang="en-US" altLang="ko-KR" dirty="0"/>
              <a:t>)</a:t>
            </a:r>
          </a:p>
          <a:p>
            <a:pPr lvl="1">
              <a:lnSpc>
                <a:spcPct val="125000"/>
              </a:lnSpc>
            </a:pPr>
            <a:r>
              <a:rPr lang="en-US" altLang="ko-KR" dirty="0"/>
              <a:t>TRUNCATE (</a:t>
            </a:r>
            <a:r>
              <a:rPr lang="ko-KR" altLang="en-US" dirty="0"/>
              <a:t>데이터베이스 데이터 삭제</a:t>
            </a:r>
            <a:r>
              <a:rPr lang="en-US" altLang="ko-KR" dirty="0"/>
              <a:t>)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/>
              <a:t>3-8 </a:t>
            </a:r>
            <a:r>
              <a:rPr lang="ko-KR" altLang="en-US" dirty="0"/>
              <a:t>데이터베이스 언어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 </a:t>
            </a:r>
            <a:r>
              <a:rPr lang="ko-KR" altLang="en-US" dirty="0"/>
              <a:t>데이터베이스 관리 시스템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34</a:t>
            </a:fld>
            <a:endParaRPr lang="en-US" altLang="ko-KR"/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/>
              <a:t>데이터 </a:t>
            </a:r>
            <a:r>
              <a:rPr lang="ko-KR" altLang="en-US" dirty="0" err="1"/>
              <a:t>조작어</a:t>
            </a:r>
            <a:r>
              <a:rPr lang="en-US" altLang="ko-KR" dirty="0"/>
              <a:t>(DML : Data Manipulation Language)</a:t>
            </a:r>
          </a:p>
          <a:p>
            <a:pPr lvl="1">
              <a:lnSpc>
                <a:spcPct val="125000"/>
              </a:lnSpc>
            </a:pPr>
            <a:r>
              <a:rPr lang="ko-KR" altLang="en-US" dirty="0"/>
              <a:t>데이터베이스 내의 데이터 연산을 위한 언어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endParaRPr lang="en-US" altLang="ko-KR" dirty="0"/>
          </a:p>
          <a:p>
            <a:pPr>
              <a:lnSpc>
                <a:spcPct val="125000"/>
              </a:lnSpc>
            </a:pPr>
            <a:r>
              <a:rPr lang="ko-KR" altLang="en-US" dirty="0"/>
              <a:t>대표적인 데이터 </a:t>
            </a:r>
            <a:r>
              <a:rPr lang="ko-KR" altLang="en-US" dirty="0" err="1"/>
              <a:t>조작어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en-US" altLang="ko-KR" dirty="0"/>
              <a:t>INSERT (</a:t>
            </a:r>
            <a:r>
              <a:rPr lang="ko-KR" altLang="en-US" dirty="0"/>
              <a:t>데이터 입력</a:t>
            </a:r>
            <a:r>
              <a:rPr lang="en-US" altLang="ko-KR" dirty="0"/>
              <a:t>)</a:t>
            </a:r>
          </a:p>
          <a:p>
            <a:pPr lvl="1">
              <a:lnSpc>
                <a:spcPct val="125000"/>
              </a:lnSpc>
            </a:pPr>
            <a:r>
              <a:rPr lang="en-US" altLang="ko-KR" dirty="0"/>
              <a:t>UPDATE (</a:t>
            </a:r>
            <a:r>
              <a:rPr lang="ko-KR" altLang="en-US" dirty="0"/>
              <a:t>데이터 수정</a:t>
            </a:r>
            <a:r>
              <a:rPr lang="en-US" altLang="ko-KR" dirty="0"/>
              <a:t>)</a:t>
            </a:r>
          </a:p>
          <a:p>
            <a:pPr lvl="1">
              <a:lnSpc>
                <a:spcPct val="125000"/>
              </a:lnSpc>
            </a:pPr>
            <a:r>
              <a:rPr lang="en-US" altLang="ko-KR" dirty="0"/>
              <a:t>DELETE (</a:t>
            </a:r>
            <a:r>
              <a:rPr lang="ko-KR" altLang="en-US" dirty="0"/>
              <a:t>데이터 삭제</a:t>
            </a:r>
            <a:r>
              <a:rPr lang="en-US" altLang="ko-KR" dirty="0"/>
              <a:t>)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/>
              <a:t>3-8 </a:t>
            </a:r>
            <a:r>
              <a:rPr lang="ko-KR" altLang="en-US" dirty="0"/>
              <a:t>데이터베이스 언어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 </a:t>
            </a:r>
            <a:r>
              <a:rPr lang="ko-KR" altLang="en-US" dirty="0"/>
              <a:t>데이터베이스 관리 시스템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35</a:t>
            </a:fld>
            <a:endParaRPr lang="en-US" altLang="ko-KR"/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/>
              <a:t>데이터 </a:t>
            </a:r>
            <a:r>
              <a:rPr lang="ko-KR" altLang="en-US" dirty="0" err="1"/>
              <a:t>제어어</a:t>
            </a:r>
            <a:r>
              <a:rPr lang="en-US" altLang="ko-KR" dirty="0"/>
              <a:t>(DCL : Data Control Language)</a:t>
            </a:r>
          </a:p>
          <a:p>
            <a:pPr lvl="1">
              <a:lnSpc>
                <a:spcPct val="125000"/>
              </a:lnSpc>
            </a:pPr>
            <a:r>
              <a:rPr lang="ko-KR" altLang="en-US" dirty="0"/>
              <a:t>데이터베이스 내의 데이터를 올바르고 정확하게 유지하기 위한 언어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endParaRPr lang="en-US" altLang="ko-KR" dirty="0"/>
          </a:p>
          <a:p>
            <a:pPr>
              <a:lnSpc>
                <a:spcPct val="125000"/>
              </a:lnSpc>
            </a:pPr>
            <a:r>
              <a:rPr lang="ko-KR" altLang="en-US" dirty="0"/>
              <a:t>데이터 제어어의 역할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보안</a:t>
            </a:r>
            <a:r>
              <a:rPr lang="en-US" altLang="ko-KR" dirty="0"/>
              <a:t>(security) : </a:t>
            </a:r>
            <a:r>
              <a:rPr lang="ko-KR" altLang="en-US" dirty="0"/>
              <a:t>불법적인 사용자로부터 데이터를 보호</a:t>
            </a:r>
          </a:p>
          <a:p>
            <a:pPr lvl="1">
              <a:lnSpc>
                <a:spcPct val="125000"/>
              </a:lnSpc>
            </a:pPr>
            <a:r>
              <a:rPr lang="ko-KR" altLang="en-US" dirty="0" err="1"/>
              <a:t>무결성</a:t>
            </a:r>
            <a:r>
              <a:rPr lang="en-US" altLang="ko-KR" dirty="0"/>
              <a:t>(integrity) : </a:t>
            </a:r>
            <a:r>
              <a:rPr lang="ko-KR" altLang="en-US" dirty="0"/>
              <a:t>데이터 정확성</a:t>
            </a:r>
          </a:p>
          <a:p>
            <a:pPr lvl="1">
              <a:lnSpc>
                <a:spcPct val="125000"/>
              </a:lnSpc>
            </a:pPr>
            <a:r>
              <a:rPr lang="ko-KR" altLang="en-US" dirty="0"/>
              <a:t>데이터 회복</a:t>
            </a:r>
            <a:r>
              <a:rPr lang="en-US" altLang="ko-KR" dirty="0"/>
              <a:t>(recovery) : </a:t>
            </a:r>
            <a:r>
              <a:rPr lang="ko-KR" altLang="en-US" dirty="0"/>
              <a:t>시스템 장애에 대비</a:t>
            </a:r>
          </a:p>
          <a:p>
            <a:pPr lvl="1">
              <a:lnSpc>
                <a:spcPct val="125000"/>
              </a:lnSpc>
            </a:pPr>
            <a:r>
              <a:rPr lang="ko-KR" altLang="en-US" dirty="0"/>
              <a:t>병행수행</a:t>
            </a:r>
            <a:r>
              <a:rPr lang="en-US" altLang="ko-KR" dirty="0"/>
              <a:t>(concurrency) : </a:t>
            </a:r>
            <a:r>
              <a:rPr lang="ko-KR" altLang="en-US" dirty="0"/>
              <a:t>데이터베이스의 동시 접근 가능</a:t>
            </a:r>
            <a:endParaRPr lang="en-US" altLang="ko-KR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/>
              <a:t>3-8 </a:t>
            </a:r>
            <a:r>
              <a:rPr lang="ko-KR" altLang="en-US" dirty="0"/>
              <a:t>데이터베이스 언어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 </a:t>
            </a:r>
            <a:r>
              <a:rPr lang="ko-KR" altLang="en-US" dirty="0"/>
              <a:t>데이터베이스 관리 시스템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36</a:t>
            </a:fld>
            <a:endParaRPr lang="en-US" altLang="ko-KR"/>
          </a:p>
        </p:txBody>
      </p: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/>
              <a:t>데이터베이스 사용자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일반 사용자</a:t>
            </a:r>
            <a:r>
              <a:rPr lang="en-US" altLang="ko-KR" dirty="0"/>
              <a:t>, </a:t>
            </a:r>
            <a:r>
              <a:rPr lang="ko-KR" altLang="en-US" dirty="0"/>
              <a:t>응용 프로그래머</a:t>
            </a:r>
            <a:r>
              <a:rPr lang="en-US" altLang="ko-KR" dirty="0"/>
              <a:t>, </a:t>
            </a:r>
            <a:r>
              <a:rPr lang="ko-KR" altLang="en-US" dirty="0"/>
              <a:t>데이터베이스 관리자</a:t>
            </a:r>
            <a:endParaRPr lang="en-US" altLang="ko-KR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/>
              <a:t>3-9 </a:t>
            </a:r>
            <a:r>
              <a:rPr lang="ko-KR" altLang="en-US" dirty="0"/>
              <a:t>데이터베이스 사용자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 </a:t>
            </a:r>
            <a:r>
              <a:rPr lang="ko-KR" altLang="en-US" dirty="0"/>
              <a:t>데이터베이스 관리 시스템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37</a:t>
            </a:fld>
            <a:endParaRPr lang="en-US" altLang="ko-K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0400" y="2133600"/>
            <a:ext cx="7025201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440400" y="3048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22page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/>
              <a:t>일반 사용자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비절차적 </a:t>
            </a:r>
            <a:r>
              <a:rPr lang="en-US" altLang="ko-KR" dirty="0"/>
              <a:t>DML(</a:t>
            </a:r>
            <a:r>
              <a:rPr lang="ko-KR" altLang="en-US" dirty="0" err="1"/>
              <a:t>질의어</a:t>
            </a:r>
            <a:r>
              <a:rPr lang="en-US" altLang="ko-KR" dirty="0"/>
              <a:t>)</a:t>
            </a:r>
            <a:r>
              <a:rPr lang="ko-KR" altLang="en-US" dirty="0"/>
              <a:t>를 통한 데이터베이스 접근이 가능</a:t>
            </a:r>
            <a:endParaRPr lang="en-US" altLang="ko-KR" dirty="0"/>
          </a:p>
          <a:p>
            <a:pPr>
              <a:lnSpc>
                <a:spcPct val="125000"/>
              </a:lnSpc>
            </a:pPr>
            <a:endParaRPr lang="en-US" altLang="ko-KR" dirty="0"/>
          </a:p>
          <a:p>
            <a:pPr>
              <a:lnSpc>
                <a:spcPct val="125000"/>
              </a:lnSpc>
            </a:pPr>
            <a:r>
              <a:rPr lang="ko-KR" altLang="en-US" dirty="0"/>
              <a:t>응용 프로그래머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프로그래밍 언어에 </a:t>
            </a:r>
            <a:r>
              <a:rPr lang="en-US" altLang="ko-KR" dirty="0"/>
              <a:t>DML</a:t>
            </a:r>
            <a:r>
              <a:rPr lang="ko-KR" altLang="en-US" dirty="0"/>
              <a:t>을 삽입하여 데이터베이스에 접근</a:t>
            </a:r>
            <a:endParaRPr lang="en-US" altLang="ko-KR" dirty="0"/>
          </a:p>
          <a:p>
            <a:pPr>
              <a:lnSpc>
                <a:spcPct val="125000"/>
              </a:lnSpc>
            </a:pPr>
            <a:endParaRPr lang="en-US" altLang="ko-KR" dirty="0"/>
          </a:p>
          <a:p>
            <a:pPr>
              <a:lnSpc>
                <a:spcPct val="125000"/>
              </a:lnSpc>
            </a:pPr>
            <a:r>
              <a:rPr lang="ko-KR" altLang="en-US" dirty="0"/>
              <a:t>데이터베이스 관리자</a:t>
            </a:r>
            <a:r>
              <a:rPr lang="en-US" altLang="ko-KR" dirty="0"/>
              <a:t>(DBA)</a:t>
            </a:r>
          </a:p>
          <a:p>
            <a:pPr lvl="1">
              <a:lnSpc>
                <a:spcPct val="125000"/>
              </a:lnSpc>
            </a:pPr>
            <a:r>
              <a:rPr lang="en-US" altLang="ko-KR" dirty="0"/>
              <a:t>DDL</a:t>
            </a:r>
            <a:r>
              <a:rPr lang="ko-KR" altLang="en-US" dirty="0"/>
              <a:t>과 </a:t>
            </a:r>
            <a:r>
              <a:rPr lang="en-US" altLang="ko-KR" dirty="0"/>
              <a:t>DCL</a:t>
            </a:r>
            <a:r>
              <a:rPr lang="ko-KR" altLang="en-US" dirty="0"/>
              <a:t>을 통해 데이터베이스를 정의하고 제어하는 사람</a:t>
            </a:r>
            <a:endParaRPr lang="en-US" altLang="ko-KR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/>
              <a:t>3-9 </a:t>
            </a:r>
            <a:r>
              <a:rPr lang="ko-KR" altLang="en-US" dirty="0"/>
              <a:t>데이터베이스 사용자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 </a:t>
            </a:r>
            <a:r>
              <a:rPr lang="ko-KR" altLang="en-US" dirty="0"/>
              <a:t>데이터베이스 관리 시스템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38</a:t>
            </a:fld>
            <a:endParaRPr lang="en-US" altLang="ko-KR"/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>
              <a:defRPr/>
            </a:pPr>
            <a:r>
              <a:rPr lang="ko-KR" altLang="en-US" dirty="0">
                <a:latin typeface="+mn-ea"/>
              </a:rPr>
              <a:t>정보처리 시스템</a:t>
            </a:r>
          </a:p>
          <a:p>
            <a:pPr lvl="1">
              <a:defRPr/>
            </a:pPr>
            <a:r>
              <a:rPr lang="ko-KR" altLang="en-US" dirty="0">
                <a:latin typeface="+mn-ea"/>
              </a:rPr>
              <a:t>자료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관찰이나 측정을 통해서 수집된 사실이나 값</a:t>
            </a:r>
            <a:r>
              <a:rPr lang="en-US" altLang="ko-KR" dirty="0">
                <a:latin typeface="+mn-ea"/>
              </a:rPr>
              <a:t>.</a:t>
            </a:r>
          </a:p>
          <a:p>
            <a:pPr lvl="1">
              <a:defRPr/>
            </a:pPr>
            <a:r>
              <a:rPr lang="ko-KR" altLang="en-US" dirty="0">
                <a:latin typeface="+mn-ea"/>
              </a:rPr>
              <a:t>정보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의사결정을 할 수 있게 하는 가공된 데이터</a:t>
            </a:r>
            <a:r>
              <a:rPr lang="en-US" altLang="ko-KR" dirty="0">
                <a:latin typeface="+mn-ea"/>
              </a:rPr>
              <a:t>.</a:t>
            </a:r>
          </a:p>
          <a:p>
            <a:pPr>
              <a:defRPr/>
            </a:pPr>
            <a:endParaRPr lang="en-US" altLang="ko-KR" dirty="0">
              <a:latin typeface="+mn-ea"/>
            </a:endParaRPr>
          </a:p>
          <a:p>
            <a:pPr>
              <a:defRPr/>
            </a:pPr>
            <a:endParaRPr lang="en-US" altLang="ko-KR" dirty="0">
              <a:latin typeface="+mn-ea"/>
            </a:endParaRPr>
          </a:p>
          <a:p>
            <a:pPr>
              <a:defRPr/>
            </a:pPr>
            <a:endParaRPr lang="en-US" altLang="ko-KR" dirty="0">
              <a:latin typeface="+mn-ea"/>
            </a:endParaRPr>
          </a:p>
          <a:p>
            <a:pPr>
              <a:defRPr/>
            </a:pPr>
            <a:r>
              <a:rPr lang="ko-KR" altLang="en-US" dirty="0">
                <a:latin typeface="+mn-ea"/>
              </a:rPr>
              <a:t>데이터베이스 정의</a:t>
            </a:r>
          </a:p>
          <a:p>
            <a:pPr lvl="1">
              <a:defRPr/>
            </a:pPr>
            <a:r>
              <a:rPr lang="ko-KR" altLang="en-US" dirty="0">
                <a:latin typeface="+mn-ea"/>
              </a:rPr>
              <a:t>어느 한 조직에서 다수의 응용 시스템들을 공용으로 사용하기 위해 통합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저장한 운영 데이터의 집합</a:t>
            </a:r>
            <a:r>
              <a:rPr lang="en-US" altLang="ko-KR" dirty="0">
                <a:latin typeface="+mn-ea"/>
              </a:rPr>
              <a:t>.</a:t>
            </a:r>
          </a:p>
          <a:p>
            <a:pPr lvl="2">
              <a:defRPr/>
            </a:pPr>
            <a:r>
              <a:rPr lang="ko-KR" altLang="en-US" dirty="0">
                <a:latin typeface="+mn-ea"/>
              </a:rPr>
              <a:t>통합된 데이터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중복 최소</a:t>
            </a:r>
            <a:r>
              <a:rPr lang="en-US" altLang="ko-KR" dirty="0">
                <a:latin typeface="+mn-ea"/>
              </a:rPr>
              <a:t>)</a:t>
            </a:r>
          </a:p>
          <a:p>
            <a:pPr lvl="2">
              <a:defRPr/>
            </a:pPr>
            <a:r>
              <a:rPr lang="ko-KR" altLang="en-US" dirty="0">
                <a:latin typeface="+mn-ea"/>
              </a:rPr>
              <a:t>저장된 데이터</a:t>
            </a:r>
          </a:p>
          <a:p>
            <a:pPr lvl="2">
              <a:defRPr/>
            </a:pPr>
            <a:r>
              <a:rPr lang="ko-KR" altLang="en-US" dirty="0">
                <a:latin typeface="+mn-ea"/>
              </a:rPr>
              <a:t>운영 데이터</a:t>
            </a:r>
          </a:p>
          <a:p>
            <a:pPr lvl="2">
              <a:defRPr/>
            </a:pPr>
            <a:r>
              <a:rPr lang="ko-KR" altLang="en-US" dirty="0">
                <a:latin typeface="+mn-ea"/>
              </a:rPr>
              <a:t>공용 데이터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학습정리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68B0BF6-32B8-4A20-B4D1-44D2EE44FB2B}" type="slidenum">
              <a:rPr lang="en-US" altLang="ko-KR" smtClean="0"/>
              <a:pPr>
                <a:defRPr/>
              </a:pPr>
              <a:t>39</a:t>
            </a:fld>
            <a:endParaRPr lang="en-US" altLang="ko-K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40769" y="2366650"/>
            <a:ext cx="5224462" cy="6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SECTION 01 </a:t>
            </a:r>
            <a:r>
              <a:rPr lang="ko-KR" altLang="en-US" dirty="0"/>
              <a:t>정보 시스템 </a:t>
            </a:r>
          </a:p>
          <a:p>
            <a:pPr lvl="1"/>
            <a:r>
              <a:rPr lang="en-US" altLang="ko-KR" dirty="0"/>
              <a:t>1-1 </a:t>
            </a:r>
            <a:r>
              <a:rPr lang="ko-KR" altLang="en-US" dirty="0"/>
              <a:t>자료와 정보 </a:t>
            </a:r>
          </a:p>
          <a:p>
            <a:pPr lvl="1"/>
            <a:r>
              <a:rPr lang="en-US" altLang="ko-KR" dirty="0"/>
              <a:t>1-2 </a:t>
            </a:r>
            <a:r>
              <a:rPr lang="ko-KR" altLang="en-US" dirty="0"/>
              <a:t>정보 시스템 </a:t>
            </a:r>
          </a:p>
          <a:p>
            <a:pPr lvl="1"/>
            <a:r>
              <a:rPr lang="en-US" altLang="ko-KR" dirty="0"/>
              <a:t>1-3 </a:t>
            </a:r>
            <a:r>
              <a:rPr lang="ko-KR" altLang="en-US" dirty="0"/>
              <a:t>자료 처리 시스템 </a:t>
            </a:r>
          </a:p>
          <a:p>
            <a:endParaRPr lang="en-US" altLang="ko-KR" dirty="0"/>
          </a:p>
          <a:p>
            <a:r>
              <a:rPr lang="en-US" altLang="ko-KR" dirty="0"/>
              <a:t>SECTION 02 </a:t>
            </a:r>
            <a:r>
              <a:rPr lang="ko-KR" altLang="en-US" dirty="0"/>
              <a:t>데이터베이스의 개념 </a:t>
            </a:r>
          </a:p>
          <a:p>
            <a:pPr lvl="1"/>
            <a:r>
              <a:rPr lang="en-US" altLang="ko-KR" dirty="0"/>
              <a:t>2-1 </a:t>
            </a:r>
            <a:r>
              <a:rPr lang="ko-KR" altLang="en-US" dirty="0"/>
              <a:t>데이터베이스 정의 </a:t>
            </a:r>
          </a:p>
          <a:p>
            <a:pPr lvl="1"/>
            <a:r>
              <a:rPr lang="en-US" altLang="ko-KR" dirty="0"/>
              <a:t>2-1 </a:t>
            </a:r>
            <a:r>
              <a:rPr lang="ko-KR" altLang="en-US" dirty="0"/>
              <a:t>데이터베이스 특징 </a:t>
            </a:r>
          </a:p>
          <a:p>
            <a:endParaRPr lang="en-US" altLang="ko-KR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목차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sp>
        <p:nvSpPr>
          <p:cNvPr id="5" name="제목 4"/>
          <p:cNvSpPr>
            <a:spLocks noGrp="1"/>
          </p:cNvSpPr>
          <p:nvPr>
            <p:ph type="title" idx="4294967295"/>
          </p:nvPr>
        </p:nvSpPr>
        <p:spPr>
          <a:xfrm>
            <a:off x="0" y="36513"/>
            <a:ext cx="6126163" cy="304800"/>
          </a:xfrm>
        </p:spPr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>
              <a:defRPr/>
            </a:pPr>
            <a:r>
              <a:rPr lang="ko-KR" altLang="en-US" dirty="0">
                <a:latin typeface="+mn-ea"/>
              </a:rPr>
              <a:t>데이터베이스 특징</a:t>
            </a:r>
          </a:p>
          <a:p>
            <a:pPr lvl="1">
              <a:defRPr/>
            </a:pPr>
            <a:r>
              <a:rPr lang="ko-KR" altLang="en-US" dirty="0">
                <a:latin typeface="+mn-ea"/>
              </a:rPr>
              <a:t>실시간 접근이 가능</a:t>
            </a:r>
          </a:p>
          <a:p>
            <a:pPr lvl="1">
              <a:defRPr/>
            </a:pPr>
            <a:r>
              <a:rPr lang="ko-KR" altLang="en-US" dirty="0">
                <a:latin typeface="+mn-ea"/>
              </a:rPr>
              <a:t>계속적인 변화</a:t>
            </a:r>
          </a:p>
          <a:p>
            <a:pPr lvl="1">
              <a:defRPr/>
            </a:pPr>
            <a:r>
              <a:rPr lang="ko-KR" altLang="en-US" dirty="0">
                <a:latin typeface="+mn-ea"/>
              </a:rPr>
              <a:t>동시 공유 가능</a:t>
            </a:r>
          </a:p>
          <a:p>
            <a:pPr lvl="1">
              <a:defRPr/>
            </a:pPr>
            <a:r>
              <a:rPr lang="ko-KR" altLang="en-US" dirty="0">
                <a:latin typeface="+mn-ea"/>
              </a:rPr>
              <a:t>내용에 의한 참조 가능</a:t>
            </a:r>
          </a:p>
          <a:p>
            <a:pPr>
              <a:defRPr/>
            </a:pPr>
            <a:endParaRPr lang="en-US" altLang="ko-KR" dirty="0">
              <a:latin typeface="+mn-ea"/>
            </a:endParaRPr>
          </a:p>
          <a:p>
            <a:pPr>
              <a:defRPr/>
            </a:pPr>
            <a:r>
              <a:rPr lang="en-US" altLang="ko-KR" dirty="0">
                <a:latin typeface="+mn-ea"/>
              </a:rPr>
              <a:t>DBMS</a:t>
            </a:r>
            <a:r>
              <a:rPr lang="ko-KR" altLang="en-US" dirty="0">
                <a:latin typeface="+mn-ea"/>
              </a:rPr>
              <a:t>의 장점</a:t>
            </a:r>
          </a:p>
          <a:p>
            <a:pPr lvl="1">
              <a:defRPr/>
            </a:pPr>
            <a:r>
              <a:rPr lang="ko-KR" altLang="en-US" dirty="0">
                <a:latin typeface="+mn-ea"/>
              </a:rPr>
              <a:t>중복을 최소화</a:t>
            </a:r>
          </a:p>
          <a:p>
            <a:pPr lvl="1">
              <a:defRPr/>
            </a:pPr>
            <a:r>
              <a:rPr lang="ko-KR" altLang="en-US" dirty="0">
                <a:latin typeface="+mn-ea"/>
              </a:rPr>
              <a:t>데이터를 공유</a:t>
            </a:r>
          </a:p>
          <a:p>
            <a:pPr lvl="1">
              <a:defRPr/>
            </a:pPr>
            <a:r>
              <a:rPr lang="ko-KR" altLang="en-US" dirty="0">
                <a:latin typeface="+mn-ea"/>
              </a:rPr>
              <a:t>일관성 유지</a:t>
            </a:r>
          </a:p>
          <a:p>
            <a:pPr lvl="1">
              <a:defRPr/>
            </a:pPr>
            <a:r>
              <a:rPr lang="ko-KR" altLang="en-US" dirty="0" err="1">
                <a:latin typeface="+mn-ea"/>
              </a:rPr>
              <a:t>무결성</a:t>
            </a:r>
            <a:r>
              <a:rPr lang="ko-KR" altLang="en-US" dirty="0">
                <a:latin typeface="+mn-ea"/>
              </a:rPr>
              <a:t> 유지</a:t>
            </a:r>
          </a:p>
          <a:p>
            <a:pPr lvl="1">
              <a:defRPr/>
            </a:pPr>
            <a:r>
              <a:rPr lang="ko-KR" altLang="en-US" dirty="0">
                <a:latin typeface="+mn-ea"/>
              </a:rPr>
              <a:t>보안 유지</a:t>
            </a:r>
          </a:p>
          <a:p>
            <a:pPr lvl="1">
              <a:defRPr/>
            </a:pPr>
            <a:r>
              <a:rPr lang="ko-KR" altLang="en-US" dirty="0">
                <a:latin typeface="+mn-ea"/>
              </a:rPr>
              <a:t>표준화가 가능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학습정리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68B0BF6-32B8-4A20-B4D1-44D2EE44FB2B}" type="slidenum">
              <a:rPr lang="en-US" altLang="ko-KR" smtClean="0"/>
              <a:pPr>
                <a:defRPr/>
              </a:pPr>
              <a:t>40</a:t>
            </a:fld>
            <a:endParaRPr lang="en-US" altLang="ko-KR"/>
          </a:p>
        </p:txBody>
      </p:sp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>
              <a:defRPr/>
            </a:pPr>
            <a:r>
              <a:rPr lang="ko-KR" altLang="en-US" dirty="0">
                <a:latin typeface="+mn-ea"/>
              </a:rPr>
              <a:t>스키마</a:t>
            </a:r>
            <a:r>
              <a:rPr lang="en-US" altLang="ko-KR" dirty="0">
                <a:latin typeface="+mn-ea"/>
              </a:rPr>
              <a:t>(Schema)</a:t>
            </a:r>
          </a:p>
          <a:p>
            <a:pPr lvl="1">
              <a:defRPr/>
            </a:pPr>
            <a:r>
              <a:rPr lang="ko-KR" altLang="en-US" dirty="0">
                <a:latin typeface="+mn-ea"/>
              </a:rPr>
              <a:t>외부 스키마</a:t>
            </a:r>
            <a:r>
              <a:rPr lang="en-US" altLang="ko-KR" dirty="0">
                <a:latin typeface="+mn-ea"/>
              </a:rPr>
              <a:t>(External Schema) : </a:t>
            </a:r>
            <a:r>
              <a:rPr lang="ko-KR" altLang="en-US" dirty="0">
                <a:latin typeface="+mn-ea"/>
              </a:rPr>
              <a:t>사용자나 응용 프로그래머가 접근할 수 있는 데이터베이스를 정의</a:t>
            </a:r>
          </a:p>
          <a:p>
            <a:pPr lvl="1">
              <a:defRPr/>
            </a:pPr>
            <a:r>
              <a:rPr lang="ko-KR" altLang="en-US" dirty="0">
                <a:latin typeface="+mn-ea"/>
              </a:rPr>
              <a:t>개념 스키마</a:t>
            </a:r>
            <a:r>
              <a:rPr lang="en-US" altLang="ko-KR" dirty="0">
                <a:latin typeface="+mn-ea"/>
              </a:rPr>
              <a:t>(Conceptual Schema)</a:t>
            </a:r>
          </a:p>
          <a:p>
            <a:pPr lvl="2">
              <a:defRPr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범기관적</a:t>
            </a:r>
            <a:r>
              <a:rPr lang="ko-KR" altLang="en-US" dirty="0">
                <a:latin typeface="+mn-ea"/>
              </a:rPr>
              <a:t> 입장에서 본 데이터베이스의 정의</a:t>
            </a:r>
          </a:p>
          <a:p>
            <a:pPr lvl="2">
              <a:defRPr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모든 응용에 대한 전체적으로 통합된 데이터 구조</a:t>
            </a:r>
          </a:p>
          <a:p>
            <a:pPr lvl="2">
              <a:defRPr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단순히 스키마라고도 함</a:t>
            </a:r>
            <a:r>
              <a:rPr lang="en-US" altLang="ko-KR" dirty="0">
                <a:latin typeface="+mn-ea"/>
              </a:rPr>
              <a:t>.</a:t>
            </a:r>
          </a:p>
          <a:p>
            <a:pPr lvl="2">
              <a:defRPr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접근 권한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보안 정책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무결성</a:t>
            </a:r>
            <a:r>
              <a:rPr lang="ko-KR" altLang="en-US" dirty="0">
                <a:latin typeface="+mn-ea"/>
              </a:rPr>
              <a:t> 규칙을 명세</a:t>
            </a:r>
          </a:p>
          <a:p>
            <a:pPr lvl="1">
              <a:defRPr/>
            </a:pPr>
            <a:r>
              <a:rPr lang="ko-KR" altLang="en-US" dirty="0">
                <a:latin typeface="+mn-ea"/>
              </a:rPr>
              <a:t>내부 스키마</a:t>
            </a:r>
            <a:r>
              <a:rPr lang="en-US" altLang="ko-KR" dirty="0">
                <a:latin typeface="+mn-ea"/>
              </a:rPr>
              <a:t>(Internal Schema) : </a:t>
            </a:r>
            <a:r>
              <a:rPr lang="ko-KR" altLang="en-US" dirty="0">
                <a:latin typeface="+mn-ea"/>
              </a:rPr>
              <a:t>물리적 저장 장치의 관점</a:t>
            </a:r>
          </a:p>
          <a:p>
            <a:pPr>
              <a:defRPr/>
            </a:pPr>
            <a:r>
              <a:rPr lang="en-US" altLang="ko-KR" dirty="0">
                <a:latin typeface="+mn-ea"/>
              </a:rPr>
              <a:t>DBMS</a:t>
            </a:r>
            <a:r>
              <a:rPr lang="ko-KR" altLang="en-US" dirty="0">
                <a:latin typeface="+mn-ea"/>
              </a:rPr>
              <a:t>의 필수 기능</a:t>
            </a:r>
          </a:p>
          <a:p>
            <a:pPr lvl="1">
              <a:defRPr/>
            </a:pPr>
            <a:r>
              <a:rPr lang="ko-KR" altLang="en-US" dirty="0">
                <a:latin typeface="+mn-ea"/>
              </a:rPr>
              <a:t>정의 기능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응용 프로그램과 데이터베이스 사이의 인터페이스</a:t>
            </a:r>
          </a:p>
          <a:p>
            <a:pPr lvl="1">
              <a:defRPr/>
            </a:pPr>
            <a:r>
              <a:rPr lang="ko-KR" altLang="en-US" dirty="0">
                <a:latin typeface="+mn-ea"/>
              </a:rPr>
              <a:t>조작 기능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사용자와 데이터베이스 사이의 인터페이스</a:t>
            </a:r>
          </a:p>
          <a:p>
            <a:pPr lvl="1">
              <a:defRPr/>
            </a:pPr>
            <a:r>
              <a:rPr lang="ko-KR" altLang="en-US" dirty="0">
                <a:latin typeface="+mn-ea"/>
              </a:rPr>
              <a:t>제어 기능</a:t>
            </a:r>
            <a:r>
              <a:rPr lang="en-US" altLang="ko-KR" dirty="0">
                <a:latin typeface="+mn-ea"/>
              </a:rPr>
              <a:t>(Control Facility): </a:t>
            </a:r>
            <a:r>
              <a:rPr lang="ko-KR" altLang="en-US" dirty="0">
                <a:latin typeface="+mn-ea"/>
              </a:rPr>
              <a:t>데이터의 정확성과 안전성을 유지</a:t>
            </a:r>
          </a:p>
          <a:p>
            <a:pPr lvl="2">
              <a:defRPr/>
            </a:pPr>
            <a:r>
              <a:rPr lang="ko-KR" altLang="en-US" dirty="0">
                <a:latin typeface="+mn-ea"/>
              </a:rPr>
              <a:t>무결성 유지</a:t>
            </a:r>
          </a:p>
          <a:p>
            <a:pPr lvl="2">
              <a:defRPr/>
            </a:pPr>
            <a:r>
              <a:rPr lang="ko-KR" altLang="en-US" dirty="0">
                <a:latin typeface="+mn-ea"/>
              </a:rPr>
              <a:t>보안 유지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권한 검사</a:t>
            </a:r>
          </a:p>
          <a:p>
            <a:pPr lvl="2">
              <a:defRPr/>
            </a:pPr>
            <a:r>
              <a:rPr lang="ko-KR" altLang="en-US" dirty="0">
                <a:latin typeface="+mn-ea"/>
              </a:rPr>
              <a:t>병행 수행 제어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학습정리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68B0BF6-32B8-4A20-B4D1-44D2EE44FB2B}" type="slidenum">
              <a:rPr lang="en-US" altLang="ko-KR" smtClean="0"/>
              <a:pPr>
                <a:defRPr/>
              </a:pPr>
              <a:t>41</a:t>
            </a:fld>
            <a:endParaRPr lang="en-US" altLang="ko-KR"/>
          </a:p>
        </p:txBody>
      </p:sp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>
              <a:defRPr/>
            </a:pPr>
            <a:r>
              <a:rPr lang="ko-KR" altLang="en-US" dirty="0">
                <a:latin typeface="+mn-ea"/>
              </a:rPr>
              <a:t>데이터베이스 관리자</a:t>
            </a:r>
            <a:r>
              <a:rPr lang="en-US" altLang="ko-KR" dirty="0">
                <a:latin typeface="+mn-ea"/>
              </a:rPr>
              <a:t>(DBA)</a:t>
            </a:r>
          </a:p>
          <a:p>
            <a:pPr lvl="1">
              <a:defRPr/>
            </a:pPr>
            <a:r>
              <a:rPr lang="ko-KR" altLang="en-US" dirty="0" err="1">
                <a:latin typeface="+mn-ea"/>
              </a:rPr>
              <a:t>정의어</a:t>
            </a:r>
            <a:r>
              <a:rPr lang="en-US" altLang="ko-KR" dirty="0">
                <a:latin typeface="+mn-ea"/>
              </a:rPr>
              <a:t>(DDL)</a:t>
            </a:r>
            <a:r>
              <a:rPr lang="ko-KR" altLang="en-US" dirty="0">
                <a:latin typeface="+mn-ea"/>
              </a:rPr>
              <a:t>와 제어어</a:t>
            </a:r>
            <a:r>
              <a:rPr lang="en-US" altLang="ko-KR" dirty="0">
                <a:latin typeface="+mn-ea"/>
              </a:rPr>
              <a:t>(DCL)</a:t>
            </a:r>
            <a:r>
              <a:rPr lang="ko-KR" altLang="en-US" dirty="0">
                <a:latin typeface="+mn-ea"/>
              </a:rPr>
              <a:t>를 통해 데이터베이스에 접근</a:t>
            </a:r>
          </a:p>
          <a:p>
            <a:pPr lvl="2">
              <a:defRPr/>
            </a:pPr>
            <a:r>
              <a:rPr lang="ko-KR" altLang="en-US" dirty="0">
                <a:latin typeface="+mn-ea"/>
              </a:rPr>
              <a:t>데이터베이스 설계와 운영</a:t>
            </a:r>
          </a:p>
          <a:p>
            <a:pPr lvl="2">
              <a:defRPr/>
            </a:pPr>
            <a:r>
              <a:rPr lang="ko-KR" altLang="en-US" dirty="0">
                <a:latin typeface="+mn-ea"/>
              </a:rPr>
              <a:t>스키마 정의</a:t>
            </a:r>
          </a:p>
          <a:p>
            <a:pPr lvl="2">
              <a:defRPr/>
            </a:pPr>
            <a:r>
              <a:rPr lang="ko-KR" altLang="en-US" dirty="0">
                <a:latin typeface="+mn-ea"/>
              </a:rPr>
              <a:t>저장 구조와 접근 방법 선정</a:t>
            </a:r>
          </a:p>
          <a:p>
            <a:pPr lvl="2">
              <a:defRPr/>
            </a:pPr>
            <a:r>
              <a:rPr lang="ko-KR" altLang="en-US" dirty="0">
                <a:latin typeface="+mn-ea"/>
              </a:rPr>
              <a:t>보안 검사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권한 부여</a:t>
            </a:r>
          </a:p>
          <a:p>
            <a:pPr lvl="2">
              <a:defRPr/>
            </a:pPr>
            <a:r>
              <a:rPr lang="ko-KR" altLang="en-US" dirty="0">
                <a:latin typeface="+mn-ea"/>
              </a:rPr>
              <a:t>데이터 사전의 유지 관리</a:t>
            </a:r>
          </a:p>
          <a:p>
            <a:pPr lvl="2">
              <a:defRPr/>
            </a:pPr>
            <a:r>
              <a:rPr lang="ko-KR" altLang="en-US" dirty="0" err="1">
                <a:latin typeface="+mn-ea"/>
              </a:rPr>
              <a:t>무결성</a:t>
            </a:r>
            <a:r>
              <a:rPr lang="ko-KR" altLang="en-US" dirty="0">
                <a:latin typeface="+mn-ea"/>
              </a:rPr>
              <a:t> 유지</a:t>
            </a:r>
          </a:p>
          <a:p>
            <a:pPr lvl="2">
              <a:defRPr/>
            </a:pPr>
            <a:r>
              <a:rPr lang="ko-KR" altLang="en-US" dirty="0">
                <a:latin typeface="+mn-ea"/>
              </a:rPr>
              <a:t>행정 및 사용자 불평 해결</a:t>
            </a:r>
          </a:p>
          <a:p>
            <a:pPr lvl="2">
              <a:defRPr/>
            </a:pPr>
            <a:r>
              <a:rPr lang="ko-KR" altLang="en-US" dirty="0">
                <a:latin typeface="+mn-ea"/>
              </a:rPr>
              <a:t>시스템 감시</a:t>
            </a:r>
          </a:p>
          <a:p>
            <a:pPr lvl="2">
              <a:defRPr/>
            </a:pPr>
            <a:r>
              <a:rPr lang="ko-KR" altLang="en-US" dirty="0">
                <a:latin typeface="+mn-ea"/>
              </a:rPr>
              <a:t>예비</a:t>
            </a:r>
            <a:r>
              <a:rPr lang="en-US" altLang="ko-KR" dirty="0">
                <a:latin typeface="+mn-ea"/>
              </a:rPr>
              <a:t>(Backup), </a:t>
            </a:r>
            <a:r>
              <a:rPr lang="ko-KR" altLang="en-US" dirty="0">
                <a:latin typeface="+mn-ea"/>
              </a:rPr>
              <a:t>회복</a:t>
            </a:r>
            <a:r>
              <a:rPr lang="en-US" altLang="ko-KR" dirty="0">
                <a:latin typeface="+mn-ea"/>
              </a:rPr>
              <a:t>(Recovery) </a:t>
            </a:r>
            <a:r>
              <a:rPr lang="ko-KR" altLang="en-US" dirty="0">
                <a:latin typeface="+mn-ea"/>
              </a:rPr>
              <a:t>절차를 수립</a:t>
            </a:r>
            <a:endParaRPr lang="en-US" altLang="ko-KR" dirty="0">
              <a:latin typeface="+mn-e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학습정리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68B0BF6-32B8-4A20-B4D1-44D2EE44FB2B}" type="slidenum">
              <a:rPr lang="en-US" altLang="ko-KR" smtClean="0"/>
              <a:pPr>
                <a:defRPr/>
              </a:pPr>
              <a:t>42</a:t>
            </a:fld>
            <a:endParaRPr lang="en-US" altLang="ko-KR"/>
          </a:p>
        </p:txBody>
      </p:sp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066800" y="1066800"/>
            <a:ext cx="8458200" cy="5674568"/>
          </a:xfrm>
        </p:spPr>
        <p:txBody>
          <a:bodyPr/>
          <a:lstStyle/>
          <a:p>
            <a:r>
              <a:rPr lang="ko-KR" altLang="en-US" sz="1800" dirty="0"/>
              <a:t>일이 뜻대로 되지 않는 불우한 처지에서는</a:t>
            </a:r>
            <a:br>
              <a:rPr lang="ko-KR" altLang="en-US" sz="1800" dirty="0"/>
            </a:br>
            <a:r>
              <a:rPr lang="ko-KR" altLang="en-US" sz="1800" dirty="0"/>
              <a:t>주위의 모든 것이 나를 단련시키는 좋은 침과 약이 되어</a:t>
            </a:r>
            <a:r>
              <a:rPr lang="en-US" altLang="ko-KR" sz="1800" dirty="0"/>
              <a:t>,</a:t>
            </a:r>
            <a:br>
              <a:rPr lang="en-US" altLang="ko-KR" sz="1800" dirty="0"/>
            </a:br>
            <a:r>
              <a:rPr lang="ko-KR" altLang="en-US" sz="1800" dirty="0"/>
              <a:t>저도 모르는 사이에 지조와 품행이 닦여진다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r>
              <a:rPr lang="ko-KR" altLang="en-US" sz="1800" dirty="0"/>
              <a:t>일이 뜻대로 순조롭게 될 때에는</a:t>
            </a:r>
            <a:br>
              <a:rPr lang="ko-KR" altLang="en-US" sz="1800" dirty="0"/>
            </a:br>
            <a:r>
              <a:rPr lang="ko-KR" altLang="en-US" sz="1800" dirty="0"/>
              <a:t>눈앞의 모든 것이 나를 해치는 흉기가 되어</a:t>
            </a:r>
            <a:r>
              <a:rPr lang="en-US" altLang="ko-KR" sz="1800" dirty="0"/>
              <a:t>,</a:t>
            </a:r>
            <a:br>
              <a:rPr lang="en-US" altLang="ko-KR" sz="1800" dirty="0"/>
            </a:br>
            <a:r>
              <a:rPr lang="ko-KR" altLang="en-US" sz="1800" dirty="0"/>
              <a:t>저도 모르는 사이에 육체와 정신을 썩어 문드러지게 한다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r>
              <a:rPr lang="en-US" altLang="ko-KR" sz="1800" dirty="0"/>
              <a:t>-</a:t>
            </a:r>
            <a:r>
              <a:rPr lang="ko-KR" altLang="en-US" sz="1800" dirty="0" err="1"/>
              <a:t>채근담</a:t>
            </a:r>
            <a:r>
              <a:rPr lang="ko-KR" altLang="en-US" sz="1800" dirty="0"/>
              <a:t> </a:t>
            </a:r>
          </a:p>
          <a:p>
            <a:r>
              <a:rPr lang="ko-KR" altLang="en-US" sz="1800" dirty="0"/>
              <a:t>가난과 근심과 걱정은 우리를 옥처럼 완성시켜 줍니다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r>
              <a:rPr lang="ko-KR" altLang="en-US" sz="1800" dirty="0"/>
              <a:t>고난은 뼈를 여물게 합니다</a:t>
            </a:r>
            <a:r>
              <a:rPr lang="en-US" altLang="ko-KR" sz="1800" dirty="0"/>
              <a:t>. (</a:t>
            </a:r>
            <a:r>
              <a:rPr lang="ko-KR" altLang="en-US" sz="1800" dirty="0" err="1"/>
              <a:t>근사록</a:t>
            </a:r>
            <a:r>
              <a:rPr lang="en-US" altLang="ko-KR" sz="1800" dirty="0"/>
              <a:t>)</a:t>
            </a:r>
            <a:br>
              <a:rPr lang="en-US" altLang="ko-KR" sz="1800" dirty="0"/>
            </a:br>
            <a:r>
              <a:rPr lang="ko-KR" altLang="en-US" sz="1800" dirty="0"/>
              <a:t>삶의 악조건들은 나를 보다 강하게 만드는 </a:t>
            </a:r>
            <a:br>
              <a:rPr lang="ko-KR" altLang="en-US" sz="1800" dirty="0"/>
            </a:br>
            <a:r>
              <a:rPr lang="ko-KR" altLang="en-US" sz="1800" dirty="0"/>
              <a:t>진정한 인생의 보약이 됩니다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r>
              <a:rPr lang="ko-KR" altLang="en-US" sz="1800" dirty="0"/>
              <a:t>온갖 문제들을 겪어보아야 지혜와 혜안이 생기는 법입니다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r>
              <a:rPr lang="ko-KR" altLang="en-US" sz="1800" dirty="0"/>
              <a:t>안타깝게도 우리는 고난에 처한 당시에는 </a:t>
            </a:r>
            <a:br>
              <a:rPr lang="ko-KR" altLang="en-US" sz="1800" dirty="0"/>
            </a:br>
            <a:r>
              <a:rPr lang="ko-KR" altLang="en-US" sz="1800" dirty="0"/>
              <a:t>고난의 진정한 가치를 깨닫지 못합니다</a:t>
            </a:r>
            <a:r>
              <a:rPr lang="en-US" altLang="ko-KR" sz="1800" dirty="0"/>
              <a:t>. </a:t>
            </a:r>
          </a:p>
          <a:p>
            <a:pPr algn="r">
              <a:buNone/>
            </a:pPr>
            <a:r>
              <a:rPr lang="ko-KR" altLang="en-US" sz="1800" i="1" dirty="0"/>
              <a:t>행복한 경영이야기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ko-KR" altLang="en-US" dirty="0"/>
              <a:t>고난은 뼈를 여물게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43</a:t>
            </a:fld>
            <a:endParaRPr lang="en-US" altLang="ko-KR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18942" y="2971800"/>
            <a:ext cx="2848858" cy="954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수고하셨습니다</a:t>
            </a:r>
            <a:r>
              <a:rPr lang="en-US" altLang="ko-KR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.</a:t>
            </a:r>
          </a:p>
          <a:p>
            <a:pPr algn="ctr">
              <a:defRPr/>
            </a:pPr>
            <a:r>
              <a:rPr lang="ko-KR" altLang="en-US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질문 있습니까</a:t>
            </a:r>
            <a:r>
              <a:rPr lang="en-US" altLang="ko-KR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?</a:t>
            </a:r>
            <a:endParaRPr lang="ko-KR" altLang="en-US" sz="2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6770" b="11989"/>
          <a:stretch>
            <a:fillRect/>
          </a:stretch>
        </p:blipFill>
        <p:spPr bwMode="auto">
          <a:xfrm>
            <a:off x="5566902" y="3086833"/>
            <a:ext cx="655620" cy="806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5" name="제목 1"/>
          <p:cNvSpPr txBox="1">
            <a:spLocks/>
          </p:cNvSpPr>
          <p:nvPr/>
        </p:nvSpPr>
        <p:spPr bwMode="auto">
          <a:xfrm>
            <a:off x="2514600" y="609600"/>
            <a:ext cx="6553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ea"/>
                <a:ea typeface="+mj-ea"/>
                <a:cs typeface="Arial" charset="0"/>
              </a:rPr>
              <a:t>1</a:t>
            </a: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ea"/>
                <a:ea typeface="+mj-ea"/>
                <a:cs typeface="Arial" charset="0"/>
              </a:rPr>
              <a:t>장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ea"/>
                <a:ea typeface="+mj-ea"/>
                <a:cs typeface="Arial" charset="0"/>
              </a:rPr>
              <a:t>. </a:t>
            </a:r>
            <a:r>
              <a:rPr kumimoji="0" lang="ko-KR" altLang="en-US" sz="4000" b="1" i="0" u="none" strike="noStrike" kern="1200" cap="none" spc="0" normalizeH="0" baseline="0" noProof="0"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ea"/>
                <a:ea typeface="+mj-ea"/>
                <a:cs typeface="Arial" charset="0"/>
              </a:rPr>
              <a:t>데이터 개념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j-ea"/>
              <a:ea typeface="+mj-ea"/>
              <a:cs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SECTION 03 </a:t>
            </a:r>
            <a:r>
              <a:rPr lang="ko-KR" altLang="en-US" dirty="0"/>
              <a:t>데이터베이스 관리 시스템 </a:t>
            </a:r>
          </a:p>
          <a:p>
            <a:pPr lvl="1"/>
            <a:r>
              <a:rPr lang="en-US" altLang="ko-KR" dirty="0"/>
              <a:t>3-1 </a:t>
            </a:r>
            <a:r>
              <a:rPr lang="ko-KR" altLang="en-US" dirty="0" err="1"/>
              <a:t>화일</a:t>
            </a:r>
            <a:r>
              <a:rPr lang="ko-KR" altLang="en-US" dirty="0"/>
              <a:t> 시스템</a:t>
            </a:r>
            <a:r>
              <a:rPr lang="en-US" altLang="ko-KR" dirty="0"/>
              <a:t>(File System) </a:t>
            </a:r>
          </a:p>
          <a:p>
            <a:pPr lvl="1"/>
            <a:r>
              <a:rPr lang="en-US" altLang="ko-KR" dirty="0"/>
              <a:t>3-2 </a:t>
            </a:r>
            <a:r>
              <a:rPr lang="ko-KR" altLang="en-US" dirty="0"/>
              <a:t>데이터베이스 관리 시스템의 정의 </a:t>
            </a:r>
          </a:p>
          <a:p>
            <a:pPr lvl="1"/>
            <a:r>
              <a:rPr lang="en-US" altLang="ko-KR" dirty="0"/>
              <a:t>3-3 </a:t>
            </a:r>
            <a:r>
              <a:rPr lang="ko-KR" altLang="en-US" dirty="0"/>
              <a:t>데이터베이스 관리 시스템의 필수 기능 </a:t>
            </a:r>
          </a:p>
          <a:p>
            <a:pPr lvl="1"/>
            <a:r>
              <a:rPr lang="en-US" altLang="ko-KR" dirty="0"/>
              <a:t>3-4 </a:t>
            </a:r>
            <a:r>
              <a:rPr lang="ko-KR" altLang="en-US" dirty="0"/>
              <a:t>데이터베이스 관리 시스템의 장단점 </a:t>
            </a:r>
          </a:p>
          <a:p>
            <a:pPr lvl="1"/>
            <a:r>
              <a:rPr lang="en-US" altLang="ko-KR" dirty="0"/>
              <a:t>3-5 </a:t>
            </a:r>
            <a:r>
              <a:rPr lang="ko-KR" altLang="en-US" dirty="0"/>
              <a:t>스키마</a:t>
            </a:r>
            <a:r>
              <a:rPr lang="en-US" altLang="ko-KR" dirty="0"/>
              <a:t>(Schema) </a:t>
            </a:r>
          </a:p>
          <a:p>
            <a:pPr lvl="1"/>
            <a:r>
              <a:rPr lang="en-US" altLang="ko-KR" dirty="0"/>
              <a:t>3-6 </a:t>
            </a:r>
            <a:r>
              <a:rPr lang="ko-KR" altLang="en-US" dirty="0"/>
              <a:t>데이터 독립성 </a:t>
            </a:r>
          </a:p>
          <a:p>
            <a:pPr lvl="1"/>
            <a:r>
              <a:rPr lang="en-US" altLang="ko-KR" dirty="0"/>
              <a:t>3-7 </a:t>
            </a:r>
            <a:r>
              <a:rPr lang="ko-KR" altLang="en-US" dirty="0"/>
              <a:t>데이터베이스 시스템의 구성요소 </a:t>
            </a:r>
          </a:p>
          <a:p>
            <a:pPr lvl="1"/>
            <a:r>
              <a:rPr lang="en-US" altLang="ko-KR" dirty="0"/>
              <a:t>3-8 </a:t>
            </a:r>
            <a:r>
              <a:rPr lang="ko-KR" altLang="en-US" dirty="0"/>
              <a:t>데이터베이스 언어 </a:t>
            </a:r>
          </a:p>
          <a:p>
            <a:pPr lvl="1"/>
            <a:r>
              <a:rPr lang="en-US" altLang="ko-KR" dirty="0"/>
              <a:t>3-9 </a:t>
            </a:r>
            <a:r>
              <a:rPr lang="ko-KR" altLang="en-US" dirty="0"/>
              <a:t>데이터베이스 사용자 </a:t>
            </a:r>
          </a:p>
          <a:p>
            <a:endParaRPr lang="en-US" altLang="ko-KR" dirty="0"/>
          </a:p>
          <a:p>
            <a:r>
              <a:rPr lang="ko-KR" altLang="en-US" dirty="0"/>
              <a:t>학습정리 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목차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sp>
        <p:nvSpPr>
          <p:cNvPr id="5" name="제목 4"/>
          <p:cNvSpPr>
            <a:spLocks noGrp="1"/>
          </p:cNvSpPr>
          <p:nvPr>
            <p:ph type="title" idx="4294967295"/>
          </p:nvPr>
        </p:nvSpPr>
        <p:spPr>
          <a:xfrm>
            <a:off x="0" y="36513"/>
            <a:ext cx="6126163" cy="304800"/>
          </a:xfrm>
        </p:spPr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/>
              <a:t>데이터베이스 </a:t>
            </a:r>
            <a:r>
              <a:rPr lang="en-US" altLang="ko-KR" dirty="0"/>
              <a:t>:</a:t>
            </a:r>
            <a:r>
              <a:rPr lang="ko-KR" altLang="en-US" dirty="0"/>
              <a:t> 유용한 데이터의 집합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ko-KR" altLang="en-US" dirty="0"/>
              <a:t>데이터베이스 시스템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정보 처리를 위한 시스템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보다 효과적으로 정보를 처리할 수 있도록 정보를 수집하고 분석할 수 있도록 도와주는 도구</a:t>
            </a:r>
            <a:endParaRPr lang="en-US" altLang="ko-KR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/>
              <a:t>1-1 </a:t>
            </a:r>
            <a:r>
              <a:rPr lang="ko-KR" altLang="en-US" dirty="0"/>
              <a:t>자료와 정보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 </a:t>
            </a:r>
            <a:r>
              <a:rPr lang="ko-KR" altLang="en-US" dirty="0"/>
              <a:t>정보 시스템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562755" y="2743200"/>
            <a:ext cx="2780491" cy="356711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400800" y="59552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3page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/>
              <a:t>정보 처리 </a:t>
            </a:r>
            <a:r>
              <a:rPr lang="en-US" altLang="ko-KR" dirty="0"/>
              <a:t>:</a:t>
            </a:r>
            <a:r>
              <a:rPr lang="ko-KR" altLang="en-US" dirty="0"/>
              <a:t> 컴퓨터로 정보를 생성하기 위해서 자료를 처리하는 작업</a:t>
            </a:r>
            <a:endParaRPr lang="en-US" altLang="ko-KR" dirty="0"/>
          </a:p>
          <a:p>
            <a:pPr>
              <a:lnSpc>
                <a:spcPct val="125000"/>
              </a:lnSpc>
            </a:pPr>
            <a:endParaRPr lang="en-US" altLang="ko-KR" dirty="0"/>
          </a:p>
          <a:p>
            <a:pPr>
              <a:lnSpc>
                <a:spcPct val="125000"/>
              </a:lnSpc>
            </a:pPr>
            <a:endParaRPr lang="en-US" altLang="ko-KR" dirty="0"/>
          </a:p>
          <a:p>
            <a:pPr>
              <a:lnSpc>
                <a:spcPct val="125000"/>
              </a:lnSpc>
            </a:pPr>
            <a:endParaRPr lang="en-US" altLang="ko-KR" dirty="0"/>
          </a:p>
          <a:p>
            <a:pPr>
              <a:lnSpc>
                <a:spcPct val="125000"/>
              </a:lnSpc>
            </a:pPr>
            <a:endParaRPr lang="en-US" altLang="ko-KR" dirty="0"/>
          </a:p>
          <a:p>
            <a:pPr>
              <a:lnSpc>
                <a:spcPct val="125000"/>
              </a:lnSpc>
            </a:pPr>
            <a:r>
              <a:rPr lang="ko-KR" altLang="en-US" dirty="0"/>
              <a:t>자료</a:t>
            </a:r>
            <a:r>
              <a:rPr lang="en-US" altLang="ko-KR" dirty="0"/>
              <a:t>(Data)</a:t>
            </a:r>
            <a:r>
              <a:rPr lang="ko-KR" altLang="en-US" dirty="0"/>
              <a:t> 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현실 세계에서 관찰이나 측정을 통해 수집한 단순한 사실이나 값</a:t>
            </a:r>
            <a:endParaRPr lang="en-US" altLang="ko-KR" dirty="0"/>
          </a:p>
          <a:p>
            <a:pPr>
              <a:lnSpc>
                <a:spcPct val="125000"/>
              </a:lnSpc>
            </a:pPr>
            <a:endParaRPr lang="en-US" altLang="ko-KR" dirty="0"/>
          </a:p>
          <a:p>
            <a:pPr>
              <a:lnSpc>
                <a:spcPct val="125000"/>
              </a:lnSpc>
            </a:pPr>
            <a:r>
              <a:rPr lang="ko-KR" altLang="en-US" dirty="0"/>
              <a:t>정보</a:t>
            </a:r>
            <a:r>
              <a:rPr lang="en-US" altLang="ko-KR" dirty="0"/>
              <a:t>(Information)</a:t>
            </a:r>
            <a:r>
              <a:rPr lang="ko-KR" altLang="en-US" dirty="0"/>
              <a:t> 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의사 결정에 도움을 줄 수 있는 유용한 형태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자료를 가공</a:t>
            </a:r>
            <a:r>
              <a:rPr lang="en-US" altLang="ko-KR" dirty="0"/>
              <a:t>(</a:t>
            </a:r>
            <a:r>
              <a:rPr lang="ko-KR" altLang="en-US" dirty="0"/>
              <a:t>처리</a:t>
            </a:r>
            <a:r>
              <a:rPr lang="en-US" altLang="ko-KR" dirty="0"/>
              <a:t>)</a:t>
            </a:r>
            <a:r>
              <a:rPr lang="ko-KR" altLang="en-US" dirty="0"/>
              <a:t>해서 얻을 수 있는 결과를 의미</a:t>
            </a:r>
            <a:endParaRPr lang="en-US" altLang="ko-KR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/>
              <a:t>1-1 </a:t>
            </a:r>
            <a:r>
              <a:rPr lang="ko-KR" altLang="en-US" dirty="0"/>
              <a:t>자료와 정보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 </a:t>
            </a:r>
            <a:r>
              <a:rPr lang="ko-KR" altLang="en-US" dirty="0"/>
              <a:t>정보 시스템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3219" y="1828800"/>
            <a:ext cx="4119562" cy="119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893219" y="1828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3page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/>
              <a:t>정보 시스템</a:t>
            </a:r>
            <a:r>
              <a:rPr lang="en-US" altLang="ko-KR" dirty="0"/>
              <a:t>(Information System)</a:t>
            </a:r>
          </a:p>
          <a:p>
            <a:pPr lvl="1">
              <a:lnSpc>
                <a:spcPct val="125000"/>
              </a:lnSpc>
            </a:pPr>
            <a:r>
              <a:rPr lang="ko-KR" altLang="en-US" dirty="0"/>
              <a:t>조직체에 필요한 자료를 수집</a:t>
            </a:r>
            <a:r>
              <a:rPr lang="en-US" altLang="ko-KR" dirty="0"/>
              <a:t>, </a:t>
            </a:r>
            <a:r>
              <a:rPr lang="ko-KR" altLang="en-US" dirty="0"/>
              <a:t>저장해 두었다가 </a:t>
            </a:r>
            <a:r>
              <a:rPr lang="ko-KR" altLang="en-US" dirty="0" err="1"/>
              <a:t>필요시에</a:t>
            </a:r>
            <a:r>
              <a:rPr lang="ko-KR" altLang="en-US" dirty="0"/>
              <a:t> 처리해서 의사결정에 필요한 정보를 만들어 내고 분배하는 수단으로 사용되는 시스템</a:t>
            </a:r>
            <a:endParaRPr lang="en-US" altLang="ko-KR" dirty="0"/>
          </a:p>
          <a:p>
            <a:pPr>
              <a:lnSpc>
                <a:spcPct val="125000"/>
              </a:lnSpc>
            </a:pPr>
            <a:endParaRPr lang="en-US" altLang="ko-KR" dirty="0"/>
          </a:p>
          <a:p>
            <a:pPr>
              <a:lnSpc>
                <a:spcPct val="125000"/>
              </a:lnSpc>
            </a:pPr>
            <a:r>
              <a:rPr lang="ko-KR" altLang="en-US" dirty="0"/>
              <a:t>경영 정보 시스템</a:t>
            </a:r>
            <a:r>
              <a:rPr lang="en-US" altLang="ko-KR" dirty="0"/>
              <a:t>(MIS: Management Information System)</a:t>
            </a:r>
          </a:p>
          <a:p>
            <a:pPr lvl="1">
              <a:lnSpc>
                <a:spcPct val="125000"/>
              </a:lnSpc>
            </a:pPr>
            <a:r>
              <a:rPr lang="ko-KR" altLang="en-US" dirty="0"/>
              <a:t>기업 업무를 기획</a:t>
            </a:r>
            <a:r>
              <a:rPr lang="en-US" altLang="ko-KR" dirty="0"/>
              <a:t>(planning), </a:t>
            </a:r>
            <a:r>
              <a:rPr lang="ko-KR" altLang="en-US" dirty="0"/>
              <a:t>운영</a:t>
            </a:r>
            <a:r>
              <a:rPr lang="en-US" altLang="ko-KR" dirty="0"/>
              <a:t>(operation) </a:t>
            </a:r>
            <a:r>
              <a:rPr lang="ko-KR" altLang="en-US" dirty="0"/>
              <a:t>그리고 통제</a:t>
            </a:r>
            <a:r>
              <a:rPr lang="en-US" altLang="ko-KR" dirty="0"/>
              <a:t>(control)</a:t>
            </a:r>
            <a:r>
              <a:rPr lang="ko-KR" altLang="en-US" dirty="0"/>
              <a:t>에 필요한 의사결정을 위한 정보를 제공하는 수단으로 사용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오늘날 대부분의 기업체가 보편적으로 사용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endParaRPr lang="en-US" altLang="ko-KR" dirty="0"/>
          </a:p>
          <a:p>
            <a:pPr>
              <a:lnSpc>
                <a:spcPct val="125000"/>
              </a:lnSpc>
            </a:pPr>
            <a:r>
              <a:rPr lang="ko-KR" altLang="en-US" dirty="0"/>
              <a:t>그 밖의 정보 시스템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군사 정보 시스템</a:t>
            </a:r>
            <a:r>
              <a:rPr lang="en-US" altLang="ko-KR" dirty="0"/>
              <a:t>(MIS  : Military Information System)</a:t>
            </a:r>
          </a:p>
          <a:p>
            <a:pPr lvl="1">
              <a:lnSpc>
                <a:spcPct val="125000"/>
              </a:lnSpc>
            </a:pPr>
            <a:r>
              <a:rPr lang="ko-KR" altLang="en-US" dirty="0"/>
              <a:t>행정 정보 시스템</a:t>
            </a:r>
            <a:r>
              <a:rPr lang="en-US" altLang="ko-KR" dirty="0"/>
              <a:t>(AIS  : Administration Information System)</a:t>
            </a:r>
          </a:p>
          <a:p>
            <a:pPr lvl="1">
              <a:lnSpc>
                <a:spcPct val="125000"/>
              </a:lnSpc>
            </a:pPr>
            <a:r>
              <a:rPr lang="ko-KR" altLang="en-US" dirty="0"/>
              <a:t>인사 정보 시스템</a:t>
            </a:r>
            <a:r>
              <a:rPr lang="en-US" altLang="ko-KR" dirty="0"/>
              <a:t>(PIS : Personnel Information System)</a:t>
            </a:r>
          </a:p>
          <a:p>
            <a:pPr lvl="1">
              <a:lnSpc>
                <a:spcPct val="125000"/>
              </a:lnSpc>
            </a:pPr>
            <a:r>
              <a:rPr lang="ko-KR" altLang="en-US" dirty="0"/>
              <a:t>의사 결정 지원 시스템</a:t>
            </a:r>
            <a:r>
              <a:rPr lang="en-US" altLang="ko-KR" dirty="0"/>
              <a:t>(DSS : Decision Support System)</a:t>
            </a:r>
          </a:p>
          <a:p>
            <a:pPr lvl="1">
              <a:lnSpc>
                <a:spcPct val="125000"/>
              </a:lnSpc>
            </a:pPr>
            <a:r>
              <a:rPr lang="ko-KR" altLang="en-US" dirty="0"/>
              <a:t>지식 관리 시스템</a:t>
            </a:r>
            <a:r>
              <a:rPr lang="en-US" altLang="ko-KR" dirty="0"/>
              <a:t>(KMS : Knowledge Management System)</a:t>
            </a:r>
          </a:p>
          <a:p>
            <a:pPr lvl="1">
              <a:lnSpc>
                <a:spcPct val="125000"/>
              </a:lnSpc>
            </a:pPr>
            <a:endParaRPr lang="en-US" altLang="ko-KR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/>
              <a:t>1-2 </a:t>
            </a:r>
            <a:r>
              <a:rPr lang="ko-KR" altLang="en-US" dirty="0"/>
              <a:t>정보 시스템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 </a:t>
            </a:r>
            <a:r>
              <a:rPr lang="ko-KR" altLang="en-US" dirty="0"/>
              <a:t>정보 시스템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/>
              <a:t>의사 결정 지원 시스템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하나의 전문적인 목적보다는 여러 가지 복합적이고 광범위한 의사결정 목적을 위해 통합적인 기능을 수행</a:t>
            </a:r>
            <a:endParaRPr lang="en-US" altLang="ko-KR" dirty="0"/>
          </a:p>
          <a:p>
            <a:pPr>
              <a:lnSpc>
                <a:spcPct val="125000"/>
              </a:lnSpc>
            </a:pPr>
            <a:endParaRPr lang="en-US" altLang="ko-KR" dirty="0"/>
          </a:p>
          <a:p>
            <a:pPr>
              <a:lnSpc>
                <a:spcPct val="125000"/>
              </a:lnSpc>
            </a:pPr>
            <a:r>
              <a:rPr lang="ko-KR" altLang="en-US" dirty="0"/>
              <a:t>데이터 </a:t>
            </a:r>
            <a:r>
              <a:rPr lang="ko-KR" altLang="en-US" dirty="0" err="1"/>
              <a:t>웨어하우스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조직이나 기업체의 중심이 되는 주요 업무 시스템에서 추출되어 새로이 생성된 데이터베이스로서 의사 결정 지원 시스템을 지원하는 주체적</a:t>
            </a:r>
            <a:r>
              <a:rPr lang="en-US" altLang="ko-KR" dirty="0"/>
              <a:t>, </a:t>
            </a:r>
            <a:r>
              <a:rPr lang="ko-KR" altLang="en-US" dirty="0"/>
              <a:t>통합적</a:t>
            </a:r>
            <a:r>
              <a:rPr lang="en-US" altLang="ko-KR" dirty="0"/>
              <a:t>, </a:t>
            </a:r>
            <a:r>
              <a:rPr lang="ko-KR" altLang="en-US" dirty="0"/>
              <a:t>시간적 데이터의 집합체</a:t>
            </a:r>
            <a:endParaRPr lang="en-US" altLang="ko-KR" dirty="0"/>
          </a:p>
          <a:p>
            <a:pPr>
              <a:lnSpc>
                <a:spcPct val="125000"/>
              </a:lnSpc>
            </a:pPr>
            <a:endParaRPr lang="en-US" altLang="ko-KR" dirty="0"/>
          </a:p>
          <a:p>
            <a:pPr>
              <a:lnSpc>
                <a:spcPct val="125000"/>
              </a:lnSpc>
            </a:pPr>
            <a:r>
              <a:rPr lang="ko-KR" altLang="en-US" dirty="0"/>
              <a:t>데이터 </a:t>
            </a:r>
            <a:r>
              <a:rPr lang="ko-KR" altLang="en-US" dirty="0" err="1"/>
              <a:t>마이닝</a:t>
            </a:r>
            <a:r>
              <a:rPr lang="en-US" altLang="ko-KR" dirty="0"/>
              <a:t>(Data Mining)</a:t>
            </a:r>
          </a:p>
          <a:p>
            <a:pPr lvl="1">
              <a:lnSpc>
                <a:spcPct val="125000"/>
              </a:lnSpc>
            </a:pPr>
            <a:r>
              <a:rPr lang="ko-KR" altLang="en-US" dirty="0"/>
              <a:t>데이터 </a:t>
            </a:r>
            <a:r>
              <a:rPr lang="ko-KR" altLang="en-US" dirty="0" err="1"/>
              <a:t>웨어하우스</a:t>
            </a:r>
            <a:r>
              <a:rPr lang="ko-KR" altLang="en-US" dirty="0"/>
              <a:t> 규모가 대형화되고 복잡하게 될 때 관련된 데이터를 찾아내고 필요한 정보 또는 지식을 생성하는 과정</a:t>
            </a:r>
            <a:endParaRPr lang="en-US" altLang="ko-KR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/>
              <a:t>1-2 </a:t>
            </a:r>
            <a:r>
              <a:rPr lang="ko-KR" altLang="en-US" dirty="0"/>
              <a:t>정보 시스템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 </a:t>
            </a:r>
            <a:r>
              <a:rPr lang="ko-KR" altLang="en-US" dirty="0"/>
              <a:t>정보 시스템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2233</Words>
  <Application>Microsoft Macintosh PowerPoint</Application>
  <PresentationFormat>A4 용지(210x297mm)</PresentationFormat>
  <Paragraphs>422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0" baseType="lpstr">
      <vt:lpstr>굴림</vt:lpstr>
      <vt:lpstr>맑은 고딕</vt:lpstr>
      <vt:lpstr>Arial</vt:lpstr>
      <vt:lpstr>Arial Black</vt:lpstr>
      <vt:lpstr>Wingdings</vt:lpstr>
      <vt:lpstr>Office 테마</vt:lpstr>
      <vt:lpstr>PowerPoint 프레젠테이션</vt:lpstr>
      <vt:lpstr>PowerPoint 프레젠테이션</vt:lpstr>
      <vt:lpstr> </vt:lpstr>
      <vt:lpstr> </vt:lpstr>
      <vt:lpstr> </vt:lpstr>
      <vt:lpstr>1 정보 시스템</vt:lpstr>
      <vt:lpstr>1 정보 시스템</vt:lpstr>
      <vt:lpstr>1 정보 시스템</vt:lpstr>
      <vt:lpstr>1 정보 시스템</vt:lpstr>
      <vt:lpstr>1 정보 시스템</vt:lpstr>
      <vt:lpstr>1 정보 시스템</vt:lpstr>
      <vt:lpstr>1 정보 시스템</vt:lpstr>
      <vt:lpstr>2 데이터베이스의 개념</vt:lpstr>
      <vt:lpstr>2 데이터베이스의 개념</vt:lpstr>
      <vt:lpstr>2 데이터베이스의 개념</vt:lpstr>
      <vt:lpstr>PowerPoint 프레젠테이션</vt:lpstr>
      <vt:lpstr>3 데이터베이스 관리 시스템</vt:lpstr>
      <vt:lpstr>3 데이터베이스 관리 시스템</vt:lpstr>
      <vt:lpstr>3 데이터베이스 관리 시스템</vt:lpstr>
      <vt:lpstr>3 데이터베이스 관리 시스템</vt:lpstr>
      <vt:lpstr>3 데이터베이스 관리 시스템</vt:lpstr>
      <vt:lpstr>3 데이터베이스 관리 시스템</vt:lpstr>
      <vt:lpstr>3 데이터베이스 관리 시스템</vt:lpstr>
      <vt:lpstr>3 데이터베이스 관리 시스템</vt:lpstr>
      <vt:lpstr>3 데이터베이스 관리 시스템</vt:lpstr>
      <vt:lpstr>3 데이터베이스 관리 시스템</vt:lpstr>
      <vt:lpstr>3 데이터베이스 관리 시스템</vt:lpstr>
      <vt:lpstr>3 데이터베이스 관리 시스템</vt:lpstr>
      <vt:lpstr>3 데이터베이스 관리 시스템</vt:lpstr>
      <vt:lpstr>PowerPoint 프레젠테이션</vt:lpstr>
      <vt:lpstr>3 데이터베이스 관리 시스템</vt:lpstr>
      <vt:lpstr>3 데이터베이스 관리 시스템</vt:lpstr>
      <vt:lpstr>3 데이터베이스 관리 시스템</vt:lpstr>
      <vt:lpstr>3 데이터베이스 관리 시스템</vt:lpstr>
      <vt:lpstr>3 데이터베이스 관리 시스템</vt:lpstr>
      <vt:lpstr>3 데이터베이스 관리 시스템</vt:lpstr>
      <vt:lpstr>3 데이터베이스 관리 시스템</vt:lpstr>
      <vt:lpstr>3 데이터베이스 관리 시스템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79</cp:revision>
  <cp:lastPrinted>1601-01-01T00:00:00Z</cp:lastPrinted>
  <dcterms:created xsi:type="dcterms:W3CDTF">1601-01-01T00:00:00Z</dcterms:created>
  <dcterms:modified xsi:type="dcterms:W3CDTF">2022-08-28T10:44:57Z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