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8"/>
  </p:notesMasterIdLst>
  <p:sldIdLst>
    <p:sldId id="770" r:id="rId2"/>
    <p:sldId id="739" r:id="rId3"/>
    <p:sldId id="740" r:id="rId4"/>
    <p:sldId id="772" r:id="rId5"/>
    <p:sldId id="741" r:id="rId6"/>
    <p:sldId id="775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4" r:id="rId15"/>
    <p:sldId id="783" r:id="rId16"/>
    <p:sldId id="785" r:id="rId17"/>
    <p:sldId id="786" r:id="rId18"/>
    <p:sldId id="787" r:id="rId19"/>
    <p:sldId id="788" r:id="rId20"/>
    <p:sldId id="789" r:id="rId21"/>
    <p:sldId id="790" r:id="rId22"/>
    <p:sldId id="791" r:id="rId23"/>
    <p:sldId id="792" r:id="rId24"/>
    <p:sldId id="793" r:id="rId25"/>
    <p:sldId id="794" r:id="rId26"/>
    <p:sldId id="795" r:id="rId27"/>
    <p:sldId id="796" r:id="rId28"/>
    <p:sldId id="797" r:id="rId29"/>
    <p:sldId id="798" r:id="rId30"/>
    <p:sldId id="799" r:id="rId31"/>
    <p:sldId id="821" r:id="rId32"/>
    <p:sldId id="800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809" r:id="rId42"/>
    <p:sldId id="811" r:id="rId43"/>
    <p:sldId id="810" r:id="rId44"/>
    <p:sldId id="812" r:id="rId45"/>
    <p:sldId id="813" r:id="rId46"/>
    <p:sldId id="814" r:id="rId47"/>
    <p:sldId id="815" r:id="rId48"/>
    <p:sldId id="816" r:id="rId49"/>
    <p:sldId id="817" r:id="rId50"/>
    <p:sldId id="818" r:id="rId51"/>
    <p:sldId id="819" r:id="rId52"/>
    <p:sldId id="820" r:id="rId53"/>
    <p:sldId id="737" r:id="rId54"/>
    <p:sldId id="773" r:id="rId55"/>
    <p:sldId id="774" r:id="rId56"/>
    <p:sldId id="771" r:id="rId5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86D2D"/>
    <a:srgbClr val="336699"/>
    <a:srgbClr val="66CCFF"/>
    <a:srgbClr val="22340E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616" y="16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AD53-A17A-4985-A675-79FA4BB592D0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2F0C5C8-8574-4989-8FBD-695E644BBF2C}">
      <dgm:prSet phldrT="[텍스트]" custT="1"/>
      <dgm:spPr/>
      <dgm:t>
        <a:bodyPr/>
        <a:lstStyle/>
        <a:p>
          <a:pPr latinLnBrk="1"/>
          <a:r>
            <a:rPr lang="ko-KR" altLang="en-US" sz="1800" dirty="0">
              <a:ea typeface="굴림" pitchFamily="50" charset="-127"/>
            </a:rPr>
            <a:t>데이터 모델에 대해 설명할 수 있다</a:t>
          </a:r>
          <a:r>
            <a:rPr lang="en-US" altLang="en-US" sz="1800" dirty="0">
              <a:ea typeface="굴림" pitchFamily="50" charset="-127"/>
            </a:rPr>
            <a:t>. </a:t>
          </a:r>
          <a:endParaRPr lang="ko-KR" altLang="en-US" sz="1800" b="1" dirty="0">
            <a:latin typeface="+mn-ea"/>
            <a:ea typeface="+mn-ea"/>
          </a:endParaRPr>
        </a:p>
      </dgm:t>
    </dgm:pt>
    <dgm:pt modelId="{CAB44854-DFEE-4744-A97E-BAB173971602}" type="parTrans" cxnId="{D558898C-0444-4DC0-923F-832C494183A6}">
      <dgm:prSet/>
      <dgm:spPr/>
      <dgm:t>
        <a:bodyPr/>
        <a:lstStyle/>
        <a:p>
          <a:pPr latinLnBrk="1"/>
          <a:endParaRPr lang="ko-KR" altLang="en-US" sz="1800" b="1">
            <a:solidFill>
              <a:srgbClr val="002060"/>
            </a:solidFill>
          </a:endParaRPr>
        </a:p>
      </dgm:t>
    </dgm:pt>
    <dgm:pt modelId="{D539C482-903B-44A6-80F8-5C22CC56A9C1}" type="sibTrans" cxnId="{D558898C-0444-4DC0-923F-832C494183A6}">
      <dgm:prSet/>
      <dgm:spPr/>
      <dgm:t>
        <a:bodyPr/>
        <a:lstStyle/>
        <a:p>
          <a:pPr latinLnBrk="1"/>
          <a:endParaRPr lang="ko-KR" altLang="en-US" sz="1800" b="1">
            <a:solidFill>
              <a:srgbClr val="002060"/>
            </a:solidFill>
          </a:endParaRPr>
        </a:p>
      </dgm:t>
    </dgm:pt>
    <dgm:pt modelId="{DBCDB4BE-472C-4867-80D9-F94E7D32E96B}">
      <dgm:prSet custT="1"/>
      <dgm:spPr/>
      <dgm:t>
        <a:bodyPr/>
        <a:lstStyle/>
        <a:p>
          <a:pPr latinLnBrk="1"/>
          <a:r>
            <a:rPr lang="ko-KR" altLang="en-US" sz="1800" dirty="0">
              <a:ea typeface="굴림" pitchFamily="50" charset="-127"/>
            </a:rPr>
            <a:t>개념적 데이터 모델과 논리적 데이터베이스 모델에 대해 설명할 수 있다</a:t>
          </a:r>
          <a:r>
            <a:rPr lang="en-US" altLang="en-US" sz="1800" dirty="0">
              <a:ea typeface="굴림" pitchFamily="50" charset="-127"/>
            </a:rPr>
            <a:t>. </a:t>
          </a:r>
          <a:endParaRPr lang="ko-KR" altLang="en-US" sz="1800" dirty="0">
            <a:ea typeface="굴림" pitchFamily="50" charset="-127"/>
          </a:endParaRPr>
        </a:p>
      </dgm:t>
    </dgm:pt>
    <dgm:pt modelId="{A7862995-65C5-4693-9FE6-08B1B8982AF4}" type="parTrans" cxnId="{2F2C7B1C-1CF4-4355-B97F-8225EC9EBD86}">
      <dgm:prSet/>
      <dgm:spPr/>
      <dgm:t>
        <a:bodyPr/>
        <a:lstStyle/>
        <a:p>
          <a:pPr latinLnBrk="1"/>
          <a:endParaRPr lang="ko-KR" altLang="en-US" sz="1800"/>
        </a:p>
      </dgm:t>
    </dgm:pt>
    <dgm:pt modelId="{3484A8F0-4FD7-4A23-8E2F-1A6E6EEAF8F1}" type="sibTrans" cxnId="{2F2C7B1C-1CF4-4355-B97F-8225EC9EBD86}">
      <dgm:prSet/>
      <dgm:spPr/>
      <dgm:t>
        <a:bodyPr/>
        <a:lstStyle/>
        <a:p>
          <a:pPr latinLnBrk="1"/>
          <a:endParaRPr lang="ko-KR" altLang="en-US" sz="1800"/>
        </a:p>
      </dgm:t>
    </dgm:pt>
    <dgm:pt modelId="{FEAB1554-9659-4CC0-9FE0-ECC09D63A469}">
      <dgm:prSet custT="1"/>
      <dgm:spPr/>
      <dgm:t>
        <a:bodyPr/>
        <a:lstStyle/>
        <a:p>
          <a:pPr latinLnBrk="1"/>
          <a:r>
            <a:rPr lang="ko-KR" altLang="en-US" sz="1800" dirty="0">
              <a:ea typeface="굴림" pitchFamily="50" charset="-127"/>
            </a:rPr>
            <a:t>데이터 모델의 구성 요소를 설명할 수 있다</a:t>
          </a:r>
          <a:r>
            <a:rPr lang="en-US" altLang="en-US" sz="1800" dirty="0">
              <a:ea typeface="굴림" pitchFamily="50" charset="-127"/>
            </a:rPr>
            <a:t>. </a:t>
          </a:r>
          <a:endParaRPr lang="ko-KR" altLang="en-US" sz="1800" dirty="0">
            <a:ea typeface="굴림" pitchFamily="50" charset="-127"/>
          </a:endParaRPr>
        </a:p>
      </dgm:t>
    </dgm:pt>
    <dgm:pt modelId="{02EC43A9-A52C-48A2-BC30-9939C6601561}" type="parTrans" cxnId="{6912792C-0DDF-4BF7-9594-26982AD3A3DA}">
      <dgm:prSet/>
      <dgm:spPr/>
      <dgm:t>
        <a:bodyPr/>
        <a:lstStyle/>
        <a:p>
          <a:pPr latinLnBrk="1"/>
          <a:endParaRPr lang="ko-KR" altLang="en-US" sz="1800"/>
        </a:p>
      </dgm:t>
    </dgm:pt>
    <dgm:pt modelId="{CF2A2128-E5BC-439A-98E9-02B50C106D3E}" type="sibTrans" cxnId="{6912792C-0DDF-4BF7-9594-26982AD3A3DA}">
      <dgm:prSet/>
      <dgm:spPr/>
      <dgm:t>
        <a:bodyPr/>
        <a:lstStyle/>
        <a:p>
          <a:pPr latinLnBrk="1"/>
          <a:endParaRPr lang="ko-KR" altLang="en-US" sz="1800"/>
        </a:p>
      </dgm:t>
    </dgm:pt>
    <dgm:pt modelId="{DC488469-E43F-4C1A-BD12-3E0276172780}">
      <dgm:prSet custT="1"/>
      <dgm:spPr/>
      <dgm:t>
        <a:bodyPr/>
        <a:lstStyle/>
        <a:p>
          <a:pPr latinLnBrk="1"/>
          <a:r>
            <a:rPr lang="ko-KR" altLang="en-US" sz="1800" dirty="0">
              <a:ea typeface="굴림" pitchFamily="50" charset="-127"/>
            </a:rPr>
            <a:t>개체 관계 모델과 엔티티</a:t>
          </a:r>
          <a:r>
            <a:rPr lang="en-US" altLang="en-US" sz="1800" dirty="0">
              <a:ea typeface="굴림" pitchFamily="50" charset="-127"/>
            </a:rPr>
            <a:t>, </a:t>
          </a:r>
          <a:r>
            <a:rPr lang="ko-KR" altLang="en-US" sz="1800" dirty="0">
              <a:ea typeface="굴림" pitchFamily="50" charset="-127"/>
            </a:rPr>
            <a:t>속성</a:t>
          </a:r>
          <a:r>
            <a:rPr lang="en-US" altLang="en-US" sz="1800" dirty="0">
              <a:ea typeface="굴림" pitchFamily="50" charset="-127"/>
            </a:rPr>
            <a:t>, </a:t>
          </a:r>
          <a:r>
            <a:rPr lang="ko-KR" altLang="en-US" sz="1800" dirty="0">
              <a:ea typeface="굴림" pitchFamily="50" charset="-127"/>
            </a:rPr>
            <a:t>관계를 설명할 수 있다</a:t>
          </a:r>
          <a:r>
            <a:rPr lang="en-US" altLang="en-US" sz="1800" dirty="0">
              <a:ea typeface="굴림" pitchFamily="50" charset="-127"/>
            </a:rPr>
            <a:t>. </a:t>
          </a:r>
          <a:endParaRPr lang="ko-KR" altLang="en-US" sz="1800" dirty="0">
            <a:ea typeface="굴림" pitchFamily="50" charset="-127"/>
          </a:endParaRPr>
        </a:p>
      </dgm:t>
    </dgm:pt>
    <dgm:pt modelId="{F79AA511-0495-437B-82C9-DFAD758DDAF0}" type="parTrans" cxnId="{63E1328A-7663-46BD-B781-D73F143DB9E3}">
      <dgm:prSet/>
      <dgm:spPr/>
      <dgm:t>
        <a:bodyPr/>
        <a:lstStyle/>
        <a:p>
          <a:pPr latinLnBrk="1"/>
          <a:endParaRPr lang="ko-KR" altLang="en-US" sz="1800"/>
        </a:p>
      </dgm:t>
    </dgm:pt>
    <dgm:pt modelId="{686E6342-C335-43A0-8E07-5254D5611632}" type="sibTrans" cxnId="{63E1328A-7663-46BD-B781-D73F143DB9E3}">
      <dgm:prSet/>
      <dgm:spPr/>
      <dgm:t>
        <a:bodyPr/>
        <a:lstStyle/>
        <a:p>
          <a:pPr latinLnBrk="1"/>
          <a:endParaRPr lang="ko-KR" altLang="en-US" sz="1800"/>
        </a:p>
      </dgm:t>
    </dgm:pt>
    <dgm:pt modelId="{6083E378-6CA2-438F-A94A-B3F586DD20C0}">
      <dgm:prSet custT="1"/>
      <dgm:spPr/>
      <dgm:t>
        <a:bodyPr/>
        <a:lstStyle/>
        <a:p>
          <a:pPr latinLnBrk="1"/>
          <a:r>
            <a:rPr lang="ko-KR" altLang="en-US" sz="1800" dirty="0">
              <a:ea typeface="굴림" pitchFamily="50" charset="-127"/>
            </a:rPr>
            <a:t>관계 데이터 모델</a:t>
          </a:r>
          <a:r>
            <a:rPr lang="en-US" altLang="en-US" sz="1800" dirty="0">
              <a:ea typeface="굴림" pitchFamily="50" charset="-127"/>
            </a:rPr>
            <a:t>, </a:t>
          </a:r>
          <a:r>
            <a:rPr lang="ko-KR" altLang="en-US" sz="1800" dirty="0">
              <a:ea typeface="굴림" pitchFamily="50" charset="-127"/>
            </a:rPr>
            <a:t>네트워크 데이터 모델</a:t>
          </a:r>
          <a:r>
            <a:rPr lang="en-US" altLang="en-US" sz="1800" dirty="0">
              <a:ea typeface="굴림" pitchFamily="50" charset="-127"/>
            </a:rPr>
            <a:t>, </a:t>
          </a:r>
          <a:r>
            <a:rPr lang="ko-KR" altLang="en-US" sz="1800" dirty="0">
              <a:ea typeface="굴림" pitchFamily="50" charset="-127"/>
            </a:rPr>
            <a:t>계층 데이터 모델 각각의 특징을 설명할 수 있다</a:t>
          </a:r>
          <a:r>
            <a:rPr lang="en-US" altLang="en-US" sz="1800" dirty="0">
              <a:ea typeface="굴림" pitchFamily="50" charset="-127"/>
            </a:rPr>
            <a:t>. </a:t>
          </a:r>
          <a:endParaRPr lang="ko-KR" altLang="en-US" sz="1800" dirty="0">
            <a:ea typeface="굴림" pitchFamily="50" charset="-127"/>
          </a:endParaRPr>
        </a:p>
      </dgm:t>
    </dgm:pt>
    <dgm:pt modelId="{1885490C-CA65-448C-B89F-EE197614D027}" type="parTrans" cxnId="{94633C6C-6811-4FC1-B9AA-3C25B7B58862}">
      <dgm:prSet/>
      <dgm:spPr/>
      <dgm:t>
        <a:bodyPr/>
        <a:lstStyle/>
        <a:p>
          <a:pPr latinLnBrk="1"/>
          <a:endParaRPr lang="ko-KR" altLang="en-US" sz="1800"/>
        </a:p>
      </dgm:t>
    </dgm:pt>
    <dgm:pt modelId="{62F471E2-9642-4748-AE9B-82DCCAE47871}" type="sibTrans" cxnId="{94633C6C-6811-4FC1-B9AA-3C25B7B58862}">
      <dgm:prSet/>
      <dgm:spPr/>
      <dgm:t>
        <a:bodyPr/>
        <a:lstStyle/>
        <a:p>
          <a:pPr latinLnBrk="1"/>
          <a:endParaRPr lang="ko-KR" altLang="en-US" sz="1800"/>
        </a:p>
      </dgm:t>
    </dgm:pt>
    <dgm:pt modelId="{B72B4096-BD9B-42D0-8312-E280ACE60826}" type="pres">
      <dgm:prSet presAssocID="{3276AD53-A17A-4985-A675-79FA4BB592D0}" presName="diagram" presStyleCnt="0">
        <dgm:presLayoutVars>
          <dgm:dir/>
          <dgm:resizeHandles val="exact"/>
        </dgm:presLayoutVars>
      </dgm:prSet>
      <dgm:spPr/>
    </dgm:pt>
    <dgm:pt modelId="{56C89243-A021-4613-B04E-494676046E68}" type="pres">
      <dgm:prSet presAssocID="{62F0C5C8-8574-4989-8FBD-695E644BBF2C}" presName="node" presStyleLbl="node1" presStyleIdx="0" presStyleCnt="5">
        <dgm:presLayoutVars>
          <dgm:bulletEnabled val="1"/>
        </dgm:presLayoutVars>
      </dgm:prSet>
      <dgm:spPr/>
    </dgm:pt>
    <dgm:pt modelId="{9204B988-1B86-4D77-8BE7-B94ABD5C0499}" type="pres">
      <dgm:prSet presAssocID="{D539C482-903B-44A6-80F8-5C22CC56A9C1}" presName="sibTrans" presStyleCnt="0"/>
      <dgm:spPr/>
    </dgm:pt>
    <dgm:pt modelId="{A4780107-E979-4AF0-9A9E-F3FBBF367506}" type="pres">
      <dgm:prSet presAssocID="{DBCDB4BE-472C-4867-80D9-F94E7D32E96B}" presName="node" presStyleLbl="node1" presStyleIdx="1" presStyleCnt="5">
        <dgm:presLayoutVars>
          <dgm:bulletEnabled val="1"/>
        </dgm:presLayoutVars>
      </dgm:prSet>
      <dgm:spPr/>
    </dgm:pt>
    <dgm:pt modelId="{E4E9D2EF-9FAD-4475-9697-9BFC3D710E02}" type="pres">
      <dgm:prSet presAssocID="{3484A8F0-4FD7-4A23-8E2F-1A6E6EEAF8F1}" presName="sibTrans" presStyleCnt="0"/>
      <dgm:spPr/>
    </dgm:pt>
    <dgm:pt modelId="{C729CFA1-0119-4F2A-92D4-6B0A9825C748}" type="pres">
      <dgm:prSet presAssocID="{FEAB1554-9659-4CC0-9FE0-ECC09D63A469}" presName="node" presStyleLbl="node1" presStyleIdx="2" presStyleCnt="5">
        <dgm:presLayoutVars>
          <dgm:bulletEnabled val="1"/>
        </dgm:presLayoutVars>
      </dgm:prSet>
      <dgm:spPr/>
    </dgm:pt>
    <dgm:pt modelId="{32DB6EC4-0193-4CF0-80B7-1C8E12B07018}" type="pres">
      <dgm:prSet presAssocID="{CF2A2128-E5BC-439A-98E9-02B50C106D3E}" presName="sibTrans" presStyleCnt="0"/>
      <dgm:spPr/>
    </dgm:pt>
    <dgm:pt modelId="{435DCC50-9CA1-45C7-893E-CE75F27464FE}" type="pres">
      <dgm:prSet presAssocID="{DC488469-E43F-4C1A-BD12-3E0276172780}" presName="node" presStyleLbl="node1" presStyleIdx="3" presStyleCnt="5">
        <dgm:presLayoutVars>
          <dgm:bulletEnabled val="1"/>
        </dgm:presLayoutVars>
      </dgm:prSet>
      <dgm:spPr/>
    </dgm:pt>
    <dgm:pt modelId="{9191CBE5-9D4B-47FA-93B4-2EB6C0A01043}" type="pres">
      <dgm:prSet presAssocID="{686E6342-C335-43A0-8E07-5254D5611632}" presName="sibTrans" presStyleCnt="0"/>
      <dgm:spPr/>
    </dgm:pt>
    <dgm:pt modelId="{D80AC429-D6E1-44D9-9AAE-B54C5CA79873}" type="pres">
      <dgm:prSet presAssocID="{6083E378-6CA2-438F-A94A-B3F586DD20C0}" presName="node" presStyleLbl="node1" presStyleIdx="4" presStyleCnt="5">
        <dgm:presLayoutVars>
          <dgm:bulletEnabled val="1"/>
        </dgm:presLayoutVars>
      </dgm:prSet>
      <dgm:spPr/>
    </dgm:pt>
  </dgm:ptLst>
  <dgm:cxnLst>
    <dgm:cxn modelId="{C65B7705-8B60-4F45-BC82-123DA403AA87}" type="presOf" srcId="{DC488469-E43F-4C1A-BD12-3E0276172780}" destId="{435DCC50-9CA1-45C7-893E-CE75F27464FE}" srcOrd="0" destOrd="0" presId="urn:microsoft.com/office/officeart/2005/8/layout/default#1"/>
    <dgm:cxn modelId="{ABFF941B-5F6F-483B-91E9-03A3AE2E0157}" type="presOf" srcId="{DBCDB4BE-472C-4867-80D9-F94E7D32E96B}" destId="{A4780107-E979-4AF0-9A9E-F3FBBF367506}" srcOrd="0" destOrd="0" presId="urn:microsoft.com/office/officeart/2005/8/layout/default#1"/>
    <dgm:cxn modelId="{2F2C7B1C-1CF4-4355-B97F-8225EC9EBD86}" srcId="{3276AD53-A17A-4985-A675-79FA4BB592D0}" destId="{DBCDB4BE-472C-4867-80D9-F94E7D32E96B}" srcOrd="1" destOrd="0" parTransId="{A7862995-65C5-4693-9FE6-08B1B8982AF4}" sibTransId="{3484A8F0-4FD7-4A23-8E2F-1A6E6EEAF8F1}"/>
    <dgm:cxn modelId="{6912792C-0DDF-4BF7-9594-26982AD3A3DA}" srcId="{3276AD53-A17A-4985-A675-79FA4BB592D0}" destId="{FEAB1554-9659-4CC0-9FE0-ECC09D63A469}" srcOrd="2" destOrd="0" parTransId="{02EC43A9-A52C-48A2-BC30-9939C6601561}" sibTransId="{CF2A2128-E5BC-439A-98E9-02B50C106D3E}"/>
    <dgm:cxn modelId="{94633C6C-6811-4FC1-B9AA-3C25B7B58862}" srcId="{3276AD53-A17A-4985-A675-79FA4BB592D0}" destId="{6083E378-6CA2-438F-A94A-B3F586DD20C0}" srcOrd="4" destOrd="0" parTransId="{1885490C-CA65-448C-B89F-EE197614D027}" sibTransId="{62F471E2-9642-4748-AE9B-82DCCAE47871}"/>
    <dgm:cxn modelId="{5F33177C-891C-4C20-BAE3-F1BCA86FBCC7}" type="presOf" srcId="{3276AD53-A17A-4985-A675-79FA4BB592D0}" destId="{B72B4096-BD9B-42D0-8312-E280ACE60826}" srcOrd="0" destOrd="0" presId="urn:microsoft.com/office/officeart/2005/8/layout/default#1"/>
    <dgm:cxn modelId="{63E1328A-7663-46BD-B781-D73F143DB9E3}" srcId="{3276AD53-A17A-4985-A675-79FA4BB592D0}" destId="{DC488469-E43F-4C1A-BD12-3E0276172780}" srcOrd="3" destOrd="0" parTransId="{F79AA511-0495-437B-82C9-DFAD758DDAF0}" sibTransId="{686E6342-C335-43A0-8E07-5254D5611632}"/>
    <dgm:cxn modelId="{D558898C-0444-4DC0-923F-832C494183A6}" srcId="{3276AD53-A17A-4985-A675-79FA4BB592D0}" destId="{62F0C5C8-8574-4989-8FBD-695E644BBF2C}" srcOrd="0" destOrd="0" parTransId="{CAB44854-DFEE-4744-A97E-BAB173971602}" sibTransId="{D539C482-903B-44A6-80F8-5C22CC56A9C1}"/>
    <dgm:cxn modelId="{E5C61EC7-4D50-4D69-A49A-E6F721F98F59}" type="presOf" srcId="{6083E378-6CA2-438F-A94A-B3F586DD20C0}" destId="{D80AC429-D6E1-44D9-9AAE-B54C5CA79873}" srcOrd="0" destOrd="0" presId="urn:microsoft.com/office/officeart/2005/8/layout/default#1"/>
    <dgm:cxn modelId="{E330B8E2-2A4C-4A83-A23A-C6F244F68233}" type="presOf" srcId="{FEAB1554-9659-4CC0-9FE0-ECC09D63A469}" destId="{C729CFA1-0119-4F2A-92D4-6B0A9825C748}" srcOrd="0" destOrd="0" presId="urn:microsoft.com/office/officeart/2005/8/layout/default#1"/>
    <dgm:cxn modelId="{704F49FC-92B3-4790-8925-E2D0EB27519C}" type="presOf" srcId="{62F0C5C8-8574-4989-8FBD-695E644BBF2C}" destId="{56C89243-A021-4613-B04E-494676046E68}" srcOrd="0" destOrd="0" presId="urn:microsoft.com/office/officeart/2005/8/layout/default#1"/>
    <dgm:cxn modelId="{9BCB760B-C996-4CCA-8236-499523F2C5F4}" type="presParOf" srcId="{B72B4096-BD9B-42D0-8312-E280ACE60826}" destId="{56C89243-A021-4613-B04E-494676046E68}" srcOrd="0" destOrd="0" presId="urn:microsoft.com/office/officeart/2005/8/layout/default#1"/>
    <dgm:cxn modelId="{F4C8D882-74D9-4CDB-8A99-F0F50AE10C93}" type="presParOf" srcId="{B72B4096-BD9B-42D0-8312-E280ACE60826}" destId="{9204B988-1B86-4D77-8BE7-B94ABD5C0499}" srcOrd="1" destOrd="0" presId="urn:microsoft.com/office/officeart/2005/8/layout/default#1"/>
    <dgm:cxn modelId="{6B415AEC-CDDE-4619-97A7-23F2D67A07DB}" type="presParOf" srcId="{B72B4096-BD9B-42D0-8312-E280ACE60826}" destId="{A4780107-E979-4AF0-9A9E-F3FBBF367506}" srcOrd="2" destOrd="0" presId="urn:microsoft.com/office/officeart/2005/8/layout/default#1"/>
    <dgm:cxn modelId="{5CB85A6F-9A06-43C3-ADD2-5145A5C9D778}" type="presParOf" srcId="{B72B4096-BD9B-42D0-8312-E280ACE60826}" destId="{E4E9D2EF-9FAD-4475-9697-9BFC3D710E02}" srcOrd="3" destOrd="0" presId="urn:microsoft.com/office/officeart/2005/8/layout/default#1"/>
    <dgm:cxn modelId="{0E513BBF-FE40-4748-9095-E95BBBC9F3DE}" type="presParOf" srcId="{B72B4096-BD9B-42D0-8312-E280ACE60826}" destId="{C729CFA1-0119-4F2A-92D4-6B0A9825C748}" srcOrd="4" destOrd="0" presId="urn:microsoft.com/office/officeart/2005/8/layout/default#1"/>
    <dgm:cxn modelId="{7F48AB42-C3BA-4DA7-ADC4-91A6F924A096}" type="presParOf" srcId="{B72B4096-BD9B-42D0-8312-E280ACE60826}" destId="{32DB6EC4-0193-4CF0-80B7-1C8E12B07018}" srcOrd="5" destOrd="0" presId="urn:microsoft.com/office/officeart/2005/8/layout/default#1"/>
    <dgm:cxn modelId="{9699C99F-71CE-49DD-9851-FABFCDA02C4E}" type="presParOf" srcId="{B72B4096-BD9B-42D0-8312-E280ACE60826}" destId="{435DCC50-9CA1-45C7-893E-CE75F27464FE}" srcOrd="6" destOrd="0" presId="urn:microsoft.com/office/officeart/2005/8/layout/default#1"/>
    <dgm:cxn modelId="{BBAE7FC1-7CD7-46B8-ACF2-DAC557773CC8}" type="presParOf" srcId="{B72B4096-BD9B-42D0-8312-E280ACE60826}" destId="{9191CBE5-9D4B-47FA-93B4-2EB6C0A01043}" srcOrd="7" destOrd="0" presId="urn:microsoft.com/office/officeart/2005/8/layout/default#1"/>
    <dgm:cxn modelId="{C5862416-D768-403D-99C3-A3271D8DB690}" type="presParOf" srcId="{B72B4096-BD9B-42D0-8312-E280ACE60826}" destId="{D80AC429-D6E1-44D9-9AAE-B54C5CA7987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243-A021-4613-B04E-494676046E68}">
      <dsp:nvSpPr>
        <dsp:cNvPr id="0" name=""/>
        <dsp:cNvSpPr/>
      </dsp:nvSpPr>
      <dsp:spPr>
        <a:xfrm>
          <a:off x="0" y="184546"/>
          <a:ext cx="2881312" cy="1728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ea typeface="굴림" pitchFamily="50" charset="-127"/>
            </a:rPr>
            <a:t>데이터 모델에 대해 설명할 수 있다</a:t>
          </a:r>
          <a:r>
            <a:rPr lang="en-US" altLang="en-US" sz="1800" kern="1200" dirty="0">
              <a:ea typeface="굴림" pitchFamily="50" charset="-127"/>
            </a:rPr>
            <a:t>. </a:t>
          </a:r>
          <a:endParaRPr lang="ko-KR" altLang="en-US" sz="1800" b="1" kern="1200" dirty="0">
            <a:latin typeface="+mn-ea"/>
            <a:ea typeface="+mn-ea"/>
          </a:endParaRPr>
        </a:p>
      </dsp:txBody>
      <dsp:txXfrm>
        <a:off x="0" y="184546"/>
        <a:ext cx="2881312" cy="1728787"/>
      </dsp:txXfrm>
    </dsp:sp>
    <dsp:sp modelId="{A4780107-E979-4AF0-9A9E-F3FBBF367506}">
      <dsp:nvSpPr>
        <dsp:cNvPr id="0" name=""/>
        <dsp:cNvSpPr/>
      </dsp:nvSpPr>
      <dsp:spPr>
        <a:xfrm>
          <a:off x="3169443" y="184546"/>
          <a:ext cx="2881312" cy="1728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ea typeface="굴림" pitchFamily="50" charset="-127"/>
            </a:rPr>
            <a:t>개념적 데이터 모델과 논리적 데이터베이스 모델에 대해 설명할 수 있다</a:t>
          </a:r>
          <a:r>
            <a:rPr lang="en-US" altLang="en-US" sz="1800" kern="1200" dirty="0">
              <a:ea typeface="굴림" pitchFamily="50" charset="-127"/>
            </a:rPr>
            <a:t>. </a:t>
          </a:r>
          <a:endParaRPr lang="ko-KR" altLang="en-US" sz="1800" kern="1200" dirty="0">
            <a:ea typeface="굴림" pitchFamily="50" charset="-127"/>
          </a:endParaRPr>
        </a:p>
      </dsp:txBody>
      <dsp:txXfrm>
        <a:off x="3169443" y="184546"/>
        <a:ext cx="2881312" cy="1728787"/>
      </dsp:txXfrm>
    </dsp:sp>
    <dsp:sp modelId="{C729CFA1-0119-4F2A-92D4-6B0A9825C748}">
      <dsp:nvSpPr>
        <dsp:cNvPr id="0" name=""/>
        <dsp:cNvSpPr/>
      </dsp:nvSpPr>
      <dsp:spPr>
        <a:xfrm>
          <a:off x="6338887" y="184546"/>
          <a:ext cx="2881312" cy="17287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ea typeface="굴림" pitchFamily="50" charset="-127"/>
            </a:rPr>
            <a:t>데이터 모델의 구성 요소를 설명할 수 있다</a:t>
          </a:r>
          <a:r>
            <a:rPr lang="en-US" altLang="en-US" sz="1800" kern="1200" dirty="0">
              <a:ea typeface="굴림" pitchFamily="50" charset="-127"/>
            </a:rPr>
            <a:t>. </a:t>
          </a:r>
          <a:endParaRPr lang="ko-KR" altLang="en-US" sz="1800" kern="1200" dirty="0">
            <a:ea typeface="굴림" pitchFamily="50" charset="-127"/>
          </a:endParaRPr>
        </a:p>
      </dsp:txBody>
      <dsp:txXfrm>
        <a:off x="6338887" y="184546"/>
        <a:ext cx="2881312" cy="1728787"/>
      </dsp:txXfrm>
    </dsp:sp>
    <dsp:sp modelId="{435DCC50-9CA1-45C7-893E-CE75F27464FE}">
      <dsp:nvSpPr>
        <dsp:cNvPr id="0" name=""/>
        <dsp:cNvSpPr/>
      </dsp:nvSpPr>
      <dsp:spPr>
        <a:xfrm>
          <a:off x="1584721" y="2201465"/>
          <a:ext cx="2881312" cy="1728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ea typeface="굴림" pitchFamily="50" charset="-127"/>
            </a:rPr>
            <a:t>개체 관계 모델과 엔티티</a:t>
          </a:r>
          <a:r>
            <a:rPr lang="en-US" altLang="en-US" sz="1800" kern="1200" dirty="0">
              <a:ea typeface="굴림" pitchFamily="50" charset="-127"/>
            </a:rPr>
            <a:t>, </a:t>
          </a:r>
          <a:r>
            <a:rPr lang="ko-KR" altLang="en-US" sz="1800" kern="1200" dirty="0">
              <a:ea typeface="굴림" pitchFamily="50" charset="-127"/>
            </a:rPr>
            <a:t>속성</a:t>
          </a:r>
          <a:r>
            <a:rPr lang="en-US" altLang="en-US" sz="1800" kern="1200" dirty="0">
              <a:ea typeface="굴림" pitchFamily="50" charset="-127"/>
            </a:rPr>
            <a:t>, </a:t>
          </a:r>
          <a:r>
            <a:rPr lang="ko-KR" altLang="en-US" sz="1800" kern="1200" dirty="0">
              <a:ea typeface="굴림" pitchFamily="50" charset="-127"/>
            </a:rPr>
            <a:t>관계를 설명할 수 있다</a:t>
          </a:r>
          <a:r>
            <a:rPr lang="en-US" altLang="en-US" sz="1800" kern="1200" dirty="0">
              <a:ea typeface="굴림" pitchFamily="50" charset="-127"/>
            </a:rPr>
            <a:t>. </a:t>
          </a:r>
          <a:endParaRPr lang="ko-KR" altLang="en-US" sz="1800" kern="1200" dirty="0">
            <a:ea typeface="굴림" pitchFamily="50" charset="-127"/>
          </a:endParaRPr>
        </a:p>
      </dsp:txBody>
      <dsp:txXfrm>
        <a:off x="1584721" y="2201465"/>
        <a:ext cx="2881312" cy="1728787"/>
      </dsp:txXfrm>
    </dsp:sp>
    <dsp:sp modelId="{D80AC429-D6E1-44D9-9AAE-B54C5CA79873}">
      <dsp:nvSpPr>
        <dsp:cNvPr id="0" name=""/>
        <dsp:cNvSpPr/>
      </dsp:nvSpPr>
      <dsp:spPr>
        <a:xfrm>
          <a:off x="4754165" y="2201465"/>
          <a:ext cx="2881312" cy="17287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ea typeface="굴림" pitchFamily="50" charset="-127"/>
            </a:rPr>
            <a:t>관계 데이터 모델</a:t>
          </a:r>
          <a:r>
            <a:rPr lang="en-US" altLang="en-US" sz="1800" kern="1200" dirty="0">
              <a:ea typeface="굴림" pitchFamily="50" charset="-127"/>
            </a:rPr>
            <a:t>, </a:t>
          </a:r>
          <a:r>
            <a:rPr lang="ko-KR" altLang="en-US" sz="1800" kern="1200" dirty="0">
              <a:ea typeface="굴림" pitchFamily="50" charset="-127"/>
            </a:rPr>
            <a:t>네트워크 데이터 모델</a:t>
          </a:r>
          <a:r>
            <a:rPr lang="en-US" altLang="en-US" sz="1800" kern="1200" dirty="0">
              <a:ea typeface="굴림" pitchFamily="50" charset="-127"/>
            </a:rPr>
            <a:t>, </a:t>
          </a:r>
          <a:r>
            <a:rPr lang="ko-KR" altLang="en-US" sz="1800" kern="1200" dirty="0">
              <a:ea typeface="굴림" pitchFamily="50" charset="-127"/>
            </a:rPr>
            <a:t>계층 데이터 모델 각각의 특징을 설명할 수 있다</a:t>
          </a:r>
          <a:r>
            <a:rPr lang="en-US" altLang="en-US" sz="1800" kern="1200" dirty="0">
              <a:ea typeface="굴림" pitchFamily="50" charset="-127"/>
            </a:rPr>
            <a:t>. </a:t>
          </a:r>
          <a:endParaRPr lang="ko-KR" altLang="en-US" sz="1800" kern="1200" dirty="0">
            <a:ea typeface="굴림" pitchFamily="50" charset="-127"/>
          </a:endParaRPr>
        </a:p>
      </dsp:txBody>
      <dsp:txXfrm>
        <a:off x="4754165" y="2201465"/>
        <a:ext cx="2881312" cy="172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6096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228600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20076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장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데이터 모델</a:t>
            </a:r>
          </a:p>
        </p:txBody>
      </p:sp>
      <p:pic>
        <p:nvPicPr>
          <p:cNvPr id="10" name="그림 9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그림 5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066800" y="990600"/>
            <a:ext cx="8839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066800"/>
            <a:ext cx="8458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 typeface="Arial" pitchFamily="34" charset="0"/>
              <a:buChar char="•"/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맑은 고딕" pitchFamily="50" charset="-127"/>
              <a:buChar char=" 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buFont typeface="맑은 고딕" pitchFamily="50" charset="-127"/>
              <a:buChar char=" "/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마스터 텍스트 스타일을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그림 8" descr="개념을콕콕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2022. 9. 4.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6" r:id="rId3"/>
    <p:sldLayoutId id="21474840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csc.lsu.edu/~chen/che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590800" y="990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2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 모델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구조</a:t>
            </a:r>
            <a:r>
              <a:rPr lang="en-US" altLang="ko-KR" dirty="0"/>
              <a:t>(S  : Structure)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정적 성질</a:t>
            </a:r>
            <a:r>
              <a:rPr lang="en-US" altLang="ko-KR" dirty="0"/>
              <a:t>(static properties)</a:t>
            </a:r>
            <a:r>
              <a:rPr lang="ko-KR" altLang="en-US" dirty="0"/>
              <a:t>로서 데이터베이스에서 표현될 대상으로써의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이들 간의 관계를 명세한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연산</a:t>
            </a:r>
            <a:r>
              <a:rPr lang="en-US" altLang="ko-KR" dirty="0"/>
              <a:t>(O : Operation)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동적 성질</a:t>
            </a:r>
            <a:r>
              <a:rPr lang="en-US" altLang="ko-KR" dirty="0"/>
              <a:t>(dynamic properties)</a:t>
            </a:r>
            <a:r>
              <a:rPr lang="ko-KR" altLang="en-US" dirty="0"/>
              <a:t>로서 연산은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인스턴스에</a:t>
            </a:r>
            <a:r>
              <a:rPr lang="ko-KR" altLang="en-US" dirty="0"/>
              <a:t> 적용 가능한 연산에 대한 명세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제약조건</a:t>
            </a:r>
            <a:r>
              <a:rPr lang="en-US" altLang="ko-KR" dirty="0"/>
              <a:t>(C : Constraint)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데이터베이스에 저장하는 데이터가 무결하도록 하기 위해서 사용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데이터 모델의 구성요소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모델링을 하기 위해서는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속성에 대한 이해가 필요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4009" y="2786058"/>
            <a:ext cx="6357982" cy="11430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업무가 관여하는 어떤 것 </a:t>
            </a:r>
            <a:r>
              <a:rPr lang="en-US" altLang="ko-KR" dirty="0"/>
              <a:t>(ENTITY)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업무가 관여하는 어떤 것 간의 관계 </a:t>
            </a:r>
            <a:r>
              <a:rPr lang="en-US" altLang="ko-KR" dirty="0"/>
              <a:t>(RELATION)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어떤 것이 가지는 성격 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예문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이도령과</a:t>
            </a:r>
            <a:r>
              <a:rPr lang="ko-KR" altLang="en-US" dirty="0"/>
              <a:t> </a:t>
            </a:r>
            <a:r>
              <a:rPr lang="ko-KR" altLang="en-US" dirty="0" err="1"/>
              <a:t>성춘향이</a:t>
            </a:r>
            <a:r>
              <a:rPr lang="ko-KR" altLang="en-US" dirty="0"/>
              <a:t> 있고 둘은 사랑하는 사이다</a:t>
            </a:r>
            <a:r>
              <a:rPr lang="en-US" altLang="ko-KR" dirty="0"/>
              <a:t>. </a:t>
            </a:r>
            <a:r>
              <a:rPr lang="ko-KR" altLang="en-US" dirty="0" err="1"/>
              <a:t>이도령은</a:t>
            </a:r>
            <a:r>
              <a:rPr lang="ko-KR" altLang="en-US" dirty="0"/>
              <a:t> 키가 </a:t>
            </a:r>
            <a:r>
              <a:rPr lang="en-US" altLang="ko-KR" dirty="0"/>
              <a:t>186</a:t>
            </a:r>
            <a:r>
              <a:rPr lang="ko-KR" altLang="en-US" dirty="0"/>
              <a:t>이고 성격이 까칠하고</a:t>
            </a:r>
            <a:r>
              <a:rPr lang="en-US" altLang="ko-KR" dirty="0"/>
              <a:t>, </a:t>
            </a:r>
            <a:r>
              <a:rPr lang="ko-KR" altLang="en-US" dirty="0" err="1"/>
              <a:t>성춘향은</a:t>
            </a:r>
            <a:r>
              <a:rPr lang="ko-KR" altLang="en-US" dirty="0"/>
              <a:t> 키가 </a:t>
            </a:r>
            <a:r>
              <a:rPr lang="en-US" altLang="ko-KR" dirty="0"/>
              <a:t>163</a:t>
            </a:r>
            <a:r>
              <a:rPr lang="ko-KR" altLang="en-US" dirty="0"/>
              <a:t>이고 세심하고 활달한 성격이다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73094" y="2214554"/>
            <a:ext cx="1959812" cy="1928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1034" y="4429132"/>
          <a:ext cx="8501121" cy="1928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예문에 해당하는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관계형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어떤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엔티티</a:t>
                      </a:r>
                      <a:r>
                        <a:rPr lang="en-US" altLang="ko-KR" dirty="0"/>
                        <a:t>(ENTITY)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어떤 것 간의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</a:t>
                      </a:r>
                      <a:r>
                        <a:rPr lang="en-US" altLang="ko-KR" dirty="0"/>
                        <a:t>(RELATION)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어떤 것의 성격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(ATTRIBUTE)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033120" y="385175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ko-KR" altLang="en-US" dirty="0"/>
          </a:p>
          <a:p>
            <a:pPr>
              <a:lnSpc>
                <a:spcPct val="125000"/>
              </a:lnSpc>
            </a:pPr>
            <a:endParaRPr lang="ko-KR" altLang="en-US" dirty="0"/>
          </a:p>
          <a:p>
            <a:pPr>
              <a:lnSpc>
                <a:spcPct val="125000"/>
              </a:lnSpc>
            </a:pPr>
            <a:endParaRPr lang="ko-KR" altLang="en-US" dirty="0"/>
          </a:p>
          <a:p>
            <a:pPr>
              <a:lnSpc>
                <a:spcPct val="125000"/>
              </a:lnSpc>
            </a:pPr>
            <a:r>
              <a:rPr lang="ko-KR" altLang="en-US" dirty="0"/>
              <a:t>업무가 관여하는 어떤 것</a:t>
            </a:r>
            <a:r>
              <a:rPr lang="en-US" altLang="ko-KR" dirty="0"/>
              <a:t>(ENTITY)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“이도령”</a:t>
            </a:r>
            <a:r>
              <a:rPr lang="en-US" altLang="ko-KR" dirty="0"/>
              <a:t>, “</a:t>
            </a:r>
            <a:r>
              <a:rPr lang="ko-KR" altLang="en-US" dirty="0" err="1"/>
              <a:t>성춘향</a:t>
            </a:r>
            <a:r>
              <a:rPr lang="ko-KR" altLang="en-US" dirty="0"/>
              <a:t>”</a:t>
            </a:r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업무가 관여하는 어떤 것 간의 관계</a:t>
            </a:r>
            <a:r>
              <a:rPr lang="en-US" altLang="ko-KR" dirty="0"/>
              <a:t>(RELATION)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“사랑하는 사이”</a:t>
            </a:r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어떤 것이 가지는 성격</a:t>
            </a:r>
            <a:r>
              <a:rPr lang="en-US" altLang="ko-KR" dirty="0"/>
              <a:t>(ATTRIBUTE)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“</a:t>
            </a:r>
            <a:r>
              <a:rPr lang="ko-KR" altLang="en-US" dirty="0" err="1"/>
              <a:t>이도령</a:t>
            </a:r>
            <a:r>
              <a:rPr lang="ko-KR" altLang="en-US" dirty="0"/>
              <a:t>” </a:t>
            </a:r>
            <a:r>
              <a:rPr lang="en-US" altLang="ko-KR" dirty="0"/>
              <a:t>:</a:t>
            </a:r>
            <a:r>
              <a:rPr lang="ko-KR" altLang="en-US" dirty="0"/>
              <a:t>“키가 </a:t>
            </a:r>
            <a:r>
              <a:rPr lang="en-US" altLang="ko-KR" dirty="0"/>
              <a:t>186”, “</a:t>
            </a:r>
            <a:r>
              <a:rPr lang="ko-KR" altLang="en-US" dirty="0"/>
              <a:t>까칠”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“</a:t>
            </a:r>
            <a:r>
              <a:rPr lang="ko-KR" altLang="en-US" dirty="0" err="1"/>
              <a:t>성춘향</a:t>
            </a:r>
            <a:r>
              <a:rPr lang="ko-KR" altLang="en-US" dirty="0"/>
              <a:t>” </a:t>
            </a:r>
            <a:r>
              <a:rPr lang="en-US" altLang="ko-KR" dirty="0"/>
              <a:t>:</a:t>
            </a:r>
            <a:r>
              <a:rPr lang="ko-KR" altLang="en-US" dirty="0"/>
              <a:t> “키가 </a:t>
            </a:r>
            <a:r>
              <a:rPr lang="en-US" altLang="ko-KR" dirty="0"/>
              <a:t>163”, “</a:t>
            </a:r>
            <a:r>
              <a:rPr lang="ko-KR" altLang="en-US" dirty="0"/>
              <a:t>세심</a:t>
            </a:r>
            <a:r>
              <a:rPr lang="en-US" altLang="ko-KR" dirty="0"/>
              <a:t>, </a:t>
            </a:r>
            <a:r>
              <a:rPr lang="ko-KR" altLang="en-US" dirty="0"/>
              <a:t>활달”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8107" y="1228719"/>
            <a:ext cx="989787" cy="105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en-US" altLang="ko-KR" dirty="0"/>
              <a:t>(Entity)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데이터베이스에 자료로 표현하려는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사람이 생각하는 개념이나 정보단위 같은 현실 세계의 </a:t>
            </a:r>
            <a:r>
              <a:rPr lang="ko-KR" altLang="en-US" dirty="0" err="1"/>
              <a:t>대상체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무형의 정보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서로 연관된 몇 개의 속성으로 구성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2" name="그룹 6"/>
          <p:cNvGrpSpPr/>
          <p:nvPr/>
        </p:nvGrpSpPr>
        <p:grpSpPr>
          <a:xfrm>
            <a:off x="1166786" y="3786190"/>
            <a:ext cx="7929618" cy="1071570"/>
            <a:chOff x="1166786" y="2928934"/>
            <a:chExt cx="7929618" cy="107157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66786" y="2928934"/>
              <a:ext cx="1143008" cy="4286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예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952604" y="2928934"/>
              <a:ext cx="7143800" cy="107157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부서 </a:t>
              </a:r>
              <a:r>
                <a:rPr lang="ko-KR" altLang="en-US" dirty="0" err="1"/>
                <a:t>엔티티</a:t>
              </a:r>
              <a:r>
                <a:rPr lang="en-US" altLang="ko-KR" dirty="0"/>
                <a:t>, </a:t>
              </a:r>
              <a:r>
                <a:rPr lang="ko-KR" altLang="en-US" dirty="0"/>
                <a:t>사원 </a:t>
              </a:r>
              <a:r>
                <a:rPr lang="ko-KR" altLang="en-US" dirty="0" err="1"/>
                <a:t>엔티티</a:t>
              </a:r>
              <a:endParaRPr lang="ko-KR" altLang="en-US" dirty="0"/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가장 작은 논리적 단위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하나의 </a:t>
            </a:r>
            <a:r>
              <a:rPr lang="ko-KR" altLang="en-US" dirty="0" err="1"/>
              <a:t>엔티티는</a:t>
            </a:r>
            <a:r>
              <a:rPr lang="ko-KR" altLang="en-US" dirty="0"/>
              <a:t> 한 개 이상의 속성으로 구성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각 속성은 </a:t>
            </a:r>
            <a:r>
              <a:rPr lang="ko-KR" altLang="en-US" dirty="0" err="1"/>
              <a:t>엔티티의</a:t>
            </a:r>
            <a:r>
              <a:rPr lang="ko-KR" altLang="en-US" dirty="0"/>
              <a:t> 특성</a:t>
            </a:r>
            <a:r>
              <a:rPr lang="en-US" altLang="ko-KR" dirty="0"/>
              <a:t>, </a:t>
            </a:r>
            <a:r>
              <a:rPr lang="ko-KR" altLang="en-US" dirty="0"/>
              <a:t>상태 등을 기술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1166786" y="3429000"/>
            <a:ext cx="7929618" cy="1071570"/>
            <a:chOff x="1166786" y="2928934"/>
            <a:chExt cx="7929618" cy="107157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66786" y="2928934"/>
              <a:ext cx="1143008" cy="4286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예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952604" y="2928934"/>
              <a:ext cx="7143800" cy="107157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부서 </a:t>
              </a:r>
              <a:r>
                <a:rPr lang="ko-KR" altLang="en-US" dirty="0" err="1"/>
                <a:t>엔티티의</a:t>
              </a:r>
              <a:r>
                <a:rPr lang="ko-KR" altLang="en-US" dirty="0"/>
                <a:t> 속성 </a:t>
              </a:r>
              <a:r>
                <a:rPr lang="en-US" altLang="ko-KR" dirty="0"/>
                <a:t>: </a:t>
              </a:r>
              <a:r>
                <a:rPr lang="ko-KR" altLang="en-US" dirty="0"/>
                <a:t>부서 번호</a:t>
              </a:r>
              <a:r>
                <a:rPr lang="en-US" altLang="ko-KR" dirty="0"/>
                <a:t>, </a:t>
              </a:r>
              <a:r>
                <a:rPr lang="ko-KR" altLang="en-US" dirty="0"/>
                <a:t>부서명</a:t>
              </a:r>
              <a:r>
                <a:rPr lang="en-US" altLang="ko-KR" dirty="0"/>
                <a:t>, </a:t>
              </a:r>
              <a:r>
                <a:rPr lang="ko-KR" altLang="en-US" dirty="0"/>
                <a:t>위치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사원 </a:t>
              </a:r>
              <a:r>
                <a:rPr lang="ko-KR" altLang="en-US" dirty="0" err="1"/>
                <a:t>엔티티의</a:t>
              </a:r>
              <a:r>
                <a:rPr lang="ko-KR" altLang="en-US" dirty="0"/>
                <a:t> 속성 </a:t>
              </a:r>
              <a:r>
                <a:rPr lang="en-US" altLang="ko-KR" dirty="0"/>
                <a:t>: </a:t>
              </a:r>
              <a:r>
                <a:rPr lang="ko-KR" altLang="en-US" dirty="0"/>
                <a:t>사원번호</a:t>
              </a:r>
              <a:r>
                <a:rPr lang="en-US" altLang="ko-KR" dirty="0"/>
                <a:t>, </a:t>
              </a:r>
              <a:r>
                <a:rPr lang="ko-KR" altLang="en-US" dirty="0"/>
                <a:t>이름</a:t>
              </a:r>
              <a:r>
                <a:rPr lang="en-US" altLang="ko-KR" dirty="0"/>
                <a:t>, </a:t>
              </a:r>
              <a:r>
                <a:rPr lang="ko-KR" altLang="en-US" dirty="0"/>
                <a:t>주소</a:t>
              </a:r>
              <a:r>
                <a:rPr lang="en-US" altLang="ko-KR" dirty="0"/>
                <a:t>, </a:t>
              </a:r>
              <a:r>
                <a:rPr lang="ko-KR" altLang="en-US" dirty="0"/>
                <a:t>소속부서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관계</a:t>
            </a:r>
            <a:r>
              <a:rPr lang="en-US" altLang="ko-KR" dirty="0"/>
              <a:t>(Relation)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혹은 </a:t>
            </a:r>
            <a:r>
              <a:rPr lang="ko-KR" altLang="en-US" dirty="0" err="1"/>
              <a:t>엔티티와</a:t>
            </a:r>
            <a:r>
              <a:rPr lang="ko-KR" altLang="en-US" dirty="0"/>
              <a:t> 속성 간의 연관성을 관계라고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일반적으로 </a:t>
            </a:r>
            <a:r>
              <a:rPr lang="ko-KR" altLang="en-US" dirty="0" err="1"/>
              <a:t>동사형으로</a:t>
            </a:r>
            <a:r>
              <a:rPr lang="ko-KR" altLang="en-US" dirty="0"/>
              <a:t> 표현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2" name="그룹 6"/>
          <p:cNvGrpSpPr/>
          <p:nvPr/>
        </p:nvGrpSpPr>
        <p:grpSpPr>
          <a:xfrm>
            <a:off x="1166786" y="3429000"/>
            <a:ext cx="7929618" cy="1071570"/>
            <a:chOff x="1166786" y="2928934"/>
            <a:chExt cx="7929618" cy="107157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66786" y="2928934"/>
              <a:ext cx="1143008" cy="4286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예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952604" y="2928934"/>
              <a:ext cx="7143800" cy="107157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사원이 부서에 소속되어 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개념적 데이터 모델과 논리적 데이터 모델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개념적 데이터 모델과 논리적 데이터 모델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01" y="2376054"/>
            <a:ext cx="7953398" cy="276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895213" y="51479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개념적 데이터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세계에 존재하는 데이터를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ko-KR" altLang="en-US" dirty="0" err="1"/>
              <a:t>엔티티와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내의 공통된 속성과 </a:t>
            </a:r>
            <a:r>
              <a:rPr lang="ko-KR" altLang="en-US" dirty="0" err="1"/>
              <a:t>엔티티들</a:t>
            </a:r>
            <a:r>
              <a:rPr lang="ko-KR" altLang="en-US" dirty="0"/>
              <a:t> 사이의 관계를 정의하는 추상화 과정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세계를 추상화하여 개념적으로 표현하여 이해하기 쉽게 할 뿐 아니라 의사소통을 원활하게 해주는 과정을 의미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정보 모델링이라고도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개체 관계 모델</a:t>
            </a:r>
            <a:r>
              <a:rPr lang="en-US" altLang="ko-KR" dirty="0"/>
              <a:t>(E-R : Entity-Relationship Model) : </a:t>
            </a:r>
            <a:r>
              <a:rPr lang="ko-KR" altLang="en-US" dirty="0"/>
              <a:t>기술된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이 </a:t>
            </a:r>
            <a:r>
              <a:rPr lang="ko-KR" altLang="en-US" dirty="0" err="1"/>
              <a:t>엔티티</a:t>
            </a:r>
            <a:r>
              <a:rPr lang="ko-KR" altLang="en-US" dirty="0"/>
              <a:t> 타입들 간의 관계를 이용하여 현실 세계를 표현하는 가장 대표적인 개념적 데이터 모델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 논리적 데이터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개념적 데이터 모델은 </a:t>
            </a:r>
            <a:r>
              <a:rPr lang="en-US" altLang="ko-KR" dirty="0"/>
              <a:t>DBMS</a:t>
            </a:r>
            <a:r>
              <a:rPr lang="ko-KR" altLang="en-US" dirty="0"/>
              <a:t>가 직접 이해할 수 없음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컴퓨터가 이해할 수 있도록 논리적 데이터 모델로 변환해야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논리적 데이터 모델은 데이터 모델링이라고도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관계 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 등이 있음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개념적 데이터 모델과 논리적 데이터 모델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개념적 데이터 모델링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세계에 존재하는 </a:t>
            </a:r>
            <a:r>
              <a:rPr lang="ko-KR" altLang="en-US" dirty="0" err="1"/>
              <a:t>엔티티를</a:t>
            </a:r>
            <a:r>
              <a:rPr lang="ko-KR" altLang="en-US" dirty="0"/>
              <a:t> 인간이 이해할 수 있는 정보 구조</a:t>
            </a:r>
            <a:r>
              <a:rPr lang="en-US" altLang="ko-KR" dirty="0"/>
              <a:t>(Information Structure)</a:t>
            </a:r>
            <a:r>
              <a:rPr lang="ko-KR" altLang="en-US" dirty="0"/>
              <a:t>로 표현하는 과정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정보 모델링</a:t>
            </a:r>
            <a:r>
              <a:rPr lang="en-US" altLang="ko-KR" dirty="0"/>
              <a:t>(Information Modeling)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대표적인 것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1976</a:t>
            </a:r>
            <a:r>
              <a:rPr lang="ko-KR" altLang="en-US" dirty="0"/>
              <a:t>년 </a:t>
            </a:r>
            <a:r>
              <a:rPr lang="en-US" altLang="ko-KR" dirty="0">
                <a:hlinkClick r:id="rId2"/>
              </a:rPr>
              <a:t>Peter Chen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http://bit.csc.lsu.edu/~chen/chen.html</a:t>
            </a:r>
            <a:r>
              <a:rPr lang="en-US" altLang="ko-KR" dirty="0"/>
              <a:t>)</a:t>
            </a:r>
            <a:r>
              <a:rPr lang="ko-KR" altLang="en-US" dirty="0"/>
              <a:t>에 의해 제안된 개체 관계 모델</a:t>
            </a:r>
            <a:r>
              <a:rPr lang="en-US" altLang="ko-KR" dirty="0"/>
              <a:t>(E-R, Entity-Relationship Model)</a:t>
            </a:r>
            <a:endParaRPr lang="ko-KR" altLang="en-US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r>
              <a:rPr lang="en-US" altLang="ko-KR" dirty="0"/>
              <a:t>(Entity-Relationship Diagram)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엔티티와</a:t>
            </a:r>
            <a:r>
              <a:rPr lang="ko-KR" altLang="en-US" dirty="0"/>
              <a:t> 이들 간의 관계를 알기 쉽게 미리 약속된 도형을 사용하여 일목요연하게 표현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7"/>
          <p:cNvGraphicFramePr>
            <a:graphicFrameLocks noGrp="1"/>
          </p:cNvGraphicFramePr>
          <p:nvPr>
            <p:ph idx="1"/>
          </p:nvPr>
        </p:nvGraphicFramePr>
        <p:xfrm>
          <a:off x="507522" y="1676400"/>
          <a:ext cx="922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 예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119" y="2596296"/>
            <a:ext cx="7243762" cy="204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556654" y="463440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34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 표기법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4457" y="2214554"/>
            <a:ext cx="7177087" cy="312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523317" y="536249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정보가 저장될 수 있는 사람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사물</a:t>
            </a:r>
            <a:r>
              <a:rPr lang="en-US" altLang="ko-KR" dirty="0"/>
              <a:t>, </a:t>
            </a:r>
            <a:r>
              <a:rPr lang="ko-KR" altLang="en-US" dirty="0"/>
              <a:t>사건 등과 같이 독립적으로 존재하면서 고유하게 식별이 가능한 실 세계의 엔티티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사원처럼 실체가 있는 것도 있지만 생각이나 개념과 같이 추상적인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동일한 속성들을 가진 </a:t>
            </a:r>
            <a:r>
              <a:rPr lang="ko-KR" altLang="en-US" dirty="0" err="1"/>
              <a:t>엔티티들의</a:t>
            </a:r>
            <a:r>
              <a:rPr lang="ko-KR" altLang="en-US" dirty="0"/>
              <a:t> 틀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엔티티들은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타입으로 분류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엔티티와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 err="1"/>
              <a:t>엔티티</a:t>
            </a:r>
            <a:r>
              <a:rPr lang="ko-KR" altLang="en-US" dirty="0"/>
              <a:t> 집합</a:t>
            </a:r>
            <a:r>
              <a:rPr lang="en-US" altLang="ko-KR" dirty="0"/>
              <a:t>,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엔티티와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3160" y="1857364"/>
            <a:ext cx="5019681" cy="446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542233" y="587727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엔티티의</a:t>
            </a:r>
            <a:r>
              <a:rPr lang="ko-KR" altLang="en-US" dirty="0"/>
              <a:t> 집합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동일한 속성들을 가진 </a:t>
            </a:r>
            <a:r>
              <a:rPr lang="ko-KR" altLang="en-US" dirty="0" err="1"/>
              <a:t>엔티티들의</a:t>
            </a:r>
            <a:r>
              <a:rPr lang="ko-KR" altLang="en-US" dirty="0"/>
              <a:t> 모임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각 </a:t>
            </a:r>
            <a:r>
              <a:rPr lang="ko-KR" altLang="en-US" dirty="0" err="1"/>
              <a:t>엔티티는</a:t>
            </a:r>
            <a:r>
              <a:rPr lang="ko-KR" altLang="en-US" dirty="0"/>
              <a:t> 속성</a:t>
            </a:r>
            <a:r>
              <a:rPr lang="en-US" altLang="ko-KR" dirty="0"/>
              <a:t>(attribute)</a:t>
            </a:r>
            <a:r>
              <a:rPr lang="ko-KR" altLang="en-US" dirty="0"/>
              <a:t>으로 알려진 특성들로 정의되며 </a:t>
            </a: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err="1"/>
              <a:t>엔티티</a:t>
            </a:r>
            <a:r>
              <a:rPr lang="ko-KR" altLang="en-US" dirty="0"/>
              <a:t> 타입은 직사각형으로 표시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엔티티는 엔티티 타입에 속하는 하나의 인스턴스로서 엔티티 타입을 구성하는 원소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엔티티 집합은 한 엔티티 타입에 대한 엔티티 인스턴스들의 집합</a:t>
            </a:r>
          </a:p>
          <a:p>
            <a:pPr lvl="1">
              <a:lnSpc>
                <a:spcPct val="125000"/>
              </a:lnSpc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엔티티와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274" y="2714620"/>
            <a:ext cx="4643452" cy="11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속성</a:t>
            </a:r>
            <a:r>
              <a:rPr lang="en-US" altLang="ko-KR" dirty="0"/>
              <a:t>(attribute set)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정보의 요소로써 관리되는 항목으로 엔티티의 성질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특성 등을 구체적으로 나타내는 세부 항목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66852" y="2222990"/>
            <a:ext cx="6572296" cy="417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239148" y="594928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36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속성값</a:t>
            </a:r>
            <a:r>
              <a:rPr lang="en-US" altLang="ko-KR" dirty="0"/>
              <a:t>(attribute value)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엔티티의</a:t>
            </a:r>
            <a:r>
              <a:rPr lang="ko-KR" altLang="en-US" dirty="0"/>
              <a:t> 특성이나 상태가 현실화된 값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1529" y="2000240"/>
            <a:ext cx="39229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914472" y="611925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37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엔티티와</a:t>
            </a:r>
            <a:r>
              <a:rPr lang="ko-KR" altLang="en-US" dirty="0"/>
              <a:t> 속성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ERD</a:t>
            </a:r>
            <a:r>
              <a:rPr lang="ko-KR" altLang="en-US" dirty="0"/>
              <a:t>에서 속성은 엔티티 집합을 나타내는 직사각형에 실선으로 연결된 타원형으로 표현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의 유형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단순 속성과 복합 속성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단일 값 속성과 다중 값 속성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유도 속성과 저장 속성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널</a:t>
            </a:r>
            <a:r>
              <a:rPr lang="en-US" altLang="ko-KR" dirty="0"/>
              <a:t>(null) </a:t>
            </a:r>
            <a:r>
              <a:rPr lang="ko-KR" altLang="en-US" dirty="0"/>
              <a:t>속성</a:t>
            </a:r>
          </a:p>
          <a:p>
            <a:pPr lvl="1">
              <a:lnSpc>
                <a:spcPct val="125000"/>
              </a:lnSpc>
              <a:buNone/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132" y="1857364"/>
            <a:ext cx="4657737" cy="217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281869" y="350724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37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단순 속성</a:t>
            </a:r>
            <a:r>
              <a:rPr lang="en-US" altLang="ko-KR" dirty="0"/>
              <a:t>(simple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더 이상 작은 구성원소로 분해할 수 없는 속성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복합 속성</a:t>
            </a:r>
            <a:r>
              <a:rPr lang="en-US" altLang="ko-KR" dirty="0"/>
              <a:t>(composite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몇 개의 기본적인 단순 속성으로 분해할 수 있는 속성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7344" y="3286124"/>
            <a:ext cx="6591312" cy="212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248656" y="504639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단일 값 속성</a:t>
            </a:r>
            <a:r>
              <a:rPr lang="en-US" altLang="ko-KR" dirty="0"/>
              <a:t>(single-valued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각 엔티티에 대해 하나의 값만 갖는 것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다중 값 속성</a:t>
            </a:r>
            <a:r>
              <a:rPr lang="en-US" altLang="ko-KR" dirty="0"/>
              <a:t>(multi-valued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한 엔티티에 대해서 여러 개의 값을 갖는 것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9722" y="3657613"/>
            <a:ext cx="6586557" cy="143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212193" y="48691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SECTION 01  </a:t>
            </a:r>
            <a:r>
              <a:rPr lang="ko-KR" altLang="en-US" dirty="0"/>
              <a:t>데이터 모델의 개요 </a:t>
            </a:r>
          </a:p>
          <a:p>
            <a:pPr lvl="1"/>
            <a:r>
              <a:rPr lang="en-US" altLang="ko-KR" dirty="0"/>
              <a:t>1-1  </a:t>
            </a:r>
            <a:r>
              <a:rPr lang="ko-KR" altLang="en-US" dirty="0"/>
              <a:t>데이터 모델의 구성요소 </a:t>
            </a:r>
          </a:p>
          <a:p>
            <a:pPr lvl="1"/>
            <a:r>
              <a:rPr lang="en-US" altLang="ko-KR" dirty="0"/>
              <a:t>1-2 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 </a:t>
            </a:r>
          </a:p>
          <a:p>
            <a:pPr lvl="1"/>
            <a:r>
              <a:rPr lang="en-US" altLang="ko-KR" dirty="0"/>
              <a:t>1-3  </a:t>
            </a:r>
            <a:r>
              <a:rPr lang="ko-KR" altLang="en-US" dirty="0"/>
              <a:t>개념적 데이터 모델과 논리적 데이터 모델 </a:t>
            </a:r>
          </a:p>
          <a:p>
            <a:endParaRPr lang="en-US" altLang="ko-KR" dirty="0"/>
          </a:p>
          <a:p>
            <a:r>
              <a:rPr lang="en-US" altLang="ko-KR" dirty="0"/>
              <a:t>SECTION 02  </a:t>
            </a:r>
            <a:r>
              <a:rPr lang="ko-KR" altLang="en-US" dirty="0"/>
              <a:t>개념적 데이터 모델 </a:t>
            </a:r>
          </a:p>
          <a:p>
            <a:pPr lvl="1"/>
            <a:r>
              <a:rPr lang="en-US" altLang="ko-KR" dirty="0"/>
              <a:t>2-1  </a:t>
            </a:r>
            <a:r>
              <a:rPr lang="ko-KR" altLang="en-US" dirty="0" err="1"/>
              <a:t>엔티티와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타입 </a:t>
            </a:r>
          </a:p>
          <a:p>
            <a:pPr lvl="1"/>
            <a:r>
              <a:rPr lang="en-US" altLang="ko-KR" dirty="0"/>
              <a:t>2-2  </a:t>
            </a:r>
            <a:r>
              <a:rPr lang="ko-KR" altLang="en-US" dirty="0"/>
              <a:t>속성 </a:t>
            </a:r>
          </a:p>
          <a:p>
            <a:pPr lvl="1"/>
            <a:r>
              <a:rPr lang="en-US" altLang="ko-KR" dirty="0"/>
              <a:t>2-3  </a:t>
            </a:r>
            <a:r>
              <a:rPr lang="ko-KR" altLang="en-US" dirty="0"/>
              <a:t>관계 타입 </a:t>
            </a:r>
          </a:p>
          <a:p>
            <a:pPr lvl="1"/>
            <a:r>
              <a:rPr lang="en-US" altLang="ko-KR" dirty="0"/>
              <a:t>2-4  </a:t>
            </a:r>
            <a:r>
              <a:rPr lang="ko-KR" altLang="en-US" dirty="0" err="1"/>
              <a:t>엔티티의</a:t>
            </a:r>
            <a:r>
              <a:rPr lang="ko-KR" altLang="en-US" dirty="0"/>
              <a:t> 키 </a:t>
            </a:r>
          </a:p>
          <a:p>
            <a:pPr lvl="1"/>
            <a:r>
              <a:rPr lang="en-US" altLang="ko-KR" dirty="0"/>
              <a:t>2-5  </a:t>
            </a:r>
            <a:r>
              <a:rPr lang="ko-KR" altLang="en-US" dirty="0"/>
              <a:t>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 </a:t>
            </a:r>
          </a:p>
          <a:p>
            <a:pPr lvl="1"/>
            <a:r>
              <a:rPr lang="en-US" altLang="ko-KR" dirty="0"/>
              <a:t>2-6   ISA </a:t>
            </a:r>
            <a:r>
              <a:rPr lang="ko-KR" altLang="en-US" dirty="0"/>
              <a:t>관계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유도 속성</a:t>
            </a:r>
            <a:r>
              <a:rPr lang="en-US" altLang="ko-KR" dirty="0"/>
              <a:t>(derived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속성의 값이 다른 속성이나 엔티티가 가지고 있는 값으로부터 유도되어 결정되는 경우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저장 속성</a:t>
            </a:r>
            <a:r>
              <a:rPr lang="en-US" altLang="ko-KR" dirty="0"/>
              <a:t>(stored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유도 속성을 생성하는데 사용된 속성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널 속성</a:t>
            </a:r>
            <a:r>
              <a:rPr lang="en-US" altLang="ko-KR" dirty="0"/>
              <a:t>(null attribute)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널 값</a:t>
            </a:r>
            <a:r>
              <a:rPr lang="en-US" altLang="ko-KR" dirty="0"/>
              <a:t>(null value)</a:t>
            </a:r>
            <a:r>
              <a:rPr lang="ko-KR" altLang="en-US" dirty="0"/>
              <a:t>을 갖는 속성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어느 특정 속성에 대한 값을 가지고 있지 않을 때 이를 명시적으로 표시하기 위해 사용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속성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6501" y="3143248"/>
            <a:ext cx="4852999" cy="189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361273" y="465878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39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ABB52C-2D99-3D42-8DC6-2085580A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E7DE0-7070-D84A-ABE9-D2CC6C27D3C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C75575-F043-B446-A10D-BDC425A5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7ED30-2C0E-A144-97F6-377C379636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C1BE5A2-C732-794C-B78D-EB93A05687DA}"/>
              </a:ext>
            </a:extLst>
          </p:cNvPr>
          <p:cNvSpPr txBox="1">
            <a:spLocks/>
          </p:cNvSpPr>
          <p:nvPr/>
        </p:nvSpPr>
        <p:spPr bwMode="auto">
          <a:xfrm>
            <a:off x="5354913" y="4110551"/>
            <a:ext cx="3904872" cy="105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kumimoji="1" lang="ko-KR" altLang="en-US" sz="3331" dirty="0">
                <a:solidFill>
                  <a:srgbClr val="000000"/>
                </a:solidFill>
              </a:rPr>
              <a:t>다음 시간에 </a:t>
            </a:r>
            <a:endParaRPr kumimoji="1" lang="en-US" altLang="ko-KR" sz="3331" dirty="0">
              <a:solidFill>
                <a:srgbClr val="000000"/>
              </a:solidFill>
            </a:endParaRPr>
          </a:p>
          <a:p>
            <a:pPr latinLnBrk="0"/>
            <a:r>
              <a:rPr kumimoji="1" lang="ko-KR" altLang="en-US" sz="3331" dirty="0">
                <a:solidFill>
                  <a:srgbClr val="000000"/>
                </a:solidFill>
              </a:rPr>
              <a:t>만나요</a:t>
            </a:r>
            <a:r>
              <a:rPr kumimoji="1" lang="en-US" altLang="ko-KR" sz="3331" dirty="0">
                <a:solidFill>
                  <a:srgbClr val="000000"/>
                </a:solidFill>
              </a:rPr>
              <a:t>.^^*</a:t>
            </a:r>
            <a:endParaRPr kumimoji="1" lang="en-US" altLang="en-US" sz="3331" dirty="0">
              <a:solidFill>
                <a:srgbClr val="000000"/>
              </a:solidFill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1A83DC09-CEA6-4945-9A88-187EED7B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32" y="2117885"/>
            <a:ext cx="3365180" cy="33651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69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사이의 관계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898" y="1699827"/>
            <a:ext cx="9020205" cy="363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337376" y="536038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관계 타입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en-US" altLang="ko-KR" dirty="0"/>
              <a:t>-</a:t>
            </a:r>
            <a:r>
              <a:rPr lang="ko-KR" altLang="en-US" dirty="0"/>
              <a:t>관계 모델에서 </a:t>
            </a:r>
            <a:r>
              <a:rPr lang="ko-KR" altLang="en-US" dirty="0" err="1"/>
              <a:t>엔티티</a:t>
            </a:r>
            <a:r>
              <a:rPr lang="ko-KR" altLang="en-US" dirty="0"/>
              <a:t> 사이의 연관성을 표현하는 개념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두 개의 </a:t>
            </a:r>
            <a:r>
              <a:rPr lang="ko-KR" altLang="en-US" dirty="0" err="1"/>
              <a:t>엔티티</a:t>
            </a:r>
            <a:r>
              <a:rPr lang="ko-KR" altLang="en-US" dirty="0"/>
              <a:t> 타입 사이의 업무적인 연관성을 논리적으로 표현한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관계를 정의할 때 동사구로 관계를 정의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집합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들 사이의 대응</a:t>
            </a:r>
            <a:r>
              <a:rPr lang="en-US" altLang="ko-KR" dirty="0"/>
              <a:t>(correspondence), </a:t>
            </a:r>
            <a:r>
              <a:rPr lang="ko-KR" altLang="en-US" dirty="0"/>
              <a:t>즉 사상</a:t>
            </a:r>
            <a:r>
              <a:rPr lang="en-US" altLang="ko-KR" dirty="0"/>
              <a:t>(mapping)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관계 집합</a:t>
            </a:r>
            <a:r>
              <a:rPr lang="en-US" altLang="ko-KR" dirty="0"/>
              <a:t>(relationship set)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한 관계 타입에 속하는 모든 관계 인스턴스</a:t>
            </a:r>
            <a:r>
              <a:rPr lang="en-US" altLang="ko-KR" dirty="0"/>
              <a:t>(relationship instance)</a:t>
            </a:r>
            <a:r>
              <a:rPr lang="ko-KR" altLang="en-US" dirty="0"/>
              <a:t>를 말함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ERD</a:t>
            </a:r>
            <a:r>
              <a:rPr lang="ko-KR" altLang="en-US" dirty="0"/>
              <a:t>에서 엔티티들 사이의 관계 타입은 마름모를 사용하여 표현한 후 그 관계에 연관된 </a:t>
            </a:r>
            <a:r>
              <a:rPr lang="ko-KR" altLang="en-US" dirty="0" err="1"/>
              <a:t>엔티티에</a:t>
            </a:r>
            <a:r>
              <a:rPr lang="ko-KR" altLang="en-US" dirty="0"/>
              <a:t> 선으로 연결하여 표시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1034" y="5038226"/>
            <a:ext cx="8474912" cy="60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314043" y="572971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관계의 유형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관계에 참여하는 하나의 </a:t>
            </a:r>
            <a:r>
              <a:rPr lang="ko-KR" altLang="en-US" dirty="0" err="1"/>
              <a:t>엔티티에</a:t>
            </a:r>
            <a:r>
              <a:rPr lang="ko-KR" altLang="en-US" dirty="0"/>
              <a:t> 대해 다른 </a:t>
            </a:r>
            <a:r>
              <a:rPr lang="ko-KR" altLang="en-US" dirty="0" err="1"/>
              <a:t>엔티티가</a:t>
            </a:r>
            <a:r>
              <a:rPr lang="ko-KR" altLang="en-US" dirty="0"/>
              <a:t> 몇 개 참여하는지를 나타내는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카디날리티</a:t>
            </a:r>
            <a:r>
              <a:rPr lang="en-US" altLang="ko-KR" dirty="0"/>
              <a:t>(Cardinality : </a:t>
            </a:r>
            <a:r>
              <a:rPr lang="ko-KR" altLang="en-US" dirty="0"/>
              <a:t>관계의 대응 </a:t>
            </a:r>
            <a:r>
              <a:rPr lang="ko-KR" altLang="en-US" dirty="0" err="1"/>
              <a:t>엔티티</a:t>
            </a:r>
            <a:r>
              <a:rPr lang="ko-KR" altLang="en-US" dirty="0"/>
              <a:t> 수</a:t>
            </a:r>
            <a:r>
              <a:rPr lang="en-US" altLang="ko-KR" dirty="0"/>
              <a:t>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err="1"/>
              <a:t>카디날리티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하나의 관계에 실제로 참여할 수 있는 </a:t>
            </a:r>
            <a:r>
              <a:rPr lang="ko-KR" altLang="en-US" dirty="0" err="1"/>
              <a:t>인스턴스의</a:t>
            </a:r>
            <a:r>
              <a:rPr lang="ko-KR" altLang="en-US" dirty="0"/>
              <a:t> 수를 의미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표현방법 </a:t>
            </a:r>
            <a:r>
              <a:rPr lang="en-US" altLang="ko-KR" dirty="0"/>
              <a:t>:</a:t>
            </a:r>
            <a:r>
              <a:rPr lang="ko-KR" altLang="en-US" dirty="0"/>
              <a:t> 일대일</a:t>
            </a:r>
            <a:r>
              <a:rPr lang="en-US" altLang="ko-KR" dirty="0"/>
              <a:t>(1:1), </a:t>
            </a:r>
            <a:r>
              <a:rPr lang="ko-KR" altLang="en-US" dirty="0"/>
              <a:t>일대다</a:t>
            </a:r>
            <a:r>
              <a:rPr lang="en-US" altLang="ko-KR" dirty="0"/>
              <a:t>(1:N), </a:t>
            </a:r>
            <a:r>
              <a:rPr lang="ko-KR" altLang="en-US" dirty="0" err="1"/>
              <a:t>다대다</a:t>
            </a:r>
            <a:r>
              <a:rPr lang="en-US" altLang="ko-KR" dirty="0"/>
              <a:t>(N:M)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4996" y="3915239"/>
            <a:ext cx="6096008" cy="237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001004" y="587727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41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일대일</a:t>
            </a:r>
            <a:r>
              <a:rPr lang="en-US" altLang="ko-KR" dirty="0"/>
              <a:t>(One To One) </a:t>
            </a:r>
            <a:r>
              <a:rPr lang="ko-KR" altLang="en-US" dirty="0"/>
              <a:t>관계</a:t>
            </a:r>
            <a:r>
              <a:rPr lang="en-US" altLang="ko-KR" dirty="0"/>
              <a:t>(1:1) 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752618"/>
            <a:ext cx="6858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326701" y="555976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41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일대다</a:t>
            </a:r>
            <a:r>
              <a:rPr lang="en-US" altLang="ko-KR" dirty="0"/>
              <a:t>(One To Many) </a:t>
            </a:r>
            <a:r>
              <a:rPr lang="ko-KR" altLang="en-US" dirty="0"/>
              <a:t>관계</a:t>
            </a:r>
            <a:r>
              <a:rPr lang="en-US" altLang="ko-KR" dirty="0"/>
              <a:t>(1:N)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681180"/>
            <a:ext cx="6858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121352" y="539203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42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다대다</a:t>
            </a:r>
            <a:r>
              <a:rPr lang="en-US" altLang="ko-KR" dirty="0"/>
              <a:t>(Many To Many) </a:t>
            </a:r>
            <a:r>
              <a:rPr lang="ko-KR" altLang="en-US" dirty="0"/>
              <a:t>관계</a:t>
            </a:r>
            <a:r>
              <a:rPr lang="en-US" altLang="ko-KR" dirty="0"/>
              <a:t>(N : M)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752618"/>
            <a:ext cx="6858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977336" y="554505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42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카디날리티</a:t>
            </a:r>
            <a:r>
              <a:rPr lang="ko-KR" altLang="en-US" dirty="0"/>
              <a:t> 비율의 최소값과 최대값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비율에 최소값과 최대값을 표시하여 관계의 유형을 좀 더 명확하게 나타낼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ER </a:t>
            </a:r>
            <a:r>
              <a:rPr lang="ko-KR" altLang="en-US" dirty="0"/>
              <a:t>다이어그램에서 최소값과 최대값은 관계 타입과 </a:t>
            </a:r>
            <a:r>
              <a:rPr lang="ko-KR" altLang="en-US" dirty="0" err="1"/>
              <a:t>엔티티</a:t>
            </a:r>
            <a:r>
              <a:rPr lang="ko-KR" altLang="en-US" dirty="0"/>
              <a:t> 타입을 연결하는 실선 위에 </a:t>
            </a:r>
            <a:r>
              <a:rPr lang="en-US" altLang="ko-KR" dirty="0"/>
              <a:t>(min, max)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325" y="3357562"/>
            <a:ext cx="8315350" cy="134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064923" y="471116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43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카디날리티</a:t>
            </a:r>
            <a:r>
              <a:rPr lang="ko-KR" altLang="en-US" dirty="0"/>
              <a:t> 유형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88191" y="2357430"/>
          <a:ext cx="7929618" cy="22860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(min1, max1)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(min2, max2)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관계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(0, 1)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(0, 1)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: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 *)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(0, 1)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: 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 *)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 *)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r>
                        <a:rPr lang="en-US" altLang="ko-KR" baseline="0" dirty="0"/>
                        <a:t> : 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0632" y="4869160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 = 0: </a:t>
            </a:r>
            <a:r>
              <a:rPr lang="ko-KR" altLang="en-US" dirty="0"/>
              <a:t>어떠한 </a:t>
            </a:r>
            <a:r>
              <a:rPr lang="ko-KR" altLang="en-US" dirty="0" err="1"/>
              <a:t>엔티티가</a:t>
            </a:r>
            <a:r>
              <a:rPr lang="ko-KR" altLang="en-US" dirty="0"/>
              <a:t> 반드시 관계에 참여할 필요는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max = *:  </a:t>
            </a:r>
            <a:r>
              <a:rPr lang="ko-KR" altLang="en-US" dirty="0"/>
              <a:t>어떠한 </a:t>
            </a:r>
            <a:r>
              <a:rPr lang="ko-KR" altLang="en-US" dirty="0" err="1"/>
              <a:t>엔티티가</a:t>
            </a:r>
            <a:r>
              <a:rPr lang="ko-KR" altLang="en-US" dirty="0"/>
              <a:t> 관계에 임의의 수만큼 참여할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SECTION 03  </a:t>
            </a:r>
            <a:r>
              <a:rPr lang="ko-KR" altLang="en-US" dirty="0"/>
              <a:t>논리적 데이터 모델 </a:t>
            </a:r>
          </a:p>
          <a:p>
            <a:pPr lvl="1"/>
            <a:r>
              <a:rPr lang="en-US" altLang="ko-KR" dirty="0"/>
              <a:t>3-1  </a:t>
            </a:r>
            <a:r>
              <a:rPr lang="ko-KR" altLang="en-US" dirty="0"/>
              <a:t>계층 데이터 모델 </a:t>
            </a:r>
          </a:p>
          <a:p>
            <a:pPr lvl="1"/>
            <a:r>
              <a:rPr lang="en-US" altLang="ko-KR" dirty="0"/>
              <a:t>3-2  </a:t>
            </a:r>
            <a:r>
              <a:rPr lang="ko-KR" altLang="en-US" dirty="0"/>
              <a:t>네트워크 데이터 모델 </a:t>
            </a:r>
          </a:p>
          <a:p>
            <a:pPr lvl="1"/>
            <a:r>
              <a:rPr lang="en-US" altLang="ko-KR" dirty="0"/>
              <a:t>3-3  </a:t>
            </a:r>
            <a:r>
              <a:rPr lang="ko-KR" altLang="en-US" dirty="0"/>
              <a:t>관계 데이터 모델 </a:t>
            </a:r>
          </a:p>
          <a:p>
            <a:endParaRPr lang="en-US" altLang="ko-KR" dirty="0"/>
          </a:p>
          <a:p>
            <a:r>
              <a:rPr lang="ko-KR" altLang="en-US" dirty="0"/>
              <a:t>학습정리 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카디날리티</a:t>
            </a:r>
            <a:r>
              <a:rPr lang="ko-KR" altLang="en-US" dirty="0"/>
              <a:t> 비율의 최소값과 최대값의 예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관계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6609" y="2000240"/>
            <a:ext cx="257278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105128" y="530120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44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키</a:t>
            </a:r>
            <a:r>
              <a:rPr lang="en-US" altLang="ko-KR" dirty="0"/>
              <a:t>(Key)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간단히 키라고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각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유일하게 식별하는 데 사용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키가 필요한 예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“한예슬”이란 사원의 주소가 필요한데 “한예슬”이란 이름을 갖고 있는 사원이 </a:t>
            </a:r>
            <a:r>
              <a:rPr lang="en-US" altLang="ko-KR" dirty="0"/>
              <a:t>2</a:t>
            </a:r>
            <a:r>
              <a:rPr lang="ko-KR" altLang="en-US" dirty="0"/>
              <a:t>명이라면 둘 중에 어느 사원을 원하는 것인지 알 수 없는 경우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2-4 </a:t>
            </a:r>
            <a:r>
              <a:rPr lang="ko-KR" altLang="en-US" dirty="0" err="1"/>
              <a:t>엔티티의</a:t>
            </a:r>
            <a:r>
              <a:rPr lang="ko-KR" altLang="en-US" dirty="0"/>
              <a:t> 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2493" y="3786190"/>
            <a:ext cx="6641014" cy="270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337375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44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키의 예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2-4 </a:t>
            </a:r>
            <a:r>
              <a:rPr lang="ko-KR" altLang="en-US" dirty="0" err="1"/>
              <a:t>엔티티의</a:t>
            </a:r>
            <a:r>
              <a:rPr lang="ko-KR" altLang="en-US" dirty="0"/>
              <a:t> 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73" y="2357430"/>
            <a:ext cx="5634054" cy="307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77136" y="479715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 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r>
              <a:rPr lang="en-US" altLang="ko-KR" dirty="0"/>
              <a:t>(strong entity type)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타입 내에서 자신의 키를 사용하여 고유하게 </a:t>
            </a:r>
            <a:r>
              <a:rPr lang="ko-KR" altLang="en-US" dirty="0" err="1"/>
              <a:t>엔티티들을</a:t>
            </a:r>
            <a:r>
              <a:rPr lang="ko-KR" altLang="en-US" dirty="0"/>
              <a:t> 식별할 수 있는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독립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부모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정규 </a:t>
            </a:r>
            <a:r>
              <a:rPr lang="ko-KR" altLang="en-US" dirty="0" err="1"/>
              <a:t>엔티티</a:t>
            </a:r>
            <a:r>
              <a:rPr lang="ko-KR" altLang="en-US" dirty="0"/>
              <a:t> 타입이라고도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독자적으로 존재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r>
              <a:rPr lang="en-US" altLang="ko-KR" dirty="0"/>
              <a:t>(weak entity type)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키를 형성하기에 충분한 속성들을 갖지 못한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자기 자신의 속성만으로는 키를 명세할 수 없는 </a:t>
            </a:r>
            <a:r>
              <a:rPr lang="ko-KR" altLang="en-US" dirty="0" err="1"/>
              <a:t>엔티티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종속 </a:t>
            </a:r>
            <a:r>
              <a:rPr lang="ko-KR" altLang="en-US" dirty="0" err="1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ko-KR" altLang="en-US" dirty="0" err="1"/>
              <a:t>엔티티라고도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소유 </a:t>
            </a:r>
            <a:r>
              <a:rPr lang="ko-KR" altLang="en-US" dirty="0" err="1"/>
              <a:t>엔티티</a:t>
            </a:r>
            <a:r>
              <a:rPr lang="ko-KR" altLang="en-US" dirty="0"/>
              <a:t> 타입이 있어야 존재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소유 </a:t>
            </a:r>
            <a:r>
              <a:rPr lang="ko-KR" altLang="en-US" dirty="0" err="1"/>
              <a:t>엔티티</a:t>
            </a:r>
            <a:r>
              <a:rPr lang="ko-KR" altLang="en-US" dirty="0"/>
              <a:t> 타입을 식별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r>
              <a:rPr lang="en-US" altLang="ko-KR" dirty="0"/>
              <a:t>(identifying entity type)</a:t>
            </a:r>
            <a:r>
              <a:rPr lang="ko-KR" altLang="en-US" dirty="0"/>
              <a:t>이라고도 부름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약한 </a:t>
            </a:r>
            <a:r>
              <a:rPr lang="ko-KR" altLang="en-US" dirty="0" err="1"/>
              <a:t>엔티티의</a:t>
            </a:r>
            <a:r>
              <a:rPr lang="ko-KR" altLang="en-US" dirty="0"/>
              <a:t> 예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아래 그림의 </a:t>
            </a:r>
            <a:r>
              <a:rPr lang="ko-KR" altLang="en-US" dirty="0" err="1"/>
              <a:t>엔티티에서</a:t>
            </a:r>
            <a:r>
              <a:rPr lang="ko-KR" altLang="en-US" dirty="0"/>
              <a:t> 이름이 “이지수”인 사람을 조회해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1988" y="2290778"/>
            <a:ext cx="85820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8225786" y="57307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46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구별자</a:t>
            </a:r>
            <a:r>
              <a:rPr lang="en-US" altLang="ko-KR" dirty="0"/>
              <a:t>(discriminator)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타입을 구별하기 위해서 사용되는 이름은 단독으로 </a:t>
            </a:r>
            <a:r>
              <a:rPr lang="ko-KR" altLang="en-US" dirty="0" err="1"/>
              <a:t>엔티티를</a:t>
            </a:r>
            <a:r>
              <a:rPr lang="ko-KR" altLang="en-US" dirty="0"/>
              <a:t> 구분할 수 없다는 속성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err="1"/>
              <a:t>부분키</a:t>
            </a:r>
            <a:r>
              <a:rPr lang="en-US" altLang="ko-KR" dirty="0"/>
              <a:t>(partial key)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구별자는</a:t>
            </a:r>
            <a:r>
              <a:rPr lang="ko-KR" altLang="en-US" dirty="0"/>
              <a:t> 강한 </a:t>
            </a:r>
            <a:r>
              <a:rPr lang="ko-KR" altLang="en-US" dirty="0" err="1"/>
              <a:t>엔티티와</a:t>
            </a:r>
            <a:r>
              <a:rPr lang="ko-KR" altLang="en-US" dirty="0"/>
              <a:t> 연관된 약한 </a:t>
            </a:r>
            <a:r>
              <a:rPr lang="ko-KR" altLang="en-US" dirty="0" err="1"/>
              <a:t>엔티티</a:t>
            </a:r>
            <a:r>
              <a:rPr lang="ko-KR" altLang="en-US" dirty="0"/>
              <a:t> 집합 내에서만 서로 구별할 수 있음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부양가족 </a:t>
            </a:r>
            <a:r>
              <a:rPr lang="ko-KR" altLang="en-US" dirty="0" err="1"/>
              <a:t>엔티티</a:t>
            </a:r>
            <a:r>
              <a:rPr lang="en-US" altLang="ko-KR" dirty="0"/>
              <a:t>(</a:t>
            </a:r>
            <a:r>
              <a:rPr lang="ko-KR" altLang="en-US" dirty="0"/>
              <a:t>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r>
              <a:rPr lang="en-US" altLang="ko-KR" dirty="0"/>
              <a:t>) </a:t>
            </a:r>
            <a:r>
              <a:rPr lang="ko-KR" altLang="en-US" dirty="0"/>
              <a:t>키는 사원 </a:t>
            </a:r>
            <a:r>
              <a:rPr lang="ko-KR" altLang="en-US" dirty="0" err="1"/>
              <a:t>엔티티</a:t>
            </a:r>
            <a:r>
              <a:rPr lang="en-US" altLang="ko-KR" dirty="0"/>
              <a:t>(</a:t>
            </a:r>
            <a:r>
              <a:rPr lang="ko-KR" altLang="en-US" dirty="0"/>
              <a:t>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  <a:r>
              <a:rPr lang="en-US" altLang="ko-KR" dirty="0"/>
              <a:t>) </a:t>
            </a:r>
            <a:r>
              <a:rPr lang="ko-KR" altLang="en-US" dirty="0"/>
              <a:t>키와 부양가족 </a:t>
            </a:r>
            <a:r>
              <a:rPr lang="ko-KR" altLang="en-US" dirty="0" err="1"/>
              <a:t>부분키</a:t>
            </a:r>
            <a:r>
              <a:rPr lang="en-US" altLang="ko-KR" dirty="0"/>
              <a:t>(</a:t>
            </a:r>
            <a:r>
              <a:rPr lang="ko-KR" altLang="en-US" dirty="0" err="1"/>
              <a:t>구별자</a:t>
            </a:r>
            <a:r>
              <a:rPr lang="en-US" altLang="ko-KR" dirty="0"/>
              <a:t>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부양가족 </a:t>
            </a:r>
            <a:r>
              <a:rPr lang="ko-KR" altLang="en-US" dirty="0" err="1"/>
              <a:t>엔티티가</a:t>
            </a:r>
            <a:r>
              <a:rPr lang="ko-KR" altLang="en-US" dirty="0"/>
              <a:t> 가족 관계에 이중 링크로 연결된 것은 부양가족 </a:t>
            </a:r>
            <a:r>
              <a:rPr lang="ko-KR" altLang="en-US" dirty="0" err="1"/>
              <a:t>엔티티가</a:t>
            </a:r>
            <a:r>
              <a:rPr lang="ko-KR" altLang="en-US" dirty="0"/>
              <a:t> 전체 참여</a:t>
            </a:r>
            <a:r>
              <a:rPr lang="en-US" altLang="ko-KR" dirty="0"/>
              <a:t>(total participation)</a:t>
            </a:r>
            <a:r>
              <a:rPr lang="ko-KR" altLang="en-US" dirty="0"/>
              <a:t>를 하고 있다는 것을 나타내기 위한 것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강한 </a:t>
            </a:r>
            <a:r>
              <a:rPr lang="ko-KR" altLang="en-US" dirty="0" err="1"/>
              <a:t>엔티티</a:t>
            </a:r>
            <a:r>
              <a:rPr lang="ko-KR" altLang="en-US" dirty="0"/>
              <a:t> 타입과 약한 </a:t>
            </a:r>
            <a:r>
              <a:rPr lang="ko-KR" altLang="en-US" dirty="0" err="1"/>
              <a:t>엔티티</a:t>
            </a:r>
            <a:r>
              <a:rPr lang="ko-KR" altLang="en-US" dirty="0"/>
              <a:t> 타입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grpSp>
        <p:nvGrpSpPr>
          <p:cNvPr id="2" name="그룹 6"/>
          <p:cNvGrpSpPr/>
          <p:nvPr/>
        </p:nvGrpSpPr>
        <p:grpSpPr>
          <a:xfrm>
            <a:off x="988191" y="2214554"/>
            <a:ext cx="7929618" cy="571504"/>
            <a:chOff x="1166786" y="2928934"/>
            <a:chExt cx="7929618" cy="57150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66786" y="2928934"/>
              <a:ext cx="1143008" cy="4286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예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952604" y="2928934"/>
              <a:ext cx="7143800" cy="5715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{</a:t>
              </a:r>
              <a:r>
                <a:rPr lang="ko-KR" altLang="en-US" dirty="0"/>
                <a:t>사원번호</a:t>
              </a:r>
              <a:r>
                <a:rPr lang="en-US" altLang="ko-KR" dirty="0"/>
                <a:t>, </a:t>
              </a:r>
              <a:r>
                <a:rPr lang="ko-KR" altLang="en-US" dirty="0"/>
                <a:t>이름</a:t>
              </a:r>
              <a:r>
                <a:rPr lang="en-US" altLang="ko-KR" dirty="0"/>
                <a:t>} </a:t>
              </a:r>
              <a:endParaRPr lang="ko-KR" altLang="en-US" dirty="0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6786" y="3214686"/>
            <a:ext cx="7639069" cy="195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7764295" y="465313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47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ISA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상위 </a:t>
            </a:r>
            <a:r>
              <a:rPr lang="ko-KR" altLang="en-US" dirty="0" err="1"/>
              <a:t>엔티티와</a:t>
            </a:r>
            <a:r>
              <a:rPr lang="ko-KR" altLang="en-US" dirty="0"/>
              <a:t> 하위 </a:t>
            </a:r>
            <a:r>
              <a:rPr lang="ko-KR" altLang="en-US" dirty="0" err="1"/>
              <a:t>엔티티</a:t>
            </a:r>
            <a:r>
              <a:rPr lang="ko-KR" altLang="en-US" dirty="0"/>
              <a:t> 간의 관계를 의미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특정 </a:t>
            </a:r>
            <a:r>
              <a:rPr lang="ko-KR" altLang="en-US" dirty="0" err="1"/>
              <a:t>엔티티는</a:t>
            </a:r>
            <a:r>
              <a:rPr lang="ko-KR" altLang="en-US" dirty="0"/>
              <a:t> 서로 구별되는 여러 하위 </a:t>
            </a:r>
            <a:r>
              <a:rPr lang="ko-KR" altLang="en-US" dirty="0" err="1"/>
              <a:t>엔티티로</a:t>
            </a:r>
            <a:r>
              <a:rPr lang="ko-KR" altLang="en-US" dirty="0"/>
              <a:t> 나누어질 수 있음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2-6  ISA </a:t>
            </a:r>
            <a:r>
              <a:rPr lang="ko-KR" altLang="en-US" dirty="0"/>
              <a:t>관계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개념적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8860" y="2446883"/>
            <a:ext cx="5248280" cy="369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577140" y="576682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47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논리적 데이터 모델링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개념적 모델링 과정에서 얻은 개념적 구조를 컴퓨터 환경에 맞도록 변환하는 과정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 모델링</a:t>
            </a:r>
            <a:r>
              <a:rPr lang="en-US" altLang="ko-KR" dirty="0"/>
              <a:t>(Data Modeling)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논리적 데이터 모델링 목적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개념적 설계에서 추출된 실체와 속성들의 관계를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이론에 맞게 구조적으로 설계하는 단계</a:t>
            </a:r>
            <a:r>
              <a:rPr lang="en-US" altLang="ko-KR" dirty="0"/>
              <a:t>(</a:t>
            </a:r>
            <a:r>
              <a:rPr lang="ko-KR" altLang="en-US" dirty="0"/>
              <a:t>스키마의 설계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정확한 업무 분석을 통한 자료의 흐름을 분석하여 실체와 속성들의 관계를 구조적으로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422" y="4286256"/>
            <a:ext cx="6205157" cy="220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049179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계층</a:t>
            </a:r>
            <a:r>
              <a:rPr lang="en-US" altLang="ko-KR" dirty="0"/>
              <a:t>(Hierarchical) </a:t>
            </a:r>
            <a:r>
              <a:rPr lang="ko-KR" altLang="en-US" dirty="0"/>
              <a:t>데이터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데이터를 저장하는 단위</a:t>
            </a:r>
            <a:r>
              <a:rPr lang="en-US" altLang="ko-KR" dirty="0"/>
              <a:t>(Entity)</a:t>
            </a:r>
            <a:r>
              <a:rPr lang="ko-KR" altLang="en-US" dirty="0"/>
              <a:t>의 구조가 상하 종속적인 관계로 구성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계층 데이터 모델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2500306"/>
            <a:ext cx="48863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410971" y="566124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49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정보화 시스템 구축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세계에서 일어나는 사건들을 전산화하기 위한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정보화 시스템 과정에서 구축된 데이터베이스는 현실 세계의 특정 부분을 반영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너무 복잡하기 때문에 현실 세계를 그대로 반영하지는 못함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세계를 개념화</a:t>
            </a:r>
            <a:r>
              <a:rPr lang="en-US" altLang="ko-KR" dirty="0"/>
              <a:t>, </a:t>
            </a:r>
            <a:r>
              <a:rPr lang="ko-KR" altLang="en-US" dirty="0"/>
              <a:t>단순화하여 가시적으로 표현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 모델링</a:t>
            </a:r>
            <a:r>
              <a:rPr lang="en-US" altLang="ko-KR" dirty="0"/>
              <a:t>(Data Modeling)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세계의 업무적인 프로세서를 물리적으로 데이터베이스화하기 위한 과정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실체와 관계를 중심으로 체계적으로 표현하고 문서화하는 기법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정보 시스템의 중심을 데이터의 관점에서 접근하는 데이터 중심의 분석 방법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어떤 데이터가 존재하며 업무에서 필요로 하는 정보가 무엇인지를 분석하는 과정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(network) </a:t>
            </a:r>
            <a:r>
              <a:rPr lang="ko-KR" altLang="en-US" dirty="0"/>
              <a:t>데이터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CODASYL</a:t>
            </a:r>
            <a:r>
              <a:rPr lang="ko-KR" altLang="en-US" dirty="0"/>
              <a:t>이 제안</a:t>
            </a:r>
            <a:r>
              <a:rPr lang="en-US" altLang="ko-KR" dirty="0"/>
              <a:t>(CODASYL DBTG </a:t>
            </a:r>
            <a:r>
              <a:rPr lang="ko-KR" altLang="en-US" dirty="0"/>
              <a:t>모델이라고도 함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그래프를 이용해서 데이터 논리구조를 표현한 데이터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상위와 하위 레코드 사이에서 </a:t>
            </a:r>
            <a:r>
              <a:rPr lang="ko-KR" altLang="en-US" dirty="0" err="1"/>
              <a:t>다대다</a:t>
            </a:r>
            <a:r>
              <a:rPr lang="en-US" altLang="ko-KR" dirty="0"/>
              <a:t>(N:M) </a:t>
            </a:r>
            <a:r>
              <a:rPr lang="ko-KR" altLang="en-US" dirty="0"/>
              <a:t>대응 관계를 만족하는 구조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네트워크 데이터 모델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421" y="2928934"/>
            <a:ext cx="554315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705439" y="554505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관계</a:t>
            </a:r>
            <a:r>
              <a:rPr lang="en-US" altLang="ko-KR" dirty="0"/>
              <a:t>(Relational) </a:t>
            </a:r>
            <a:r>
              <a:rPr lang="ko-KR" altLang="en-US" dirty="0"/>
              <a:t>데이터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계층 모델과 망 모델의 복잡한 구조를 단순화시킨 모델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표</a:t>
            </a:r>
            <a:r>
              <a:rPr lang="en-US" altLang="ko-KR" dirty="0"/>
              <a:t>(Table)</a:t>
            </a:r>
            <a:r>
              <a:rPr lang="ko-KR" altLang="en-US" dirty="0"/>
              <a:t>를 이용해서 데이터 상호관계를 정의하는 구조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관계 스키마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관계 데이터 모델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619" y="3186124"/>
            <a:ext cx="4784762" cy="31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355584" y="591438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51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다음은 관계 데이터 모델을 </a:t>
            </a:r>
            <a:r>
              <a:rPr lang="en-US" altLang="ko-KR" dirty="0"/>
              <a:t>ERD </a:t>
            </a:r>
            <a:r>
              <a:rPr lang="ko-KR" altLang="en-US" dirty="0"/>
              <a:t>표기법 중 정보 공학 표기법으로 나타낸 것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관계 데이터 모델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3507" y="1857364"/>
            <a:ext cx="635898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132493" y="591438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51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데이터 모델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현실 세계를 데이터베이스로 구축하기 위한 중간 과정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즉 데이터베이스 설계 과정에서 현실 세계의 정보를 컴퓨터에 표현하기 위해서 단순화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추상화하여 체계적으로 데이터의 구조를 표현하기 위해 사용되는 도구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개념적 데이터 모델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현실 세계에 존재하는 데이터를 의미 있는 </a:t>
            </a:r>
            <a:r>
              <a:rPr lang="ko-KR" altLang="en-US" dirty="0" err="1">
                <a:latin typeface="+mn-ea"/>
              </a:rPr>
              <a:t>엔티티와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엔티티</a:t>
            </a:r>
            <a:r>
              <a:rPr lang="ko-KR" altLang="en-US" dirty="0">
                <a:latin typeface="+mn-ea"/>
              </a:rPr>
              <a:t> 내의 공통된 속성과 </a:t>
            </a:r>
            <a:r>
              <a:rPr lang="ko-KR" altLang="en-US" dirty="0" err="1">
                <a:latin typeface="+mn-ea"/>
              </a:rPr>
              <a:t>엔티티</a:t>
            </a:r>
            <a:r>
              <a:rPr lang="ko-KR" altLang="en-US" dirty="0">
                <a:latin typeface="+mn-ea"/>
              </a:rPr>
              <a:t> 사이의 관계를 정의하는 추상화 과정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논리적 데이터 모델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개념적 구조를 컴퓨터에서 처리하기 위해서는 컴퓨터가 이해할 수 있도록 변환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데이터 모델의 구성요소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데이터의 구조  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연산  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제약조건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  <a:p>
            <a:pPr>
              <a:defRPr/>
            </a:pPr>
            <a:r>
              <a:rPr lang="ko-KR" altLang="en-US" dirty="0" err="1">
                <a:latin typeface="+mn-ea"/>
              </a:rPr>
              <a:t>엔티티</a:t>
            </a:r>
            <a:r>
              <a:rPr lang="ko-KR" altLang="en-US" dirty="0">
                <a:latin typeface="+mn-ea"/>
              </a:rPr>
              <a:t> 관계 모델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엔티티</a:t>
            </a:r>
            <a:r>
              <a:rPr lang="ko-KR" altLang="en-US" dirty="0">
                <a:latin typeface="+mn-ea"/>
              </a:rPr>
              <a:t> 타입과 이들 간의 관계 타입</a:t>
            </a:r>
            <a:r>
              <a:rPr lang="en-US" altLang="ko-KR" dirty="0">
                <a:latin typeface="+mn-ea"/>
              </a:rPr>
              <a:t>(relationship type)</a:t>
            </a:r>
            <a:r>
              <a:rPr lang="ko-KR" altLang="en-US" dirty="0">
                <a:latin typeface="+mn-ea"/>
              </a:rPr>
              <a:t>을 이용해 현실 세계를 개념적으로 표현한 개념적 데이터 모델 중 가장 대표적인 모델링 방법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E-R </a:t>
            </a:r>
            <a:r>
              <a:rPr lang="ko-KR" altLang="en-US" dirty="0">
                <a:latin typeface="+mn-ea"/>
              </a:rPr>
              <a:t>다이어그램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엔티티와</a:t>
            </a:r>
            <a:r>
              <a:rPr lang="ko-KR" altLang="en-US" dirty="0">
                <a:latin typeface="+mn-ea"/>
              </a:rPr>
              <a:t> 이들 간의 관계를 일목요연하게 표현하기 위해서 알기 쉽게 미리 약속된 도형을 사용하여 표기하는 방법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 err="1">
                <a:latin typeface="+mn-ea"/>
              </a:rPr>
              <a:t>카디날리티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latin typeface="+mn-ea"/>
              </a:rPr>
              <a:t>1:1(</a:t>
            </a:r>
            <a:r>
              <a:rPr lang="ko-KR" altLang="en-US" dirty="0">
                <a:latin typeface="+mn-ea"/>
              </a:rPr>
              <a:t>일대일</a:t>
            </a:r>
            <a:r>
              <a:rPr lang="en-US" altLang="ko-KR" dirty="0">
                <a:latin typeface="+mn-ea"/>
              </a:rPr>
              <a:t>)  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latin typeface="+mn-ea"/>
              </a:rPr>
              <a:t>1 : N(</a:t>
            </a:r>
            <a:r>
              <a:rPr lang="ko-KR" altLang="en-US" dirty="0">
                <a:latin typeface="+mn-ea"/>
              </a:rPr>
              <a:t>일대다</a:t>
            </a:r>
            <a:r>
              <a:rPr lang="en-US" altLang="ko-KR" dirty="0">
                <a:latin typeface="+mn-ea"/>
              </a:rPr>
              <a:t>)  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latin typeface="+mn-ea"/>
              </a:rPr>
              <a:t>N : M(</a:t>
            </a:r>
            <a:r>
              <a:rPr lang="ko-KR" altLang="en-US" dirty="0" err="1">
                <a:latin typeface="+mn-ea"/>
              </a:rPr>
              <a:t>다대다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논리적 데이터 모델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관계 데이터 모델</a:t>
            </a:r>
            <a:r>
              <a:rPr lang="en-US" altLang="ko-KR" dirty="0">
                <a:latin typeface="+mn-ea"/>
              </a:rPr>
              <a:t>(Relationship Data Model) 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 err="1">
                <a:latin typeface="+mn-ea"/>
              </a:rPr>
              <a:t>릴레이션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테이블의 집합으로 표현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네트워크 데이터 모델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데이터 구조가 그래프 형태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사이클을 허용하는 구조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오너</a:t>
            </a:r>
            <a:r>
              <a:rPr lang="en-US" altLang="ko-KR" dirty="0">
                <a:latin typeface="+mn-ea"/>
              </a:rPr>
              <a:t>(Owner)-</a:t>
            </a:r>
            <a:r>
              <a:rPr lang="ko-KR" altLang="en-US" dirty="0">
                <a:latin typeface="+mn-ea"/>
              </a:rPr>
              <a:t>멤버</a:t>
            </a:r>
            <a:r>
              <a:rPr lang="en-US" altLang="ko-KR" dirty="0">
                <a:latin typeface="+mn-ea"/>
              </a:rPr>
              <a:t>(Member) </a:t>
            </a:r>
            <a:r>
              <a:rPr lang="ko-KR" altLang="en-US" dirty="0">
                <a:latin typeface="+mn-ea"/>
              </a:rPr>
              <a:t>관계 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계층적 데이터 모델</a:t>
            </a:r>
            <a:r>
              <a:rPr lang="en-US" altLang="ko-KR" dirty="0">
                <a:latin typeface="+mn-ea"/>
              </a:rPr>
              <a:t>(Hierarchical Data Model)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데이터 구조가 트리 형태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사이클이 없는 구조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부모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자식 관계</a:t>
            </a:r>
          </a:p>
          <a:p>
            <a:pPr>
              <a:lnSpc>
                <a:spcPct val="100000"/>
              </a:lnSpc>
              <a:defRPr/>
            </a:pPr>
            <a:endParaRPr lang="ko-KR" altLang="en-US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dirty="0">
                <a:latin typeface="+mn-ea"/>
              </a:rPr>
              <a:t>논리적 데이터 모델에서 </a:t>
            </a:r>
            <a:r>
              <a:rPr lang="en-US" altLang="ko-KR" dirty="0">
                <a:latin typeface="+mn-ea"/>
              </a:rPr>
              <a:t>N:M</a:t>
            </a:r>
            <a:r>
              <a:rPr lang="ko-KR" altLang="en-US" dirty="0">
                <a:latin typeface="+mn-ea"/>
              </a:rPr>
              <a:t>의 직접 표현을 제공하지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두 레코드 사이의  </a:t>
            </a:r>
            <a:r>
              <a:rPr lang="en-US" altLang="ko-KR" dirty="0">
                <a:latin typeface="+mn-ea"/>
              </a:rPr>
              <a:t>1 : N </a:t>
            </a:r>
            <a:r>
              <a:rPr lang="ko-KR" altLang="en-US" dirty="0">
                <a:latin typeface="+mn-ea"/>
              </a:rPr>
              <a:t>구조로 표현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8942" y="2971800"/>
            <a:ext cx="2848858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질문 있습니까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ko-KR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770" b="11989"/>
          <a:stretch>
            <a:fillRect/>
          </a:stretch>
        </p:blipFill>
        <p:spPr bwMode="auto">
          <a:xfrm>
            <a:off x="5566902" y="3086833"/>
            <a:ext cx="655620" cy="8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2514600" y="609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2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 모델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모델링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0" y="1683284"/>
            <a:ext cx="7810520" cy="460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8024834" y="55721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27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모델링의 주체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136" y="1714488"/>
            <a:ext cx="6081729" cy="467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8024834" y="55721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모델링의 주요 목적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5282" y="2214554"/>
            <a:ext cx="8715436" cy="19288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정보를 구성하는데 기초가 되는 정보를 일정한 표기법으로 표현함으로써 정보시스템 구축 대상이 되는 업무 내용을 정확하게 분석하는 것이다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분석된 모델을 가지고 실제 데이터베이스를 생성하여 개발 및 데이터 관리에 사용하기 위한 것이다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모델의 구성요소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구조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연산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제약조건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데이터 모델의 구성요소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데이터 모델의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166786" y="3429000"/>
            <a:ext cx="7929618" cy="1071570"/>
            <a:chOff x="1166786" y="2928934"/>
            <a:chExt cx="7929618" cy="107157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66786" y="2928934"/>
              <a:ext cx="1143008" cy="4286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정의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952604" y="2928934"/>
              <a:ext cx="7143800" cy="107157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D=&lt;S,O,C&gt;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S:Structure, O:Operation, C:Constraint</a:t>
              </a:r>
              <a:endParaRPr lang="ko-KR" alt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2447</Words>
  <Application>Microsoft Macintosh PowerPoint</Application>
  <PresentationFormat>A4 용지(210x297mm)</PresentationFormat>
  <Paragraphs>508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굴림</vt:lpstr>
      <vt:lpstr>맑은 고딕</vt:lpstr>
      <vt:lpstr>Arial</vt:lpstr>
      <vt:lpstr>Arial Black</vt:lpstr>
      <vt:lpstr>Wingdings</vt:lpstr>
      <vt:lpstr>Office 테마</vt:lpstr>
      <vt:lpstr>PowerPoint 프레젠테이션</vt:lpstr>
      <vt:lpstr> </vt:lpstr>
      <vt:lpstr> </vt:lpstr>
      <vt:lpstr> 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1 데이터 모델의 개요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PowerPoint 프레젠테이션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2 개념적 데이터 모델</vt:lpstr>
      <vt:lpstr>3 논리적 데이터 모델</vt:lpstr>
      <vt:lpstr>3 논리적 데이터 모델</vt:lpstr>
      <vt:lpstr>3 논리적 데이터 모델</vt:lpstr>
      <vt:lpstr>3 논리적 데이터 모델</vt:lpstr>
      <vt:lpstr>3 논리적 데이터 모델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2022-09-04T08:14:53Z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