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F32C9464-39A3-4D17-BB64-EADBC7DB3C8F}">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6" y="-41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23720DD-5B6D-40BF-8493-A6B52D484E6B}" type="datetimeFigureOut">
              <a:rPr lang="tr-TR" smtClean="0"/>
              <a:t>25.03.2024</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02176B-0E47-46AC-8F43-DAB4B8A37D06}" type="slidenum">
              <a:rPr lang="tr-TR" smtClean="0"/>
              <a:t>‹#›</a:t>
            </a:fld>
            <a:endParaRPr lang="tr-T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3720DD-5B6D-40BF-8493-A6B52D484E6B}"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25.03.2024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25.03.2024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25.03.2024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23720DD-5B6D-40BF-8493-A6B52D484E6B}" type="datetimeFigureOut">
              <a:rPr lang="tr-TR" smtClean="0"/>
              <a:t>25.03.2024</a:t>
            </a:fld>
            <a:endParaRPr lang="tr-T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t>Veri Modeli Temel Bileşenler</a:t>
            </a:r>
          </a:p>
        </p:txBody>
      </p:sp>
      <p:sp>
        <p:nvSpPr>
          <p:cNvPr id="3" name="Alt Başlık 2"/>
          <p:cNvSpPr>
            <a:spLocks noGrp="1"/>
          </p:cNvSpPr>
          <p:nvPr>
            <p:ph type="subTitle" idx="1"/>
          </p:nvPr>
        </p:nvSpPr>
        <p:spPr/>
        <p:txBody>
          <a:bodyPr>
            <a:normAutofit/>
          </a:bodyPr>
          <a:lstStyle/>
          <a:p>
            <a:r>
              <a:rPr lang="tr-TR" sz="4400" dirty="0" smtClean="0"/>
              <a:t>BAĞINTI</a:t>
            </a:r>
            <a:endParaRPr lang="tr-TR" sz="4400" dirty="0"/>
          </a:p>
        </p:txBody>
      </p:sp>
    </p:spTree>
    <p:extLst>
      <p:ext uri="{BB962C8B-B14F-4D97-AF65-F5344CB8AC3E}">
        <p14:creationId xmlns:p14="http://schemas.microsoft.com/office/powerpoint/2010/main" val="2228726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Autofit/>
          </a:bodyPr>
          <a:lstStyle/>
          <a:p>
            <a:pPr algn="ctr"/>
            <a:r>
              <a:rPr lang="tr-TR" sz="2800" dirty="0"/>
              <a:t>Bir </a:t>
            </a:r>
            <a:r>
              <a:rPr lang="tr-TR" sz="2800" dirty="0" err="1"/>
              <a:t>blog</a:t>
            </a:r>
            <a:r>
              <a:rPr lang="tr-TR" sz="2800" dirty="0"/>
              <a:t> yazısının birden fazla yoruma sahip olabileceği, ancak her yorumun yalnızca bir </a:t>
            </a:r>
            <a:r>
              <a:rPr lang="tr-TR" sz="2800" dirty="0" err="1"/>
              <a:t>blog</a:t>
            </a:r>
            <a:r>
              <a:rPr lang="tr-TR" sz="2800" dirty="0"/>
              <a:t> yazısına ait olduğu bir ilişki türüdür. Bir </a:t>
            </a:r>
            <a:r>
              <a:rPr lang="tr-TR" sz="2800" dirty="0" err="1"/>
              <a:t>blog</a:t>
            </a:r>
            <a:r>
              <a:rPr lang="tr-TR" sz="2800" dirty="0"/>
              <a:t> yazısının altında birden fazla ziyaretçinin yaptığı yorumlar bulunabilir, ancak her yorum yalnızca o </a:t>
            </a:r>
            <a:r>
              <a:rPr lang="tr-TR" sz="2800" dirty="0" err="1"/>
              <a:t>blog</a:t>
            </a:r>
            <a:r>
              <a:rPr lang="tr-TR" sz="2800" dirty="0"/>
              <a:t> yazısına aittir. Bu durum, birçok ilişkisinin tipik bir örneğidir çünkü bir </a:t>
            </a:r>
            <a:r>
              <a:rPr lang="tr-TR" sz="2800" dirty="0" err="1"/>
              <a:t>blog</a:t>
            </a:r>
            <a:r>
              <a:rPr lang="tr-TR" sz="2800" dirty="0"/>
              <a:t> yazısı birden fazla yoruma sahip olabilir.</a:t>
            </a:r>
            <a:endParaRPr lang="tr-TR" sz="2800" dirty="0"/>
          </a:p>
        </p:txBody>
      </p:sp>
      <p:sp>
        <p:nvSpPr>
          <p:cNvPr id="3" name="Başlık 2"/>
          <p:cNvSpPr>
            <a:spLocks noGrp="1"/>
          </p:cNvSpPr>
          <p:nvPr>
            <p:ph type="title"/>
          </p:nvPr>
        </p:nvSpPr>
        <p:spPr/>
        <p:txBody>
          <a:bodyPr/>
          <a:lstStyle/>
          <a:p>
            <a:r>
              <a:rPr lang="tr-TR" sz="4400" dirty="0"/>
              <a:t>Bir </a:t>
            </a:r>
            <a:r>
              <a:rPr lang="tr-TR" sz="4400" dirty="0" err="1"/>
              <a:t>B</a:t>
            </a:r>
            <a:r>
              <a:rPr lang="tr-TR" sz="4400" dirty="0" err="1" smtClean="0"/>
              <a:t>log</a:t>
            </a:r>
            <a:r>
              <a:rPr lang="tr-TR" sz="4400" dirty="0" smtClean="0"/>
              <a:t> </a:t>
            </a:r>
            <a:r>
              <a:rPr lang="tr-TR" sz="4400" dirty="0"/>
              <a:t>Y</a:t>
            </a:r>
            <a:r>
              <a:rPr lang="tr-TR" sz="4400" dirty="0" smtClean="0"/>
              <a:t>azısının Yorumları</a:t>
            </a:r>
            <a:endParaRPr lang="tr-TR" sz="4400" dirty="0"/>
          </a:p>
        </p:txBody>
      </p:sp>
    </p:spTree>
    <p:extLst>
      <p:ext uri="{BB962C8B-B14F-4D97-AF65-F5344CB8AC3E}">
        <p14:creationId xmlns:p14="http://schemas.microsoft.com/office/powerpoint/2010/main" val="3336640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4400" dirty="0"/>
              <a:t>Bu ilişki türünde, bir varlık tipinin bir öğesi, diğer varlık tipinin birden fazla öğesiyle ilişkilendirilebilir ve tam tersi de geçerlidir.</a:t>
            </a:r>
            <a:endParaRPr lang="tr-TR" sz="4400" dirty="0"/>
          </a:p>
        </p:txBody>
      </p:sp>
      <p:sp>
        <p:nvSpPr>
          <p:cNvPr id="3" name="Başlık 2"/>
          <p:cNvSpPr>
            <a:spLocks noGrp="1"/>
          </p:cNvSpPr>
          <p:nvPr>
            <p:ph type="title"/>
          </p:nvPr>
        </p:nvSpPr>
        <p:spPr/>
        <p:txBody>
          <a:bodyPr/>
          <a:lstStyle/>
          <a:p>
            <a:r>
              <a:rPr lang="tr-TR" b="1" dirty="0"/>
              <a:t>Çoklu </a:t>
            </a:r>
            <a:r>
              <a:rPr lang="tr-TR" b="1" dirty="0" err="1"/>
              <a:t>Çoklu</a:t>
            </a:r>
            <a:r>
              <a:rPr lang="tr-TR" b="1" dirty="0"/>
              <a:t> İlişki</a:t>
            </a:r>
            <a:endParaRPr lang="tr-TR" dirty="0"/>
          </a:p>
        </p:txBody>
      </p:sp>
    </p:spTree>
    <p:extLst>
      <p:ext uri="{BB962C8B-B14F-4D97-AF65-F5344CB8AC3E}">
        <p14:creationId xmlns:p14="http://schemas.microsoft.com/office/powerpoint/2010/main" val="7357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600" dirty="0"/>
              <a:t>Bir öğrencinin birden fazla dersi olabilir ve bir dersin de birden fazla öğrencisi olabilir. Bu durumda, öğrenci-ders ilişkisini ifade etmek için bir bağlantı tablosu kullanılır.</a:t>
            </a:r>
            <a:endParaRPr lang="tr-TR" sz="3600" dirty="0"/>
          </a:p>
        </p:txBody>
      </p:sp>
      <p:sp>
        <p:nvSpPr>
          <p:cNvPr id="3" name="Başlık 2"/>
          <p:cNvSpPr>
            <a:spLocks noGrp="1"/>
          </p:cNvSpPr>
          <p:nvPr>
            <p:ph type="title"/>
          </p:nvPr>
        </p:nvSpPr>
        <p:spPr/>
        <p:txBody>
          <a:bodyPr/>
          <a:lstStyle/>
          <a:p>
            <a:r>
              <a:rPr lang="tr-TR" sz="2400" dirty="0"/>
              <a:t>Öğrencilerin </a:t>
            </a:r>
            <a:r>
              <a:rPr lang="tr-TR" sz="2400" dirty="0" smtClean="0"/>
              <a:t>Birden </a:t>
            </a:r>
            <a:r>
              <a:rPr lang="tr-TR" sz="2400" dirty="0"/>
              <a:t>F</a:t>
            </a:r>
            <a:r>
              <a:rPr lang="tr-TR" sz="2400" dirty="0" smtClean="0"/>
              <a:t>azla </a:t>
            </a:r>
            <a:r>
              <a:rPr lang="tr-TR" sz="2400" dirty="0"/>
              <a:t>D</a:t>
            </a:r>
            <a:r>
              <a:rPr lang="tr-TR" sz="2400" dirty="0" smtClean="0"/>
              <a:t>ersi Olabilir </a:t>
            </a:r>
            <a:r>
              <a:rPr lang="tr-TR" sz="2400" dirty="0"/>
              <a:t>ve </a:t>
            </a:r>
            <a:r>
              <a:rPr lang="tr-TR" sz="2400" dirty="0" smtClean="0"/>
              <a:t>Derslerin </a:t>
            </a:r>
            <a:r>
              <a:rPr lang="tr-TR" sz="2400" dirty="0"/>
              <a:t>de </a:t>
            </a:r>
            <a:r>
              <a:rPr lang="tr-TR" sz="2400" dirty="0" smtClean="0"/>
              <a:t>Birden </a:t>
            </a:r>
            <a:r>
              <a:rPr lang="tr-TR" sz="2400" dirty="0"/>
              <a:t>F</a:t>
            </a:r>
            <a:r>
              <a:rPr lang="tr-TR" sz="2400" dirty="0" smtClean="0"/>
              <a:t>azla </a:t>
            </a:r>
            <a:r>
              <a:rPr lang="tr-TR" sz="2400" dirty="0"/>
              <a:t>Ö</a:t>
            </a:r>
            <a:r>
              <a:rPr lang="tr-TR" sz="2400" dirty="0" smtClean="0"/>
              <a:t>ğrencisi Olabilir</a:t>
            </a:r>
            <a:endParaRPr lang="tr-TR" sz="2400" dirty="0"/>
          </a:p>
        </p:txBody>
      </p:sp>
    </p:spTree>
    <p:extLst>
      <p:ext uri="{BB962C8B-B14F-4D97-AF65-F5344CB8AC3E}">
        <p14:creationId xmlns:p14="http://schemas.microsoft.com/office/powerpoint/2010/main" val="226895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algn="ctr"/>
            <a:r>
              <a:rPr lang="tr-TR" sz="3200" dirty="0"/>
              <a:t>Bir restoranın menüsünde birden fazla yemek olabilir ve aynı yemeğin birden fazla restoran tarafından sunulabileceği durumlar vardır. Bu durumda, ürün-restoran ilişkisini ifade etmek için bir bağlantı tablosu kullanılır.</a:t>
            </a:r>
          </a:p>
          <a:p>
            <a:endParaRPr lang="tr-TR" dirty="0"/>
          </a:p>
        </p:txBody>
      </p:sp>
      <p:sp>
        <p:nvSpPr>
          <p:cNvPr id="3" name="Başlık 2"/>
          <p:cNvSpPr>
            <a:spLocks noGrp="1"/>
          </p:cNvSpPr>
          <p:nvPr>
            <p:ph type="title"/>
          </p:nvPr>
        </p:nvSpPr>
        <p:spPr/>
        <p:txBody>
          <a:bodyPr/>
          <a:lstStyle/>
          <a:p>
            <a:r>
              <a:rPr lang="tr-TR" sz="2800" dirty="0"/>
              <a:t>Bir </a:t>
            </a:r>
            <a:r>
              <a:rPr lang="tr-TR" sz="2800" dirty="0" smtClean="0"/>
              <a:t>Restoranın </a:t>
            </a:r>
            <a:r>
              <a:rPr lang="tr-TR" sz="2800" dirty="0"/>
              <a:t>B</a:t>
            </a:r>
            <a:r>
              <a:rPr lang="tr-TR" sz="2800" dirty="0" smtClean="0"/>
              <a:t>irden </a:t>
            </a:r>
            <a:r>
              <a:rPr lang="tr-TR" sz="2800" dirty="0"/>
              <a:t>F</a:t>
            </a:r>
            <a:r>
              <a:rPr lang="tr-TR" sz="2800" dirty="0" smtClean="0"/>
              <a:t>azla </a:t>
            </a:r>
            <a:r>
              <a:rPr lang="tr-TR" sz="2800" dirty="0"/>
              <a:t>Ü</a:t>
            </a:r>
            <a:r>
              <a:rPr lang="tr-TR" sz="2800" dirty="0" smtClean="0"/>
              <a:t>rünü Olabilir </a:t>
            </a:r>
            <a:r>
              <a:rPr lang="tr-TR" sz="2800" dirty="0"/>
              <a:t>ve </a:t>
            </a:r>
            <a:r>
              <a:rPr lang="tr-TR" sz="2800" dirty="0" smtClean="0"/>
              <a:t>Bir </a:t>
            </a:r>
            <a:r>
              <a:rPr lang="tr-TR" sz="2800" dirty="0"/>
              <a:t>Ü</a:t>
            </a:r>
            <a:r>
              <a:rPr lang="tr-TR" sz="2800" dirty="0" smtClean="0"/>
              <a:t>rünün </a:t>
            </a:r>
            <a:r>
              <a:rPr lang="tr-TR" sz="2800" dirty="0"/>
              <a:t>de </a:t>
            </a:r>
            <a:r>
              <a:rPr lang="tr-TR" sz="2800" dirty="0" smtClean="0"/>
              <a:t>Birden </a:t>
            </a:r>
            <a:r>
              <a:rPr lang="tr-TR" sz="2800" dirty="0"/>
              <a:t>F</a:t>
            </a:r>
            <a:r>
              <a:rPr lang="tr-TR" sz="2800" dirty="0" smtClean="0"/>
              <a:t>azla </a:t>
            </a:r>
            <a:r>
              <a:rPr lang="tr-TR" sz="2800" dirty="0"/>
              <a:t>R</a:t>
            </a:r>
            <a:r>
              <a:rPr lang="tr-TR" sz="2800" dirty="0" smtClean="0"/>
              <a:t>estoranı Olabilir</a:t>
            </a:r>
            <a:endParaRPr lang="tr-TR" sz="2800" dirty="0"/>
          </a:p>
        </p:txBody>
      </p:sp>
    </p:spTree>
    <p:extLst>
      <p:ext uri="{BB962C8B-B14F-4D97-AF65-F5344CB8AC3E}">
        <p14:creationId xmlns:p14="http://schemas.microsoft.com/office/powerpoint/2010/main" val="1418836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algn="ctr"/>
            <a:r>
              <a:rPr lang="tr-TR" sz="3200" dirty="0"/>
              <a:t>Bir filmde birden fazla oyuncu olabilir ve aynı oyuncunun birden fazla filmde rol aldığı durumlar vardır. Bu durumda, film-oyuncu ilişkisini ifade etmek için bir bağlantı tablosu kullanılır.</a:t>
            </a:r>
          </a:p>
          <a:p>
            <a:endParaRPr lang="tr-TR" dirty="0"/>
          </a:p>
        </p:txBody>
      </p:sp>
      <p:sp>
        <p:nvSpPr>
          <p:cNvPr id="3" name="Başlık 2"/>
          <p:cNvSpPr>
            <a:spLocks noGrp="1"/>
          </p:cNvSpPr>
          <p:nvPr>
            <p:ph type="title"/>
          </p:nvPr>
        </p:nvSpPr>
        <p:spPr/>
        <p:txBody>
          <a:bodyPr/>
          <a:lstStyle/>
          <a:p>
            <a:r>
              <a:rPr lang="es-ES" sz="2400" dirty="0"/>
              <a:t>Bir </a:t>
            </a:r>
            <a:r>
              <a:rPr lang="tr-TR" sz="2400" dirty="0"/>
              <a:t>F</a:t>
            </a:r>
            <a:r>
              <a:rPr lang="es-ES" sz="2400" dirty="0" smtClean="0"/>
              <a:t>ilmde </a:t>
            </a:r>
            <a:r>
              <a:rPr lang="tr-TR" sz="2400" dirty="0"/>
              <a:t>B</a:t>
            </a:r>
            <a:r>
              <a:rPr lang="es-ES" sz="2400" dirty="0" smtClean="0"/>
              <a:t>irden </a:t>
            </a:r>
            <a:r>
              <a:rPr lang="tr-TR" sz="2400" dirty="0"/>
              <a:t>F</a:t>
            </a:r>
            <a:r>
              <a:rPr lang="es-ES" sz="2400" dirty="0" smtClean="0"/>
              <a:t>azla </a:t>
            </a:r>
            <a:r>
              <a:rPr lang="tr-TR" sz="2400" dirty="0"/>
              <a:t>O</a:t>
            </a:r>
            <a:r>
              <a:rPr lang="es-ES" sz="2400" dirty="0" smtClean="0"/>
              <a:t>yuncu </a:t>
            </a:r>
            <a:r>
              <a:rPr lang="tr-TR" sz="2400" dirty="0" smtClean="0"/>
              <a:t>O</a:t>
            </a:r>
            <a:r>
              <a:rPr lang="es-ES" sz="2400" dirty="0" smtClean="0"/>
              <a:t>labilir </a:t>
            </a:r>
            <a:r>
              <a:rPr lang="es-ES" sz="2400" dirty="0"/>
              <a:t>ve </a:t>
            </a:r>
            <a:r>
              <a:rPr lang="tr-TR" sz="2400" dirty="0" smtClean="0"/>
              <a:t>B</a:t>
            </a:r>
            <a:r>
              <a:rPr lang="es-ES" sz="2400" dirty="0" smtClean="0"/>
              <a:t>ir </a:t>
            </a:r>
            <a:r>
              <a:rPr lang="tr-TR" sz="2400" dirty="0"/>
              <a:t>O</a:t>
            </a:r>
            <a:r>
              <a:rPr lang="es-ES" sz="2400" dirty="0" smtClean="0"/>
              <a:t>yuncunun </a:t>
            </a:r>
            <a:r>
              <a:rPr lang="es-ES" sz="2400" dirty="0"/>
              <a:t>da </a:t>
            </a:r>
            <a:r>
              <a:rPr lang="tr-TR" sz="2400" dirty="0" smtClean="0"/>
              <a:t>B</a:t>
            </a:r>
            <a:r>
              <a:rPr lang="es-ES" sz="2400" dirty="0" smtClean="0"/>
              <a:t>irden </a:t>
            </a:r>
            <a:r>
              <a:rPr lang="tr-TR" sz="2400" dirty="0" smtClean="0"/>
              <a:t>F</a:t>
            </a:r>
            <a:r>
              <a:rPr lang="es-ES" sz="2400" dirty="0" smtClean="0"/>
              <a:t>azla </a:t>
            </a:r>
            <a:r>
              <a:rPr lang="tr-TR" sz="2400" dirty="0" smtClean="0"/>
              <a:t>F</a:t>
            </a:r>
            <a:r>
              <a:rPr lang="es-ES" sz="2400" dirty="0" smtClean="0"/>
              <a:t>ilmi </a:t>
            </a:r>
            <a:r>
              <a:rPr lang="tr-TR" sz="2400" dirty="0" smtClean="0"/>
              <a:t>O</a:t>
            </a:r>
            <a:r>
              <a:rPr lang="es-ES" sz="2400" dirty="0" smtClean="0"/>
              <a:t>labilir</a:t>
            </a:r>
            <a:endParaRPr lang="tr-TR" sz="2400" dirty="0"/>
          </a:p>
        </p:txBody>
      </p:sp>
    </p:spTree>
    <p:extLst>
      <p:ext uri="{BB962C8B-B14F-4D97-AF65-F5344CB8AC3E}">
        <p14:creationId xmlns:p14="http://schemas.microsoft.com/office/powerpoint/2010/main" val="477042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4000" dirty="0"/>
              <a:t>Bu ilişki türünde, bir varlık tipinin her öğesi diğer bir varlık tipinin yalnızca bir öğesiyle ilişkilidir ve tam tersi de geçerlidir.</a:t>
            </a:r>
            <a:endParaRPr lang="tr-TR" sz="4000" dirty="0"/>
          </a:p>
        </p:txBody>
      </p:sp>
      <p:sp>
        <p:nvSpPr>
          <p:cNvPr id="3" name="Başlık 2"/>
          <p:cNvSpPr>
            <a:spLocks noGrp="1"/>
          </p:cNvSpPr>
          <p:nvPr>
            <p:ph type="title"/>
          </p:nvPr>
        </p:nvSpPr>
        <p:spPr/>
        <p:txBody>
          <a:bodyPr/>
          <a:lstStyle/>
          <a:p>
            <a:r>
              <a:rPr lang="tr-TR" b="1" dirty="0"/>
              <a:t>Bir </a:t>
            </a:r>
            <a:r>
              <a:rPr lang="tr-TR" b="1" dirty="0" err="1"/>
              <a:t>Bir</a:t>
            </a:r>
            <a:r>
              <a:rPr lang="tr-TR" b="1" dirty="0"/>
              <a:t> İlişki</a:t>
            </a:r>
            <a:endParaRPr lang="tr-TR" dirty="0"/>
          </a:p>
        </p:txBody>
      </p:sp>
    </p:spTree>
    <p:extLst>
      <p:ext uri="{BB962C8B-B14F-4D97-AF65-F5344CB8AC3E}">
        <p14:creationId xmlns:p14="http://schemas.microsoft.com/office/powerpoint/2010/main" val="2040458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600" dirty="0"/>
              <a:t>Her kişinin yalnızca bir eşle evli olduğu ve her eşin de yalnızca bir eşi olduğu bir ilişki türüdür. Her kişi için yalnızca bir eş olduğu durumda, bu bir-bir ilişkisini oluşturur.</a:t>
            </a:r>
            <a:endParaRPr lang="tr-TR" sz="3600" dirty="0"/>
          </a:p>
        </p:txBody>
      </p:sp>
      <p:sp>
        <p:nvSpPr>
          <p:cNvPr id="3" name="Başlık 2"/>
          <p:cNvSpPr>
            <a:spLocks noGrp="1"/>
          </p:cNvSpPr>
          <p:nvPr>
            <p:ph type="title"/>
          </p:nvPr>
        </p:nvSpPr>
        <p:spPr/>
        <p:txBody>
          <a:bodyPr/>
          <a:lstStyle/>
          <a:p>
            <a:r>
              <a:rPr lang="tr-TR" dirty="0"/>
              <a:t>Bir </a:t>
            </a:r>
            <a:r>
              <a:rPr lang="tr-TR" dirty="0"/>
              <a:t>E</a:t>
            </a:r>
            <a:r>
              <a:rPr lang="tr-TR" dirty="0" smtClean="0"/>
              <a:t>vlilik İlişkisi</a:t>
            </a:r>
            <a:endParaRPr lang="tr-TR" dirty="0"/>
          </a:p>
        </p:txBody>
      </p:sp>
    </p:spTree>
    <p:extLst>
      <p:ext uri="{BB962C8B-B14F-4D97-AF65-F5344CB8AC3E}">
        <p14:creationId xmlns:p14="http://schemas.microsoft.com/office/powerpoint/2010/main" val="367764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200" dirty="0"/>
              <a:t>Her kullanıcının yalnızca bir hesaba sahip olduğu ve her hesabın yalnızca bir kullanıcısı olduğu bir ilişki türüdür. Bu durum, bir kullanıcının yalnızca bir hesaba sahip olduğu ve her hesabın yalnızca bir kullanıcıya ait olduğu tipik bir bir-bir ilişkisini yansıtır.</a:t>
            </a:r>
            <a:endParaRPr lang="tr-TR" sz="3200" dirty="0"/>
          </a:p>
        </p:txBody>
      </p:sp>
      <p:sp>
        <p:nvSpPr>
          <p:cNvPr id="3" name="Başlık 2"/>
          <p:cNvSpPr>
            <a:spLocks noGrp="1"/>
          </p:cNvSpPr>
          <p:nvPr>
            <p:ph type="title"/>
          </p:nvPr>
        </p:nvSpPr>
        <p:spPr/>
        <p:txBody>
          <a:bodyPr/>
          <a:lstStyle/>
          <a:p>
            <a:r>
              <a:rPr lang="tr-TR" sz="3600" dirty="0"/>
              <a:t>Bir </a:t>
            </a:r>
            <a:r>
              <a:rPr lang="tr-TR" sz="3600" dirty="0" smtClean="0"/>
              <a:t>Kullanıcının </a:t>
            </a:r>
            <a:r>
              <a:rPr lang="tr-TR" sz="3600" dirty="0"/>
              <a:t>B</a:t>
            </a:r>
            <a:r>
              <a:rPr lang="tr-TR" sz="3600" dirty="0" smtClean="0"/>
              <a:t>ir </a:t>
            </a:r>
            <a:r>
              <a:rPr lang="tr-TR" sz="3600" dirty="0"/>
              <a:t>H</a:t>
            </a:r>
            <a:r>
              <a:rPr lang="tr-TR" sz="3600" dirty="0" smtClean="0"/>
              <a:t>esabı Olabilir</a:t>
            </a:r>
            <a:endParaRPr lang="tr-TR" sz="3600" dirty="0"/>
          </a:p>
        </p:txBody>
      </p:sp>
    </p:spTree>
    <p:extLst>
      <p:ext uri="{BB962C8B-B14F-4D97-AF65-F5344CB8AC3E}">
        <p14:creationId xmlns:p14="http://schemas.microsoft.com/office/powerpoint/2010/main" val="1526703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200" dirty="0"/>
              <a:t>Her aracın yalnızca bir ruhsata sahip olduğu ve her ruhsatın yalnızca bir araca ait olduğu bir ilişki türüdür. Bu durumda, her aracın yalnızca bir ruhsata sahip olabileceği ve her ruhsatın yalnızca bir araca atfedilebileceği bir ilişki vardır.</a:t>
            </a:r>
            <a:endParaRPr lang="tr-TR" sz="3200" dirty="0"/>
          </a:p>
        </p:txBody>
      </p:sp>
      <p:sp>
        <p:nvSpPr>
          <p:cNvPr id="3" name="Başlık 2"/>
          <p:cNvSpPr>
            <a:spLocks noGrp="1"/>
          </p:cNvSpPr>
          <p:nvPr>
            <p:ph type="title"/>
          </p:nvPr>
        </p:nvSpPr>
        <p:spPr/>
        <p:txBody>
          <a:bodyPr/>
          <a:lstStyle/>
          <a:p>
            <a:r>
              <a:rPr lang="tr-TR" sz="4400" dirty="0"/>
              <a:t>Bir </a:t>
            </a:r>
            <a:r>
              <a:rPr lang="tr-TR" sz="4400" dirty="0" smtClean="0"/>
              <a:t>Aracın </a:t>
            </a:r>
            <a:r>
              <a:rPr lang="tr-TR" sz="4400" dirty="0"/>
              <a:t>B</a:t>
            </a:r>
            <a:r>
              <a:rPr lang="tr-TR" sz="4400" dirty="0" smtClean="0"/>
              <a:t>ir </a:t>
            </a:r>
            <a:r>
              <a:rPr lang="tr-TR" sz="4400" dirty="0"/>
              <a:t>R</a:t>
            </a:r>
            <a:r>
              <a:rPr lang="tr-TR" sz="4400" dirty="0" smtClean="0"/>
              <a:t>uhsatı Olabilir</a:t>
            </a:r>
            <a:endParaRPr lang="tr-TR" sz="4400" dirty="0"/>
          </a:p>
        </p:txBody>
      </p:sp>
    </p:spTree>
    <p:extLst>
      <p:ext uri="{BB962C8B-B14F-4D97-AF65-F5344CB8AC3E}">
        <p14:creationId xmlns:p14="http://schemas.microsoft.com/office/powerpoint/2010/main" val="2834165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4000" dirty="0"/>
              <a:t>Bu ilişki türünde, bir varlık tipinin bir öğesi, diğer varlık tipinin birden fazla öğesiyle ilişkilendirilebilir, ancak diğer varlık tipinin öğesi yalnızca bir öğeyle ilişkilendirilebilir.</a:t>
            </a:r>
            <a:endParaRPr lang="tr-TR" sz="4000" dirty="0"/>
          </a:p>
        </p:txBody>
      </p:sp>
      <p:sp>
        <p:nvSpPr>
          <p:cNvPr id="3" name="Başlık 2"/>
          <p:cNvSpPr>
            <a:spLocks noGrp="1"/>
          </p:cNvSpPr>
          <p:nvPr>
            <p:ph type="title"/>
          </p:nvPr>
        </p:nvSpPr>
        <p:spPr/>
        <p:txBody>
          <a:bodyPr/>
          <a:lstStyle/>
          <a:p>
            <a:r>
              <a:rPr lang="tr-TR" b="1" dirty="0"/>
              <a:t>Bir Çok İlişki </a:t>
            </a:r>
            <a:endParaRPr lang="tr-TR" dirty="0"/>
          </a:p>
        </p:txBody>
      </p:sp>
    </p:spTree>
    <p:extLst>
      <p:ext uri="{BB962C8B-B14F-4D97-AF65-F5344CB8AC3E}">
        <p14:creationId xmlns:p14="http://schemas.microsoft.com/office/powerpoint/2010/main" val="1371714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200" dirty="0"/>
              <a:t>Her müşterinin birden fazla siparişi olabilir, ancak her siparişin yalnızca bir müşteriye ait olduğu bir ilişki türüdür. Bu durum, bir müşterinin birçok siparişi olabileceği ve her siparişin yalnızca bir müşteriye ait olacağı tipik bir bir-çok ilişkisidir.</a:t>
            </a:r>
            <a:endParaRPr lang="tr-TR" sz="3200" dirty="0"/>
          </a:p>
        </p:txBody>
      </p:sp>
      <p:sp>
        <p:nvSpPr>
          <p:cNvPr id="3" name="Başlık 2"/>
          <p:cNvSpPr>
            <a:spLocks noGrp="1"/>
          </p:cNvSpPr>
          <p:nvPr>
            <p:ph type="title"/>
          </p:nvPr>
        </p:nvSpPr>
        <p:spPr>
          <a:xfrm>
            <a:off x="611560" y="620688"/>
            <a:ext cx="7756263" cy="1054250"/>
          </a:xfrm>
        </p:spPr>
        <p:txBody>
          <a:bodyPr/>
          <a:lstStyle/>
          <a:p>
            <a:r>
              <a:rPr lang="nn-NO" sz="3200" dirty="0"/>
              <a:t>Bir </a:t>
            </a:r>
            <a:r>
              <a:rPr lang="tr-TR" sz="3200" dirty="0" smtClean="0"/>
              <a:t>M</a:t>
            </a:r>
            <a:r>
              <a:rPr lang="nn-NO" sz="3200" dirty="0" smtClean="0"/>
              <a:t>üşterinin </a:t>
            </a:r>
            <a:r>
              <a:rPr lang="tr-TR" sz="3200" dirty="0"/>
              <a:t>B</a:t>
            </a:r>
            <a:r>
              <a:rPr lang="nn-NO" sz="3200" dirty="0" smtClean="0"/>
              <a:t>irçok </a:t>
            </a:r>
            <a:r>
              <a:rPr lang="tr-TR" sz="3200" dirty="0"/>
              <a:t>S</a:t>
            </a:r>
            <a:r>
              <a:rPr lang="nn-NO" sz="3200" dirty="0" smtClean="0"/>
              <a:t>iparişi </a:t>
            </a:r>
            <a:r>
              <a:rPr lang="tr-TR" sz="3200" dirty="0" smtClean="0"/>
              <a:t>O</a:t>
            </a:r>
            <a:r>
              <a:rPr lang="nn-NO" sz="3200" dirty="0" smtClean="0"/>
              <a:t>labilir</a:t>
            </a:r>
            <a:endParaRPr lang="tr-TR" sz="3200" dirty="0"/>
          </a:p>
        </p:txBody>
      </p:sp>
    </p:spTree>
    <p:extLst>
      <p:ext uri="{BB962C8B-B14F-4D97-AF65-F5344CB8AC3E}">
        <p14:creationId xmlns:p14="http://schemas.microsoft.com/office/powerpoint/2010/main" val="113974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algn="ctr"/>
            <a:r>
              <a:rPr lang="tr-TR" sz="3200" dirty="0"/>
              <a:t>Her öğrencinin birden fazla dersi olabilir, ancak her dersin yalnızca bir öğrenciye ait olduğu bir ilişki türüdür. Bu durum, bir öğrencinin birden fazla derse kaydolabileceği ve her derse yalnızca bir öğrencinin kaydolabileceği tipik bir bir-çok ilişkisidir.</a:t>
            </a:r>
          </a:p>
          <a:p>
            <a:endParaRPr lang="tr-TR" dirty="0"/>
          </a:p>
        </p:txBody>
      </p:sp>
      <p:sp>
        <p:nvSpPr>
          <p:cNvPr id="3" name="Başlık 2"/>
          <p:cNvSpPr>
            <a:spLocks noGrp="1"/>
          </p:cNvSpPr>
          <p:nvPr>
            <p:ph type="title"/>
          </p:nvPr>
        </p:nvSpPr>
        <p:spPr/>
        <p:txBody>
          <a:bodyPr/>
          <a:lstStyle/>
          <a:p>
            <a:r>
              <a:rPr lang="tr-TR" dirty="0"/>
              <a:t>Bir </a:t>
            </a:r>
            <a:r>
              <a:rPr lang="tr-TR" dirty="0" smtClean="0"/>
              <a:t>Öğrencinin </a:t>
            </a:r>
            <a:r>
              <a:rPr lang="tr-TR" dirty="0"/>
              <a:t>B</a:t>
            </a:r>
            <a:r>
              <a:rPr lang="tr-TR" dirty="0" smtClean="0"/>
              <a:t>irden </a:t>
            </a:r>
            <a:r>
              <a:rPr lang="tr-TR" dirty="0"/>
              <a:t>F</a:t>
            </a:r>
            <a:r>
              <a:rPr lang="tr-TR" dirty="0" smtClean="0"/>
              <a:t>azla </a:t>
            </a:r>
            <a:r>
              <a:rPr lang="tr-TR" dirty="0"/>
              <a:t>D</a:t>
            </a:r>
            <a:r>
              <a:rPr lang="tr-TR" dirty="0" smtClean="0"/>
              <a:t>ersi Olabilir</a:t>
            </a:r>
            <a:endParaRPr lang="tr-TR" dirty="0"/>
          </a:p>
        </p:txBody>
      </p:sp>
    </p:spTree>
    <p:extLst>
      <p:ext uri="{BB962C8B-B14F-4D97-AF65-F5344CB8AC3E}">
        <p14:creationId xmlns:p14="http://schemas.microsoft.com/office/powerpoint/2010/main" val="2238842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ctr"/>
            <a:r>
              <a:rPr lang="tr-TR" sz="3200" dirty="0"/>
              <a:t>Bir kategorinin birden fazla ürünü olabilir, ancak her ürünün yalnızca bir kategoriye ait olduğu bir ilişki türüdür. Örneğin, "mobilya" kategorisinde birden fazla ürün olabilir, ancak her ürün yalnızca "mobilya" kategorisine ait olabilir.</a:t>
            </a:r>
            <a:endParaRPr lang="tr-TR" sz="3200" dirty="0"/>
          </a:p>
        </p:txBody>
      </p:sp>
      <p:sp>
        <p:nvSpPr>
          <p:cNvPr id="3" name="Başlık 2"/>
          <p:cNvSpPr>
            <a:spLocks noGrp="1"/>
          </p:cNvSpPr>
          <p:nvPr>
            <p:ph type="title"/>
          </p:nvPr>
        </p:nvSpPr>
        <p:spPr/>
        <p:txBody>
          <a:bodyPr/>
          <a:lstStyle/>
          <a:p>
            <a:r>
              <a:rPr lang="tr-TR" dirty="0"/>
              <a:t>Bir </a:t>
            </a:r>
            <a:r>
              <a:rPr lang="tr-TR" dirty="0" smtClean="0"/>
              <a:t>Kategorinin </a:t>
            </a:r>
            <a:r>
              <a:rPr lang="tr-TR" dirty="0"/>
              <a:t>B</a:t>
            </a:r>
            <a:r>
              <a:rPr lang="tr-TR" dirty="0" smtClean="0"/>
              <a:t>irçok </a:t>
            </a:r>
            <a:r>
              <a:rPr lang="tr-TR" dirty="0"/>
              <a:t>Ü</a:t>
            </a:r>
            <a:r>
              <a:rPr lang="tr-TR" dirty="0" smtClean="0"/>
              <a:t>rünü Olabilir</a:t>
            </a:r>
            <a:endParaRPr lang="tr-TR" dirty="0"/>
          </a:p>
        </p:txBody>
      </p:sp>
    </p:spTree>
    <p:extLst>
      <p:ext uri="{BB962C8B-B14F-4D97-AF65-F5344CB8AC3E}">
        <p14:creationId xmlns:p14="http://schemas.microsoft.com/office/powerpoint/2010/main" val="4138619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Cilt">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TotalTime>
  <Words>561</Words>
  <Application>Microsoft Office PowerPoint</Application>
  <PresentationFormat>Ekran Gösterisi (4:3)</PresentationFormat>
  <Paragraphs>28</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Cilt</vt:lpstr>
      <vt:lpstr>Veri Modeli Temel Bileşenler</vt:lpstr>
      <vt:lpstr>Bir Bir İlişki</vt:lpstr>
      <vt:lpstr>Bir Evlilik İlişkisi</vt:lpstr>
      <vt:lpstr>Bir Kullanıcının Bir Hesabı Olabilir</vt:lpstr>
      <vt:lpstr>Bir Aracın Bir Ruhsatı Olabilir</vt:lpstr>
      <vt:lpstr>Bir Çok İlişki </vt:lpstr>
      <vt:lpstr>Bir Müşterinin Birçok Siparişi Olabilir</vt:lpstr>
      <vt:lpstr>Bir Öğrencinin Birden Fazla Dersi Olabilir</vt:lpstr>
      <vt:lpstr>Bir Kategorinin Birçok Ürünü Olabilir</vt:lpstr>
      <vt:lpstr>Bir Blog Yazısının Yorumları</vt:lpstr>
      <vt:lpstr>Çoklu Çoklu İlişki</vt:lpstr>
      <vt:lpstr>Öğrencilerin Birden Fazla Dersi Olabilir ve Derslerin de Birden Fazla Öğrencisi Olabilir</vt:lpstr>
      <vt:lpstr>Bir Restoranın Birden Fazla Ürünü Olabilir ve Bir Ürünün de Birden Fazla Restoranı Olabilir</vt:lpstr>
      <vt:lpstr>Bir Filmde Birden Fazla Oyuncu Olabilir ve Bir Oyuncunun da Birden Fazla Filmi Olabilir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Modeli Temel Bileşenler</dc:title>
  <dc:creator>Baha Yıldızoğlu</dc:creator>
  <cp:lastModifiedBy>lenovo</cp:lastModifiedBy>
  <cp:revision>2</cp:revision>
  <dcterms:created xsi:type="dcterms:W3CDTF">2024-03-25T13:11:51Z</dcterms:created>
  <dcterms:modified xsi:type="dcterms:W3CDTF">2024-03-25T13:24:25Z</dcterms:modified>
</cp:coreProperties>
</file>