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6" y="-41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İkizkenar Üçgen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1371600" y="6012656"/>
            <a:ext cx="5791200" cy="365125"/>
          </a:xfrm>
        </p:spPr>
        <p:txBody>
          <a:bodyPr tIns="0" bIns="0" anchor="t"/>
          <a:lstStyle>
            <a:lvl1pPr algn="r">
              <a:defRPr sz="1000"/>
            </a:lvl1pPr>
          </a:lstStyle>
          <a:p>
            <a:fld id="{A23720DD-5B6D-40BF-8493-A6B52D484E6B}" type="datetimeFigureOut">
              <a:rPr lang="tr-TR" smtClean="0"/>
              <a:t>18.03.2024</a:t>
            </a:fld>
            <a:endParaRPr lang="tr-TR"/>
          </a:p>
        </p:txBody>
      </p:sp>
      <p:sp>
        <p:nvSpPr>
          <p:cNvPr id="17" name="Altbilgi Yer Tutucusu 16"/>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Slayt Numarası Yer Tutucus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4791456" y="6480048"/>
            <a:ext cx="2133600" cy="301752"/>
          </a:xfrm>
        </p:spPr>
        <p:txBody>
          <a:bodyPr/>
          <a:lstStyle/>
          <a:p>
            <a:fld id="{A23720DD-5B6D-40BF-8493-A6B52D484E6B}" type="datetimeFigureOut">
              <a:rPr lang="tr-TR" smtClean="0"/>
              <a:t>18.03.2024</a:t>
            </a:fld>
            <a:endParaRPr lang="tr-TR"/>
          </a:p>
        </p:txBody>
      </p:sp>
      <p:sp>
        <p:nvSpPr>
          <p:cNvPr id="5" name="Altbilgi Yer Tutucusu 4"/>
          <p:cNvSpPr>
            <a:spLocks noGrp="1"/>
          </p:cNvSpPr>
          <p:nvPr>
            <p:ph type="ftr" sz="quarter" idx="11"/>
          </p:nvPr>
        </p:nvSpPr>
        <p:spPr>
          <a:xfrm>
            <a:off x="457200" y="6480969"/>
            <a:ext cx="4260056" cy="300831"/>
          </a:xfrm>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Dik Üçgen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kizkenar Üçgen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Veri Yer Tutucusu 3"/>
          <p:cNvSpPr>
            <a:spLocks noGrp="1"/>
          </p:cNvSpPr>
          <p:nvPr>
            <p:ph type="dt" sz="half" idx="10"/>
          </p:nvPr>
        </p:nvSpPr>
        <p:spPr>
          <a:xfrm>
            <a:off x="6955632" y="6477000"/>
            <a:ext cx="2133600" cy="304800"/>
          </a:xfrm>
        </p:spPr>
        <p:txBody>
          <a:bodyPr/>
          <a:lstStyle/>
          <a:p>
            <a:fld id="{A23720DD-5B6D-40BF-8493-A6B52D484E6B}" type="datetimeFigureOut">
              <a:rPr lang="tr-TR" smtClean="0"/>
              <a:t>18.03.2024</a:t>
            </a:fld>
            <a:endParaRPr lang="tr-TR"/>
          </a:p>
        </p:txBody>
      </p:sp>
      <p:sp>
        <p:nvSpPr>
          <p:cNvPr id="5" name="Altbilgi Yer Tutucusu 4"/>
          <p:cNvSpPr>
            <a:spLocks noGrp="1"/>
          </p:cNvSpPr>
          <p:nvPr>
            <p:ph type="ftr" sz="quarter" idx="11"/>
          </p:nvPr>
        </p:nvSpPr>
        <p:spPr>
          <a:xfrm>
            <a:off x="2619376" y="6480969"/>
            <a:ext cx="4260056" cy="300831"/>
          </a:xfrm>
        </p:spPr>
        <p:txBody>
          <a:bodyPr/>
          <a:lstStyle/>
          <a:p>
            <a:endParaRPr lang="tr-TR"/>
          </a:p>
        </p:txBody>
      </p:sp>
      <p:sp>
        <p:nvSpPr>
          <p:cNvPr id="6" name="Slayt Numarası Yer Tutucusu 5"/>
          <p:cNvSpPr>
            <a:spLocks noGrp="1"/>
          </p:cNvSpPr>
          <p:nvPr>
            <p:ph type="sldNum" sz="quarter" idx="12"/>
          </p:nvPr>
        </p:nvSpPr>
        <p:spPr>
          <a:xfrm>
            <a:off x="8451056" y="809624"/>
            <a:ext cx="502920" cy="300831"/>
          </a:xfrm>
        </p:spPr>
        <p:txBody>
          <a:bodyPr/>
          <a:lstStyle/>
          <a:p>
            <a:fld id="{F302176B-0E47-46AC-8F43-DAB4B8A37D06}" type="slidenum">
              <a:rPr lang="tr-TR" smtClean="0"/>
              <a:t>‹#›</a:t>
            </a:fld>
            <a:endParaRPr lang="tr-TR"/>
          </a:p>
        </p:txBody>
      </p:sp>
      <p:cxnSp>
        <p:nvCxnSpPr>
          <p:cNvPr id="11" name="Düz Bağlayıcı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Düz Bağlayıcı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Başlık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4791456" y="6480969"/>
            <a:ext cx="2133600" cy="301752"/>
          </a:xfrm>
        </p:spPr>
        <p:txBody>
          <a:bodyPr/>
          <a:lstStyle/>
          <a:p>
            <a:fld id="{A23720DD-5B6D-40BF-8493-A6B52D484E6B}" type="datetimeFigureOut">
              <a:rPr lang="tr-TR" smtClean="0"/>
              <a:t>18.03.2024</a:t>
            </a:fld>
            <a:endParaRPr lang="tr-TR"/>
          </a:p>
        </p:txBody>
      </p:sp>
      <p:sp>
        <p:nvSpPr>
          <p:cNvPr id="6" name="Altbilgi Yer Tutucusu 5"/>
          <p:cNvSpPr>
            <a:spLocks noGrp="1"/>
          </p:cNvSpPr>
          <p:nvPr>
            <p:ph type="ftr" sz="quarter" idx="11"/>
          </p:nvPr>
        </p:nvSpPr>
        <p:spPr>
          <a:xfrm>
            <a:off x="457200" y="6480969"/>
            <a:ext cx="4260056" cy="301752"/>
          </a:xfrm>
        </p:spPr>
        <p:txBody>
          <a:bodyPr/>
          <a:lstStyle/>
          <a:p>
            <a:endParaRPr lang="tr-TR"/>
          </a:p>
        </p:txBody>
      </p:sp>
      <p:sp>
        <p:nvSpPr>
          <p:cNvPr id="7" name="Slayt Numarası Yer Tutucusu 6"/>
          <p:cNvSpPr>
            <a:spLocks noGrp="1"/>
          </p:cNvSpPr>
          <p:nvPr>
            <p:ph type="sldNum" sz="quarter" idx="12"/>
          </p:nvPr>
        </p:nvSpPr>
        <p:spPr>
          <a:xfrm>
            <a:off x="7589520" y="6480969"/>
            <a:ext cx="502920" cy="301752"/>
          </a:xfrm>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a:xfrm>
            <a:off x="4791456" y="6480969"/>
            <a:ext cx="2130552" cy="301752"/>
          </a:xfrm>
        </p:spPr>
        <p:txBody>
          <a:bodyPr/>
          <a:lstStyle/>
          <a:p>
            <a:fld id="{A23720DD-5B6D-40BF-8493-A6B52D484E6B}" type="datetimeFigureOut">
              <a:rPr lang="tr-TR" smtClean="0"/>
              <a:t>18.03.2024</a:t>
            </a:fld>
            <a:endParaRPr lang="tr-TR"/>
          </a:p>
        </p:txBody>
      </p:sp>
      <p:sp>
        <p:nvSpPr>
          <p:cNvPr id="8" name="Altbilgi Yer Tutucusu 7"/>
          <p:cNvSpPr>
            <a:spLocks noGrp="1"/>
          </p:cNvSpPr>
          <p:nvPr>
            <p:ph type="ftr" sz="quarter" idx="11"/>
          </p:nvPr>
        </p:nvSpPr>
        <p:spPr>
          <a:xfrm>
            <a:off x="457200" y="6480969"/>
            <a:ext cx="4261104" cy="301752"/>
          </a:xfrm>
        </p:spPr>
        <p:txBody>
          <a:bodyPr/>
          <a:lstStyle/>
          <a:p>
            <a:endParaRPr lang="tr-TR"/>
          </a:p>
        </p:txBody>
      </p:sp>
      <p:sp>
        <p:nvSpPr>
          <p:cNvPr id="9" name="Slayt Numarası Yer Tutucusu 8"/>
          <p:cNvSpPr>
            <a:spLocks noGrp="1"/>
          </p:cNvSpPr>
          <p:nvPr>
            <p:ph type="sldNum" sz="quarter" idx="12"/>
          </p:nvPr>
        </p:nvSpPr>
        <p:spPr>
          <a:xfrm>
            <a:off x="7589520" y="6483096"/>
            <a:ext cx="502920" cy="301752"/>
          </a:xfrm>
        </p:spPr>
        <p:txBody>
          <a:bodyPr/>
          <a:lstStyle>
            <a:lvl1pPr algn="ctr">
              <a:defRPr/>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A23720DD-5B6D-40BF-8493-A6B52D484E6B}" type="datetimeFigureOut">
              <a:rPr lang="tr-TR" smtClean="0"/>
              <a:t>18.03.2024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4791456" y="6480969"/>
            <a:ext cx="2133600" cy="301752"/>
          </a:xfrm>
        </p:spPr>
        <p:txBody>
          <a:bodyPr/>
          <a:lstStyle/>
          <a:p>
            <a:fld id="{A23720DD-5B6D-40BF-8493-A6B52D484E6B}" type="datetimeFigureOut">
              <a:rPr lang="tr-TR" smtClean="0"/>
              <a:t>18.03.2024</a:t>
            </a:fld>
            <a:endParaRPr lang="tr-TR"/>
          </a:p>
        </p:txBody>
      </p:sp>
      <p:sp>
        <p:nvSpPr>
          <p:cNvPr id="3" name="Altbilgi Yer Tutucusu 2"/>
          <p:cNvSpPr>
            <a:spLocks noGrp="1"/>
          </p:cNvSpPr>
          <p:nvPr>
            <p:ph type="ftr" sz="quarter" idx="11"/>
          </p:nvPr>
        </p:nvSpPr>
        <p:spPr>
          <a:xfrm>
            <a:off x="457200" y="6481890"/>
            <a:ext cx="4260056" cy="300831"/>
          </a:xfrm>
        </p:spPr>
        <p:txBody>
          <a:bodyPr/>
          <a:lstStyle/>
          <a:p>
            <a:endParaRPr lang="tr-TR"/>
          </a:p>
        </p:txBody>
      </p:sp>
      <p:sp>
        <p:nvSpPr>
          <p:cNvPr id="4" name="Slayt Numarası Yer Tutucusu 3"/>
          <p:cNvSpPr>
            <a:spLocks noGrp="1"/>
          </p:cNvSpPr>
          <p:nvPr>
            <p:ph type="sldNum" sz="quarter" idx="12"/>
          </p:nvPr>
        </p:nvSpPr>
        <p:spPr>
          <a:xfrm>
            <a:off x="7589520" y="6480969"/>
            <a:ext cx="502920" cy="301752"/>
          </a:xfrm>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6278976" y="6556248"/>
            <a:ext cx="2133600" cy="301752"/>
          </a:xfrm>
        </p:spPr>
        <p:txBody>
          <a:bodyPr/>
          <a:lstStyle>
            <a:lvl1pPr>
              <a:defRPr sz="900"/>
            </a:lvl1pPr>
          </a:lstStyle>
          <a:p>
            <a:fld id="{A23720DD-5B6D-40BF-8493-A6B52D484E6B}" type="datetimeFigureOut">
              <a:rPr lang="tr-TR" smtClean="0"/>
              <a:t>18.03.2024</a:t>
            </a:fld>
            <a:endParaRPr lang="tr-TR"/>
          </a:p>
        </p:txBody>
      </p:sp>
      <p:sp>
        <p:nvSpPr>
          <p:cNvPr id="6" name="Altbilgi Yer Tutucusu 5"/>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410576" y="6556248"/>
            <a:ext cx="502920" cy="301752"/>
          </a:xfrm>
        </p:spPr>
        <p:txBody>
          <a:bodyPr/>
          <a:lstStyle>
            <a:lvl1pPr>
              <a:defRPr sz="900"/>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6108192" y="6556248"/>
            <a:ext cx="2103120" cy="301752"/>
          </a:xfrm>
        </p:spPr>
        <p:txBody>
          <a:bodyPr/>
          <a:lstStyle>
            <a:lvl1pPr>
              <a:defRPr sz="900"/>
            </a:lvl1pPr>
          </a:lstStyle>
          <a:p>
            <a:fld id="{A23720DD-5B6D-40BF-8493-A6B52D484E6B}" type="datetimeFigureOut">
              <a:rPr lang="tr-TR" smtClean="0"/>
              <a:t>18.03.2024</a:t>
            </a:fld>
            <a:endParaRPr lang="tr-TR"/>
          </a:p>
        </p:txBody>
      </p:sp>
      <p:sp>
        <p:nvSpPr>
          <p:cNvPr id="6" name="Altbilgi Yer Tutucusu 5"/>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217192" y="6556248"/>
            <a:ext cx="365760" cy="301752"/>
          </a:xfrm>
        </p:spPr>
        <p:txBody>
          <a:bodyPr/>
          <a:lstStyle>
            <a:lvl1pPr algn="ctr">
              <a:defRPr sz="900"/>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Dik Üçgen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Düz Bağlayıcı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Düz Bağlayıcı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Başlık Yer Tutucusu 21"/>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23720DD-5B6D-40BF-8493-A6B52D484E6B}" type="datetimeFigureOut">
              <a:rPr lang="tr-TR" smtClean="0"/>
              <a:t>18.03.2024</a:t>
            </a:fld>
            <a:endParaRPr lang="tr-TR"/>
          </a:p>
        </p:txBody>
      </p:sp>
      <p:sp>
        <p:nvSpPr>
          <p:cNvPr id="3" name="Altbilgi Yer Tutucusu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Slayt Numarası Yer Tutucus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302176B-0E47-46AC-8F43-DAB4B8A37D06}"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539552" y="1772816"/>
            <a:ext cx="8062912" cy="1470025"/>
          </a:xfrm>
        </p:spPr>
        <p:txBody>
          <a:bodyPr>
            <a:normAutofit fontScale="90000"/>
          </a:bodyPr>
          <a:lstStyle/>
          <a:p>
            <a:pPr algn="ctr"/>
            <a:r>
              <a:rPr lang="tr-TR" dirty="0"/>
              <a:t>İlişkisel ve İlişkisel Olmayan (</a:t>
            </a:r>
            <a:r>
              <a:rPr lang="tr-TR" dirty="0" err="1"/>
              <a:t>NoSQL</a:t>
            </a:r>
            <a:r>
              <a:rPr lang="tr-TR" dirty="0"/>
              <a:t>) Veri Tabanı Sistemleri Mimari Performansının Yönetim Bilişim Sistemleri Kapsamında İncelenmesi</a:t>
            </a:r>
          </a:p>
        </p:txBody>
      </p:sp>
      <p:sp>
        <p:nvSpPr>
          <p:cNvPr id="3" name="Alt Başlık 2"/>
          <p:cNvSpPr>
            <a:spLocks noGrp="1"/>
          </p:cNvSpPr>
          <p:nvPr>
            <p:ph type="subTitle" idx="1"/>
          </p:nvPr>
        </p:nvSpPr>
        <p:spPr>
          <a:xfrm>
            <a:off x="467544" y="4293096"/>
            <a:ext cx="8062912" cy="1752600"/>
          </a:xfrm>
        </p:spPr>
        <p:txBody>
          <a:bodyPr/>
          <a:lstStyle/>
          <a:p>
            <a:pPr algn="l"/>
            <a:r>
              <a:rPr lang="tr-TR" dirty="0" smtClean="0"/>
              <a:t>Baha Furkan Yıldızoğlu</a:t>
            </a:r>
          </a:p>
          <a:p>
            <a:pPr algn="l"/>
            <a:r>
              <a:rPr lang="tr-TR" dirty="0" smtClean="0"/>
              <a:t>02220224029</a:t>
            </a:r>
            <a:endParaRPr lang="tr-TR" dirty="0"/>
          </a:p>
        </p:txBody>
      </p:sp>
    </p:spTree>
    <p:extLst>
      <p:ext uri="{BB962C8B-B14F-4D97-AF65-F5344CB8AC3E}">
        <p14:creationId xmlns:p14="http://schemas.microsoft.com/office/powerpoint/2010/main" val="2875286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404664"/>
            <a:ext cx="8229600" cy="4176464"/>
          </a:xfrm>
        </p:spPr>
        <p:txBody>
          <a:bodyPr>
            <a:normAutofit fontScale="85000" lnSpcReduction="20000"/>
          </a:bodyPr>
          <a:lstStyle/>
          <a:p>
            <a:r>
              <a:rPr lang="tr-TR" dirty="0" smtClean="0"/>
              <a:t>Hiyerarşik </a:t>
            </a:r>
            <a:r>
              <a:rPr lang="tr-TR" dirty="0"/>
              <a:t>Veri Modeli, ilk olarak 1960'lı yıllarda ortaya çıkmış ve adını veriyi depolama yönteminden almıştır. Bu modelde, veri tabanı depolanan yapısal verilere "kayıt" adını verir. Kayıtlar, ağaç mimarisi şeklinde yukarıdan aşağıya doğru sıralanır. İlk kayda "kök" adı verilir ve bu kaydın bir veya daha fazla çocuk kaydı bulunur. Çocuk kayıtları da kendi çocuk kayıtlarına sahip olabilir. Ancak kök dışındaki tüm kayıtların bir ebeveyni vardır. Bu model, verileri bir hiyerarşi içinde organize etmek için kullanılır.</a:t>
            </a:r>
            <a:endParaRPr lang="tr-TR" dirty="0"/>
          </a:p>
        </p:txBody>
      </p:sp>
      <p:pic>
        <p:nvPicPr>
          <p:cNvPr id="4098" name="Picture 2" descr="C:\Users\lenovo\Downloads\Ekran görüntüsü_18-3-2024_151658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365104"/>
            <a:ext cx="4752528"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543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7504" y="332656"/>
            <a:ext cx="5688632" cy="6264696"/>
          </a:xfrm>
        </p:spPr>
        <p:txBody>
          <a:bodyPr>
            <a:normAutofit fontScale="92500" lnSpcReduction="20000"/>
          </a:bodyPr>
          <a:lstStyle/>
          <a:p>
            <a:r>
              <a:rPr lang="tr-TR" dirty="0" smtClean="0"/>
              <a:t>Ağ </a:t>
            </a:r>
            <a:r>
              <a:rPr lang="tr-TR" dirty="0"/>
              <a:t>Veri Modeli, 1970'li yılların başında geliştirilmiş olup, hiyerarşik veri modelinin geliştirilmiş bir versiyonudur. Bu modelin hızla kabul görmesinin nedeni, bir verinin doğal olarak diğer verilerle ilişkili olmasıdır. Ağ modelinin hiyerarşik modele göre en önemli farkı, uç düğüm pozisyonundaki verinin iç-düğüme işaret edebilmesidir. Bu sayede ağ modelinde bire-bir ilişkilerin yanı sıra, çoklu-çoklu ilişkiler de modellenebilir. Bu durum, veri tekrarını önemli ölçüde azaltır.</a:t>
            </a:r>
            <a:endParaRPr lang="tr-TR" dirty="0"/>
          </a:p>
        </p:txBody>
      </p:sp>
      <p:pic>
        <p:nvPicPr>
          <p:cNvPr id="5122" name="Picture 2" descr="C:\Users\lenovo\Downloads\Ekran görüntüsü_18-3-2024_151838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132856"/>
            <a:ext cx="3056304"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526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04664"/>
            <a:ext cx="8229600" cy="4536504"/>
          </a:xfrm>
        </p:spPr>
        <p:txBody>
          <a:bodyPr>
            <a:normAutofit fontScale="77500" lnSpcReduction="20000"/>
          </a:bodyPr>
          <a:lstStyle/>
          <a:p>
            <a:r>
              <a:rPr lang="tr-TR" dirty="0"/>
              <a:t>İlişkisel Veri Modeli, hiyerarşik ve ağ veri modellerinin çeşitlenen beklentileri karşılamakta yetersiz kalması üzerine geliştirilmiştir. E. F. </a:t>
            </a:r>
            <a:r>
              <a:rPr lang="tr-TR" dirty="0" err="1"/>
              <a:t>Codd'un</a:t>
            </a:r>
            <a:r>
              <a:rPr lang="tr-TR" dirty="0"/>
              <a:t> 1970'te yayınladığı "A </a:t>
            </a:r>
            <a:r>
              <a:rPr lang="tr-TR" dirty="0" err="1"/>
              <a:t>Relational</a:t>
            </a:r>
            <a:r>
              <a:rPr lang="tr-TR" dirty="0"/>
              <a:t> Model of Data </a:t>
            </a:r>
            <a:r>
              <a:rPr lang="tr-TR" dirty="0" err="1"/>
              <a:t>for</a:t>
            </a:r>
            <a:r>
              <a:rPr lang="tr-TR" dirty="0"/>
              <a:t> </a:t>
            </a:r>
            <a:r>
              <a:rPr lang="tr-TR" dirty="0" err="1"/>
              <a:t>Large</a:t>
            </a:r>
            <a:r>
              <a:rPr lang="tr-TR" dirty="0"/>
              <a:t> </a:t>
            </a:r>
            <a:r>
              <a:rPr lang="tr-TR" dirty="0" err="1"/>
              <a:t>Shared</a:t>
            </a:r>
            <a:r>
              <a:rPr lang="tr-TR" dirty="0"/>
              <a:t> Data </a:t>
            </a:r>
            <a:r>
              <a:rPr lang="tr-TR" dirty="0" err="1"/>
              <a:t>Banks</a:t>
            </a:r>
            <a:r>
              <a:rPr lang="tr-TR" dirty="0"/>
              <a:t>" makalesi, ilişkisel veri yapılarında önemli bir ilerleme kaydetmiştir. Bu modelin temel kavramı ilişkidir ve ilişkiler aracılığıyla veri içindeki ilişkiler modellenir. İlişkisel veri tabanı, çeşitli ilişki örneklerinden oluşur ve kavramsal olarak ilişkiler, satır ve sütunlardan oluşan iki boyutlu tablolarla tanımlanır. Her tablo genellikle veri tabanında bir dosya olarak saklanır ve her satır, birbiriyle ilişkili verilerin bir koleksiyonudur. Sütunlar ise nitelikleri temsil eder.</a:t>
            </a:r>
            <a:endParaRPr lang="tr-TR" dirty="0"/>
          </a:p>
        </p:txBody>
      </p:sp>
      <p:pic>
        <p:nvPicPr>
          <p:cNvPr id="6146" name="Picture 2" descr="C:\Users\lenovo\Downloads\Ekran görüntüsü_18-3-2024_152011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941168"/>
            <a:ext cx="6696744" cy="154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785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1560" y="260648"/>
            <a:ext cx="8229600" cy="4572000"/>
          </a:xfrm>
        </p:spPr>
        <p:txBody>
          <a:bodyPr/>
          <a:lstStyle/>
          <a:p>
            <a:r>
              <a:rPr lang="tr-TR" dirty="0" smtClean="0"/>
              <a:t>Nesne </a:t>
            </a:r>
            <a:r>
              <a:rPr lang="tr-TR" dirty="0"/>
              <a:t>Yönelimli Veri Modeli: Daha sonraları ortaya çıkmış ve başarısını kanıtlamıştır. Nesne yönelimli programlamaya dayanan veri </a:t>
            </a:r>
            <a:r>
              <a:rPr lang="tr-TR" dirty="0" smtClean="0"/>
              <a:t>modelidir.</a:t>
            </a:r>
            <a:endParaRPr lang="tr-TR" dirty="0"/>
          </a:p>
        </p:txBody>
      </p:sp>
      <p:pic>
        <p:nvPicPr>
          <p:cNvPr id="7171" name="Picture 3" descr="C:\Users\lenovo\Downloads\Ekran görüntüsü_18-3-2024_152116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01009"/>
            <a:ext cx="6984776" cy="288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494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260648"/>
            <a:ext cx="8229600" cy="3168352"/>
          </a:xfrm>
        </p:spPr>
        <p:txBody>
          <a:bodyPr/>
          <a:lstStyle/>
          <a:p>
            <a:r>
              <a:rPr lang="tr-TR" dirty="0"/>
              <a:t>Nesne İlişkisel Veri Modeli: Nesne ilişkisel veri tabanı, ilişkisel işlevselliğin üzerine nesne yönelimli özellikler içerir. İlişkisel veri tabanları içinde nesne yönelimli karakteristikler içeren ilk veri tabanı 1997 yılında piyasaya sunulan Oracle8’dir</a:t>
            </a:r>
          </a:p>
        </p:txBody>
      </p:sp>
      <p:pic>
        <p:nvPicPr>
          <p:cNvPr id="8194" name="Picture 2" descr="C:\Users\lenovo\Downloads\Ekran görüntüsü_18-3-2024_152234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01008"/>
            <a:ext cx="7488831" cy="302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756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764704"/>
            <a:ext cx="8229600" cy="5400600"/>
          </a:xfrm>
        </p:spPr>
        <p:txBody>
          <a:bodyPr>
            <a:noAutofit/>
          </a:bodyPr>
          <a:lstStyle/>
          <a:p>
            <a:r>
              <a:rPr lang="tr-TR" sz="2000" dirty="0" smtClean="0"/>
              <a:t>Çoklu </a:t>
            </a:r>
            <a:r>
              <a:rPr lang="tr-TR" sz="2000" dirty="0"/>
              <a:t>Ortam Veri Modeli, nesne ilişkisel veri tabanlarına büyük benzerlikler gösterir. Ancak, büyük nesneleri işlemek ve aynı zamanda işleme sırasındaki adımları kullanıcıya göstermemek için farklı özelliklere sahiptir. Bu tür veri tabanlarının desteklemesi gereken üç temel özellik; Veri miktarı, Süreklilik ve Senkronizasyondur. Çoklu ortam veri tabanı uygulamaları, imge görüntüleme, uzaktan görüntülü eğitim, üç boyutlu tıbbi görüntü kayıtları gibi alanlarda özellikle tıp bilgi sistemlerinde kullanılmaktadır</a:t>
            </a:r>
            <a:r>
              <a:rPr lang="tr-TR" sz="2000" dirty="0" smtClean="0"/>
              <a:t>.</a:t>
            </a:r>
            <a:r>
              <a:rPr lang="tr-TR" sz="2000" dirty="0"/>
              <a:t> Dağıtık Veri Modeli ise, iki veya daha fazla bilgisayarda depolanan ve bir ağ üzerinde dağıtılan bilgiler için kullanılan bir veri tabanı grubudur. Veri tabanını ağ üzerinden paralel kullanmak için parçalara ayırmak, sorguların daha hızlı işlenmesini sağlar. Bu sistemde, birden fazla veri tabanına erişilmesine rağmen, kullanıcı bir tek veri tabanıyla çalışıyormuş gibi işlem yapar</a:t>
            </a:r>
            <a:r>
              <a:rPr lang="tr-TR" sz="2000" dirty="0" smtClean="0"/>
              <a:t>.</a:t>
            </a:r>
            <a:r>
              <a:rPr lang="tr-TR" sz="2000" dirty="0"/>
              <a:t/>
            </a:r>
            <a:br>
              <a:rPr lang="tr-TR" sz="2000" dirty="0"/>
            </a:br>
            <a:endParaRPr lang="tr-TR" sz="2000" dirty="0"/>
          </a:p>
        </p:txBody>
      </p:sp>
    </p:spTree>
    <p:extLst>
      <p:ext uri="{BB962C8B-B14F-4D97-AF65-F5344CB8AC3E}">
        <p14:creationId xmlns:p14="http://schemas.microsoft.com/office/powerpoint/2010/main" val="3701599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4. VERİ TABANI TASARIMI </a:t>
            </a:r>
            <a:endParaRPr lang="tr-TR" dirty="0"/>
          </a:p>
        </p:txBody>
      </p:sp>
      <p:sp>
        <p:nvSpPr>
          <p:cNvPr id="3" name="İçerik Yer Tutucusu 2"/>
          <p:cNvSpPr>
            <a:spLocks noGrp="1"/>
          </p:cNvSpPr>
          <p:nvPr>
            <p:ph idx="1"/>
          </p:nvPr>
        </p:nvSpPr>
        <p:spPr>
          <a:xfrm>
            <a:off x="467544" y="1484784"/>
            <a:ext cx="8229600" cy="4572000"/>
          </a:xfrm>
        </p:spPr>
        <p:txBody>
          <a:bodyPr>
            <a:noAutofit/>
          </a:bodyPr>
          <a:lstStyle/>
          <a:p>
            <a:r>
              <a:rPr lang="tr-TR" sz="2000" dirty="0"/>
              <a:t>Veri tabanı tasarımında, gerçeğin, gereksinimler ve beklentiler çerçevesinde modellenerek veri tabanına aktarılması gerekmektedir</a:t>
            </a:r>
            <a:r>
              <a:rPr lang="tr-TR" sz="2000" dirty="0" smtClean="0"/>
              <a:t>.</a:t>
            </a:r>
            <a:r>
              <a:rPr lang="tr-TR" sz="2000" dirty="0"/>
              <a:t> İlk olarak, olası veri tabanı kullanıcı gereksinimlerinin belirlenmesi önemlidir. Bu gereksinimler, veri tabanında yer alacak veri gruplarını, veri tiplerini ve verinin fiziksel olarak depolanması için kullanılacak olan veri yapılarını belirler. Gerçeğin veri tabanındaki sayısal temsili, belirli bir perspektiften bir model olup, bir veri tabanı sisteminde kullanıcılar ve bilgisayarlar tarafından anlaşılabilir bir şekilde tanımlanmalıdır. Bu tanımlama, veri tabanı literatüründe "şema" olarak adlandırılır</a:t>
            </a:r>
            <a:r>
              <a:rPr lang="tr-TR" sz="2000" dirty="0" smtClean="0"/>
              <a:t>.</a:t>
            </a:r>
            <a:endParaRPr lang="tr-TR" sz="2000" dirty="0"/>
          </a:p>
        </p:txBody>
      </p:sp>
    </p:spTree>
    <p:extLst>
      <p:ext uri="{BB962C8B-B14F-4D97-AF65-F5344CB8AC3E}">
        <p14:creationId xmlns:p14="http://schemas.microsoft.com/office/powerpoint/2010/main" val="70212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2780928"/>
            <a:ext cx="8229600" cy="3889904"/>
          </a:xfrm>
        </p:spPr>
        <p:txBody>
          <a:bodyPr>
            <a:noAutofit/>
          </a:bodyPr>
          <a:lstStyle/>
          <a:p>
            <a:r>
              <a:rPr lang="tr-TR" sz="2400" dirty="0"/>
              <a:t>Kullanıcı ve bilgisayar düzeyleri sırasıyla ''kavramsal'' ve ''fiziksel'' düzeylerde yer alır. Bu düzeylerdeki şemalar "kavramsal şema" ve "iç şema" olarak adlandırılır. Kavramsal ve fiziksel düzeylerdeki şemalar, farklı anlayış mekanizmalarına hitap ettiğinden, kullanılacak veri modelleri de farklılık gösterecektir. Her iki düzeyde kullanılmak üzere, çeşitli veri modelleri geliştirilmiştir</a:t>
            </a:r>
            <a:endParaRPr lang="tr-TR" sz="2000" dirty="0"/>
          </a:p>
        </p:txBody>
      </p:sp>
      <p:pic>
        <p:nvPicPr>
          <p:cNvPr id="9218" name="Picture 2" descr="C:\Users\lenovo\Downloads\Ekran görüntüsü_18-3-2024_152542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336" y="188640"/>
            <a:ext cx="3672408" cy="234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21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548680"/>
            <a:ext cx="8229600" cy="5906128"/>
          </a:xfrm>
        </p:spPr>
        <p:txBody>
          <a:bodyPr>
            <a:normAutofit/>
          </a:bodyPr>
          <a:lstStyle/>
          <a:p>
            <a:r>
              <a:rPr lang="tr-TR" sz="2800" dirty="0" smtClean="0"/>
              <a:t>Geleneksel </a:t>
            </a:r>
            <a:r>
              <a:rPr lang="tr-TR" sz="2800" dirty="0"/>
              <a:t>veri tabanı tasarımı, kullanıcı gereksinimlerine dayalı olarak kavramsal bir şema oluşturur. Bu şema, genellikle yüksek düzeyde tanımlanır ve kullanıcıların veri tabanını anlamalarını sağlar. Ardından, bu kavramsal şema, gerçekleştirme için uygun bir veri tabanı yönetim sistemi seçilerek yeniden tanımlanır. Son aşamada ise, verinin fiziksel olarak nasıl organize edileceği belirlenir ve bu iç şema olarak adlandırılır. İç şema, depolama yapıları, kayıt formatları ve giriş yöntemlerini içerir ve genellikle fiziksel veri modellerini kullanır.</a:t>
            </a:r>
            <a:endParaRPr lang="tr-TR" sz="2800" dirty="0"/>
          </a:p>
        </p:txBody>
      </p:sp>
    </p:spTree>
    <p:extLst>
      <p:ext uri="{BB962C8B-B14F-4D97-AF65-F5344CB8AC3E}">
        <p14:creationId xmlns:p14="http://schemas.microsoft.com/office/powerpoint/2010/main" val="3455862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5. İLİŞKİSEL VE İLİŞKİSEL OLMAYAB (</a:t>
            </a:r>
            <a:r>
              <a:rPr lang="tr-TR" dirty="0" err="1" smtClean="0"/>
              <a:t>NoSQL</a:t>
            </a:r>
            <a:r>
              <a:rPr lang="tr-TR" dirty="0" smtClean="0"/>
              <a:t>) VERİ TABANI SİSTEMLERİ</a:t>
            </a:r>
            <a:endParaRPr lang="tr-TR" dirty="0"/>
          </a:p>
        </p:txBody>
      </p:sp>
      <p:sp>
        <p:nvSpPr>
          <p:cNvPr id="3" name="İçerik Yer Tutucusu 2"/>
          <p:cNvSpPr>
            <a:spLocks noGrp="1"/>
          </p:cNvSpPr>
          <p:nvPr>
            <p:ph idx="1"/>
          </p:nvPr>
        </p:nvSpPr>
        <p:spPr/>
        <p:txBody>
          <a:bodyPr>
            <a:normAutofit fontScale="77500" lnSpcReduction="20000"/>
          </a:bodyPr>
          <a:lstStyle/>
          <a:p>
            <a:r>
              <a:rPr lang="tr-TR" dirty="0"/>
              <a:t>İlişkisel veri tabanları günümüzde en yaygın kullanılan veri tabanı sistemlerindendir. Bu sistemler, satır ve sütunlardan oluşan tablolarla çalışır ve bu tablolar arasında ilişkiler bulunur. ACID prensipleri, klasik ilişkisel veri tabanı sistemlerinin temel özelliklerini oluşturur</a:t>
            </a:r>
            <a:r>
              <a:rPr lang="tr-TR" dirty="0" smtClean="0"/>
              <a:t>.</a:t>
            </a:r>
          </a:p>
          <a:p>
            <a:endParaRPr lang="tr-TR" dirty="0"/>
          </a:p>
          <a:p>
            <a:r>
              <a:rPr lang="tr-TR" dirty="0"/>
              <a:t>İlişkisel olmayan (</a:t>
            </a:r>
            <a:r>
              <a:rPr lang="tr-TR" dirty="0" err="1"/>
              <a:t>NoSQL</a:t>
            </a:r>
            <a:r>
              <a:rPr lang="tr-TR" dirty="0"/>
              <a:t>) veri tabanları, ilişkisel veri tabanlarına alternatif bir çözüm olarak ortaya çıkmıştır. </a:t>
            </a:r>
            <a:r>
              <a:rPr lang="tr-TR" dirty="0" err="1"/>
              <a:t>NoSQL</a:t>
            </a:r>
            <a:r>
              <a:rPr lang="tr-TR" dirty="0"/>
              <a:t>, yatay olarak ölçeklenebilen bir veri depolama sistemidir. Büyük şirketlerin, özellikle sosyal medya platformlarının büyük veri işleme ihtiyaçlarını karşılamak için </a:t>
            </a:r>
            <a:r>
              <a:rPr lang="tr-TR" dirty="0" err="1"/>
              <a:t>NoSQL</a:t>
            </a:r>
            <a:r>
              <a:rPr lang="tr-TR" dirty="0"/>
              <a:t> çözümlerine yönelmeleri yaygındır.</a:t>
            </a:r>
          </a:p>
          <a:p>
            <a:endParaRPr lang="tr-TR" dirty="0"/>
          </a:p>
        </p:txBody>
      </p:sp>
    </p:spTree>
    <p:extLst>
      <p:ext uri="{BB962C8B-B14F-4D97-AF65-F5344CB8AC3E}">
        <p14:creationId xmlns:p14="http://schemas.microsoft.com/office/powerpoint/2010/main" val="1136530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1.GİRİŞ</a:t>
            </a:r>
            <a:endParaRPr lang="tr-TR" dirty="0"/>
          </a:p>
        </p:txBody>
      </p:sp>
      <p:sp>
        <p:nvSpPr>
          <p:cNvPr id="3" name="İçerik Yer Tutucusu 2"/>
          <p:cNvSpPr>
            <a:spLocks noGrp="1"/>
          </p:cNvSpPr>
          <p:nvPr>
            <p:ph idx="1"/>
          </p:nvPr>
        </p:nvSpPr>
        <p:spPr/>
        <p:txBody>
          <a:bodyPr>
            <a:normAutofit fontScale="92500" lnSpcReduction="10000"/>
          </a:bodyPr>
          <a:lstStyle/>
          <a:p>
            <a:r>
              <a:rPr lang="tr-TR" dirty="0"/>
              <a:t>B</a:t>
            </a:r>
            <a:r>
              <a:rPr lang="tr-TR" dirty="0" smtClean="0"/>
              <a:t>ilgisayar </a:t>
            </a:r>
            <a:r>
              <a:rPr lang="tr-TR" dirty="0"/>
              <a:t>ve iletişim teknolojilerindeki hızlı gelişimin organizasyonları </a:t>
            </a:r>
            <a:r>
              <a:rPr lang="tr-TR" dirty="0" smtClean="0"/>
              <a:t>etkilemesi </a:t>
            </a:r>
            <a:r>
              <a:rPr lang="tr-TR" dirty="0"/>
              <a:t>ve yeni </a:t>
            </a:r>
            <a:r>
              <a:rPr lang="tr-TR" dirty="0" smtClean="0"/>
              <a:t>çözümler üretilmesini zorunlu kılmaktadır. Belli başlı amaçlara ulaşmak için veri veya ham bilginin işlenerek bilgi haline dönüştürülmesiyle organizasyonlar için erişimi hızlı ve etkili bir faktör haline gelmiştir. Günümüzde etkin olarak kullanılan «bilgi sistemleri» bilgisayarlarda karar alma sürecinde etkin olarak kullanılarak günümüzde trend konular arasına girmiştir.</a:t>
            </a:r>
            <a:endParaRPr lang="tr-TR" dirty="0"/>
          </a:p>
        </p:txBody>
      </p:sp>
    </p:spTree>
    <p:extLst>
      <p:ext uri="{BB962C8B-B14F-4D97-AF65-F5344CB8AC3E}">
        <p14:creationId xmlns:p14="http://schemas.microsoft.com/office/powerpoint/2010/main" val="625779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404664"/>
            <a:ext cx="8229600" cy="3744416"/>
          </a:xfrm>
        </p:spPr>
        <p:txBody>
          <a:bodyPr>
            <a:normAutofit/>
          </a:bodyPr>
          <a:lstStyle/>
          <a:p>
            <a:r>
              <a:rPr lang="tr-TR" sz="2400" dirty="0" err="1"/>
              <a:t>NoSQL</a:t>
            </a:r>
            <a:r>
              <a:rPr lang="tr-TR" sz="2400" dirty="0"/>
              <a:t> veri tabanları, ilişkisel veri tabanlarının ölçeklenebilirlik sorunlarına daha iyi bir cevap verir. Özellikle </a:t>
            </a:r>
            <a:r>
              <a:rPr lang="tr-TR" sz="2400" dirty="0" err="1"/>
              <a:t>Twitter</a:t>
            </a:r>
            <a:r>
              <a:rPr lang="tr-TR" sz="2400" dirty="0"/>
              <a:t> ve Facebook gibi platformların büyük veri hacimlerini depolamak ve işlemek için </a:t>
            </a:r>
            <a:r>
              <a:rPr lang="tr-TR" sz="2400" dirty="0" err="1"/>
              <a:t>NoSQL</a:t>
            </a:r>
            <a:r>
              <a:rPr lang="tr-TR" sz="2400" dirty="0"/>
              <a:t> çözümleri tercih edilir. İlişkisel veri tabanı kullanıcılarının, </a:t>
            </a:r>
            <a:r>
              <a:rPr lang="tr-TR" sz="2400" dirty="0" err="1"/>
              <a:t>NoSQL</a:t>
            </a:r>
            <a:r>
              <a:rPr lang="tr-TR" sz="2400" dirty="0"/>
              <a:t> veri tabanlarına geçme nedenleri genellikle ölçeklenebilirlik ve büyük veri işleme kapasitesiyle ilgilidir.</a:t>
            </a:r>
            <a:endParaRPr lang="tr-TR" sz="2400" dirty="0"/>
          </a:p>
        </p:txBody>
      </p:sp>
      <p:pic>
        <p:nvPicPr>
          <p:cNvPr id="10242" name="Picture 2" descr="C:\Users\lenovo\Downloads\Ekran görüntüsü_18-3-2024_152956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89040"/>
            <a:ext cx="6264696" cy="266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262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6122152"/>
          </a:xfrm>
        </p:spPr>
        <p:txBody>
          <a:bodyPr>
            <a:normAutofit fontScale="92500" lnSpcReduction="20000"/>
          </a:bodyPr>
          <a:lstStyle/>
          <a:p>
            <a:r>
              <a:rPr lang="tr-TR" dirty="0"/>
              <a:t>Amazon, bu gereksinimi "</a:t>
            </a:r>
            <a:r>
              <a:rPr lang="tr-TR" dirty="0" err="1"/>
              <a:t>DynamoDB</a:t>
            </a:r>
            <a:r>
              <a:rPr lang="tr-TR" dirty="0"/>
              <a:t>" ve Google ise "</a:t>
            </a:r>
            <a:r>
              <a:rPr lang="tr-TR" dirty="0" err="1"/>
              <a:t>BigTable</a:t>
            </a:r>
            <a:r>
              <a:rPr lang="tr-TR" dirty="0"/>
              <a:t>" adını verdikleri </a:t>
            </a:r>
            <a:r>
              <a:rPr lang="tr-TR" dirty="0" err="1"/>
              <a:t>NoSQL</a:t>
            </a:r>
            <a:r>
              <a:rPr lang="tr-TR" dirty="0"/>
              <a:t> veri tabanı sistemleri ile karşılamaktadır. İlişkisel veri tabanını tercih etmek yerine </a:t>
            </a:r>
            <a:r>
              <a:rPr lang="tr-TR" dirty="0" err="1"/>
              <a:t>NoSQL</a:t>
            </a:r>
            <a:r>
              <a:rPr lang="tr-TR" dirty="0"/>
              <a:t> veri tabanı kullanımı, özellikle hız ve yatay büyüme ile ek maliyetten kurtulmayı sağlamaktadır.</a:t>
            </a:r>
          </a:p>
          <a:p>
            <a:r>
              <a:rPr lang="tr-TR" dirty="0"/>
              <a:t>İlişkisel veri tabanlarının ACID </a:t>
            </a:r>
            <a:r>
              <a:rPr lang="tr-TR" dirty="0" err="1"/>
              <a:t>işlemselliğine</a:t>
            </a:r>
            <a:r>
              <a:rPr lang="tr-TR" dirty="0"/>
              <a:t> karşılık, </a:t>
            </a:r>
            <a:r>
              <a:rPr lang="tr-TR" dirty="0" err="1"/>
              <a:t>NoSQL</a:t>
            </a:r>
            <a:r>
              <a:rPr lang="tr-TR" dirty="0"/>
              <a:t> "BASE" (</a:t>
            </a:r>
            <a:r>
              <a:rPr lang="tr-TR" dirty="0" err="1"/>
              <a:t>Basically</a:t>
            </a:r>
            <a:r>
              <a:rPr lang="tr-TR" dirty="0"/>
              <a:t> </a:t>
            </a:r>
            <a:r>
              <a:rPr lang="tr-TR" dirty="0" err="1"/>
              <a:t>Available</a:t>
            </a:r>
            <a:r>
              <a:rPr lang="tr-TR" dirty="0"/>
              <a:t>- </a:t>
            </a:r>
            <a:r>
              <a:rPr lang="tr-TR" dirty="0" err="1"/>
              <a:t>Soft</a:t>
            </a:r>
            <a:r>
              <a:rPr lang="tr-TR" dirty="0"/>
              <a:t> </a:t>
            </a:r>
            <a:r>
              <a:rPr lang="tr-TR" dirty="0" err="1"/>
              <a:t>state</a:t>
            </a:r>
            <a:r>
              <a:rPr lang="tr-TR" dirty="0"/>
              <a:t>- </a:t>
            </a:r>
            <a:r>
              <a:rPr lang="tr-TR" dirty="0" err="1"/>
              <a:t>Eventually</a:t>
            </a:r>
            <a:r>
              <a:rPr lang="tr-TR" dirty="0"/>
              <a:t> </a:t>
            </a:r>
            <a:r>
              <a:rPr lang="tr-TR" dirty="0" err="1"/>
              <a:t>consistent</a:t>
            </a:r>
            <a:r>
              <a:rPr lang="tr-TR" dirty="0"/>
              <a:t>) prensibini kullanır. Bu prensip, kolay ulaşılabilirlik, esnek durum ve eninde sonunda tutarlılık ilkelerine dayanır. </a:t>
            </a:r>
            <a:r>
              <a:rPr lang="tr-TR" dirty="0" err="1"/>
              <a:t>NoSQL</a:t>
            </a:r>
            <a:r>
              <a:rPr lang="tr-TR" dirty="0"/>
              <a:t> sistemler, genellikle hız ve ölçeklenebilirlik gereksinimlerini karşılamak için tercih edilir ve </a:t>
            </a:r>
            <a:r>
              <a:rPr lang="tr-TR" dirty="0" err="1"/>
              <a:t>ACID'den</a:t>
            </a:r>
            <a:r>
              <a:rPr lang="tr-TR" dirty="0"/>
              <a:t> farklı olarak bazen tutarsızlık ve süreksizlik kabul edebilirler.</a:t>
            </a:r>
          </a:p>
          <a:p>
            <a:endParaRPr lang="tr-TR" dirty="0"/>
          </a:p>
        </p:txBody>
      </p:sp>
    </p:spTree>
    <p:extLst>
      <p:ext uri="{BB962C8B-B14F-4D97-AF65-F5344CB8AC3E}">
        <p14:creationId xmlns:p14="http://schemas.microsoft.com/office/powerpoint/2010/main" val="58399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1560" y="404664"/>
            <a:ext cx="4752528" cy="5976664"/>
          </a:xfrm>
        </p:spPr>
        <p:txBody>
          <a:bodyPr>
            <a:normAutofit fontScale="92500" lnSpcReduction="20000"/>
          </a:bodyPr>
          <a:lstStyle/>
          <a:p>
            <a:r>
              <a:rPr lang="tr-TR" dirty="0" err="1"/>
              <a:t>NoSQL</a:t>
            </a:r>
            <a:r>
              <a:rPr lang="tr-TR" dirty="0"/>
              <a:t> veri tabanları, özellikle e-ticaret, internet arama motorları ve sosyal ağlar gibi büyük ölçekli internet uygulamaları için güvenilirliklerini kanıtlamıştır. Farklı </a:t>
            </a:r>
            <a:r>
              <a:rPr lang="tr-TR" dirty="0" err="1"/>
              <a:t>NoSQL</a:t>
            </a:r>
            <a:r>
              <a:rPr lang="tr-TR" dirty="0"/>
              <a:t> ürünleri birçok kayıt saklama teknolojisini içerir ve her biri kendine özgü özelliklere sahiptir. Tablo 1'de en bilinen lider </a:t>
            </a:r>
            <a:r>
              <a:rPr lang="tr-TR" dirty="0" err="1"/>
              <a:t>NoSQL</a:t>
            </a:r>
            <a:r>
              <a:rPr lang="tr-TR" dirty="0"/>
              <a:t> ürünlerinin teknik karşılaştırmaları sunulmuştur.</a:t>
            </a:r>
            <a:endParaRPr lang="tr-TR" dirty="0"/>
          </a:p>
        </p:txBody>
      </p:sp>
      <p:pic>
        <p:nvPicPr>
          <p:cNvPr id="11266" name="Picture 2" descr="C:\Users\lenovo\Downloads\Ekran görüntüsü_18-3-2024_153234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224" y="476672"/>
            <a:ext cx="3381375" cy="3384376"/>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lenovo\Downloads\Ekran görüntüsü_18-3-2024_153322_.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224" y="3870156"/>
            <a:ext cx="33813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084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6. VERİTABANI VE MİMARİLERİN PERFORMANS KARŞILAŞTIRMASI </a:t>
            </a:r>
            <a:endParaRPr lang="tr-TR" dirty="0"/>
          </a:p>
        </p:txBody>
      </p:sp>
      <p:sp>
        <p:nvSpPr>
          <p:cNvPr id="3" name="İçerik Yer Tutucusu 2"/>
          <p:cNvSpPr>
            <a:spLocks noGrp="1"/>
          </p:cNvSpPr>
          <p:nvPr>
            <p:ph idx="1"/>
          </p:nvPr>
        </p:nvSpPr>
        <p:spPr/>
        <p:txBody>
          <a:bodyPr>
            <a:normAutofit fontScale="77500" lnSpcReduction="20000"/>
          </a:bodyPr>
          <a:lstStyle/>
          <a:p>
            <a:r>
              <a:rPr lang="tr-TR" dirty="0"/>
              <a:t>Bu çalışmada, </a:t>
            </a:r>
            <a:r>
              <a:rPr lang="tr-TR" dirty="0" err="1"/>
              <a:t>MySQL</a:t>
            </a:r>
            <a:r>
              <a:rPr lang="tr-TR" dirty="0"/>
              <a:t> ve </a:t>
            </a:r>
            <a:r>
              <a:rPr lang="tr-TR" dirty="0" err="1"/>
              <a:t>MongoDB</a:t>
            </a:r>
            <a:r>
              <a:rPr lang="tr-TR" dirty="0"/>
              <a:t> gibi veri tabanı sistemlerinin performans ve yatay ölçeklenebilirlik özellikleri incelenmiştir. İnceleme sürecinde aşağıdaki adımlar </a:t>
            </a:r>
            <a:r>
              <a:rPr lang="tr-TR" dirty="0" smtClean="0"/>
              <a:t>izlenmiştir</a:t>
            </a:r>
          </a:p>
          <a:p>
            <a:pPr marL="578358" indent="-514350">
              <a:buFont typeface="+mj-lt"/>
              <a:buAutoNum type="arabicPeriod"/>
            </a:pPr>
            <a:r>
              <a:rPr lang="tr-TR" dirty="0"/>
              <a:t>Veri tabanı sunucu sistemlerinin özelliklerinin belirlenmesi.</a:t>
            </a:r>
          </a:p>
          <a:p>
            <a:pPr marL="578358" indent="-514350">
              <a:buFont typeface="+mj-lt"/>
              <a:buAutoNum type="arabicPeriod"/>
            </a:pPr>
            <a:r>
              <a:rPr lang="tr-TR" dirty="0"/>
              <a:t>Veri tabanı şemalarının oluşturulması.</a:t>
            </a:r>
          </a:p>
          <a:p>
            <a:pPr marL="578358" indent="-514350">
              <a:buFont typeface="+mj-lt"/>
              <a:buAutoNum type="arabicPeriod"/>
            </a:pPr>
            <a:r>
              <a:rPr lang="tr-TR" dirty="0"/>
              <a:t>Belirli sorguların tanımlanması.</a:t>
            </a:r>
          </a:p>
          <a:p>
            <a:pPr marL="578358" indent="-514350">
              <a:buFont typeface="+mj-lt"/>
              <a:buAutoNum type="arabicPeriod"/>
            </a:pPr>
            <a:r>
              <a:rPr lang="tr-TR" dirty="0"/>
              <a:t>Veri tabanı ayarlarının yapılandırılması.</a:t>
            </a:r>
          </a:p>
          <a:p>
            <a:pPr marL="578358" indent="-514350">
              <a:buFont typeface="+mj-lt"/>
              <a:buAutoNum type="arabicPeriod"/>
            </a:pPr>
            <a:r>
              <a:rPr lang="tr-TR" dirty="0"/>
              <a:t>Ölçümler ve ölçüm metriklerinin toplanması.</a:t>
            </a:r>
          </a:p>
          <a:p>
            <a:pPr marL="578358" indent="-514350">
              <a:buFont typeface="+mj-lt"/>
              <a:buAutoNum type="arabicPeriod"/>
            </a:pPr>
            <a:r>
              <a:rPr lang="tr-TR" dirty="0"/>
              <a:t>Performans analizi ve sonuçların değerlendirilmesi.</a:t>
            </a:r>
          </a:p>
          <a:p>
            <a:pPr marL="578358" indent="-514350">
              <a:buFont typeface="+mj-lt"/>
              <a:buAutoNum type="arabicPeriod"/>
            </a:pPr>
            <a:endParaRPr lang="tr-TR" dirty="0"/>
          </a:p>
        </p:txBody>
      </p:sp>
    </p:spTree>
    <p:extLst>
      <p:ext uri="{BB962C8B-B14F-4D97-AF65-F5344CB8AC3E}">
        <p14:creationId xmlns:p14="http://schemas.microsoft.com/office/powerpoint/2010/main" val="311729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645024"/>
            <a:ext cx="8229600" cy="2809784"/>
          </a:xfrm>
        </p:spPr>
        <p:txBody>
          <a:bodyPr>
            <a:normAutofit fontScale="92500"/>
          </a:bodyPr>
          <a:lstStyle/>
          <a:p>
            <a:r>
              <a:rPr lang="tr-TR" dirty="0"/>
              <a:t>Üç farklı veri tabanı sorgusu kullanılmıştır: İlk sorgu basit bir "SELECT" ifadesi içerirken, ikinci sorgu "INNER JOIN" gibi daha karmaşık bir yapı kullanmıştır. Üçüncü sorgu ise iç içe "JOIN", "INNER JOIN" ve "WHERE" ifadelerini içeren daha detaylı bir yapıya sahiptir.</a:t>
            </a:r>
            <a:endParaRPr lang="tr-TR" dirty="0"/>
          </a:p>
        </p:txBody>
      </p:sp>
      <p:pic>
        <p:nvPicPr>
          <p:cNvPr id="12290" name="Picture 2" descr="C:\Users\lenovo\Downloads\Ekran görüntüsü_18-3-2024_15458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260648"/>
            <a:ext cx="4248472" cy="321297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lenovo\Downloads\Ekran görüntüsü_18-3-2024_15450_.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60648"/>
            <a:ext cx="4032448"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416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77500" lnSpcReduction="20000"/>
          </a:bodyPr>
          <a:lstStyle/>
          <a:p>
            <a:r>
              <a:rPr lang="tr-TR" dirty="0" smtClean="0"/>
              <a:t>Ölçümler </a:t>
            </a:r>
            <a:r>
              <a:rPr lang="tr-TR" dirty="0"/>
              <a:t>için zaman ön planda tutulmuş ve üç farklı yöntem kullanılmıştır</a:t>
            </a:r>
            <a:r>
              <a:rPr lang="tr-TR" dirty="0" smtClean="0"/>
              <a:t>:</a:t>
            </a:r>
          </a:p>
          <a:p>
            <a:endParaRPr lang="tr-TR" dirty="0" smtClean="0"/>
          </a:p>
          <a:p>
            <a:pPr marL="578358" indent="-514350">
              <a:buFont typeface="+mj-lt"/>
              <a:buAutoNum type="arabicPeriod"/>
            </a:pPr>
            <a:r>
              <a:rPr lang="tr-TR" dirty="0" err="1"/>
              <a:t>Clock</a:t>
            </a:r>
            <a:r>
              <a:rPr lang="tr-TR" dirty="0"/>
              <a:t>() fonksiyonu: Belirli bir sürede CPU üzerinde harcanan zamanı ölçmek için kullanılmıştır.</a:t>
            </a:r>
          </a:p>
          <a:p>
            <a:pPr marL="578358" indent="-514350">
              <a:buFont typeface="+mj-lt"/>
              <a:buAutoNum type="arabicPeriod"/>
            </a:pPr>
            <a:r>
              <a:rPr lang="tr-TR" dirty="0" err="1"/>
              <a:t>Gettimeofday</a:t>
            </a:r>
            <a:r>
              <a:rPr lang="tr-TR" dirty="0"/>
              <a:t>() fonksiyonu: Milisaniye hassasiyetiyle zamanlamaları sağlayarak sonuçların elde edilmesini sağlamıştır.</a:t>
            </a:r>
          </a:p>
          <a:p>
            <a:pPr marL="578358" indent="-514350">
              <a:buFont typeface="+mj-lt"/>
              <a:buAutoNum type="arabicPeriod"/>
            </a:pPr>
            <a:r>
              <a:rPr lang="tr-TR" dirty="0" err="1"/>
              <a:t>Slow</a:t>
            </a:r>
            <a:r>
              <a:rPr lang="tr-TR" dirty="0"/>
              <a:t> Query </a:t>
            </a:r>
            <a:r>
              <a:rPr lang="tr-TR" dirty="0" err="1"/>
              <a:t>Log</a:t>
            </a:r>
            <a:r>
              <a:rPr lang="tr-TR" dirty="0"/>
              <a:t> (Yavaş sorgu kaydı): Her veri tabanı kendi zaman ölçüm yöntemini sunar. Önceden belirlenmiş uzun süren sorguları kaydedebilir ve </a:t>
            </a:r>
            <a:r>
              <a:rPr lang="tr-TR" dirty="0" err="1"/>
              <a:t>mikrosaniye</a:t>
            </a:r>
            <a:r>
              <a:rPr lang="tr-TR" dirty="0"/>
              <a:t> doğruluğunda yapılandırılabilir.</a:t>
            </a:r>
          </a:p>
          <a:p>
            <a:endParaRPr lang="tr-TR" dirty="0"/>
          </a:p>
        </p:txBody>
      </p:sp>
      <p:pic>
        <p:nvPicPr>
          <p:cNvPr id="13314" name="Picture 2" descr="C:\Users\lenovo\Downloads\Ekran görüntüsü_18-3-2024_154642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3707904" cy="28575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lenovo\Downloads\Ekran görüntüsü_18-3-2024_154647_.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8" y="665163"/>
            <a:ext cx="3717022" cy="63817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lenovo\Downloads\Ekran görüntüsü_18-3-2024_154655_.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116632"/>
            <a:ext cx="5292080" cy="1186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576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260648"/>
            <a:ext cx="8229600" cy="5328592"/>
          </a:xfrm>
        </p:spPr>
        <p:txBody>
          <a:bodyPr>
            <a:normAutofit fontScale="85000" lnSpcReduction="10000"/>
          </a:bodyPr>
          <a:lstStyle/>
          <a:p>
            <a:r>
              <a:rPr lang="tr-TR" dirty="0"/>
              <a:t>Ölçüm metrikleri performansı değerlendirmek için önemlidir. Bir uygulamanın performansını değerlendirmede en önemli faktör, bir görevin tamamlanması için gereken süredir ve veri tabanının bir işlemi tamamlaması için gerekli zamandır. Bu kavramlar iyi anlaşılmalı ve birbirinden ayrılmalıdır. Aşağıdaki formül sorguları hesaplamak için kullanılmaktadır</a:t>
            </a:r>
            <a:r>
              <a:rPr lang="tr-TR" dirty="0" smtClean="0"/>
              <a:t>:</a:t>
            </a:r>
          </a:p>
          <a:p>
            <a:endParaRPr lang="tr-TR" dirty="0"/>
          </a:p>
          <a:p>
            <a:pPr marL="64008" indent="0">
              <a:buNone/>
            </a:pPr>
            <a:r>
              <a:rPr lang="tr-TR" dirty="0"/>
              <a:t/>
            </a:r>
            <a:br>
              <a:rPr lang="tr-TR" dirty="0"/>
            </a:br>
            <a:endParaRPr lang="tr-TR" dirty="0" smtClean="0"/>
          </a:p>
          <a:p>
            <a:pPr marL="64008" indent="0">
              <a:buNone/>
            </a:pPr>
            <a:r>
              <a:rPr lang="tr-TR" dirty="0" smtClean="0"/>
              <a:t>Her </a:t>
            </a:r>
            <a:r>
              <a:rPr lang="tr-TR" dirty="0"/>
              <a:t>iş parçacığının saniye </a:t>
            </a:r>
            <a:r>
              <a:rPr lang="tr-TR" dirty="0" err="1"/>
              <a:t>saniye</a:t>
            </a:r>
            <a:r>
              <a:rPr lang="tr-TR" dirty="0"/>
              <a:t> sorgu başına nasıl tepki verdiğini ölçmek için aşağıdaki formül kullanılır.</a:t>
            </a:r>
          </a:p>
        </p:txBody>
      </p:sp>
      <p:pic>
        <p:nvPicPr>
          <p:cNvPr id="14338" name="Picture 2" descr="C:\Users\lenovo\Downloads\Ekran görüntüsü_18-3-2024_155021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645024"/>
            <a:ext cx="4582566" cy="571500"/>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lenovo\Downloads\Ekran görüntüsü_18-3-2024_155118_.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1" y="5873333"/>
            <a:ext cx="4582566"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884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6122152"/>
          </a:xfrm>
        </p:spPr>
        <p:txBody>
          <a:bodyPr/>
          <a:lstStyle/>
          <a:p>
            <a:r>
              <a:rPr lang="tr-TR" dirty="0"/>
              <a:t>Analiz ve sonuçlar bölümünde, veri tabanlarının farklı sorgu türlerine yanıt verme performansı incelenmiştir. Çeşitli testler yapılarak veri tabanı boyutunun performansa etkisi değerlendirilmiştir. </a:t>
            </a:r>
            <a:r>
              <a:rPr lang="tr-TR" dirty="0" err="1"/>
              <a:t>MySQL</a:t>
            </a:r>
            <a:r>
              <a:rPr lang="tr-TR" dirty="0"/>
              <a:t> ve </a:t>
            </a:r>
            <a:r>
              <a:rPr lang="tr-TR" dirty="0" err="1"/>
              <a:t>MongoDB</a:t>
            </a:r>
            <a:r>
              <a:rPr lang="tr-TR" dirty="0"/>
              <a:t> sistemlerine eşit sayıda sorgu yapılmış ve sonuçlar grafiklerle gösterilmiştir.</a:t>
            </a:r>
            <a:endParaRPr lang="tr-TR" dirty="0"/>
          </a:p>
        </p:txBody>
      </p:sp>
    </p:spTree>
    <p:extLst>
      <p:ext uri="{BB962C8B-B14F-4D97-AF65-F5344CB8AC3E}">
        <p14:creationId xmlns:p14="http://schemas.microsoft.com/office/powerpoint/2010/main" val="3890438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lenovo\Downloads\Ekran görüntüsü_18-3-2024_155249_.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4088" y="476672"/>
            <a:ext cx="3493760" cy="2448272"/>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p:cNvSpPr txBox="1">
            <a:spLocks/>
          </p:cNvSpPr>
          <p:nvPr/>
        </p:nvSpPr>
        <p:spPr>
          <a:xfrm>
            <a:off x="457200" y="332656"/>
            <a:ext cx="4690864" cy="6120680"/>
          </a:xfrm>
          <a:prstGeom prst="rect">
            <a:avLst/>
          </a:prstGeom>
        </p:spPr>
        <p:txBody>
          <a:bodyPr vert="horz" anchor="t">
            <a:normAutofit fontScale="77500" lnSpcReduction="20000"/>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r>
              <a:rPr lang="tr-TR" dirty="0"/>
              <a:t/>
            </a:r>
            <a:br>
              <a:rPr lang="tr-TR" dirty="0"/>
            </a:br>
            <a:r>
              <a:rPr lang="tr-TR" dirty="0" smtClean="0"/>
              <a:t>Şekildeki test </a:t>
            </a:r>
            <a:r>
              <a:rPr lang="tr-TR" dirty="0"/>
              <a:t>sonuçları, </a:t>
            </a:r>
            <a:r>
              <a:rPr lang="tr-TR" dirty="0" err="1"/>
              <a:t>MongoDB'un</a:t>
            </a:r>
            <a:r>
              <a:rPr lang="tr-TR" dirty="0"/>
              <a:t> sorgu sayısının artmasıyla performansının düştüğünü gösteriyor. İşlemci çekirdek sayısı aynı olduğunda, </a:t>
            </a:r>
            <a:r>
              <a:rPr lang="tr-TR" dirty="0" err="1"/>
              <a:t>MongoDB'un</a:t>
            </a:r>
            <a:r>
              <a:rPr lang="tr-TR" dirty="0"/>
              <a:t> performansında önemli bir değişiklik olmazken, </a:t>
            </a:r>
            <a:r>
              <a:rPr lang="tr-TR" dirty="0" err="1"/>
              <a:t>MySQL</a:t>
            </a:r>
            <a:r>
              <a:rPr lang="tr-TR" dirty="0"/>
              <a:t> 3 işlemci kullanıldığında daha kötü bir performans sergiliyor</a:t>
            </a:r>
            <a:r>
              <a:rPr lang="tr-TR" dirty="0" smtClean="0"/>
              <a:t>.</a:t>
            </a:r>
          </a:p>
          <a:p>
            <a:endParaRPr lang="tr-TR" dirty="0" smtClean="0"/>
          </a:p>
          <a:p>
            <a:r>
              <a:rPr lang="tr-TR" dirty="0" smtClean="0"/>
              <a:t>Şekildeki  </a:t>
            </a:r>
            <a:r>
              <a:rPr lang="tr-TR" dirty="0"/>
              <a:t>sorgular/saniye ölçüm metrik grafiği, ayrıntılı ortalama süre sonuçlarını göstermektedir.</a:t>
            </a:r>
            <a:endParaRPr lang="tr-TR" dirty="0"/>
          </a:p>
        </p:txBody>
      </p:sp>
      <p:pic>
        <p:nvPicPr>
          <p:cNvPr id="16386" name="Picture 2" descr="C:\Users\lenovo\Downloads\Ekran görüntüsü_18-3-2024_155548_.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717032"/>
            <a:ext cx="3528392" cy="210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441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60648"/>
            <a:ext cx="4186808" cy="6194160"/>
          </a:xfrm>
        </p:spPr>
        <p:txBody>
          <a:bodyPr>
            <a:normAutofit fontScale="62500" lnSpcReduction="20000"/>
          </a:bodyPr>
          <a:lstStyle/>
          <a:p>
            <a:r>
              <a:rPr lang="tr-TR" dirty="0" smtClean="0"/>
              <a:t>Şekildeki , </a:t>
            </a:r>
            <a:r>
              <a:rPr lang="tr-TR" dirty="0" err="1"/>
              <a:t>MySQL</a:t>
            </a:r>
            <a:r>
              <a:rPr lang="tr-TR" dirty="0"/>
              <a:t> veri tabanı sisteminin, sorgu sayıları arttıkça </a:t>
            </a:r>
            <a:r>
              <a:rPr lang="tr-TR" dirty="0" err="1"/>
              <a:t>MongoDB</a:t>
            </a:r>
            <a:r>
              <a:rPr lang="tr-TR" dirty="0"/>
              <a:t> üzerinde avantaj sağladığı görülmektedir. Ancak, 2 işlemci ve 3 işlemci çekirdeği yapılandırmasından sonraki yüksek işlemci-çekirdek sayılarında, sorgu/saniye grafiğinde keskin bir azalma yaşanmaktadır. Bu yapılandırmalarda </a:t>
            </a:r>
            <a:r>
              <a:rPr lang="tr-TR" dirty="0" err="1"/>
              <a:t>MongoDB</a:t>
            </a:r>
            <a:r>
              <a:rPr lang="tr-TR" dirty="0"/>
              <a:t> daha fazla avantaj göstermiştir</a:t>
            </a:r>
            <a:r>
              <a:rPr lang="tr-TR" dirty="0" smtClean="0"/>
              <a:t>.</a:t>
            </a:r>
          </a:p>
          <a:p>
            <a:endParaRPr lang="tr-TR" dirty="0"/>
          </a:p>
          <a:p>
            <a:r>
              <a:rPr lang="tr-TR" dirty="0" smtClean="0"/>
              <a:t>Şekildeki, </a:t>
            </a:r>
            <a:r>
              <a:rPr lang="tr-TR" dirty="0"/>
              <a:t>işlemci çekirdeği miktarı ile saniye başına yapılan sorgu sayıları arasındaki ilişki analizi görülmektedir. </a:t>
            </a:r>
            <a:r>
              <a:rPr lang="tr-TR" dirty="0" err="1"/>
              <a:t>MySQL</a:t>
            </a:r>
            <a:r>
              <a:rPr lang="tr-TR" dirty="0"/>
              <a:t> için, performans 4 işlemci çekirdeğine kadar hemen hemen aynıdır, ancak daha sonrasında azalma görülür.</a:t>
            </a:r>
            <a:br>
              <a:rPr lang="tr-TR" dirty="0"/>
            </a:br>
            <a:endParaRPr lang="tr-TR" dirty="0"/>
          </a:p>
        </p:txBody>
      </p:sp>
      <p:pic>
        <p:nvPicPr>
          <p:cNvPr id="17410" name="Picture 2" descr="C:\Users\lenovo\Downloads\Ekran görüntüsü_18-3-2024_155629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124744"/>
            <a:ext cx="3510533" cy="2088232"/>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C:\Users\lenovo\Downloads\Ekran görüntüsü_18-3-2024_155737_.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077072"/>
            <a:ext cx="3510533" cy="169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035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116632"/>
            <a:ext cx="8229600" cy="6624736"/>
          </a:xfrm>
        </p:spPr>
        <p:txBody>
          <a:bodyPr>
            <a:normAutofit fontScale="92500"/>
          </a:bodyPr>
          <a:lstStyle/>
          <a:p>
            <a:r>
              <a:rPr lang="tr-TR" dirty="0" smtClean="0"/>
              <a:t>Günümüzde yaşanan bu sürekli değişimden dolayı verilerin modellenerek saklanması gerekmektedir ve bundan dolayı veri tabanı kullanım sistemi bizlere zorunlu kılınmaktadır. Farklı alanlarda, kurum rehberinden işletmelerinin ticari bilgilerine kadar çeşitli veri modelleme ve depolama gerekliliklerinin ortaya çıkmasını sağlamıştır.  Verinin </a:t>
            </a:r>
            <a:r>
              <a:rPr lang="tr-TR" dirty="0"/>
              <a:t>b</a:t>
            </a:r>
            <a:r>
              <a:rPr lang="tr-TR" dirty="0" smtClean="0"/>
              <a:t>üyüklüğü, miktarı ve karmaşıklığı gibi faktörlere bağlı olarak farklı veri modelleme, depolama ve sorgulama yöntemleri geliştirilmiştir. Metinde ilişkisel veri tabanlarının yanı sıra ilişkisel olamayan veri tabanı yönetim sistemleri de kullanılmaktadır.</a:t>
            </a:r>
            <a:endParaRPr lang="tr-TR" dirty="0"/>
          </a:p>
        </p:txBody>
      </p:sp>
    </p:spTree>
    <p:extLst>
      <p:ext uri="{BB962C8B-B14F-4D97-AF65-F5344CB8AC3E}">
        <p14:creationId xmlns:p14="http://schemas.microsoft.com/office/powerpoint/2010/main" val="3008188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4618856" cy="6122152"/>
          </a:xfrm>
        </p:spPr>
        <p:txBody>
          <a:bodyPr>
            <a:normAutofit fontScale="70000" lnSpcReduction="20000"/>
          </a:bodyPr>
          <a:lstStyle/>
          <a:p>
            <a:r>
              <a:rPr lang="tr-TR" dirty="0" smtClean="0"/>
              <a:t>Şekildeki , </a:t>
            </a:r>
            <a:r>
              <a:rPr lang="tr-TR" dirty="0" err="1"/>
              <a:t>MySQL</a:t>
            </a:r>
            <a:r>
              <a:rPr lang="tr-TR" dirty="0"/>
              <a:t> ve </a:t>
            </a:r>
            <a:r>
              <a:rPr lang="tr-TR" dirty="0" err="1"/>
              <a:t>MongoDB</a:t>
            </a:r>
            <a:r>
              <a:rPr lang="tr-TR" dirty="0"/>
              <a:t> veri tabanlarına ikinci sorgu kodu ile karşılaştırma testi uygulanmıştır. Analiz sonuçlarına göre, </a:t>
            </a:r>
            <a:r>
              <a:rPr lang="tr-TR" dirty="0" err="1"/>
              <a:t>MySQL</a:t>
            </a:r>
            <a:r>
              <a:rPr lang="tr-TR" dirty="0"/>
              <a:t> veri tabanı sistemi, </a:t>
            </a:r>
            <a:r>
              <a:rPr lang="tr-TR" dirty="0" err="1"/>
              <a:t>MongoDB'ye</a:t>
            </a:r>
            <a:r>
              <a:rPr lang="tr-TR" dirty="0"/>
              <a:t> kıyasla sorgu sayısı arttıkça belirgin bir performans düşüşü göstermiştir</a:t>
            </a:r>
            <a:r>
              <a:rPr lang="tr-TR" dirty="0" smtClean="0"/>
              <a:t>.</a:t>
            </a:r>
          </a:p>
          <a:p>
            <a:endParaRPr lang="tr-TR" dirty="0"/>
          </a:p>
          <a:p>
            <a:r>
              <a:rPr lang="tr-TR" dirty="0" err="1" smtClean="0"/>
              <a:t>Şekildkeki</a:t>
            </a:r>
            <a:r>
              <a:rPr lang="tr-TR" dirty="0" smtClean="0"/>
              <a:t> , </a:t>
            </a:r>
            <a:r>
              <a:rPr lang="tr-TR" dirty="0" err="1"/>
              <a:t>MySQL</a:t>
            </a:r>
            <a:r>
              <a:rPr lang="tr-TR" dirty="0"/>
              <a:t> ve </a:t>
            </a:r>
            <a:r>
              <a:rPr lang="tr-TR" dirty="0" err="1"/>
              <a:t>MongoDB'nin</a:t>
            </a:r>
            <a:r>
              <a:rPr lang="tr-TR" dirty="0"/>
              <a:t> ikinci sorgu kodu ile performansları karşılaştırıldı. Sonuçlar, </a:t>
            </a:r>
            <a:r>
              <a:rPr lang="tr-TR" dirty="0" err="1"/>
              <a:t>MongoDB'nin</a:t>
            </a:r>
            <a:r>
              <a:rPr lang="tr-TR" dirty="0"/>
              <a:t> daha az sürede daha fazla sorguyu işleyebildiğini gösteriyor. Sorgu sayısı arttıkça </a:t>
            </a:r>
            <a:r>
              <a:rPr lang="tr-TR" dirty="0" err="1"/>
              <a:t>MongoDB'nin</a:t>
            </a:r>
            <a:r>
              <a:rPr lang="tr-TR" dirty="0"/>
              <a:t> performans avantajı daha da belirgin hale geliyor, sorgu/saniye başına %40 daha iyi performans sergiliyor</a:t>
            </a:r>
            <a:endParaRPr lang="tr-TR" dirty="0" smtClean="0"/>
          </a:p>
          <a:p>
            <a:endParaRPr lang="tr-TR" dirty="0" smtClean="0"/>
          </a:p>
          <a:p>
            <a:endParaRPr lang="tr-TR" dirty="0"/>
          </a:p>
          <a:p>
            <a:endParaRPr lang="tr-TR" dirty="0"/>
          </a:p>
        </p:txBody>
      </p:sp>
      <p:pic>
        <p:nvPicPr>
          <p:cNvPr id="18434" name="Picture 2" descr="C:\Users\lenovo\Downloads\Ekran görüntüsü_18-3-2024_155838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053" y="764704"/>
            <a:ext cx="3096344"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descr="C:\Users\lenovo\Downloads\Ekran görüntüsü_18-3-2024_155932_.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053" y="3501008"/>
            <a:ext cx="3096344"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615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548680"/>
            <a:ext cx="4968552" cy="6048672"/>
          </a:xfrm>
        </p:spPr>
        <p:txBody>
          <a:bodyPr>
            <a:normAutofit fontScale="55000" lnSpcReduction="20000"/>
          </a:bodyPr>
          <a:lstStyle/>
          <a:p>
            <a:r>
              <a:rPr lang="tr-TR" dirty="0" smtClean="0"/>
              <a:t>Şekildeki , </a:t>
            </a:r>
            <a:r>
              <a:rPr lang="tr-TR" dirty="0"/>
              <a:t>işlemci çekirdeği sayısı ile sorgu başına düşen saniye sayısı arasındaki ilişki incelenmiştir. İkinci sorgu koduyla yapılan test, 500 ile 2500 veri kaydı üzerinde gerçekleştirilmiştir. Sonuçlar, </a:t>
            </a:r>
            <a:r>
              <a:rPr lang="tr-TR" dirty="0" err="1"/>
              <a:t>MySQL'in</a:t>
            </a:r>
            <a:r>
              <a:rPr lang="tr-TR" dirty="0"/>
              <a:t> performansının artan veri miktarı ve sorgu sayısıyla azaldığını gösterirken, </a:t>
            </a:r>
            <a:r>
              <a:rPr lang="tr-TR" dirty="0" err="1"/>
              <a:t>MongoDB'nin</a:t>
            </a:r>
            <a:r>
              <a:rPr lang="tr-TR" dirty="0"/>
              <a:t> daha yüksek bir performans sergilediğini ortaya koymaktadır. Bu analiz, </a:t>
            </a:r>
            <a:r>
              <a:rPr lang="tr-TR" dirty="0" err="1"/>
              <a:t>MongoDB'nin</a:t>
            </a:r>
            <a:r>
              <a:rPr lang="tr-TR" dirty="0"/>
              <a:t> </a:t>
            </a:r>
            <a:r>
              <a:rPr lang="tr-TR" dirty="0" err="1"/>
              <a:t>MySQL'e</a:t>
            </a:r>
            <a:r>
              <a:rPr lang="tr-TR" dirty="0"/>
              <a:t> göre daha iyi performans gösterdiğini </a:t>
            </a:r>
            <a:r>
              <a:rPr lang="tr-TR" dirty="0" smtClean="0"/>
              <a:t>vurgular</a:t>
            </a:r>
          </a:p>
          <a:p>
            <a:endParaRPr lang="tr-TR" dirty="0"/>
          </a:p>
          <a:p>
            <a:r>
              <a:rPr lang="tr-TR" dirty="0"/>
              <a:t>Şekil 6.10'da üçüncü sorgunun performans sonuçları var. Analizler, </a:t>
            </a:r>
            <a:r>
              <a:rPr lang="tr-TR" dirty="0" err="1"/>
              <a:t>MySQL'in</a:t>
            </a:r>
            <a:r>
              <a:rPr lang="tr-TR" dirty="0"/>
              <a:t> </a:t>
            </a:r>
            <a:r>
              <a:rPr lang="tr-TR" dirty="0" err="1"/>
              <a:t>MongoDB'e</a:t>
            </a:r>
            <a:r>
              <a:rPr lang="tr-TR" dirty="0"/>
              <a:t> göre daha iyi performans gösterdiğini, ancak işlemci ve çekirdek yapılandırmalarının değişmesiyle performans farkının belirginleştiğini gösteriyor. Özellikle işlemci ve çekirdek sayısının 3x1, 3x2, 3x3 ve 3x4 olduğu durumlarda iki veri tabanının benzer performans gösterdiği görülüyor.</a:t>
            </a:r>
          </a:p>
          <a:p>
            <a:endParaRPr lang="tr-TR" dirty="0"/>
          </a:p>
        </p:txBody>
      </p:sp>
      <p:pic>
        <p:nvPicPr>
          <p:cNvPr id="19458" name="Picture 2" descr="C:\Users\lenovo\Downloads\Ekran görüntüsü_18-3-2024_16156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836712"/>
            <a:ext cx="353377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C:\Users\lenovo\Downloads\Ekran görüntüsü_18-3-2024_16251_.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645024"/>
            <a:ext cx="35337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0917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4330824" cy="6050144"/>
          </a:xfrm>
        </p:spPr>
        <p:txBody>
          <a:bodyPr>
            <a:normAutofit fontScale="62500" lnSpcReduction="20000"/>
          </a:bodyPr>
          <a:lstStyle/>
          <a:p>
            <a:r>
              <a:rPr lang="tr-TR" dirty="0" smtClean="0"/>
              <a:t>Şekildeki üçüncü </a:t>
            </a:r>
            <a:r>
              <a:rPr lang="tr-TR" dirty="0"/>
              <a:t>sorgunun karşılaştırma testi sonuçları var. </a:t>
            </a:r>
            <a:r>
              <a:rPr lang="tr-TR" dirty="0" err="1"/>
              <a:t>MySQL'in</a:t>
            </a:r>
            <a:r>
              <a:rPr lang="tr-TR" dirty="0"/>
              <a:t> en iyi performansı 2x4 işlemci ve çekirdek yapılandırmasında gösterdiği net bir şekilde görülüyor. Ancak 2x1 ve 3x1 işlemci ve çekirdek yapılandırmalarında her iki veri tabanında performans sorunları olduğu gözlemleniyor, bununla birlikte </a:t>
            </a:r>
            <a:r>
              <a:rPr lang="tr-TR" dirty="0" err="1"/>
              <a:t>MySQL'de</a:t>
            </a:r>
            <a:r>
              <a:rPr lang="tr-TR" dirty="0"/>
              <a:t> bu sorun daha belirgin görünüyor</a:t>
            </a:r>
            <a:r>
              <a:rPr lang="tr-TR" dirty="0" smtClean="0"/>
              <a:t>.</a:t>
            </a:r>
          </a:p>
          <a:p>
            <a:endParaRPr lang="tr-TR" dirty="0"/>
          </a:p>
          <a:p>
            <a:r>
              <a:rPr lang="tr-TR" dirty="0" smtClean="0"/>
              <a:t>Şekildeki üçüncü </a:t>
            </a:r>
            <a:r>
              <a:rPr lang="tr-TR" dirty="0"/>
              <a:t>sorgunun ortalama süre ölçümleri var. Analize göre, </a:t>
            </a:r>
            <a:r>
              <a:rPr lang="tr-TR" dirty="0" err="1"/>
              <a:t>MySQL'in</a:t>
            </a:r>
            <a:r>
              <a:rPr lang="tr-TR" dirty="0"/>
              <a:t> sorgu süreleri, veri kaydı sayısı arttıkça </a:t>
            </a:r>
            <a:r>
              <a:rPr lang="tr-TR" dirty="0" err="1"/>
              <a:t>MongoDB'ye</a:t>
            </a:r>
            <a:r>
              <a:rPr lang="tr-TR" dirty="0"/>
              <a:t> göre belirgin şekilde kötüleşiyor. Bu, eşdeğer veri kayıt setleri için bile geçerli. </a:t>
            </a:r>
            <a:r>
              <a:rPr lang="tr-TR" dirty="0" err="1"/>
              <a:t>MongoDB</a:t>
            </a:r>
            <a:r>
              <a:rPr lang="tr-TR" dirty="0"/>
              <a:t> ise daha tutarlı ve etkileyici bir performans sergiliyor.</a:t>
            </a:r>
            <a:endParaRPr lang="tr-TR" dirty="0"/>
          </a:p>
        </p:txBody>
      </p:sp>
      <p:pic>
        <p:nvPicPr>
          <p:cNvPr id="20482" name="Picture 2" descr="C:\Users\lenovo\Downloads\Ekran görüntüsü_18-3-2024_16352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692696"/>
            <a:ext cx="35052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483" name="Picture 3" descr="C:\Users\lenovo\Downloads\Ekran görüntüsü_18-3-2024_16436_.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571" y="3861048"/>
            <a:ext cx="351472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359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211960" y="692696"/>
            <a:ext cx="4474840" cy="5762112"/>
          </a:xfrm>
        </p:spPr>
        <p:txBody>
          <a:bodyPr>
            <a:normAutofit fontScale="77500" lnSpcReduction="20000"/>
          </a:bodyPr>
          <a:lstStyle/>
          <a:p>
            <a:r>
              <a:rPr lang="tr-TR" dirty="0" smtClean="0"/>
              <a:t>Şekildeki , </a:t>
            </a:r>
            <a:r>
              <a:rPr lang="tr-TR" dirty="0" err="1"/>
              <a:t>MySQL</a:t>
            </a:r>
            <a:r>
              <a:rPr lang="tr-TR" dirty="0"/>
              <a:t> ve </a:t>
            </a:r>
            <a:r>
              <a:rPr lang="tr-TR" dirty="0" err="1"/>
              <a:t>MongoDB'ye</a:t>
            </a:r>
            <a:r>
              <a:rPr lang="tr-TR" dirty="0"/>
              <a:t> yapılan üçüncü sorgu testlerini gösteriyor. Grafikte, </a:t>
            </a:r>
            <a:r>
              <a:rPr lang="tr-TR" dirty="0" err="1"/>
              <a:t>MySQL'in</a:t>
            </a:r>
            <a:r>
              <a:rPr lang="tr-TR" dirty="0"/>
              <a:t> logaritmik bir eğilim gösterdiği, </a:t>
            </a:r>
            <a:r>
              <a:rPr lang="tr-TR" dirty="0" err="1"/>
              <a:t>MongoDB'nin</a:t>
            </a:r>
            <a:r>
              <a:rPr lang="tr-TR" dirty="0"/>
              <a:t> ise eğiliminin net olarak belirlenemediği görülüyor</a:t>
            </a:r>
            <a:r>
              <a:rPr lang="tr-TR" dirty="0" smtClean="0"/>
              <a:t>.</a:t>
            </a:r>
          </a:p>
          <a:p>
            <a:endParaRPr lang="tr-TR" dirty="0"/>
          </a:p>
          <a:p>
            <a:r>
              <a:rPr lang="tr-TR" dirty="0" smtClean="0"/>
              <a:t>Zamanlama </a:t>
            </a:r>
            <a:r>
              <a:rPr lang="tr-TR" dirty="0"/>
              <a:t>ölçeğinin genişletilmesiyle, </a:t>
            </a:r>
            <a:r>
              <a:rPr lang="tr-TR" dirty="0" err="1"/>
              <a:t>MySQL'in</a:t>
            </a:r>
            <a:r>
              <a:rPr lang="tr-TR" dirty="0"/>
              <a:t> performansındaki dezavantajın daha net görüldüğü </a:t>
            </a:r>
            <a:r>
              <a:rPr lang="tr-TR" dirty="0" smtClean="0"/>
              <a:t>Şekilde açıkça </a:t>
            </a:r>
            <a:r>
              <a:rPr lang="tr-TR" dirty="0"/>
              <a:t>görülüyor. </a:t>
            </a:r>
            <a:r>
              <a:rPr lang="tr-TR" dirty="0" err="1"/>
              <a:t>MongoDB'nin</a:t>
            </a:r>
            <a:r>
              <a:rPr lang="tr-TR" dirty="0"/>
              <a:t> tüm veri kayıt setlerinde oldukça iyi bir performans sergilediği belirlenmiştir.</a:t>
            </a:r>
            <a:endParaRPr lang="tr-TR" dirty="0" smtClean="0"/>
          </a:p>
          <a:p>
            <a:endParaRPr lang="tr-TR" dirty="0"/>
          </a:p>
          <a:p>
            <a:endParaRPr lang="tr-TR" dirty="0"/>
          </a:p>
        </p:txBody>
      </p:sp>
      <p:pic>
        <p:nvPicPr>
          <p:cNvPr id="21506" name="Picture 2" descr="C:\Users\lenovo\Downloads\Ekran görüntüsü_18-3-2024_16541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92696"/>
            <a:ext cx="3505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C:\Users\lenovo\Downloads\Ekran görüntüsü_18-3-2024_16656_.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898900"/>
            <a:ext cx="350520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008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88640"/>
            <a:ext cx="4176464" cy="6480720"/>
          </a:xfrm>
        </p:spPr>
        <p:txBody>
          <a:bodyPr>
            <a:normAutofit fontScale="70000" lnSpcReduction="20000"/>
          </a:bodyPr>
          <a:lstStyle/>
          <a:p>
            <a:r>
              <a:rPr lang="tr-TR" dirty="0" smtClean="0"/>
              <a:t>Son </a:t>
            </a:r>
            <a:r>
              <a:rPr lang="tr-TR" dirty="0"/>
              <a:t>olarak, </a:t>
            </a:r>
            <a:r>
              <a:rPr lang="tr-TR" dirty="0" err="1"/>
              <a:t>MySQL</a:t>
            </a:r>
            <a:r>
              <a:rPr lang="tr-TR" dirty="0"/>
              <a:t> ve </a:t>
            </a:r>
            <a:r>
              <a:rPr lang="tr-TR" dirty="0" err="1"/>
              <a:t>MongoDB</a:t>
            </a:r>
            <a:r>
              <a:rPr lang="tr-TR" dirty="0"/>
              <a:t> veri tabanlarına INSERT ve DELETE işlemleri uygulandı. </a:t>
            </a:r>
            <a:r>
              <a:rPr lang="tr-TR" dirty="0" smtClean="0"/>
              <a:t>Şekilde her </a:t>
            </a:r>
            <a:r>
              <a:rPr lang="tr-TR" dirty="0"/>
              <a:t>iki veri tabanının bu işlemlere ait performans grafiği gösteriliyor. Analizler, her iki veri tabanının işlem sürelerinin komut sayısına göre doğrusal bir eğilim gösterdiğini ortaya koydu. </a:t>
            </a:r>
            <a:r>
              <a:rPr lang="tr-TR" dirty="0" err="1"/>
              <a:t>MongoDB'nin</a:t>
            </a:r>
            <a:r>
              <a:rPr lang="tr-TR" dirty="0"/>
              <a:t> veri eklemesi </a:t>
            </a:r>
            <a:r>
              <a:rPr lang="tr-TR" dirty="0" err="1"/>
              <a:t>MySQL'e</a:t>
            </a:r>
            <a:r>
              <a:rPr lang="tr-TR" dirty="0"/>
              <a:t> kıyasla daha hızlı gerçekleşti. Veri silme işleminde ise </a:t>
            </a:r>
            <a:r>
              <a:rPr lang="tr-TR" dirty="0" err="1"/>
              <a:t>MongoDB</a:t>
            </a:r>
            <a:r>
              <a:rPr lang="tr-TR" dirty="0"/>
              <a:t> ve </a:t>
            </a:r>
            <a:r>
              <a:rPr lang="tr-TR" dirty="0" err="1"/>
              <a:t>MySQL</a:t>
            </a:r>
            <a:r>
              <a:rPr lang="tr-TR" dirty="0"/>
              <a:t> benzer performans gösterdi, ancak komut sayısının artmasıyla </a:t>
            </a:r>
            <a:r>
              <a:rPr lang="tr-TR" dirty="0" err="1"/>
              <a:t>MySQL'in</a:t>
            </a:r>
            <a:r>
              <a:rPr lang="tr-TR" dirty="0"/>
              <a:t> performansının daha iyi olduğu görüldü.</a:t>
            </a:r>
            <a:endParaRPr lang="tr-TR" dirty="0"/>
          </a:p>
        </p:txBody>
      </p:sp>
      <p:pic>
        <p:nvPicPr>
          <p:cNvPr id="22531" name="Picture 3" descr="C:\Users\lenovo\Downloads\Ekran görüntüsü_18-3-2024_1682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060848"/>
            <a:ext cx="3562350"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114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7. SONUÇ VE DEĞERLENDİRME </a:t>
            </a:r>
            <a:endParaRPr lang="tr-TR" dirty="0"/>
          </a:p>
        </p:txBody>
      </p:sp>
      <p:sp>
        <p:nvSpPr>
          <p:cNvPr id="3" name="İçerik Yer Tutucusu 2"/>
          <p:cNvSpPr>
            <a:spLocks noGrp="1"/>
          </p:cNvSpPr>
          <p:nvPr>
            <p:ph idx="1"/>
          </p:nvPr>
        </p:nvSpPr>
        <p:spPr/>
        <p:txBody>
          <a:bodyPr>
            <a:normAutofit fontScale="70000" lnSpcReduction="20000"/>
          </a:bodyPr>
          <a:lstStyle/>
          <a:p>
            <a:r>
              <a:rPr lang="tr-TR" dirty="0"/>
              <a:t>Bu çalışmada, ilişkisel ve ilişkisel olmayan (</a:t>
            </a:r>
            <a:r>
              <a:rPr lang="tr-TR" dirty="0" err="1"/>
              <a:t>NoSQL</a:t>
            </a:r>
            <a:r>
              <a:rPr lang="tr-TR" dirty="0"/>
              <a:t>) veri tabanı yönetim sistemlerinin performansı ve özellikleri incelendi. Literatür taraması ve testler sonucunda, </a:t>
            </a:r>
            <a:r>
              <a:rPr lang="tr-TR" dirty="0" err="1"/>
              <a:t>MongoDB</a:t>
            </a:r>
            <a:r>
              <a:rPr lang="tr-TR" dirty="0"/>
              <a:t> gibi </a:t>
            </a:r>
            <a:r>
              <a:rPr lang="tr-TR" dirty="0" err="1"/>
              <a:t>NoSQL</a:t>
            </a:r>
            <a:r>
              <a:rPr lang="tr-TR" dirty="0"/>
              <a:t> </a:t>
            </a:r>
            <a:r>
              <a:rPr lang="tr-TR" dirty="0" err="1"/>
              <a:t>veritabanlarının</a:t>
            </a:r>
            <a:r>
              <a:rPr lang="tr-TR" dirty="0"/>
              <a:t>, esneklik, performans ve ölçeklenebilirlik açısından avantajlı olduğu görüldü. Testlerde farklı sorgu tipleri ve yapılandırmalar kullanılarak detaylı bir analiz yapıldı. Veri ekleme ve silme işlemlerinde </a:t>
            </a:r>
            <a:r>
              <a:rPr lang="tr-TR" dirty="0" err="1"/>
              <a:t>MongoDB'nin</a:t>
            </a:r>
            <a:r>
              <a:rPr lang="tr-TR" dirty="0"/>
              <a:t> performansının </a:t>
            </a:r>
            <a:r>
              <a:rPr lang="tr-TR" dirty="0" err="1"/>
              <a:t>MySQL'e</a:t>
            </a:r>
            <a:r>
              <a:rPr lang="tr-TR" dirty="0"/>
              <a:t> kıyasla daha iyi olduğu belirlendi. İşlemci ve işlemci çekirdeklerinin farklı yapılandırmaları da test edilerek, veri tabanlarının nasıl performans gösterdiği incelendi. Sonuç olarak, işletmelere hangi durumda hangi veri tabanı yönetim sisteminin daha uygun olduğu konusunda bilgi verildi. İlişkisel olmayan (</a:t>
            </a:r>
            <a:r>
              <a:rPr lang="tr-TR" dirty="0" err="1"/>
              <a:t>NoSQL</a:t>
            </a:r>
            <a:r>
              <a:rPr lang="tr-TR" dirty="0"/>
              <a:t>) veri tabanlarının, performans, geliştirme süresi ve ölçeklenebilirlik gibi özelliklerle ilişkisel veri tabanlarına kıyasla daha etkin olduğu sonucuna varıldı.</a:t>
            </a:r>
            <a:endParaRPr lang="tr-TR" dirty="0"/>
          </a:p>
        </p:txBody>
      </p:sp>
    </p:spTree>
    <p:extLst>
      <p:ext uri="{BB962C8B-B14F-4D97-AF65-F5344CB8AC3E}">
        <p14:creationId xmlns:p14="http://schemas.microsoft.com/office/powerpoint/2010/main" val="555613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6122152"/>
          </a:xfrm>
        </p:spPr>
        <p:txBody>
          <a:bodyPr/>
          <a:lstStyle/>
          <a:p>
            <a:r>
              <a:rPr lang="tr-TR" dirty="0" smtClean="0"/>
              <a:t>İlişkisel olmayan veri tabanı yönetim sistemlerinin performans ve esneklik açısından özellikleri göze çarpmaktadır. Dünyaca ünlü şirketler tarafından tercih edilecek seviyeye gelmiştir.</a:t>
            </a:r>
          </a:p>
        </p:txBody>
      </p:sp>
    </p:spTree>
    <p:extLst>
      <p:ext uri="{BB962C8B-B14F-4D97-AF65-F5344CB8AC3E}">
        <p14:creationId xmlns:p14="http://schemas.microsoft.com/office/powerpoint/2010/main" val="465078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2. BİLİŞİM SİSTEMLERİ VE YÖNETİMİ</a:t>
            </a:r>
            <a:endParaRPr lang="tr-TR" dirty="0"/>
          </a:p>
        </p:txBody>
      </p:sp>
      <p:sp>
        <p:nvSpPr>
          <p:cNvPr id="3" name="İçerik Yer Tutucusu 2"/>
          <p:cNvSpPr>
            <a:spLocks noGrp="1"/>
          </p:cNvSpPr>
          <p:nvPr>
            <p:ph idx="1"/>
          </p:nvPr>
        </p:nvSpPr>
        <p:spPr>
          <a:xfrm>
            <a:off x="457200" y="1882808"/>
            <a:ext cx="4978896" cy="4572000"/>
          </a:xfrm>
        </p:spPr>
        <p:txBody>
          <a:bodyPr/>
          <a:lstStyle/>
          <a:p>
            <a:r>
              <a:rPr lang="tr-TR" dirty="0" smtClean="0"/>
              <a:t>Bir </a:t>
            </a:r>
            <a:r>
              <a:rPr lang="tr-TR" dirty="0"/>
              <a:t>bilişim sistemi, organizasyonlarda bilgiyi toplama, düzenleme, işleme ve saklama işlevlerini gerçekleştiren bir </a:t>
            </a:r>
            <a:r>
              <a:rPr lang="tr-TR" dirty="0" smtClean="0"/>
              <a:t>yapıdır.</a:t>
            </a:r>
            <a:endParaRPr lang="tr-TR" dirty="0"/>
          </a:p>
        </p:txBody>
      </p:sp>
      <p:pic>
        <p:nvPicPr>
          <p:cNvPr id="1026" name="Picture 2" descr="C:\Users\lenovo\Downloads\Ekran görüntüsü_18-3-2024_15735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068960"/>
            <a:ext cx="3257178" cy="226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28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6122152"/>
          </a:xfrm>
        </p:spPr>
        <p:txBody>
          <a:bodyPr>
            <a:normAutofit fontScale="92500"/>
          </a:bodyPr>
          <a:lstStyle/>
          <a:p>
            <a:r>
              <a:rPr lang="tr-TR" dirty="0" smtClean="0"/>
              <a:t>Bu sistemde üç ana aktivite bulunur: girdi, işlem ve çıktı. Girdi, organizasyonun içinden veya dış çevreden ham veriyi toplamayı içerir. İşlem, bu ham veriyi daha anlamlı bir forma dönüştürür. Çıktı ise işlenmiş bilgiyi insanlara veya kullanılacak aktivitelere iletmeyi sağlar.</a:t>
            </a:r>
            <a:r>
              <a:rPr lang="tr-TR" dirty="0"/>
              <a:t> İşletmeler için bilişim sistemleri, sadece mekanik yapılar değil, aynı zamanda daha derin anlamlar taşıyan ve bilişim teknolojileri altyapısından yararlanan yönetimsel çözümlerdir. Bilişim sistemlerini etkin bir şekilde kullanabilmek için organizasyonun yönetim ve teknoloji alanında yetkin olması gerekmektedir.</a:t>
            </a:r>
            <a:endParaRPr lang="tr-TR" dirty="0"/>
          </a:p>
        </p:txBody>
      </p:sp>
    </p:spTree>
    <p:extLst>
      <p:ext uri="{BB962C8B-B14F-4D97-AF65-F5344CB8AC3E}">
        <p14:creationId xmlns:p14="http://schemas.microsoft.com/office/powerpoint/2010/main" val="4254496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3. VERİ </a:t>
            </a:r>
            <a:r>
              <a:rPr lang="tr-TR" dirty="0"/>
              <a:t>TABANI VE </a:t>
            </a:r>
            <a:r>
              <a:rPr lang="tr-TR" dirty="0" smtClean="0"/>
              <a:t>VERİ </a:t>
            </a:r>
            <a:r>
              <a:rPr lang="tr-TR" dirty="0"/>
              <a:t>TABANI </a:t>
            </a:r>
            <a:r>
              <a:rPr lang="tr-TR" dirty="0" smtClean="0"/>
              <a:t>YÖNETİM SİSTEMLERİ</a:t>
            </a:r>
            <a:endParaRPr lang="tr-TR" dirty="0"/>
          </a:p>
        </p:txBody>
      </p:sp>
      <p:sp>
        <p:nvSpPr>
          <p:cNvPr id="3" name="İçerik Yer Tutucusu 2"/>
          <p:cNvSpPr>
            <a:spLocks noGrp="1"/>
          </p:cNvSpPr>
          <p:nvPr>
            <p:ph idx="1"/>
          </p:nvPr>
        </p:nvSpPr>
        <p:spPr>
          <a:xfrm>
            <a:off x="457200" y="1882808"/>
            <a:ext cx="5050904" cy="4572000"/>
          </a:xfrm>
        </p:spPr>
        <p:txBody>
          <a:bodyPr>
            <a:normAutofit/>
          </a:bodyPr>
          <a:lstStyle/>
          <a:p>
            <a:r>
              <a:rPr lang="tr-TR" dirty="0" smtClean="0"/>
              <a:t>Veri </a:t>
            </a:r>
            <a:r>
              <a:rPr lang="tr-TR" dirty="0"/>
              <a:t>tabanı, kullanım amacına uygun olarak düzenlenmiş ve birbirleriyle ilişkili verilerin topluluğudur. Bu verilerin mantıksal ve fiziksel olarak tanımlarının olduğu bilgi depolarıdır</a:t>
            </a:r>
            <a:endParaRPr lang="tr-TR" dirty="0"/>
          </a:p>
        </p:txBody>
      </p:sp>
      <p:pic>
        <p:nvPicPr>
          <p:cNvPr id="2050" name="Picture 2" descr="C:\Users\lenovo\Downloads\Ekran görüntüsü_18-3-2024_151132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276872"/>
            <a:ext cx="32861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157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6122152"/>
          </a:xfrm>
        </p:spPr>
        <p:txBody>
          <a:bodyPr>
            <a:normAutofit lnSpcReduction="10000"/>
          </a:bodyPr>
          <a:lstStyle/>
          <a:p>
            <a:r>
              <a:rPr lang="tr-TR" dirty="0"/>
              <a:t>Veri tabanları, gerçekte var olan nesneleri ve ilişkileri modellemek için kullanılır</a:t>
            </a:r>
            <a:r>
              <a:rPr lang="tr-TR" dirty="0" smtClean="0"/>
              <a:t>. </a:t>
            </a:r>
            <a:r>
              <a:rPr lang="tr-TR" dirty="0"/>
              <a:t>Veri tabanı yönetim sistemleri (VTYS), verilere aynı anda birden çok bağlantı sağlayabilme yeteneğine sahiptir. Bu sistemler, veri tabanının nasıl depolanacağı, kullanılacağı ve erişileceğini yönlendiren bir kurallar sistemidir</a:t>
            </a:r>
            <a:r>
              <a:rPr lang="tr-TR" dirty="0" smtClean="0"/>
              <a:t>. </a:t>
            </a:r>
            <a:r>
              <a:rPr lang="tr-TR" dirty="0"/>
              <a:t>Veri tabanı, VTYS ve uygulama programlarını ile kullanıcı ara yüzlerini içeren yapıya "veri tabanı sistemi (VTS)" denir. Veri tabanı, veri tabanı yönetim sistemi ve veri tabanı sistemi arasındaki ilişki ve işlevler şekilde gösterilir.</a:t>
            </a:r>
            <a:endParaRPr lang="tr-TR" dirty="0"/>
          </a:p>
        </p:txBody>
      </p:sp>
    </p:spTree>
    <p:extLst>
      <p:ext uri="{BB962C8B-B14F-4D97-AF65-F5344CB8AC3E}">
        <p14:creationId xmlns:p14="http://schemas.microsoft.com/office/powerpoint/2010/main" val="4279160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4176464"/>
          </a:xfrm>
        </p:spPr>
        <p:txBody>
          <a:bodyPr>
            <a:normAutofit fontScale="85000" lnSpcReduction="10000"/>
          </a:bodyPr>
          <a:lstStyle/>
          <a:p>
            <a:r>
              <a:rPr lang="tr-TR" dirty="0" smtClean="0"/>
              <a:t>Veri </a:t>
            </a:r>
            <a:r>
              <a:rPr lang="tr-TR" dirty="0"/>
              <a:t>tabanı modellerini sekiz kategoriye ayırabiliriz. Bunlardan biri düz model veya tablo modelidir. Bu model, iki boyutlu veri gruplarından oluşur. Sütunlarda benzer özelliklere sahip veriler bulunurken, satırlarda ise veri grupları yer alır. Örneğin, kullanıcı adlarının ve şifrelerinin tutulduğu bir veri tabanı bu modele örnektir. Her satırda bir kullanıcıya ait şifre bilgileri bulunurken, sütunlarda ise aynı tipte veriler yer alır. Düz veri modeli, tek bir tablodan oluşan bir model olarak düşünülebilir.</a:t>
            </a:r>
            <a:endParaRPr lang="tr-TR" dirty="0"/>
          </a:p>
        </p:txBody>
      </p:sp>
      <p:pic>
        <p:nvPicPr>
          <p:cNvPr id="3074" name="Picture 2" descr="C:\Users\lenovo\Downloads\Ekran görüntüsü_18-3-2024_151457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509120"/>
            <a:ext cx="7488832"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7626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68</TotalTime>
  <Words>2380</Words>
  <Application>Microsoft Office PowerPoint</Application>
  <PresentationFormat>Ekran Gösterisi (4:3)</PresentationFormat>
  <Paragraphs>73</Paragraphs>
  <Slides>35</Slides>
  <Notes>0</Notes>
  <HiddenSlides>0</HiddenSlides>
  <MMClips>0</MMClips>
  <ScaleCrop>false</ScaleCrop>
  <HeadingPairs>
    <vt:vector size="4" baseType="variant">
      <vt:variant>
        <vt:lpstr>Tema</vt:lpstr>
      </vt:variant>
      <vt:variant>
        <vt:i4>1</vt:i4>
      </vt:variant>
      <vt:variant>
        <vt:lpstr>Slayt Başlıkları</vt:lpstr>
      </vt:variant>
      <vt:variant>
        <vt:i4>35</vt:i4>
      </vt:variant>
    </vt:vector>
  </HeadingPairs>
  <TitlesOfParts>
    <vt:vector size="36" baseType="lpstr">
      <vt:lpstr>Canlı</vt:lpstr>
      <vt:lpstr>İlişkisel ve İlişkisel Olmayan (NoSQL) Veri Tabanı Sistemleri Mimari Performansının Yönetim Bilişim Sistemleri Kapsamında İncelenmesi</vt:lpstr>
      <vt:lpstr>1.GİRİŞ</vt:lpstr>
      <vt:lpstr>PowerPoint Sunusu</vt:lpstr>
      <vt:lpstr>PowerPoint Sunusu</vt:lpstr>
      <vt:lpstr>2. BİLİŞİM SİSTEMLERİ VE YÖNETİMİ</vt:lpstr>
      <vt:lpstr>PowerPoint Sunusu</vt:lpstr>
      <vt:lpstr>3. VERİ TABANI VE VERİ TABANI YÖNETİM SİSTEMLERİ</vt:lpstr>
      <vt:lpstr>PowerPoint Sunusu</vt:lpstr>
      <vt:lpstr>PowerPoint Sunusu</vt:lpstr>
      <vt:lpstr>PowerPoint Sunusu</vt:lpstr>
      <vt:lpstr>PowerPoint Sunusu</vt:lpstr>
      <vt:lpstr>PowerPoint Sunusu</vt:lpstr>
      <vt:lpstr>PowerPoint Sunusu</vt:lpstr>
      <vt:lpstr>PowerPoint Sunusu</vt:lpstr>
      <vt:lpstr>PowerPoint Sunusu</vt:lpstr>
      <vt:lpstr>4. VERİ TABANI TASARIMI </vt:lpstr>
      <vt:lpstr>PowerPoint Sunusu</vt:lpstr>
      <vt:lpstr>PowerPoint Sunusu</vt:lpstr>
      <vt:lpstr>5. İLİŞKİSEL VE İLİŞKİSEL OLMAYAB (NoSQL) VERİ TABANI SİSTEMLERİ</vt:lpstr>
      <vt:lpstr>PowerPoint Sunusu</vt:lpstr>
      <vt:lpstr>PowerPoint Sunusu</vt:lpstr>
      <vt:lpstr>PowerPoint Sunusu</vt:lpstr>
      <vt:lpstr>6. VERİTABANI VE MİMARİLERİN PERFORMANS KARŞILAŞTIRMASI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 SONUÇ VE DEĞERLENDİRME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 İlişkisel Olmayan (NoSQL) Veri Tabanı Sistemleri Mimari Performansının Yönetim Bilişim Sistemleri Kapsamında İncelenmesi</dc:title>
  <dc:creator>Baha Yıldızoğlu</dc:creator>
  <cp:lastModifiedBy>lenovo</cp:lastModifiedBy>
  <cp:revision>8</cp:revision>
  <dcterms:created xsi:type="dcterms:W3CDTF">2024-03-18T11:50:22Z</dcterms:created>
  <dcterms:modified xsi:type="dcterms:W3CDTF">2024-03-18T13:10:44Z</dcterms:modified>
</cp:coreProperties>
</file>