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99"/>
  </p:notesMasterIdLst>
  <p:sldIdLst>
    <p:sldId id="256" r:id="rId2"/>
    <p:sldId id="439" r:id="rId3"/>
    <p:sldId id="521" r:id="rId4"/>
    <p:sldId id="467" r:id="rId5"/>
    <p:sldId id="486" r:id="rId6"/>
    <p:sldId id="522" r:id="rId7"/>
    <p:sldId id="523" r:id="rId8"/>
    <p:sldId id="524" r:id="rId9"/>
    <p:sldId id="525" r:id="rId10"/>
    <p:sldId id="526" r:id="rId11"/>
    <p:sldId id="527" r:id="rId12"/>
    <p:sldId id="495" r:id="rId13"/>
    <p:sldId id="466" r:id="rId14"/>
    <p:sldId id="496" r:id="rId15"/>
    <p:sldId id="497" r:id="rId16"/>
    <p:sldId id="498" r:id="rId17"/>
    <p:sldId id="499" r:id="rId18"/>
    <p:sldId id="500" r:id="rId19"/>
    <p:sldId id="449" r:id="rId20"/>
    <p:sldId id="469" r:id="rId21"/>
    <p:sldId id="493" r:id="rId22"/>
    <p:sldId id="465" r:id="rId23"/>
    <p:sldId id="279" r:id="rId24"/>
    <p:sldId id="281" r:id="rId25"/>
    <p:sldId id="282" r:id="rId26"/>
    <p:sldId id="488" r:id="rId27"/>
    <p:sldId id="489" r:id="rId28"/>
    <p:sldId id="528" r:id="rId29"/>
    <p:sldId id="464" r:id="rId30"/>
    <p:sldId id="472" r:id="rId31"/>
    <p:sldId id="473" r:id="rId32"/>
    <p:sldId id="490" r:id="rId33"/>
    <p:sldId id="491" r:id="rId34"/>
    <p:sldId id="512" r:id="rId35"/>
    <p:sldId id="513" r:id="rId36"/>
    <p:sldId id="511" r:id="rId37"/>
    <p:sldId id="515" r:id="rId38"/>
    <p:sldId id="516" r:id="rId39"/>
    <p:sldId id="517" r:id="rId40"/>
    <p:sldId id="518" r:id="rId41"/>
    <p:sldId id="519" r:id="rId42"/>
    <p:sldId id="520" r:id="rId43"/>
    <p:sldId id="503" r:id="rId44"/>
    <p:sldId id="508" r:id="rId45"/>
    <p:sldId id="504" r:id="rId46"/>
    <p:sldId id="505" r:id="rId47"/>
    <p:sldId id="510" r:id="rId48"/>
    <p:sldId id="501" r:id="rId49"/>
    <p:sldId id="502" r:id="rId50"/>
    <p:sldId id="475" r:id="rId51"/>
    <p:sldId id="506" r:id="rId52"/>
    <p:sldId id="507" r:id="rId53"/>
    <p:sldId id="482" r:id="rId54"/>
    <p:sldId id="541" r:id="rId55"/>
    <p:sldId id="542" r:id="rId56"/>
    <p:sldId id="543" r:id="rId57"/>
    <p:sldId id="544" r:id="rId58"/>
    <p:sldId id="509" r:id="rId59"/>
    <p:sldId id="477" r:id="rId60"/>
    <p:sldId id="479" r:id="rId61"/>
    <p:sldId id="480" r:id="rId62"/>
    <p:sldId id="529" r:id="rId63"/>
    <p:sldId id="530" r:id="rId64"/>
    <p:sldId id="531" r:id="rId65"/>
    <p:sldId id="533" r:id="rId66"/>
    <p:sldId id="534" r:id="rId67"/>
    <p:sldId id="476" r:id="rId68"/>
    <p:sldId id="537" r:id="rId69"/>
    <p:sldId id="536" r:id="rId70"/>
    <p:sldId id="535" r:id="rId71"/>
    <p:sldId id="538" r:id="rId72"/>
    <p:sldId id="539" r:id="rId73"/>
    <p:sldId id="540" r:id="rId74"/>
    <p:sldId id="485" r:id="rId75"/>
    <p:sldId id="545" r:id="rId76"/>
    <p:sldId id="546" r:id="rId77"/>
    <p:sldId id="548" r:id="rId78"/>
    <p:sldId id="547" r:id="rId79"/>
    <p:sldId id="484" r:id="rId80"/>
    <p:sldId id="557" r:id="rId81"/>
    <p:sldId id="549" r:id="rId82"/>
    <p:sldId id="558" r:id="rId83"/>
    <p:sldId id="559" r:id="rId84"/>
    <p:sldId id="560" r:id="rId85"/>
    <p:sldId id="550" r:id="rId86"/>
    <p:sldId id="551" r:id="rId87"/>
    <p:sldId id="552" r:id="rId88"/>
    <p:sldId id="553" r:id="rId89"/>
    <p:sldId id="554" r:id="rId90"/>
    <p:sldId id="555" r:id="rId91"/>
    <p:sldId id="556" r:id="rId92"/>
    <p:sldId id="463" r:id="rId93"/>
    <p:sldId id="468" r:id="rId94"/>
    <p:sldId id="470" r:id="rId95"/>
    <p:sldId id="494" r:id="rId96"/>
    <p:sldId id="483" r:id="rId97"/>
    <p:sldId id="311" r:id="rId98"/>
  </p:sldIdLst>
  <p:sldSz cx="9144000" cy="6858000" type="screen4x3"/>
  <p:notesSz cx="6858000" cy="9144000"/>
  <p:defaultTextStyle>
    <a:defPPr>
      <a:defRPr lang="en-SG"/>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33CCCC"/>
    <a:srgbClr val="CCCC00"/>
    <a:srgbClr val="FF9999"/>
    <a:srgbClr val="1D528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2949" autoAdjust="0"/>
  </p:normalViewPr>
  <p:slideViewPr>
    <p:cSldViewPr>
      <p:cViewPr varScale="1">
        <p:scale>
          <a:sx n="55" d="100"/>
          <a:sy n="55" d="100"/>
        </p:scale>
        <p:origin x="16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1F9A13A-7765-48F0-83DA-11EE1B4640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SG"/>
          </a:p>
        </p:txBody>
      </p:sp>
      <p:sp>
        <p:nvSpPr>
          <p:cNvPr id="101379" name="Rectangle 3">
            <a:extLst>
              <a:ext uri="{FF2B5EF4-FFF2-40B4-BE49-F238E27FC236}">
                <a16:creationId xmlns:a16="http://schemas.microsoft.com/office/drawing/2014/main" id="{D12AEDBC-EC66-4595-A133-41D4D582EC8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SG"/>
          </a:p>
        </p:txBody>
      </p:sp>
      <p:sp>
        <p:nvSpPr>
          <p:cNvPr id="3076" name="Rectangle 4">
            <a:extLst>
              <a:ext uri="{FF2B5EF4-FFF2-40B4-BE49-F238E27FC236}">
                <a16:creationId xmlns:a16="http://schemas.microsoft.com/office/drawing/2014/main" id="{ABF6F796-DE14-490D-8640-A68663101E1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CA73E6FA-DEA5-4CB0-B519-22FD095CBFD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SG" noProof="0"/>
              <a:t>Click to edit Master text styles</a:t>
            </a:r>
          </a:p>
          <a:p>
            <a:pPr lvl="1"/>
            <a:r>
              <a:rPr lang="en-SG" noProof="0"/>
              <a:t>Second level</a:t>
            </a:r>
          </a:p>
          <a:p>
            <a:pPr lvl="2"/>
            <a:r>
              <a:rPr lang="en-SG" noProof="0"/>
              <a:t>Third level</a:t>
            </a:r>
          </a:p>
          <a:p>
            <a:pPr lvl="3"/>
            <a:r>
              <a:rPr lang="en-SG" noProof="0"/>
              <a:t>Fourth level</a:t>
            </a:r>
          </a:p>
          <a:p>
            <a:pPr lvl="4"/>
            <a:r>
              <a:rPr lang="en-SG" noProof="0"/>
              <a:t>Fifth level</a:t>
            </a:r>
          </a:p>
        </p:txBody>
      </p:sp>
      <p:sp>
        <p:nvSpPr>
          <p:cNvPr id="101382" name="Rectangle 6">
            <a:extLst>
              <a:ext uri="{FF2B5EF4-FFF2-40B4-BE49-F238E27FC236}">
                <a16:creationId xmlns:a16="http://schemas.microsoft.com/office/drawing/2014/main" id="{C4CEAB24-D5F1-4EB3-A5B8-4741FABDD34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SG"/>
          </a:p>
        </p:txBody>
      </p:sp>
      <p:sp>
        <p:nvSpPr>
          <p:cNvPr id="101383" name="Rectangle 7">
            <a:extLst>
              <a:ext uri="{FF2B5EF4-FFF2-40B4-BE49-F238E27FC236}">
                <a16:creationId xmlns:a16="http://schemas.microsoft.com/office/drawing/2014/main" id="{1D8DDD09-3903-4706-B366-026B553D4F8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1A804E9E-4C27-4935-9BA9-86141208D015}" type="slidenum">
              <a:rPr lang="en-SG" altLang="en-US"/>
              <a:pPr>
                <a:defRPr/>
              </a:pPr>
              <a:t>‹#›</a:t>
            </a:fld>
            <a:endParaRPr lang="en-SG"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B9AB8E8-F88C-44AC-953F-EF09C6BB2A5D}"/>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49120B6E-59A2-4D4D-B1C9-E7EC5AC265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A0BDD9A1-5CA3-4D4C-88B8-19A3468DB6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DCE9B5-4D2E-40FB-8978-6CCA73DAB7D0}" type="slidenum">
              <a:rPr lang="en-SG" altLang="en-US" smtClean="0"/>
              <a:pPr>
                <a:spcBef>
                  <a:spcPct val="0"/>
                </a:spcBef>
              </a:pPr>
              <a:t>1</a:t>
            </a:fld>
            <a:endParaRPr lang="en-SG"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421017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46</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Compelling: </a:t>
            </a:r>
            <a:r>
              <a:rPr lang="en-US" dirty="0" err="1"/>
              <a:t>kumpelin</a:t>
            </a:r>
            <a:r>
              <a:rPr lang="en-US" dirty="0"/>
              <a:t> </a:t>
            </a:r>
            <a:r>
              <a:rPr lang="en-US" dirty="0" err="1"/>
              <a:t>hấp</a:t>
            </a:r>
            <a:r>
              <a:rPr lang="en-US" dirty="0"/>
              <a:t> </a:t>
            </a:r>
            <a:r>
              <a:rPr lang="en-US" dirty="0" err="1"/>
              <a:t>dẫn</a:t>
            </a:r>
            <a:r>
              <a:rPr lang="en-US" dirty="0"/>
              <a:t>, </a:t>
            </a:r>
            <a:r>
              <a:rPr lang="en-US" dirty="0" err="1"/>
              <a:t>thuyết</a:t>
            </a:r>
            <a:r>
              <a:rPr lang="en-US" dirty="0"/>
              <a:t> </a:t>
            </a:r>
            <a:r>
              <a:rPr lang="en-US" dirty="0" err="1"/>
              <a:t>phục</a:t>
            </a:r>
            <a:r>
              <a:rPr lang="en-US" dirty="0"/>
              <a:t>.</a:t>
            </a:r>
          </a:p>
        </p:txBody>
      </p:sp>
      <p:sp>
        <p:nvSpPr>
          <p:cNvPr id="4" name="Slide Number Placeholder 3"/>
          <p:cNvSpPr>
            <a:spLocks noGrp="1"/>
          </p:cNvSpPr>
          <p:nvPr>
            <p:ph type="sldNum" sz="quarter" idx="10"/>
          </p:nvPr>
        </p:nvSpPr>
        <p:spPr/>
        <p:txBody>
          <a:bodyPr/>
          <a:lstStyle/>
          <a:p>
            <a:fld id="{1D510F9E-0979-4C8E-BC74-25806C6B870B}" type="slidenum">
              <a:rPr lang="en-US" smtClean="0"/>
              <a:t>53</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Invariably: </a:t>
            </a:r>
            <a:r>
              <a:rPr lang="en-US" dirty="0" err="1"/>
              <a:t>lúc</a:t>
            </a:r>
            <a:r>
              <a:rPr lang="en-US" dirty="0"/>
              <a:t> </a:t>
            </a:r>
            <a:r>
              <a:rPr lang="en-US" dirty="0" err="1"/>
              <a:t>nào</a:t>
            </a:r>
            <a:r>
              <a:rPr lang="en-US" dirty="0"/>
              <a:t> </a:t>
            </a:r>
            <a:r>
              <a:rPr lang="en-US" dirty="0" err="1"/>
              <a:t>cũng</a:t>
            </a:r>
            <a:r>
              <a:rPr lang="en-US" dirty="0"/>
              <a:t> </a:t>
            </a:r>
            <a:r>
              <a:rPr lang="en-US" dirty="0" err="1"/>
              <a:t>vậy</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Windows Form and WPF?</a:t>
            </a:r>
          </a:p>
          <a:p>
            <a:r>
              <a:rPr lang="en-US" dirty="0"/>
              <a:t>Create a window: Form1.Designer.cs and Form1.cs (Windows form) and </a:t>
            </a:r>
            <a:r>
              <a:rPr lang="en-US" dirty="0" err="1"/>
              <a:t>MainWindow.xaml</a:t>
            </a:r>
            <a:r>
              <a:rPr lang="en-US" dirty="0"/>
              <a:t>, </a:t>
            </a:r>
            <a:r>
              <a:rPr lang="en-US" dirty="0" err="1"/>
              <a:t>MainWindow.xaml.cs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74</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80</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92</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you define the structure of an application</a:t>
            </a:r>
          </a:p>
          <a:p>
            <a:r>
              <a:rPr lang="en-US" dirty="0" err="1"/>
              <a:t>ViewModel</a:t>
            </a:r>
            <a:r>
              <a:rPr lang="en-US" dirty="0"/>
              <a:t>: intermediate layer between View</a:t>
            </a:r>
          </a:p>
        </p:txBody>
      </p:sp>
      <p:sp>
        <p:nvSpPr>
          <p:cNvPr id="4" name="Slide Number Placeholder 3"/>
          <p:cNvSpPr>
            <a:spLocks noGrp="1"/>
          </p:cNvSpPr>
          <p:nvPr>
            <p:ph type="sldNum" sz="quarter" idx="10"/>
          </p:nvPr>
        </p:nvSpPr>
        <p:spPr/>
        <p:txBody>
          <a:bodyPr/>
          <a:lstStyle/>
          <a:p>
            <a:fld id="{1D510F9E-0979-4C8E-BC74-25806C6B870B}" type="slidenum">
              <a:rPr lang="en-US" smtClean="0"/>
              <a:t>93</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Granular: </a:t>
            </a:r>
            <a:r>
              <a:rPr lang="en-US" dirty="0" err="1"/>
              <a:t>gren</a:t>
            </a:r>
            <a:r>
              <a:rPr lang="en-US" dirty="0"/>
              <a:t> </a:t>
            </a:r>
            <a:r>
              <a:rPr lang="en-US" dirty="0" err="1"/>
              <a:t>niu</a:t>
            </a:r>
            <a:r>
              <a:rPr lang="en-US" dirty="0"/>
              <a:t> l</a:t>
            </a:r>
            <a:r>
              <a:rPr lang="vi-VN" dirty="0"/>
              <a:t>ơ</a:t>
            </a:r>
            <a:r>
              <a:rPr lang="en-US" dirty="0"/>
              <a:t>:  chi </a:t>
            </a:r>
            <a:r>
              <a:rPr lang="en-US" dirty="0" err="1"/>
              <a:t>tiết</a:t>
            </a:r>
            <a:endParaRPr lang="en-US" dirty="0"/>
          </a:p>
          <a:p>
            <a:r>
              <a:rPr lang="en-US" dirty="0"/>
              <a:t>Agile: e </a:t>
            </a:r>
            <a:r>
              <a:rPr lang="en-US" dirty="0" err="1"/>
              <a:t>dô</a:t>
            </a:r>
            <a:r>
              <a:rPr lang="en-US" dirty="0"/>
              <a:t>: </a:t>
            </a:r>
            <a:r>
              <a:rPr lang="en-US" dirty="0" err="1"/>
              <a:t>nhanh</a:t>
            </a:r>
            <a:r>
              <a:rPr lang="en-US" dirty="0"/>
              <a:t> </a:t>
            </a:r>
            <a:r>
              <a:rPr lang="en-US" dirty="0" err="1"/>
              <a:t>nhẹn</a:t>
            </a: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117582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621280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F48B50D-F455-422B-A896-818A344AB25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FB2CCFE-8D10-4C16-9581-BCA7BC3552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DD61A7-102F-4A8C-BFB1-9C0640193FF4}"/>
              </a:ext>
            </a:extLst>
          </p:cNvPr>
          <p:cNvSpPr>
            <a:spLocks noGrp="1"/>
          </p:cNvSpPr>
          <p:nvPr>
            <p:ph type="sldNum" sz="quarter" idx="12"/>
          </p:nvPr>
        </p:nvSpPr>
        <p:spPr/>
        <p:txBody>
          <a:bodyPr/>
          <a:lstStyle>
            <a:lvl1pPr>
              <a:defRPr/>
            </a:lvl1pPr>
          </a:lstStyle>
          <a:p>
            <a:pPr>
              <a:defRPr/>
            </a:pPr>
            <a:fld id="{DF97D7D1-6956-4E05-B05B-873DF504DC64}" type="slidenum">
              <a:rPr lang="en-US"/>
              <a:pPr>
                <a:defRPr/>
              </a:pPr>
              <a:t>‹#›</a:t>
            </a:fld>
            <a:endParaRPr lang="en-US"/>
          </a:p>
        </p:txBody>
      </p:sp>
    </p:spTree>
    <p:extLst>
      <p:ext uri="{BB962C8B-B14F-4D97-AF65-F5344CB8AC3E}">
        <p14:creationId xmlns:p14="http://schemas.microsoft.com/office/powerpoint/2010/main" val="30291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Vertical Text Placeholder 2">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335FE-3C3D-46B1-97A7-01FEBB109D94}"/>
              </a:ext>
            </a:extLst>
          </p:cNvPr>
          <p:cNvSpPr>
            <a:spLocks noGrp="1"/>
          </p:cNvSpPr>
          <p:nvPr>
            <p:ph type="dt" sz="half" idx="10"/>
          </p:nvPr>
        </p:nvSpPr>
        <p:spPr/>
        <p:txBody>
          <a:bodyPr/>
          <a:lstStyle>
            <a:lvl1pPr>
              <a:defRPr/>
            </a:lvl1pPr>
          </a:lstStyle>
          <a:p>
            <a:pPr>
              <a:defRPr/>
            </a:pPr>
            <a:endParaRPr lang="en-SG"/>
          </a:p>
        </p:txBody>
      </p:sp>
      <p:sp>
        <p:nvSpPr>
          <p:cNvPr id="5" name="Footer Placeholder 4">
            <a:extLst>
              <a:ext uri="{FF2B5EF4-FFF2-40B4-BE49-F238E27FC236}">
                <a16:creationId xmlns:a16="http://schemas.microsoft.com/office/drawing/2014/main" id="{FA0D6F7B-589D-4ABA-9B0D-0BB70D8EA808}"/>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FAAA4ACC-9204-4720-80CE-CADE7D3C5E08}"/>
              </a:ext>
            </a:extLst>
          </p:cNvPr>
          <p:cNvSpPr>
            <a:spLocks noGrp="1"/>
          </p:cNvSpPr>
          <p:nvPr>
            <p:ph type="sldNum" sz="quarter" idx="12"/>
          </p:nvPr>
        </p:nvSpPr>
        <p:spPr/>
        <p:txBody>
          <a:bodyPr/>
          <a:lstStyle>
            <a:lvl1pPr>
              <a:defRPr/>
            </a:lvl1pPr>
          </a:lstStyle>
          <a:p>
            <a:pPr>
              <a:defRPr/>
            </a:pPr>
            <a:fld id="{7C98EAF3-3397-44BA-8891-02E418530ED0}" type="slidenum">
              <a:rPr lang="en-SG" altLang="en-US"/>
              <a:pPr>
                <a:defRPr/>
              </a:pPr>
              <a:t>‹#›</a:t>
            </a:fld>
            <a:endParaRPr lang="en-SG" altLang="en-US"/>
          </a:p>
        </p:txBody>
      </p:sp>
    </p:spTree>
    <p:extLst>
      <p:ext uri="{BB962C8B-B14F-4D97-AF65-F5344CB8AC3E}">
        <p14:creationId xmlns:p14="http://schemas.microsoft.com/office/powerpoint/2010/main" val="274801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AEB5F-A323-4096-9320-BC3034B11B89}"/>
              </a:ext>
            </a:extLst>
          </p:cNvPr>
          <p:cNvSpPr>
            <a:spLocks noGrp="1"/>
          </p:cNvSpPr>
          <p:nvPr>
            <p:ph type="dt" sz="half" idx="10"/>
          </p:nvPr>
        </p:nvSpPr>
        <p:spPr/>
        <p:txBody>
          <a:bodyPr/>
          <a:lstStyle>
            <a:lvl1pPr>
              <a:defRPr/>
            </a:lvl1pPr>
          </a:lstStyle>
          <a:p>
            <a:pPr>
              <a:defRPr/>
            </a:pPr>
            <a:endParaRPr lang="en-SG"/>
          </a:p>
        </p:txBody>
      </p:sp>
      <p:sp>
        <p:nvSpPr>
          <p:cNvPr id="5" name="Footer Placeholder 4">
            <a:extLst>
              <a:ext uri="{FF2B5EF4-FFF2-40B4-BE49-F238E27FC236}">
                <a16:creationId xmlns:a16="http://schemas.microsoft.com/office/drawing/2014/main" id="{B8C1E41C-7562-43E2-956D-CB3810F2621A}"/>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29C0781-C1AB-4121-895B-BF0DA0005B3B}"/>
              </a:ext>
            </a:extLst>
          </p:cNvPr>
          <p:cNvSpPr>
            <a:spLocks noGrp="1"/>
          </p:cNvSpPr>
          <p:nvPr>
            <p:ph type="sldNum" sz="quarter" idx="12"/>
          </p:nvPr>
        </p:nvSpPr>
        <p:spPr/>
        <p:txBody>
          <a:bodyPr/>
          <a:lstStyle>
            <a:lvl1pPr>
              <a:defRPr/>
            </a:lvl1pPr>
          </a:lstStyle>
          <a:p>
            <a:pPr>
              <a:defRPr/>
            </a:pPr>
            <a:fld id="{ECAA9E9B-CCAA-43CD-9C8C-77FF683DDDE2}" type="slidenum">
              <a:rPr lang="en-SG" altLang="en-US"/>
              <a:pPr>
                <a:defRPr/>
              </a:pPr>
              <a:t>‹#›</a:t>
            </a:fld>
            <a:endParaRPr lang="en-SG" altLang="en-US"/>
          </a:p>
        </p:txBody>
      </p:sp>
    </p:spTree>
    <p:extLst>
      <p:ext uri="{BB962C8B-B14F-4D97-AF65-F5344CB8AC3E}">
        <p14:creationId xmlns:p14="http://schemas.microsoft.com/office/powerpoint/2010/main" val="367558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1532614" y="365126"/>
            <a:ext cx="6982736" cy="946840"/>
          </a:xfrm>
        </p:spPr>
        <p:txBody>
          <a:bodyPr/>
          <a:lstStyle>
            <a:lvl1pPr>
              <a:defRPr sz="3600" b="1">
                <a:solidFill>
                  <a:srgbClr val="FF0000"/>
                </a:solidFill>
              </a:defRPr>
            </a:lvl1pPr>
          </a:lstStyle>
          <a:p>
            <a:r>
              <a:rPr lang="en-US" dirty="0"/>
              <a:t>Click to edit Master title style</a:t>
            </a:r>
          </a:p>
        </p:txBody>
      </p:sp>
      <p:sp>
        <p:nvSpPr>
          <p:cNvPr id="3" name="Content Placeholder 2">
            <a:extLst/>
          </p:cNvPr>
          <p:cNvSpPr>
            <a:spLocks noGrp="1"/>
          </p:cNvSpPr>
          <p:nvPr>
            <p:ph idx="1"/>
          </p:nvPr>
        </p:nvSpPr>
        <p:spPr>
          <a:xfrm>
            <a:off x="429370" y="1431235"/>
            <a:ext cx="8325016" cy="4866198"/>
          </a:xfrm>
        </p:spPr>
        <p:txBody>
          <a:bodyPr/>
          <a:lstStyle>
            <a:lvl1pPr marL="171450" indent="-171450">
              <a:buFont typeface="Wingdings" panose="05000000000000000000" pitchFamily="2" charset="2"/>
              <a:buChar char="q"/>
              <a:defRPr sz="3000"/>
            </a:lvl1pPr>
            <a:lvl2pPr marL="514350" indent="-171450">
              <a:buFont typeface="Wingdings" panose="05000000000000000000" pitchFamily="2" charset="2"/>
              <a:buChar char="§"/>
              <a:defRPr sz="2600"/>
            </a:lvl2pPr>
            <a:lvl3pPr>
              <a:defRPr sz="24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23B3394-1555-4A4D-A50A-EC9DBF5C2FAD}"/>
              </a:ext>
            </a:extLst>
          </p:cNvPr>
          <p:cNvSpPr>
            <a:spLocks noGrp="1"/>
          </p:cNvSpPr>
          <p:nvPr>
            <p:ph type="dt" sz="half" idx="10"/>
          </p:nvPr>
        </p:nvSpPr>
        <p:spPr/>
        <p:txBody>
          <a:bodyPr/>
          <a:lstStyle>
            <a:lvl1pPr>
              <a:defRPr/>
            </a:lvl1pPr>
          </a:lstStyle>
          <a:p>
            <a:pPr>
              <a:defRPr/>
            </a:pPr>
            <a:endParaRPr lang="en-SG"/>
          </a:p>
        </p:txBody>
      </p:sp>
      <p:sp>
        <p:nvSpPr>
          <p:cNvPr id="5" name="Footer Placeholder 4">
            <a:extLst>
              <a:ext uri="{FF2B5EF4-FFF2-40B4-BE49-F238E27FC236}">
                <a16:creationId xmlns:a16="http://schemas.microsoft.com/office/drawing/2014/main" id="{7C67F5C6-C499-4ABE-B3A3-34A85807372F}"/>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3E94B0FB-3003-484D-A3A0-80A02488AB6F}"/>
              </a:ext>
            </a:extLst>
          </p:cNvPr>
          <p:cNvSpPr>
            <a:spLocks noGrp="1"/>
          </p:cNvSpPr>
          <p:nvPr>
            <p:ph type="sldNum" sz="quarter" idx="12"/>
          </p:nvPr>
        </p:nvSpPr>
        <p:spPr/>
        <p:txBody>
          <a:bodyPr/>
          <a:lstStyle>
            <a:lvl1pPr>
              <a:defRPr/>
            </a:lvl1pPr>
          </a:lstStyle>
          <a:p>
            <a:pPr>
              <a:defRPr/>
            </a:pPr>
            <a:fld id="{5160B230-9F4C-4A3E-8AC4-17630A3AE5CA}" type="slidenum">
              <a:rPr lang="en-SG" altLang="en-US"/>
              <a:pPr>
                <a:defRPr/>
              </a:pPr>
              <a:t>‹#›</a:t>
            </a:fld>
            <a:endParaRPr lang="en-SG" altLang="en-US"/>
          </a:p>
        </p:txBody>
      </p:sp>
    </p:spTree>
    <p:extLst>
      <p:ext uri="{BB962C8B-B14F-4D97-AF65-F5344CB8AC3E}">
        <p14:creationId xmlns:p14="http://schemas.microsoft.com/office/powerpoint/2010/main" val="164113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45F1BA-15FF-43DD-8237-ADAE53081002}"/>
              </a:ext>
            </a:extLst>
          </p:cNvPr>
          <p:cNvSpPr>
            <a:spLocks noGrp="1"/>
          </p:cNvSpPr>
          <p:nvPr>
            <p:ph type="dt" sz="half" idx="10"/>
          </p:nvPr>
        </p:nvSpPr>
        <p:spPr/>
        <p:txBody>
          <a:bodyPr/>
          <a:lstStyle>
            <a:lvl1pPr>
              <a:defRPr/>
            </a:lvl1pPr>
          </a:lstStyle>
          <a:p>
            <a:pPr>
              <a:defRPr/>
            </a:pPr>
            <a:endParaRPr lang="en-SG"/>
          </a:p>
        </p:txBody>
      </p:sp>
      <p:sp>
        <p:nvSpPr>
          <p:cNvPr id="5" name="Footer Placeholder 4">
            <a:extLst>
              <a:ext uri="{FF2B5EF4-FFF2-40B4-BE49-F238E27FC236}">
                <a16:creationId xmlns:a16="http://schemas.microsoft.com/office/drawing/2014/main" id="{2F8B09EC-3FE9-4E33-AC75-1E211A9F2F9F}"/>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F10A1CDE-1A90-4602-B787-F83DDB722943}"/>
              </a:ext>
            </a:extLst>
          </p:cNvPr>
          <p:cNvSpPr>
            <a:spLocks noGrp="1"/>
          </p:cNvSpPr>
          <p:nvPr>
            <p:ph type="sldNum" sz="quarter" idx="12"/>
          </p:nvPr>
        </p:nvSpPr>
        <p:spPr/>
        <p:txBody>
          <a:bodyPr/>
          <a:lstStyle>
            <a:lvl1pPr>
              <a:defRPr/>
            </a:lvl1pPr>
          </a:lstStyle>
          <a:p>
            <a:pPr>
              <a:defRPr/>
            </a:pPr>
            <a:fld id="{798A4A2C-F85B-4096-8858-10D19A064FF7}" type="slidenum">
              <a:rPr lang="en-SG" altLang="en-US"/>
              <a:pPr>
                <a:defRPr/>
              </a:pPr>
              <a:t>‹#›</a:t>
            </a:fld>
            <a:endParaRPr lang="en-SG" altLang="en-US"/>
          </a:p>
        </p:txBody>
      </p:sp>
    </p:spTree>
    <p:extLst>
      <p:ext uri="{BB962C8B-B14F-4D97-AF65-F5344CB8AC3E}">
        <p14:creationId xmlns:p14="http://schemas.microsoft.com/office/powerpoint/2010/main" val="24528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4919689-565D-41F9-A86F-C9A6D6A6C9FE}"/>
              </a:ext>
            </a:extLst>
          </p:cNvPr>
          <p:cNvSpPr>
            <a:spLocks noGrp="1"/>
          </p:cNvSpPr>
          <p:nvPr>
            <p:ph type="dt" sz="half" idx="10"/>
          </p:nvPr>
        </p:nvSpPr>
        <p:spPr/>
        <p:txBody>
          <a:bodyPr/>
          <a:lstStyle>
            <a:lvl1pPr>
              <a:defRPr/>
            </a:lvl1pPr>
          </a:lstStyle>
          <a:p>
            <a:pPr>
              <a:defRPr/>
            </a:pPr>
            <a:endParaRPr lang="en-SG"/>
          </a:p>
        </p:txBody>
      </p:sp>
      <p:sp>
        <p:nvSpPr>
          <p:cNvPr id="6" name="Footer Placeholder 4">
            <a:extLst>
              <a:ext uri="{FF2B5EF4-FFF2-40B4-BE49-F238E27FC236}">
                <a16:creationId xmlns:a16="http://schemas.microsoft.com/office/drawing/2014/main" id="{A8F300EB-AFC6-4786-90D6-504189B8E99D}"/>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A092AB9B-1EB4-4D54-B912-208D7715D475}"/>
              </a:ext>
            </a:extLst>
          </p:cNvPr>
          <p:cNvSpPr>
            <a:spLocks noGrp="1"/>
          </p:cNvSpPr>
          <p:nvPr>
            <p:ph type="sldNum" sz="quarter" idx="12"/>
          </p:nvPr>
        </p:nvSpPr>
        <p:spPr/>
        <p:txBody>
          <a:bodyPr/>
          <a:lstStyle>
            <a:lvl1pPr>
              <a:defRPr/>
            </a:lvl1pPr>
          </a:lstStyle>
          <a:p>
            <a:pPr>
              <a:defRPr/>
            </a:pPr>
            <a:fld id="{F7B2E38A-14D2-4D50-9DD4-A8277A40DCDA}" type="slidenum">
              <a:rPr lang="en-SG" altLang="en-US"/>
              <a:pPr>
                <a:defRPr/>
              </a:pPr>
              <a:t>‹#›</a:t>
            </a:fld>
            <a:endParaRPr lang="en-SG" altLang="en-US"/>
          </a:p>
        </p:txBody>
      </p:sp>
    </p:spTree>
    <p:extLst>
      <p:ext uri="{BB962C8B-B14F-4D97-AF65-F5344CB8AC3E}">
        <p14:creationId xmlns:p14="http://schemas.microsoft.com/office/powerpoint/2010/main" val="203826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1544652" y="365126"/>
            <a:ext cx="6971889" cy="959473"/>
          </a:xfrm>
        </p:spPr>
        <p:txBody>
          <a:bodyPr/>
          <a:lstStyle/>
          <a:p>
            <a:r>
              <a:rPr lang="en-US"/>
              <a:t>Click to edit Master title style</a:t>
            </a:r>
            <a:endParaRPr lang="en-US" dirty="0"/>
          </a:p>
        </p:txBody>
      </p:sp>
      <p:sp>
        <p:nvSpPr>
          <p:cNvPr id="3" name="Text Placeholder 2">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D9D6A82-B630-4A02-B80E-0D8A9077F703}"/>
              </a:ext>
            </a:extLst>
          </p:cNvPr>
          <p:cNvSpPr>
            <a:spLocks noGrp="1"/>
          </p:cNvSpPr>
          <p:nvPr>
            <p:ph type="dt" sz="half" idx="10"/>
          </p:nvPr>
        </p:nvSpPr>
        <p:spPr/>
        <p:txBody>
          <a:bodyPr/>
          <a:lstStyle>
            <a:lvl1pPr>
              <a:defRPr/>
            </a:lvl1pPr>
          </a:lstStyle>
          <a:p>
            <a:pPr>
              <a:defRPr/>
            </a:pPr>
            <a:endParaRPr lang="en-SG"/>
          </a:p>
        </p:txBody>
      </p:sp>
      <p:sp>
        <p:nvSpPr>
          <p:cNvPr id="8" name="Footer Placeholder 4">
            <a:extLst>
              <a:ext uri="{FF2B5EF4-FFF2-40B4-BE49-F238E27FC236}">
                <a16:creationId xmlns:a16="http://schemas.microsoft.com/office/drawing/2014/main" id="{E19E3374-A5E0-4F47-AF8C-4C566DBB934B}"/>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819F4129-E790-400D-8448-EC25E8662001}"/>
              </a:ext>
            </a:extLst>
          </p:cNvPr>
          <p:cNvSpPr>
            <a:spLocks noGrp="1"/>
          </p:cNvSpPr>
          <p:nvPr>
            <p:ph type="sldNum" sz="quarter" idx="12"/>
          </p:nvPr>
        </p:nvSpPr>
        <p:spPr/>
        <p:txBody>
          <a:bodyPr/>
          <a:lstStyle>
            <a:lvl1pPr>
              <a:defRPr/>
            </a:lvl1pPr>
          </a:lstStyle>
          <a:p>
            <a:pPr>
              <a:defRPr/>
            </a:pPr>
            <a:fld id="{5B7029FB-5207-44F4-BFC2-8449A1260796}" type="slidenum">
              <a:rPr lang="en-SG" altLang="en-US"/>
              <a:pPr>
                <a:defRPr/>
              </a:pPr>
              <a:t>‹#›</a:t>
            </a:fld>
            <a:endParaRPr lang="en-SG" altLang="en-US"/>
          </a:p>
        </p:txBody>
      </p:sp>
    </p:spTree>
    <p:extLst>
      <p:ext uri="{BB962C8B-B14F-4D97-AF65-F5344CB8AC3E}">
        <p14:creationId xmlns:p14="http://schemas.microsoft.com/office/powerpoint/2010/main" val="268052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5D15352-5A3D-448C-AD2E-AB27F5EBB14D}"/>
              </a:ext>
            </a:extLst>
          </p:cNvPr>
          <p:cNvSpPr>
            <a:spLocks noGrp="1"/>
          </p:cNvSpPr>
          <p:nvPr>
            <p:ph type="dt" sz="half" idx="10"/>
          </p:nvPr>
        </p:nvSpPr>
        <p:spPr/>
        <p:txBody>
          <a:bodyPr/>
          <a:lstStyle>
            <a:lvl1pPr>
              <a:defRPr/>
            </a:lvl1pPr>
          </a:lstStyle>
          <a:p>
            <a:pPr>
              <a:defRPr/>
            </a:pPr>
            <a:endParaRPr lang="en-SG"/>
          </a:p>
        </p:txBody>
      </p:sp>
      <p:sp>
        <p:nvSpPr>
          <p:cNvPr id="4" name="Footer Placeholder 4">
            <a:extLst>
              <a:ext uri="{FF2B5EF4-FFF2-40B4-BE49-F238E27FC236}">
                <a16:creationId xmlns:a16="http://schemas.microsoft.com/office/drawing/2014/main" id="{D038C8C2-F6F7-478A-88C5-71BFFC745D43}"/>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2695CFDD-3ADB-4BE3-96E0-04151810A53B}"/>
              </a:ext>
            </a:extLst>
          </p:cNvPr>
          <p:cNvSpPr>
            <a:spLocks noGrp="1"/>
          </p:cNvSpPr>
          <p:nvPr>
            <p:ph type="sldNum" sz="quarter" idx="12"/>
          </p:nvPr>
        </p:nvSpPr>
        <p:spPr/>
        <p:txBody>
          <a:bodyPr/>
          <a:lstStyle>
            <a:lvl1pPr>
              <a:defRPr/>
            </a:lvl1pPr>
          </a:lstStyle>
          <a:p>
            <a:pPr>
              <a:defRPr/>
            </a:pPr>
            <a:fld id="{D170A9C9-6CB4-40D2-9BCE-3453DCBE8647}" type="slidenum">
              <a:rPr lang="en-SG" altLang="en-US"/>
              <a:pPr>
                <a:defRPr/>
              </a:pPr>
              <a:t>‹#›</a:t>
            </a:fld>
            <a:endParaRPr lang="en-SG" altLang="en-US"/>
          </a:p>
        </p:txBody>
      </p:sp>
    </p:spTree>
    <p:extLst>
      <p:ext uri="{BB962C8B-B14F-4D97-AF65-F5344CB8AC3E}">
        <p14:creationId xmlns:p14="http://schemas.microsoft.com/office/powerpoint/2010/main" val="74800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00F0F06-B9AE-41F9-B43E-850748BBB31F}"/>
              </a:ext>
            </a:extLst>
          </p:cNvPr>
          <p:cNvSpPr>
            <a:spLocks noGrp="1"/>
          </p:cNvSpPr>
          <p:nvPr>
            <p:ph type="dt" sz="half" idx="10"/>
          </p:nvPr>
        </p:nvSpPr>
        <p:spPr/>
        <p:txBody>
          <a:bodyPr/>
          <a:lstStyle>
            <a:lvl1pPr>
              <a:defRPr/>
            </a:lvl1pPr>
          </a:lstStyle>
          <a:p>
            <a:pPr>
              <a:defRPr/>
            </a:pPr>
            <a:endParaRPr lang="en-SG"/>
          </a:p>
        </p:txBody>
      </p:sp>
      <p:sp>
        <p:nvSpPr>
          <p:cNvPr id="3" name="Footer Placeholder 4">
            <a:extLst>
              <a:ext uri="{FF2B5EF4-FFF2-40B4-BE49-F238E27FC236}">
                <a16:creationId xmlns:a16="http://schemas.microsoft.com/office/drawing/2014/main" id="{9D9D0F1F-FAAE-4FCA-82B8-012C1EC20C0C}"/>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E47CC744-5493-487C-A920-9327A9CF64FC}"/>
              </a:ext>
            </a:extLst>
          </p:cNvPr>
          <p:cNvSpPr>
            <a:spLocks noGrp="1"/>
          </p:cNvSpPr>
          <p:nvPr>
            <p:ph type="sldNum" sz="quarter" idx="12"/>
          </p:nvPr>
        </p:nvSpPr>
        <p:spPr/>
        <p:txBody>
          <a:bodyPr/>
          <a:lstStyle>
            <a:lvl1pPr>
              <a:defRPr/>
            </a:lvl1pPr>
          </a:lstStyle>
          <a:p>
            <a:pPr>
              <a:defRPr/>
            </a:pPr>
            <a:fld id="{69C9902D-8AC9-41B6-B6B8-214C6E8DFDB1}" type="slidenum">
              <a:rPr lang="en-SG" altLang="en-US"/>
              <a:pPr>
                <a:defRPr/>
              </a:pPr>
              <a:t>‹#›</a:t>
            </a:fld>
            <a:endParaRPr lang="en-SG" altLang="en-US"/>
          </a:p>
        </p:txBody>
      </p:sp>
    </p:spTree>
    <p:extLst>
      <p:ext uri="{BB962C8B-B14F-4D97-AF65-F5344CB8AC3E}">
        <p14:creationId xmlns:p14="http://schemas.microsoft.com/office/powerpoint/2010/main" val="391382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EBAC3207-1A5E-4553-B5E8-7BE952B55C8F}"/>
              </a:ext>
            </a:extLst>
          </p:cNvPr>
          <p:cNvSpPr>
            <a:spLocks noGrp="1"/>
          </p:cNvSpPr>
          <p:nvPr>
            <p:ph type="dt" sz="half" idx="10"/>
          </p:nvPr>
        </p:nvSpPr>
        <p:spPr/>
        <p:txBody>
          <a:bodyPr/>
          <a:lstStyle>
            <a:lvl1pPr>
              <a:defRPr/>
            </a:lvl1pPr>
          </a:lstStyle>
          <a:p>
            <a:pPr>
              <a:defRPr/>
            </a:pPr>
            <a:endParaRPr lang="en-SG"/>
          </a:p>
        </p:txBody>
      </p:sp>
      <p:sp>
        <p:nvSpPr>
          <p:cNvPr id="6" name="Footer Placeholder 4">
            <a:extLst>
              <a:ext uri="{FF2B5EF4-FFF2-40B4-BE49-F238E27FC236}">
                <a16:creationId xmlns:a16="http://schemas.microsoft.com/office/drawing/2014/main" id="{CF4EA927-6142-4D1C-BEE4-25D8B17D3AEB}"/>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C9FB3ED-D88A-4883-B332-C923CF8F3A83}"/>
              </a:ext>
            </a:extLst>
          </p:cNvPr>
          <p:cNvSpPr>
            <a:spLocks noGrp="1"/>
          </p:cNvSpPr>
          <p:nvPr>
            <p:ph type="sldNum" sz="quarter" idx="12"/>
          </p:nvPr>
        </p:nvSpPr>
        <p:spPr/>
        <p:txBody>
          <a:bodyPr/>
          <a:lstStyle>
            <a:lvl1pPr>
              <a:defRPr/>
            </a:lvl1pPr>
          </a:lstStyle>
          <a:p>
            <a:pPr>
              <a:defRPr/>
            </a:pPr>
            <a:fld id="{5D91BD3A-252F-4851-988D-292244D3F555}" type="slidenum">
              <a:rPr lang="en-SG" altLang="en-US"/>
              <a:pPr>
                <a:defRPr/>
              </a:pPr>
              <a:t>‹#›</a:t>
            </a:fld>
            <a:endParaRPr lang="en-SG" altLang="en-US"/>
          </a:p>
        </p:txBody>
      </p:sp>
    </p:spTree>
    <p:extLst>
      <p:ext uri="{BB962C8B-B14F-4D97-AF65-F5344CB8AC3E}">
        <p14:creationId xmlns:p14="http://schemas.microsoft.com/office/powerpoint/2010/main" val="273924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p:cNvPr>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717A60F-876B-43DB-A04E-409C06F0E431}"/>
              </a:ext>
            </a:extLst>
          </p:cNvPr>
          <p:cNvSpPr>
            <a:spLocks noGrp="1"/>
          </p:cNvSpPr>
          <p:nvPr>
            <p:ph type="dt" sz="half" idx="10"/>
          </p:nvPr>
        </p:nvSpPr>
        <p:spPr/>
        <p:txBody>
          <a:bodyPr/>
          <a:lstStyle>
            <a:lvl1pPr>
              <a:defRPr/>
            </a:lvl1pPr>
          </a:lstStyle>
          <a:p>
            <a:pPr>
              <a:defRPr/>
            </a:pPr>
            <a:endParaRPr lang="en-SG"/>
          </a:p>
        </p:txBody>
      </p:sp>
      <p:sp>
        <p:nvSpPr>
          <p:cNvPr id="6" name="Footer Placeholder 4">
            <a:extLst>
              <a:ext uri="{FF2B5EF4-FFF2-40B4-BE49-F238E27FC236}">
                <a16:creationId xmlns:a16="http://schemas.microsoft.com/office/drawing/2014/main" id="{18A1130E-966A-4726-9F3E-CD4274351AE2}"/>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993F8060-5572-49F6-8BA4-E29F5B7E6774}"/>
              </a:ext>
            </a:extLst>
          </p:cNvPr>
          <p:cNvSpPr>
            <a:spLocks noGrp="1"/>
          </p:cNvSpPr>
          <p:nvPr>
            <p:ph type="sldNum" sz="quarter" idx="12"/>
          </p:nvPr>
        </p:nvSpPr>
        <p:spPr/>
        <p:txBody>
          <a:bodyPr/>
          <a:lstStyle>
            <a:lvl1pPr>
              <a:defRPr/>
            </a:lvl1pPr>
          </a:lstStyle>
          <a:p>
            <a:pPr>
              <a:defRPr/>
            </a:pPr>
            <a:fld id="{BB789B4D-E934-436E-A1C3-738E59005884}" type="slidenum">
              <a:rPr lang="en-SG" altLang="en-US"/>
              <a:pPr>
                <a:defRPr/>
              </a:pPr>
              <a:t>‹#›</a:t>
            </a:fld>
            <a:endParaRPr lang="en-SG" altLang="en-US"/>
          </a:p>
        </p:txBody>
      </p:sp>
    </p:spTree>
    <p:extLst>
      <p:ext uri="{BB962C8B-B14F-4D97-AF65-F5344CB8AC3E}">
        <p14:creationId xmlns:p14="http://schemas.microsoft.com/office/powerpoint/2010/main" val="386485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E430839-D14C-423A-AE8D-55B3AC2DE534}"/>
              </a:ext>
            </a:extLst>
          </p:cNvPr>
          <p:cNvSpPr>
            <a:spLocks noGrp="1"/>
          </p:cNvSpPr>
          <p:nvPr>
            <p:ph type="title"/>
          </p:nvPr>
        </p:nvSpPr>
        <p:spPr bwMode="auto">
          <a:xfrm>
            <a:off x="1531938" y="365125"/>
            <a:ext cx="698341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1A84131-F101-4591-94AF-6FC3D4F14A65}"/>
              </a:ext>
            </a:extLst>
          </p:cNvPr>
          <p:cNvSpPr>
            <a:spLocks noGrp="1"/>
          </p:cNvSpPr>
          <p:nvPr>
            <p:ph type="body" idx="1"/>
          </p:nvPr>
        </p:nvSpPr>
        <p:spPr bwMode="auto">
          <a:xfrm>
            <a:off x="423863" y="1447800"/>
            <a:ext cx="8091487"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5160E28-8680-4643-9774-941659326FEF}"/>
              </a:ext>
            </a:extLst>
          </p:cNvPr>
          <p:cNvSpPr>
            <a:spLocks noGrp="1"/>
          </p:cNvSpPr>
          <p:nvPr>
            <p:ph type="dt" sz="half" idx="2"/>
          </p:nvPr>
        </p:nvSpPr>
        <p:spPr>
          <a:xfrm>
            <a:off x="1538288" y="6519863"/>
            <a:ext cx="1147762" cy="347662"/>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n-SG"/>
          </a:p>
        </p:txBody>
      </p:sp>
      <p:sp>
        <p:nvSpPr>
          <p:cNvPr id="5" name="Footer Placeholder 4">
            <a:extLst>
              <a:ext uri="{FF2B5EF4-FFF2-40B4-BE49-F238E27FC236}">
                <a16:creationId xmlns:a16="http://schemas.microsoft.com/office/drawing/2014/main" id="{2D0D7B17-F1AE-4F7D-9152-27F7E67DE839}"/>
              </a:ext>
            </a:extLst>
          </p:cNvPr>
          <p:cNvSpPr>
            <a:spLocks noGrp="1"/>
          </p:cNvSpPr>
          <p:nvPr>
            <p:ph type="ftr" sz="quarter" idx="3"/>
          </p:nvPr>
        </p:nvSpPr>
        <p:spPr>
          <a:xfrm>
            <a:off x="3028950" y="6529388"/>
            <a:ext cx="3086100" cy="328612"/>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SG"/>
          </a:p>
        </p:txBody>
      </p:sp>
      <p:sp>
        <p:nvSpPr>
          <p:cNvPr id="6" name="Slide Number Placeholder 5">
            <a:extLst>
              <a:ext uri="{FF2B5EF4-FFF2-40B4-BE49-F238E27FC236}">
                <a16:creationId xmlns:a16="http://schemas.microsoft.com/office/drawing/2014/main" id="{30234AAA-7D47-407A-92C6-D607E98445A5}"/>
              </a:ext>
            </a:extLst>
          </p:cNvPr>
          <p:cNvSpPr>
            <a:spLocks noGrp="1"/>
          </p:cNvSpPr>
          <p:nvPr>
            <p:ph type="sldNum" sz="quarter" idx="4"/>
          </p:nvPr>
        </p:nvSpPr>
        <p:spPr>
          <a:xfrm>
            <a:off x="6457950" y="6529388"/>
            <a:ext cx="2057400" cy="328612"/>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FFBA0A34-D097-4FF4-9F83-1EE055260684}" type="slidenum">
              <a:rPr lang="en-SG" altLang="en-US"/>
              <a:pPr>
                <a:defRPr/>
              </a:pPr>
              <a:t>‹#›</a:t>
            </a:fld>
            <a:endParaRPr lang="en-SG" altLang="en-US"/>
          </a:p>
        </p:txBody>
      </p:sp>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1FB8D81-7FFC-4550-98C8-7327E7A0F7A0}"/>
              </a:ext>
            </a:extLst>
          </p:cNvPr>
          <p:cNvSpPr>
            <a:spLocks noGrp="1" noChangeArrowheads="1"/>
          </p:cNvSpPr>
          <p:nvPr>
            <p:ph type="ctrTitle"/>
          </p:nvPr>
        </p:nvSpPr>
        <p:spPr>
          <a:xfrm>
            <a:off x="107504" y="2564904"/>
            <a:ext cx="8712968" cy="2274242"/>
          </a:xfrm>
        </p:spPr>
        <p:txBody>
          <a:bodyPr/>
          <a:lstStyle/>
          <a:p>
            <a:pPr eaLnBrk="1" hangingPunct="1"/>
            <a:r>
              <a:rPr lang="en-US" altLang="en-US" sz="3600" b="1" dirty="0"/>
              <a:t>Chapter 8</a:t>
            </a:r>
            <a:br>
              <a:rPr lang="en-SG" altLang="en-US" sz="3600" b="1" dirty="0"/>
            </a:br>
            <a:r>
              <a:rPr lang="en-US" altLang="ko-KR" sz="6000" b="1" dirty="0">
                <a:solidFill>
                  <a:schemeClr val="accent2"/>
                </a:solidFill>
                <a:latin typeface="Arial" panose="020B0604020202020204" pitchFamily="34" charset="0"/>
                <a:cs typeface="Arial" panose="020B0604020202020204" pitchFamily="34" charset="0"/>
              </a:rPr>
              <a:t>Windows Presentation Foundation (WPF)</a:t>
            </a:r>
            <a:endParaRPr lang="en-SG" altLang="en-US" sz="6000" b="1"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247412" y="1371507"/>
            <a:ext cx="7093765" cy="431575"/>
          </a:xfrm>
        </p:spPr>
        <p:txBody>
          <a:bodyPr>
            <a:noAutofit/>
          </a:bodyPr>
          <a:lstStyle/>
          <a:p>
            <a:r>
              <a:rPr lang="en-US" sz="3000"/>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974336"/>
            <a:ext cx="9007777" cy="3785652"/>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err="1">
                <a:solidFill>
                  <a:srgbClr val="111111"/>
                </a:solidFill>
                <a:latin typeface="+mj-lt"/>
              </a:rPr>
              <a:t>UIElement</a:t>
            </a:r>
            <a:r>
              <a:rPr lang="en-US" sz="1950" dirty="0">
                <a:solidFill>
                  <a:srgbClr val="111111"/>
                </a:solidFill>
                <a:latin typeface="+mj-lt"/>
              </a:rPr>
              <a:t>: This class adds the basic functionality of layout, input, focus, and events to UI elements and sets the basic foundation of the layout process</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err="1">
                <a:solidFill>
                  <a:srgbClr val="111111"/>
                </a:solidFill>
                <a:latin typeface="+mj-lt"/>
              </a:rPr>
              <a:t>FrameworkElement</a:t>
            </a:r>
            <a:r>
              <a:rPr lang="en-US" sz="1950" dirty="0">
                <a:solidFill>
                  <a:srgbClr val="111111"/>
                </a:solidFill>
                <a:latin typeface="+mj-lt"/>
              </a:rPr>
              <a:t>: This class extends the functionality provided by the </a:t>
            </a:r>
            <a:r>
              <a:rPr lang="en-US" sz="1950" dirty="0" err="1">
                <a:solidFill>
                  <a:srgbClr val="111111"/>
                </a:solidFill>
                <a:latin typeface="+mj-lt"/>
              </a:rPr>
              <a:t>UIElement</a:t>
            </a:r>
            <a:r>
              <a:rPr lang="en-US" sz="1950" dirty="0">
                <a:solidFill>
                  <a:srgbClr val="111111"/>
                </a:solidFill>
                <a:latin typeface="+mj-lt"/>
              </a:rPr>
              <a:t>, and override the layout for framework level implementations</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Shapes: This class is the base class for shape elements like Line, Ellipse, Polygon, Path, </a:t>
            </a:r>
            <a:r>
              <a:rPr lang="en-US" sz="1950" dirty="0" err="1">
                <a:solidFill>
                  <a:srgbClr val="111111"/>
                </a:solidFill>
                <a:latin typeface="+mj-lt"/>
              </a:rPr>
              <a:t>etc</a:t>
            </a:r>
            <a:endParaRPr lang="en-US" sz="1950" dirty="0">
              <a:solidFill>
                <a:srgbClr val="111111"/>
              </a:solidFill>
              <a:latin typeface="+mj-lt"/>
            </a:endParaRP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Controls: This namespace </a:t>
            </a:r>
            <a:r>
              <a:rPr lang="en-US" sz="1950" dirty="0">
                <a:solidFill>
                  <a:srgbClr val="FF0000"/>
                </a:solidFill>
                <a:latin typeface="+mj-lt"/>
              </a:rPr>
              <a:t>contains all the elements </a:t>
            </a:r>
            <a:r>
              <a:rPr lang="en-US" sz="1950" dirty="0">
                <a:solidFill>
                  <a:srgbClr val="111111"/>
                </a:solidFill>
                <a:latin typeface="+mj-lt"/>
              </a:rPr>
              <a:t>that help in interacting with the user. Few of the control like Textbox, Button, </a:t>
            </a:r>
            <a:r>
              <a:rPr lang="en-US" sz="1950" dirty="0" err="1">
                <a:solidFill>
                  <a:srgbClr val="111111"/>
                </a:solidFill>
                <a:latin typeface="+mj-lt"/>
              </a:rPr>
              <a:t>Listbox</a:t>
            </a:r>
            <a:r>
              <a:rPr lang="en-US" sz="1950" dirty="0">
                <a:solidFill>
                  <a:srgbClr val="111111"/>
                </a:solidFill>
                <a:latin typeface="+mj-lt"/>
              </a:rPr>
              <a:t>, Menu, </a:t>
            </a:r>
            <a:r>
              <a:rPr lang="en-US" sz="1950" dirty="0" err="1">
                <a:solidFill>
                  <a:srgbClr val="111111"/>
                </a:solidFill>
                <a:latin typeface="+mj-lt"/>
              </a:rPr>
              <a:t>etc</a:t>
            </a:r>
            <a:r>
              <a:rPr lang="en-US" sz="1950" dirty="0">
                <a:solidFill>
                  <a:srgbClr val="111111"/>
                </a:solidFill>
                <a:latin typeface="+mj-lt"/>
              </a:rPr>
              <a:t>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247412" y="1371507"/>
            <a:ext cx="7093765" cy="431575"/>
          </a:xfrm>
        </p:spPr>
        <p:txBody>
          <a:bodyPr>
            <a:noAutofit/>
          </a:bodyPr>
          <a:lstStyle/>
          <a:p>
            <a:r>
              <a:rPr lang="en-US" sz="3000"/>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54552" y="1899964"/>
            <a:ext cx="9156989" cy="3495829"/>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err="1">
                <a:solidFill>
                  <a:srgbClr val="111111"/>
                </a:solidFill>
                <a:latin typeface="+mj-lt"/>
              </a:rPr>
              <a:t>ContentControl</a:t>
            </a:r>
            <a:r>
              <a:rPr lang="en-US" sz="1950" dirty="0">
                <a:solidFill>
                  <a:srgbClr val="111111"/>
                </a:solidFill>
                <a:latin typeface="+mj-lt"/>
              </a:rPr>
              <a:t>: This is the base class for all the control that supports only single content. Control from Label, Button, Windows, etc. The appearance of the control can be enhanced using a data template</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err="1">
                <a:solidFill>
                  <a:srgbClr val="111111"/>
                </a:solidFill>
                <a:latin typeface="+mj-lt"/>
              </a:rPr>
              <a:t>ItemsControl</a:t>
            </a:r>
            <a:r>
              <a:rPr lang="en-US" sz="1950" dirty="0">
                <a:solidFill>
                  <a:srgbClr val="111111"/>
                </a:solidFill>
                <a:latin typeface="+mj-lt"/>
              </a:rPr>
              <a:t>: This is the base class for all the control that displays a list of items and includes controls like, </a:t>
            </a:r>
            <a:r>
              <a:rPr lang="en-US" sz="1950" dirty="0" err="1">
                <a:solidFill>
                  <a:srgbClr val="111111"/>
                </a:solidFill>
                <a:latin typeface="+mj-lt"/>
              </a:rPr>
              <a:t>ListBox</a:t>
            </a:r>
            <a:r>
              <a:rPr lang="en-US" sz="1950" dirty="0">
                <a:solidFill>
                  <a:srgbClr val="111111"/>
                </a:solidFill>
                <a:latin typeface="+mj-lt"/>
              </a:rPr>
              <a:t>, </a:t>
            </a:r>
            <a:r>
              <a:rPr lang="en-US" sz="1950" dirty="0" err="1">
                <a:solidFill>
                  <a:srgbClr val="111111"/>
                </a:solidFill>
                <a:latin typeface="+mj-lt"/>
              </a:rPr>
              <a:t>TreeView</a:t>
            </a:r>
            <a:r>
              <a:rPr lang="en-US" sz="1950" dirty="0">
                <a:solidFill>
                  <a:srgbClr val="111111"/>
                </a:solidFill>
                <a:latin typeface="+mj-lt"/>
              </a:rPr>
              <a:t>, Menus, Toolbar, etc. </a:t>
            </a:r>
            <a:r>
              <a:rPr lang="en-US" sz="1950" dirty="0" err="1">
                <a:solidFill>
                  <a:srgbClr val="111111"/>
                </a:solidFill>
                <a:latin typeface="+mj-lt"/>
              </a:rPr>
              <a:t>ControlTemplate</a:t>
            </a:r>
            <a:r>
              <a:rPr lang="en-US" sz="1950" dirty="0">
                <a:solidFill>
                  <a:srgbClr val="111111"/>
                </a:solidFill>
                <a:latin typeface="+mj-lt"/>
              </a:rPr>
              <a:t> can be used to change the appearance of the control and </a:t>
            </a:r>
            <a:r>
              <a:rPr lang="en-US" sz="1950" dirty="0" err="1">
                <a:solidFill>
                  <a:srgbClr val="111111"/>
                </a:solidFill>
                <a:latin typeface="+mj-lt"/>
              </a:rPr>
              <a:t>ItemsTemplate</a:t>
            </a:r>
            <a:r>
              <a:rPr lang="en-US" sz="1950" dirty="0">
                <a:solidFill>
                  <a:srgbClr val="111111"/>
                </a:solidFill>
                <a:latin typeface="+mj-lt"/>
              </a:rPr>
              <a:t> can be applied to define how the objects will be displayed on the control</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Panel: This class is the base class of all the layout container elements. The class can host child objects and provides service to position and arrange child objects in the user interface. Control like Grid, Canvas, </a:t>
            </a:r>
            <a:r>
              <a:rPr lang="en-US" sz="1950" dirty="0" err="1">
                <a:solidFill>
                  <a:srgbClr val="111111"/>
                </a:solidFill>
                <a:latin typeface="+mj-lt"/>
              </a:rPr>
              <a:t>DockPanel</a:t>
            </a:r>
            <a:r>
              <a:rPr lang="en-US" sz="1950" dirty="0">
                <a:solidFill>
                  <a:srgbClr val="111111"/>
                </a:solidFill>
                <a:latin typeface="+mj-lt"/>
              </a:rPr>
              <a:t>, </a:t>
            </a:r>
            <a:r>
              <a:rPr lang="en-US" sz="1950" dirty="0" err="1">
                <a:solidFill>
                  <a:srgbClr val="111111"/>
                </a:solidFill>
                <a:latin typeface="+mj-lt"/>
              </a:rPr>
              <a:t>StackPanel</a:t>
            </a:r>
            <a:r>
              <a:rPr lang="en-US" sz="1950" dirty="0">
                <a:solidFill>
                  <a:srgbClr val="111111"/>
                </a:solidFill>
                <a:latin typeface="+mj-lt"/>
              </a:rPr>
              <a:t>, </a:t>
            </a:r>
            <a:r>
              <a:rPr lang="en-US" sz="1950" dirty="0" err="1">
                <a:solidFill>
                  <a:srgbClr val="111111"/>
                </a:solidFill>
                <a:latin typeface="+mj-lt"/>
              </a:rPr>
              <a:t>WrapPanel</a:t>
            </a:r>
            <a:r>
              <a:rPr lang="en-US" sz="1950" dirty="0">
                <a:solidFill>
                  <a:srgbClr val="111111"/>
                </a:solidFill>
                <a:latin typeface="+mj-lt"/>
              </a:rPr>
              <a:t>, </a:t>
            </a:r>
            <a:r>
              <a:rPr lang="en-US" sz="1950" dirty="0" err="1">
                <a:solidFill>
                  <a:srgbClr val="111111"/>
                </a:solidFill>
                <a:latin typeface="+mj-lt"/>
              </a:rPr>
              <a:t>etc</a:t>
            </a:r>
            <a:r>
              <a:rPr lang="en-US" sz="1950" dirty="0">
                <a:solidFill>
                  <a:srgbClr val="111111"/>
                </a:solidFill>
                <a:latin typeface="+mj-lt"/>
              </a:rPr>
              <a:t> derives from this class</a:t>
            </a:r>
          </a:p>
        </p:txBody>
      </p:sp>
    </p:spTree>
    <p:extLst>
      <p:ext uri="{BB962C8B-B14F-4D97-AF65-F5344CB8AC3E}">
        <p14:creationId xmlns:p14="http://schemas.microsoft.com/office/powerpoint/2010/main" val="336830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a:t>WPF Capabilities and Features</a:t>
            </a:r>
            <a:endParaRPr lang="en-US" sz="3000" dirty="0"/>
          </a:p>
        </p:txBody>
      </p:sp>
      <p:sp>
        <p:nvSpPr>
          <p:cNvPr id="8" name="TextBox 7">
            <a:extLst>
              <a:ext uri="{FF2B5EF4-FFF2-40B4-BE49-F238E27FC236}">
                <a16:creationId xmlns:a16="http://schemas.microsoft.com/office/drawing/2014/main" id="{A7843F7A-6E49-4419-A6A4-2670D1338A83}"/>
              </a:ext>
            </a:extLst>
          </p:cNvPr>
          <p:cNvSpPr txBox="1"/>
          <p:nvPr/>
        </p:nvSpPr>
        <p:spPr>
          <a:xfrm>
            <a:off x="-23645" y="2051824"/>
            <a:ext cx="9110495" cy="3474028"/>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Providing a Separation of Concerns via XAML</a:t>
            </a:r>
          </a:p>
          <a:p>
            <a:pPr marL="385763" indent="-172641">
              <a:spcBef>
                <a:spcPts val="900"/>
              </a:spcBef>
              <a:spcAft>
                <a:spcPts val="900"/>
              </a:spcAft>
              <a:buClr>
                <a:srgbClr val="973735"/>
              </a:buClr>
              <a:buSzPct val="70000"/>
              <a:buFont typeface="Wingdings" panose="05000000000000000000" pitchFamily="2" charset="2"/>
              <a:buChar char="§"/>
              <a:tabLst>
                <a:tab pos="180975" algn="l"/>
              </a:tabLst>
              <a:defRPr/>
            </a:pPr>
            <a:r>
              <a:rPr lang="en-US" sz="1725" dirty="0"/>
              <a:t>One of the most compelling benefits is that WPF provides a way to cleanly separate the look and feel of a GUI application from the programming logic</a:t>
            </a:r>
          </a:p>
          <a:p>
            <a:pPr marL="385763" indent="-172641" algn="just">
              <a:spcBef>
                <a:spcPts val="900"/>
              </a:spcBef>
              <a:spcAft>
                <a:spcPts val="900"/>
              </a:spcAft>
              <a:buClr>
                <a:srgbClr val="973735"/>
              </a:buClr>
              <a:buSzPct val="70000"/>
              <a:buFont typeface="Wingdings" panose="05000000000000000000" pitchFamily="2" charset="2"/>
              <a:buChar char="§"/>
              <a:tabLst>
                <a:tab pos="180975" algn="l"/>
              </a:tabLst>
              <a:defRPr/>
            </a:pPr>
            <a:r>
              <a:rPr lang="en-US" sz="1725" dirty="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385763" indent="-172641" algn="just">
              <a:spcBef>
                <a:spcPts val="900"/>
              </a:spcBef>
              <a:spcAft>
                <a:spcPts val="900"/>
              </a:spcAft>
              <a:buClr>
                <a:srgbClr val="973735"/>
              </a:buClr>
              <a:buSzPct val="70000"/>
              <a:buFont typeface="Wingdings" panose="05000000000000000000" pitchFamily="2" charset="2"/>
              <a:buChar char="§"/>
              <a:tabLst>
                <a:tab pos="180975" algn="l"/>
              </a:tabLst>
              <a:defRPr/>
            </a:pPr>
            <a:r>
              <a:rPr lang="en-US" sz="1725" dirty="0"/>
              <a:t>XAML allows us to </a:t>
            </a:r>
            <a:r>
              <a:rPr lang="en-US" sz="1725" dirty="0">
                <a:solidFill>
                  <a:srgbClr val="FF0000"/>
                </a:solidFill>
              </a:rPr>
              <a:t>define not only simple UI elements (buttons, grids, list boxes, etc.) </a:t>
            </a:r>
            <a:r>
              <a:rPr lang="en-US" sz="1725" dirty="0"/>
              <a:t>in markup but also </a:t>
            </a:r>
            <a:r>
              <a:rPr lang="en-US" sz="1725" dirty="0">
                <a:solidFill>
                  <a:srgbClr val="FF0000"/>
                </a:solidFill>
              </a:rPr>
              <a:t>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13</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566535" y="1721093"/>
            <a:ext cx="7943065" cy="3896059"/>
            <a:chOff x="672252" y="1151791"/>
            <a:chExt cx="10590753" cy="5194745"/>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51791"/>
              <a:ext cx="6905625" cy="300501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1500">
                  <a:latin typeface="Consolas" panose="020B0609020204030204" pitchFamily="49" charset="0"/>
                </a:rPr>
                <a:t>&lt;Window ... &gt;</a:t>
              </a:r>
            </a:p>
            <a:p>
              <a:pPr algn="l" eaLnBrk="1" hangingPunct="1">
                <a:lnSpc>
                  <a:spcPct val="90000"/>
                </a:lnSpc>
                <a:buClr>
                  <a:schemeClr val="hlink"/>
                </a:buClr>
                <a:buSzPct val="90000"/>
              </a:pPr>
              <a:r>
                <a:rPr lang="en-US" altLang="en-US" sz="1500">
                  <a:latin typeface="Consolas" panose="020B0609020204030204" pitchFamily="49" charset="0"/>
                </a:rPr>
                <a:t>...</a:t>
              </a:r>
            </a:p>
            <a:p>
              <a:pPr algn="l" eaLnBrk="1" hangingPunct="1">
                <a:lnSpc>
                  <a:spcPct val="90000"/>
                </a:lnSpc>
                <a:buClr>
                  <a:schemeClr val="hlink"/>
                </a:buClr>
                <a:buSzPct val="90000"/>
              </a:pPr>
              <a:r>
                <a:rPr lang="en-US" altLang="en-US" sz="1500">
                  <a:latin typeface="Consolas" panose="020B0609020204030204" pitchFamily="49" charset="0"/>
                </a:rPr>
                <a:t>	&lt;Label&gt;Label&lt;/Label&gt;</a:t>
              </a:r>
            </a:p>
            <a:p>
              <a:pPr algn="l" eaLnBrk="1" hangingPunct="1">
                <a:lnSpc>
                  <a:spcPct val="90000"/>
                </a:lnSpc>
                <a:buClr>
                  <a:schemeClr val="hlink"/>
                </a:buClr>
                <a:buSzPct val="90000"/>
              </a:pPr>
              <a:r>
                <a:rPr lang="en-US" altLang="en-US" sz="1500">
                  <a:latin typeface="Consolas" panose="020B0609020204030204" pitchFamily="49" charset="0"/>
                </a:rPr>
                <a:t>	&lt;TextBox&gt;TextBox&lt;/TextBox&gt;</a:t>
              </a:r>
            </a:p>
            <a:p>
              <a:pPr algn="l" eaLnBrk="1" hangingPunct="1">
                <a:lnSpc>
                  <a:spcPct val="90000"/>
                </a:lnSpc>
                <a:buClr>
                  <a:schemeClr val="hlink"/>
                </a:buClr>
                <a:buSzPct val="90000"/>
              </a:pPr>
              <a:r>
                <a:rPr lang="en-US" altLang="en-US" sz="15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15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15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1500">
                <a:latin typeface="Consolas" panose="020B0609020204030204" pitchFamily="49" charset="0"/>
              </a:endParaRPr>
            </a:p>
            <a:p>
              <a:pPr algn="l" eaLnBrk="1" hangingPunct="1">
                <a:lnSpc>
                  <a:spcPct val="90000"/>
                </a:lnSpc>
                <a:buClr>
                  <a:schemeClr val="hlink"/>
                </a:buClr>
                <a:buSzPct val="90000"/>
              </a:pPr>
              <a:r>
                <a:rPr lang="en-US" altLang="en-US" sz="15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3825427" y="1291369"/>
            <a:ext cx="2167529" cy="300082"/>
          </a:xfrm>
          <a:prstGeom prst="rect">
            <a:avLst/>
          </a:prstGeom>
          <a:noFill/>
        </p:spPr>
        <p:txBody>
          <a:bodyPr wrap="square">
            <a:spAutoFit/>
          </a:bodyPr>
          <a:lstStyle/>
          <a:p>
            <a:pPr algn="just">
              <a:spcBef>
                <a:spcPts val="900"/>
              </a:spcBef>
              <a:spcAft>
                <a:spcPts val="900"/>
              </a:spcAft>
              <a:buClr>
                <a:srgbClr val="973735"/>
              </a:buClr>
              <a:buSzPct val="50000"/>
              <a:tabLst>
                <a:tab pos="180975" algn="l"/>
              </a:tabLst>
              <a:defRPr/>
            </a:pPr>
            <a:r>
              <a:rPr lang="en-US" sz="1350"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a:t>WPF Capabilities and Features</a:t>
            </a:r>
            <a:endParaRPr lang="en-US" sz="3000"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4553" y="1950512"/>
            <a:ext cx="9191290" cy="3860031"/>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Providing an Optimized Rendering Model</a:t>
            </a:r>
          </a:p>
          <a:p>
            <a:pPr marL="385763" indent="-172641" algn="just">
              <a:spcBef>
                <a:spcPts val="450"/>
              </a:spcBef>
              <a:spcAft>
                <a:spcPts val="450"/>
              </a:spcAft>
              <a:buClr>
                <a:srgbClr val="973735"/>
              </a:buClr>
              <a:buSzPct val="70000"/>
              <a:buFont typeface="Wingdings" panose="05000000000000000000" pitchFamily="2" charset="2"/>
              <a:buChar char="§"/>
              <a:tabLst>
                <a:tab pos="180975" algn="l"/>
              </a:tabLst>
              <a:defRPr/>
            </a:pPr>
            <a:r>
              <a:rPr lang="en-US" sz="1725" dirty="0"/>
              <a:t>The WPF programming model is quite different, in that GDI is not used when rendering graphical data. </a:t>
            </a:r>
            <a:r>
              <a:rPr lang="en-US" sz="1725" dirty="0">
                <a:solidFill>
                  <a:srgbClr val="FF0000"/>
                </a:solidFill>
              </a:rPr>
              <a:t>All rendering operations (e.g., 2D graphics, 3D graphics, animations, control rendering</a:t>
            </a:r>
            <a:r>
              <a:rPr lang="en-US" sz="1725" dirty="0"/>
              <a:t>, etc.) now make use of the DirectX API</a:t>
            </a:r>
          </a:p>
          <a:p>
            <a:pPr marL="385763" indent="-172641" algn="just">
              <a:spcBef>
                <a:spcPts val="450"/>
              </a:spcBef>
              <a:spcAft>
                <a:spcPts val="450"/>
              </a:spcAft>
              <a:buClr>
                <a:srgbClr val="973735"/>
              </a:buClr>
              <a:buSzPct val="70000"/>
              <a:buFont typeface="Wingdings" panose="05000000000000000000" pitchFamily="2" charset="2"/>
              <a:buChar char="§"/>
              <a:tabLst>
                <a:tab pos="180975" algn="l"/>
              </a:tabLst>
              <a:defRPr/>
            </a:pPr>
            <a:r>
              <a:rPr lang="en-US" sz="1725" dirty="0"/>
              <a:t>The first obvious benefit is that our WPF applications will </a:t>
            </a:r>
            <a:r>
              <a:rPr lang="en-US" sz="1725" dirty="0">
                <a:solidFill>
                  <a:srgbClr val="FF0000"/>
                </a:solidFill>
              </a:rPr>
              <a:t>automatically take advantage of hardware and software optimizations</a:t>
            </a:r>
          </a:p>
          <a:p>
            <a:pPr marL="385763" indent="-172641" algn="just">
              <a:spcBef>
                <a:spcPts val="450"/>
              </a:spcBef>
              <a:spcAft>
                <a:spcPts val="450"/>
              </a:spcAft>
              <a:buClr>
                <a:srgbClr val="973735"/>
              </a:buClr>
              <a:buSzPct val="70000"/>
              <a:buFont typeface="Wingdings" panose="05000000000000000000" pitchFamily="2" charset="2"/>
              <a:buChar char="§"/>
              <a:tabLst>
                <a:tab pos="180975" algn="l"/>
              </a:tabLst>
              <a:defRPr/>
            </a:pPr>
            <a:r>
              <a:rPr lang="en-US" sz="1725" dirty="0"/>
              <a:t>As well, WPF applications can tap into very rich graphical services (blur </a:t>
            </a:r>
            <a:r>
              <a:rPr lang="en-US" sz="1725" dirty="0" err="1"/>
              <a:t>effects,anti</a:t>
            </a:r>
            <a:r>
              <a:rPr lang="en-US" sz="1725" dirty="0"/>
              <a:t>-aliasing, transparency, etc.) without the complexity of programming directly against the DirectX AP</a:t>
            </a:r>
          </a:p>
          <a:p>
            <a:pPr marL="470297" indent="-257175" algn="just">
              <a:spcBef>
                <a:spcPts val="450"/>
              </a:spcBef>
              <a:spcAft>
                <a:spcPts val="450"/>
              </a:spcAft>
              <a:buClr>
                <a:srgbClr val="973735"/>
              </a:buClr>
              <a:buSzPct val="70000"/>
              <a:buFont typeface="Wingdings" panose="05000000000000000000" pitchFamily="2" charset="2"/>
              <a:buChar char="Ø"/>
              <a:tabLst>
                <a:tab pos="180975" algn="l"/>
              </a:tabLst>
              <a:defRPr/>
            </a:pPr>
            <a:r>
              <a:rPr lang="en-US" i="1" dirty="0"/>
              <a:t>If we want to build a desktop application that requires the fastest possible execution speed (such as a 3D video game), unmanaged C++ and DirectX are still the best approach</a:t>
            </a:r>
            <a:endParaRPr lang="en-US" sz="1725" i="1" dirty="0"/>
          </a:p>
        </p:txBody>
      </p:sp>
    </p:spTree>
    <p:extLst>
      <p:ext uri="{BB962C8B-B14F-4D97-AF65-F5344CB8AC3E}">
        <p14:creationId xmlns:p14="http://schemas.microsoft.com/office/powerpoint/2010/main" val="335033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a:t>WPF Capabilities and Features</a:t>
            </a:r>
            <a:endParaRPr lang="en-US" sz="3000"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4553" y="1888166"/>
            <a:ext cx="9198553" cy="4172937"/>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Simplifying Complex UI Programming</a:t>
            </a:r>
          </a:p>
          <a:p>
            <a:pPr marL="385763" indent="-172641" algn="just">
              <a:buClr>
                <a:srgbClr val="973735"/>
              </a:buClr>
              <a:buSzPct val="70000"/>
              <a:buFont typeface="Wingdings" panose="05000000000000000000" pitchFamily="2" charset="2"/>
              <a:buChar char="§"/>
              <a:tabLst>
                <a:tab pos="180975" algn="l"/>
              </a:tabLst>
              <a:defRPr/>
            </a:pPr>
            <a:r>
              <a:rPr lang="en-US" sz="1725" dirty="0"/>
              <a:t>A number of layout managers (far more than Windows Forms) to provide extremely </a:t>
            </a:r>
          </a:p>
          <a:p>
            <a:pPr marL="213122" algn="just">
              <a:buClr>
                <a:srgbClr val="973735"/>
              </a:buClr>
              <a:buSzPct val="70000"/>
              <a:tabLst>
                <a:tab pos="180975" algn="l"/>
              </a:tabLst>
              <a:defRPr/>
            </a:pPr>
            <a:r>
              <a:rPr lang="en-US" sz="1725" dirty="0"/>
              <a:t>  flexible control over the placement and repositioning of content</a:t>
            </a:r>
          </a:p>
          <a:p>
            <a:pPr marL="385763" indent="-172641" algn="just">
              <a:buClr>
                <a:srgbClr val="973735"/>
              </a:buClr>
              <a:buSzPct val="70000"/>
              <a:buFont typeface="Wingdings" panose="05000000000000000000" pitchFamily="2" charset="2"/>
              <a:buChar char="§"/>
              <a:tabLst>
                <a:tab pos="180975" algn="l"/>
              </a:tabLst>
              <a:defRPr/>
            </a:pPr>
            <a:r>
              <a:rPr lang="en-US" sz="1725" dirty="0"/>
              <a:t>Use of an enhanced </a:t>
            </a:r>
            <a:r>
              <a:rPr lang="en-US" sz="1725" dirty="0">
                <a:solidFill>
                  <a:srgbClr val="FF0000"/>
                </a:solidFill>
              </a:rPr>
              <a:t>data-binding</a:t>
            </a:r>
            <a:r>
              <a:rPr lang="en-US" sz="1725" dirty="0"/>
              <a:t> engine to bind content to UI elements in a variety </a:t>
            </a:r>
          </a:p>
          <a:p>
            <a:pPr marL="213122" algn="just">
              <a:buClr>
                <a:srgbClr val="973735"/>
              </a:buClr>
              <a:buSzPct val="70000"/>
              <a:tabLst>
                <a:tab pos="180975" algn="l"/>
              </a:tabLst>
              <a:defRPr/>
            </a:pPr>
            <a:r>
              <a:rPr lang="en-US" sz="1725" dirty="0"/>
              <a:t>   of ways and a built-in style engine, which allows us to define “themes” for a WPF    </a:t>
            </a:r>
          </a:p>
          <a:p>
            <a:pPr marL="213122" algn="just">
              <a:buClr>
                <a:srgbClr val="973735"/>
              </a:buClr>
              <a:buSzPct val="70000"/>
              <a:tabLst>
                <a:tab pos="180975" algn="l"/>
              </a:tabLst>
              <a:defRPr/>
            </a:pPr>
            <a:r>
              <a:rPr lang="en-US" sz="1725" dirty="0"/>
              <a:t>   application </a:t>
            </a:r>
          </a:p>
          <a:p>
            <a:pPr marL="385763" indent="-172641" algn="just">
              <a:buClr>
                <a:srgbClr val="973735"/>
              </a:buClr>
              <a:buSzPct val="70000"/>
              <a:buFont typeface="Wingdings" panose="05000000000000000000" pitchFamily="2" charset="2"/>
              <a:buChar char="§"/>
              <a:tabLst>
                <a:tab pos="180975" algn="l"/>
              </a:tabLst>
              <a:defRPr/>
            </a:pPr>
            <a:r>
              <a:rPr lang="en-US" sz="1725" dirty="0"/>
              <a:t>Use of vector graphics, which allows content to be automatically resized to fit the size   and resolution of the screen hosting the application</a:t>
            </a:r>
          </a:p>
          <a:p>
            <a:pPr marL="385763" indent="-172641" algn="just">
              <a:buClr>
                <a:srgbClr val="973735"/>
              </a:buClr>
              <a:buSzPct val="70000"/>
              <a:buFont typeface="Wingdings" panose="05000000000000000000" pitchFamily="2" charset="2"/>
              <a:buChar char="§"/>
              <a:tabLst>
                <a:tab pos="180975" algn="l"/>
              </a:tabLst>
              <a:defRPr/>
            </a:pPr>
            <a:r>
              <a:rPr lang="en-US" sz="1725" dirty="0"/>
              <a:t>Support for 2D and 3D graphics, animations, and video and audio playback</a:t>
            </a:r>
          </a:p>
          <a:p>
            <a:pPr marL="385763" indent="-172641" algn="just">
              <a:buClr>
                <a:srgbClr val="973735"/>
              </a:buClr>
              <a:buSzPct val="70000"/>
              <a:buFont typeface="Wingdings" panose="05000000000000000000" pitchFamily="2" charset="2"/>
              <a:buChar char="§"/>
              <a:tabLst>
                <a:tab pos="180975" algn="l"/>
              </a:tabLst>
              <a:defRPr/>
            </a:pPr>
            <a:r>
              <a:rPr lang="en-US" sz="1725" dirty="0"/>
              <a:t>A rich typography API, such as support for XML Paper Specification (XPS) documents, fixed documents (WYSIWYG), flow documents, and document annotations (e.g., a Sticky Notes API)</a:t>
            </a:r>
          </a:p>
          <a:p>
            <a:pPr marL="385763" indent="-172641" algn="just">
              <a:buClr>
                <a:srgbClr val="973735"/>
              </a:buClr>
              <a:buSzPct val="70000"/>
              <a:buFont typeface="Wingdings" panose="05000000000000000000" pitchFamily="2" charset="2"/>
              <a:buChar char="§"/>
              <a:tabLst>
                <a:tab pos="180975" algn="l"/>
              </a:tabLst>
              <a:defRPr/>
            </a:pPr>
            <a:r>
              <a:rPr lang="en-US" sz="1725" dirty="0">
                <a:solidFill>
                  <a:srgbClr val="FF0000"/>
                </a:solidFill>
              </a:rPr>
              <a:t>Support for interoperating with legacy GUI models </a:t>
            </a:r>
            <a:r>
              <a:rPr lang="en-US" sz="1725" dirty="0"/>
              <a:t>(e.g.,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dirty="0"/>
              <a:t>The WPF Assemblies</a:t>
            </a:r>
          </a:p>
        </p:txBody>
      </p:sp>
      <p:sp>
        <p:nvSpPr>
          <p:cNvPr id="8" name="TextBox 7">
            <a:extLst>
              <a:ext uri="{FF2B5EF4-FFF2-40B4-BE49-F238E27FC236}">
                <a16:creationId xmlns:a16="http://schemas.microsoft.com/office/drawing/2014/main" id="{A7843F7A-6E49-4419-A6A4-2670D1338A83}"/>
              </a:ext>
            </a:extLst>
          </p:cNvPr>
          <p:cNvSpPr txBox="1"/>
          <p:nvPr/>
        </p:nvSpPr>
        <p:spPr>
          <a:xfrm>
            <a:off x="-38965" y="1942719"/>
            <a:ext cx="9133609" cy="692497"/>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nvPr>
        </p:nvGraphicFramePr>
        <p:xfrm>
          <a:off x="53714" y="2702642"/>
          <a:ext cx="9036572" cy="2834640"/>
        </p:xfrm>
        <a:graphic>
          <a:graphicData uri="http://schemas.openxmlformats.org/drawingml/2006/table">
            <a:tbl>
              <a:tblPr firstRow="1" bandRow="1">
                <a:tableStyleId>{5C22544A-7EE6-4342-B048-85BDC9FD1C3A}</a:tableStyleId>
              </a:tblPr>
              <a:tblGrid>
                <a:gridCol w="1983743">
                  <a:extLst>
                    <a:ext uri="{9D8B030D-6E8A-4147-A177-3AD203B41FA5}">
                      <a16:colId xmlns:a16="http://schemas.microsoft.com/office/drawing/2014/main" val="20000"/>
                    </a:ext>
                  </a:extLst>
                </a:gridCol>
                <a:gridCol w="7052830">
                  <a:extLst>
                    <a:ext uri="{9D8B030D-6E8A-4147-A177-3AD203B41FA5}">
                      <a16:colId xmlns:a16="http://schemas.microsoft.com/office/drawing/2014/main" val="20001"/>
                    </a:ext>
                  </a:extLst>
                </a:gridCol>
              </a:tblGrid>
              <a:tr h="297180">
                <a:tc>
                  <a:txBody>
                    <a:bodyPr/>
                    <a:lstStyle/>
                    <a:p>
                      <a:pPr marL="0" algn="l" defTabSz="914400" rtl="0" eaLnBrk="1" latinLnBrk="0" hangingPunct="1"/>
                      <a:r>
                        <a:rPr lang="en-US" sz="1500" b="1" kern="1200">
                          <a:solidFill>
                            <a:schemeClr val="lt1"/>
                          </a:solidFill>
                          <a:latin typeface="+mn-lt"/>
                          <a:ea typeface="+mn-ea"/>
                          <a:cs typeface="+mn-cs"/>
                        </a:rPr>
                        <a:t>Assembly</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685800">
                <a:tc>
                  <a:txBody>
                    <a:bodyPr/>
                    <a:lstStyle/>
                    <a:p>
                      <a:pPr fontAlgn="t"/>
                      <a:r>
                        <a:rPr lang="en-US" sz="1400"/>
                        <a:t>PresentationCore</a:t>
                      </a:r>
                      <a:endParaRPr lang="en-US" sz="1400">
                        <a:solidFill>
                          <a:srgbClr val="414141"/>
                        </a:solidFill>
                        <a:effectLst/>
                      </a:endParaRPr>
                    </a:p>
                  </a:txBody>
                  <a:tcPr marL="68580" marR="68580" marT="34290" marB="34290" anchor="ctr"/>
                </a:tc>
                <a:tc>
                  <a:txBody>
                    <a:bodyPr/>
                    <a:lstStyle/>
                    <a:p>
                      <a:pPr algn="just" fontAlgn="t"/>
                      <a:r>
                        <a:rPr lang="en-US" sz="1400"/>
                        <a:t>This assembly defines numerous namespaces that constitute the foundation of the WPF GUI layer. For example, this assembly contains support for the WPF Ink API, animation primitives, and numerous graphical rendering types</a:t>
                      </a:r>
                      <a:endParaRPr lang="en-US" sz="1400">
                        <a:solidFill>
                          <a:srgbClr val="414141"/>
                        </a:solidFill>
                        <a:effectLst/>
                      </a:endParaRPr>
                    </a:p>
                  </a:txBody>
                  <a:tcPr marL="68580" marR="68580" marT="34290" marB="34290" anchor="ctr"/>
                </a:tc>
                <a:extLst>
                  <a:ext uri="{0D108BD9-81ED-4DB2-BD59-A6C34878D82A}">
                    <a16:rowId xmlns:a16="http://schemas.microsoft.com/office/drawing/2014/main" val="10001"/>
                  </a:ext>
                </a:extLst>
              </a:tr>
              <a:tr h="480060">
                <a:tc>
                  <a:txBody>
                    <a:bodyPr/>
                    <a:lstStyle/>
                    <a:p>
                      <a:pPr fontAlgn="t"/>
                      <a:r>
                        <a:rPr lang="en-US" sz="1400"/>
                        <a:t>PresentationFramework</a:t>
                      </a:r>
                      <a:endParaRPr lang="en-US" sz="1400">
                        <a:solidFill>
                          <a:srgbClr val="414141"/>
                        </a:solidFill>
                        <a:effectLst/>
                      </a:endParaRPr>
                    </a:p>
                  </a:txBody>
                  <a:tcPr marL="68580" marR="68580" marT="34290" marB="34290" anchor="ctr"/>
                </a:tc>
                <a:tc>
                  <a:txBody>
                    <a:bodyPr/>
                    <a:lstStyle/>
                    <a:p>
                      <a:pPr algn="just" fontAlgn="t"/>
                      <a:r>
                        <a:rPr lang="en-US" sz="14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marL="68580" marR="68580" marT="34290" marB="34290" anchor="ctr"/>
                </a:tc>
                <a:extLst>
                  <a:ext uri="{0D108BD9-81ED-4DB2-BD59-A6C34878D82A}">
                    <a16:rowId xmlns:a16="http://schemas.microsoft.com/office/drawing/2014/main" val="10002"/>
                  </a:ext>
                </a:extLst>
              </a:tr>
              <a:tr h="685800">
                <a:tc>
                  <a:txBody>
                    <a:bodyPr/>
                    <a:lstStyle/>
                    <a:p>
                      <a:pPr marL="0" algn="l" defTabSz="914400" rtl="0" eaLnBrk="1" fontAlgn="t" latinLnBrk="0" hangingPunct="1"/>
                      <a:r>
                        <a:rPr lang="en-US" sz="1400" kern="1200">
                          <a:solidFill>
                            <a:schemeClr val="dk1"/>
                          </a:solidFill>
                          <a:latin typeface="+mn-lt"/>
                          <a:ea typeface="+mn-ea"/>
                          <a:cs typeface="+mn-cs"/>
                        </a:rPr>
                        <a:t>System.Xaml.dll</a:t>
                      </a:r>
                    </a:p>
                  </a:txBody>
                  <a:tcPr marL="68580" marR="68580" marT="34290" marB="34290" anchor="ctr"/>
                </a:tc>
                <a:tc>
                  <a:txBody>
                    <a:bodyPr/>
                    <a:lstStyle/>
                    <a:p>
                      <a:pPr algn="just" fontAlgn="t"/>
                      <a:r>
                        <a:rPr lang="en-US" sz="14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marL="68580" marR="68580" marT="34290" marB="34290" anchor="ctr"/>
                </a:tc>
                <a:extLst>
                  <a:ext uri="{0D108BD9-81ED-4DB2-BD59-A6C34878D82A}">
                    <a16:rowId xmlns:a16="http://schemas.microsoft.com/office/drawing/2014/main" val="10003"/>
                  </a:ext>
                </a:extLst>
              </a:tr>
              <a:tr h="685800">
                <a:tc>
                  <a:txBody>
                    <a:bodyPr/>
                    <a:lstStyle/>
                    <a:p>
                      <a:pPr marL="0" algn="l" defTabSz="914400" rtl="0" eaLnBrk="1" fontAlgn="t" latinLnBrk="0" hangingPunct="1"/>
                      <a:r>
                        <a:rPr lang="en-US" sz="1400" kern="1200">
                          <a:solidFill>
                            <a:schemeClr val="dk1"/>
                          </a:solidFill>
                          <a:latin typeface="+mn-lt"/>
                          <a:ea typeface="+mn-ea"/>
                          <a:cs typeface="+mn-cs"/>
                        </a:rPr>
                        <a:t>WindowsBase.dll</a:t>
                      </a:r>
                    </a:p>
                  </a:txBody>
                  <a:tcPr marL="68580" marR="68580" marT="34290" marB="34290" anchor="ctr"/>
                </a:tc>
                <a:tc>
                  <a:txBody>
                    <a:bodyPr/>
                    <a:lstStyle/>
                    <a:p>
                      <a:pPr algn="just" fontAlgn="t"/>
                      <a:r>
                        <a:rPr lang="en-US" sz="14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marL="68580" marR="68580" marT="34290" marB="3429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a:t>The WPF Namespaces</a:t>
            </a:r>
            <a:endParaRPr lang="en-US" sz="3000"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8965" y="1927132"/>
            <a:ext cx="9133609" cy="392415"/>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nvPr>
        </p:nvGraphicFramePr>
        <p:xfrm>
          <a:off x="50278" y="2618312"/>
          <a:ext cx="9036572" cy="3023952"/>
        </p:xfrm>
        <a:graphic>
          <a:graphicData uri="http://schemas.openxmlformats.org/drawingml/2006/table">
            <a:tbl>
              <a:tblPr firstRow="1" bandRow="1">
                <a:tableStyleId>{5C22544A-7EE6-4342-B048-85BDC9FD1C3A}</a:tableStyleId>
              </a:tblPr>
              <a:tblGrid>
                <a:gridCol w="2490299">
                  <a:extLst>
                    <a:ext uri="{9D8B030D-6E8A-4147-A177-3AD203B41FA5}">
                      <a16:colId xmlns:a16="http://schemas.microsoft.com/office/drawing/2014/main" val="20000"/>
                    </a:ext>
                  </a:extLst>
                </a:gridCol>
                <a:gridCol w="6546273">
                  <a:extLst>
                    <a:ext uri="{9D8B030D-6E8A-4147-A177-3AD203B41FA5}">
                      <a16:colId xmlns:a16="http://schemas.microsoft.com/office/drawing/2014/main" val="20001"/>
                    </a:ext>
                  </a:extLst>
                </a:gridCol>
              </a:tblGrid>
              <a:tr h="341838">
                <a:tc>
                  <a:txBody>
                    <a:bodyPr/>
                    <a:lstStyle/>
                    <a:p>
                      <a:pPr marL="0" algn="l" defTabSz="914400" rtl="0" eaLnBrk="1" latinLnBrk="0" hangingPunct="1"/>
                      <a:r>
                        <a:rPr lang="en-US" sz="1500" b="1" kern="1200">
                          <a:solidFill>
                            <a:schemeClr val="lt1"/>
                          </a:solidFill>
                          <a:latin typeface="+mn-lt"/>
                          <a:ea typeface="+mn-ea"/>
                          <a:cs typeface="+mn-cs"/>
                        </a:rPr>
                        <a:t>Assembly</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552200">
                <a:tc>
                  <a:txBody>
                    <a:bodyPr/>
                    <a:lstStyle/>
                    <a:p>
                      <a:pPr fontAlgn="t"/>
                      <a:r>
                        <a:rPr lang="en-US" sz="1000"/>
                        <a:t>System.Windows</a:t>
                      </a:r>
                      <a:endParaRPr lang="en-US" sz="1400">
                        <a:solidFill>
                          <a:srgbClr val="414141"/>
                        </a:solidFill>
                        <a:effectLst/>
                      </a:endParaRPr>
                    </a:p>
                  </a:txBody>
                  <a:tcPr marL="68580" marR="68580" marT="34290" marB="34290" anchor="ctr"/>
                </a:tc>
                <a:tc>
                  <a:txBody>
                    <a:bodyPr/>
                    <a:lstStyle/>
                    <a:p>
                      <a:pPr algn="just" fontAlgn="t"/>
                      <a:r>
                        <a:rPr lang="en-US" sz="1000"/>
                        <a:t>This is the root namespace of WPF. Here, we will find core classes (such as Application and Window) that are required by any WPF desktop project</a:t>
                      </a:r>
                      <a:endParaRPr lang="en-US" sz="1400">
                        <a:solidFill>
                          <a:srgbClr val="414141"/>
                        </a:solidFill>
                        <a:effectLst/>
                      </a:endParaRPr>
                    </a:p>
                  </a:txBody>
                  <a:tcPr marL="68580" marR="68580" marT="34290" marB="34290" anchor="ctr"/>
                </a:tc>
                <a:extLst>
                  <a:ext uri="{0D108BD9-81ED-4DB2-BD59-A6C34878D82A}">
                    <a16:rowId xmlns:a16="http://schemas.microsoft.com/office/drawing/2014/main" val="10001"/>
                  </a:ext>
                </a:extLst>
              </a:tr>
              <a:tr h="552200">
                <a:tc>
                  <a:txBody>
                    <a:bodyPr/>
                    <a:lstStyle/>
                    <a:p>
                      <a:pPr fontAlgn="t"/>
                      <a:r>
                        <a:rPr lang="en-US" sz="1000"/>
                        <a:t>System.Windows.Controls </a:t>
                      </a:r>
                      <a:endParaRPr lang="en-US" sz="1400">
                        <a:solidFill>
                          <a:srgbClr val="414141"/>
                        </a:solidFill>
                        <a:effectLst/>
                      </a:endParaRPr>
                    </a:p>
                  </a:txBody>
                  <a:tcPr marL="68580" marR="68580" marT="34290" marB="34290" anchor="ctr"/>
                </a:tc>
                <a:tc>
                  <a:txBody>
                    <a:bodyPr/>
                    <a:lstStyle/>
                    <a:p>
                      <a:pPr algn="just" fontAlgn="t"/>
                      <a:r>
                        <a:rPr lang="en-US" sz="1000"/>
                        <a:t>This contains all of the expected WPF widgets, including types to build menu systems, tooltips, and numerous layout managers</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2"/>
                  </a:ext>
                </a:extLst>
              </a:tr>
              <a:tr h="788857">
                <a:tc>
                  <a:txBody>
                    <a:bodyPr/>
                    <a:lstStyle/>
                    <a:p>
                      <a:pPr fontAlgn="t"/>
                      <a:r>
                        <a:rPr lang="en-US" sz="1000"/>
                        <a:t>System.Windows.Documents</a:t>
                      </a:r>
                      <a:endParaRPr lang="en-US" sz="1400">
                        <a:solidFill>
                          <a:srgbClr val="414141"/>
                        </a:solidFill>
                        <a:effectLst/>
                      </a:endParaRPr>
                    </a:p>
                  </a:txBody>
                  <a:tcPr marL="68580" marR="68580" marT="34290" marB="34290" anchor="ctr"/>
                </a:tc>
                <a:tc>
                  <a:txBody>
                    <a:bodyPr/>
                    <a:lstStyle/>
                    <a:p>
                      <a:pPr algn="just" fontAlgn="t"/>
                      <a:r>
                        <a:rPr lang="en-US" sz="1000"/>
                        <a:t>This contains types to work with the documents API, which allows us to integrate PDF-style functionality into our WPF applications, via the XML Paper Specification (XPS) protocol</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4"/>
                  </a:ext>
                </a:extLst>
              </a:tr>
              <a:tr h="788857">
                <a:tc>
                  <a:txBody>
                    <a:bodyPr/>
                    <a:lstStyle/>
                    <a:p>
                      <a:pPr fontAlgn="t"/>
                      <a:r>
                        <a:rPr lang="en-US" sz="1000"/>
                        <a:t>System.Windows.Ink</a:t>
                      </a:r>
                      <a:endParaRPr lang="en-US" sz="1400">
                        <a:solidFill>
                          <a:srgbClr val="414141"/>
                        </a:solidFill>
                        <a:effectLst/>
                      </a:endParaRPr>
                    </a:p>
                  </a:txBody>
                  <a:tcPr marL="68580" marR="68580" marT="34290" marB="34290" anchor="ctr"/>
                </a:tc>
                <a:tc>
                  <a:txBody>
                    <a:bodyPr/>
                    <a:lstStyle/>
                    <a:p>
                      <a:pPr algn="just" fontAlgn="t"/>
                      <a:r>
                        <a:rPr lang="en-US" sz="1000"/>
                        <a:t>This provides support for the Ink API, which allows us to capture input from a stylus or mouse, respond to input gestures, and so forth. This is useful for Tablet PC programming; however, any WPF can make use of this API</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297573" y="1397255"/>
            <a:ext cx="8846427" cy="431575"/>
          </a:xfrm>
        </p:spPr>
        <p:txBody>
          <a:bodyPr>
            <a:noAutofit/>
          </a:bodyPr>
          <a:lstStyle/>
          <a:p>
            <a:r>
              <a:rPr lang="en-US" sz="3000"/>
              <a:t>The WPF Namespaces</a:t>
            </a:r>
            <a:endParaRPr lang="en-US" sz="3000"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nvPr>
        </p:nvGraphicFramePr>
        <p:xfrm>
          <a:off x="53714" y="2174101"/>
          <a:ext cx="9036572" cy="3468164"/>
        </p:xfrm>
        <a:graphic>
          <a:graphicData uri="http://schemas.openxmlformats.org/drawingml/2006/table">
            <a:tbl>
              <a:tblPr firstRow="1" bandRow="1">
                <a:tableStyleId>{5C22544A-7EE6-4342-B048-85BDC9FD1C3A}</a:tableStyleId>
              </a:tblPr>
              <a:tblGrid>
                <a:gridCol w="2354380">
                  <a:extLst>
                    <a:ext uri="{9D8B030D-6E8A-4147-A177-3AD203B41FA5}">
                      <a16:colId xmlns:a16="http://schemas.microsoft.com/office/drawing/2014/main" val="20000"/>
                    </a:ext>
                  </a:extLst>
                </a:gridCol>
                <a:gridCol w="6682193">
                  <a:extLst>
                    <a:ext uri="{9D8B030D-6E8A-4147-A177-3AD203B41FA5}">
                      <a16:colId xmlns:a16="http://schemas.microsoft.com/office/drawing/2014/main" val="20001"/>
                    </a:ext>
                  </a:extLst>
                </a:gridCol>
              </a:tblGrid>
              <a:tr h="331515">
                <a:tc>
                  <a:txBody>
                    <a:bodyPr/>
                    <a:lstStyle/>
                    <a:p>
                      <a:pPr marL="0" algn="l" defTabSz="914400" rtl="0" eaLnBrk="1" latinLnBrk="0" hangingPunct="1"/>
                      <a:r>
                        <a:rPr lang="en-US" sz="1500" b="1" kern="1200">
                          <a:solidFill>
                            <a:schemeClr val="lt1"/>
                          </a:solidFill>
                          <a:latin typeface="+mn-lt"/>
                          <a:ea typeface="+mn-ea"/>
                          <a:cs typeface="+mn-cs"/>
                        </a:rPr>
                        <a:t>Namespace</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535526">
                <a:tc>
                  <a:txBody>
                    <a:bodyPr/>
                    <a:lstStyle/>
                    <a:p>
                      <a:pPr fontAlgn="t"/>
                      <a:r>
                        <a:rPr lang="en-US" sz="1000"/>
                        <a:t>System.Windows.Markup </a:t>
                      </a:r>
                      <a:endParaRPr lang="en-US" sz="1400">
                        <a:solidFill>
                          <a:srgbClr val="414141"/>
                        </a:solidFill>
                        <a:effectLst/>
                      </a:endParaRPr>
                    </a:p>
                  </a:txBody>
                  <a:tcPr marL="68580" marR="68580" marT="34290" marB="34290" anchor="ctr"/>
                </a:tc>
                <a:tc>
                  <a:txBody>
                    <a:bodyPr/>
                    <a:lstStyle/>
                    <a:p>
                      <a:pPr algn="just" fontAlgn="t"/>
                      <a:r>
                        <a:rPr lang="en-US" sz="1000"/>
                        <a:t>This namespace defines a number of types that allow XAML markup (and the equivalent binary format, BAML) to be parsed and processed programmatically</a:t>
                      </a:r>
                      <a:endParaRPr lang="en-US" sz="1400">
                        <a:solidFill>
                          <a:srgbClr val="414141"/>
                        </a:solidFill>
                        <a:effectLst/>
                      </a:endParaRPr>
                    </a:p>
                  </a:txBody>
                  <a:tcPr marL="68580" marR="68580" marT="34290" marB="34290" anchor="ctr"/>
                </a:tc>
                <a:extLst>
                  <a:ext uri="{0D108BD9-81ED-4DB2-BD59-A6C34878D82A}">
                    <a16:rowId xmlns:a16="http://schemas.microsoft.com/office/drawing/2014/main" val="10001"/>
                  </a:ext>
                </a:extLst>
              </a:tr>
              <a:tr h="765036">
                <a:tc>
                  <a:txBody>
                    <a:bodyPr/>
                    <a:lstStyle/>
                    <a:p>
                      <a:pPr fontAlgn="t"/>
                      <a:r>
                        <a:rPr lang="en-US" sz="1000"/>
                        <a:t>System.Windows.Media </a:t>
                      </a:r>
                      <a:endParaRPr lang="en-US" sz="1400">
                        <a:solidFill>
                          <a:srgbClr val="414141"/>
                        </a:solidFill>
                        <a:effectLst/>
                      </a:endParaRPr>
                    </a:p>
                  </a:txBody>
                  <a:tcPr marL="68580" marR="68580" marT="34290" marB="34290" anchor="ctr"/>
                </a:tc>
                <a:tc>
                  <a:txBody>
                    <a:bodyPr/>
                    <a:lstStyle/>
                    <a:p>
                      <a:pPr algn="just" fontAlgn="t"/>
                      <a:r>
                        <a:rPr lang="en-US" sz="1000"/>
                        <a:t>This is the root namespace to several media-centric namespaces. Within these namespaces we will find types to work with animations, 3D rendering, text rendering, and other multimedia primitives</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2"/>
                  </a:ext>
                </a:extLst>
              </a:tr>
              <a:tr h="765036">
                <a:tc>
                  <a:txBody>
                    <a:bodyPr/>
                    <a:lstStyle/>
                    <a:p>
                      <a:pPr fontAlgn="t"/>
                      <a:r>
                        <a:rPr lang="en-US" sz="1000"/>
                        <a:t>System.Windows.Navigation</a:t>
                      </a:r>
                      <a:endParaRPr lang="en-US" sz="1400">
                        <a:solidFill>
                          <a:srgbClr val="414141"/>
                        </a:solidFill>
                        <a:effectLst/>
                      </a:endParaRPr>
                    </a:p>
                  </a:txBody>
                  <a:tcPr marL="68580" marR="68580" marT="34290" marB="34290" anchor="ctr"/>
                </a:tc>
                <a:tc>
                  <a:txBody>
                    <a:bodyPr/>
                    <a:lstStyle/>
                    <a:p>
                      <a:pPr algn="just" fontAlgn="t"/>
                      <a:r>
                        <a:rPr lang="en-US" sz="1000"/>
                        <a:t>This namespace provides types to account for the navigation logic employed by XAML browser applications (XBAPs) as well as standard desktop applications that require a navigational page model</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3"/>
                  </a:ext>
                </a:extLst>
              </a:tr>
              <a:tr h="535526">
                <a:tc>
                  <a:txBody>
                    <a:bodyPr/>
                    <a:lstStyle/>
                    <a:p>
                      <a:pPr fontAlgn="t"/>
                      <a:r>
                        <a:rPr lang="en-US" sz="1000"/>
                        <a:t>System.Windows.Shapes</a:t>
                      </a:r>
                      <a:endParaRPr lang="en-US" sz="1400">
                        <a:solidFill>
                          <a:srgbClr val="414141"/>
                        </a:solidFill>
                        <a:effectLst/>
                      </a:endParaRPr>
                    </a:p>
                  </a:txBody>
                  <a:tcPr marL="68580" marR="68580" marT="34290" marB="34290" anchor="ctr"/>
                </a:tc>
                <a:tc>
                  <a:txBody>
                    <a:bodyPr/>
                    <a:lstStyle/>
                    <a:p>
                      <a:pPr algn="just" fontAlgn="t"/>
                      <a:r>
                        <a:rPr lang="en-US" sz="1000"/>
                        <a:t>This defines classes that allow us to render interactive 2D graphics that automatically respond to mouse input</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4"/>
                  </a:ext>
                </a:extLst>
              </a:tr>
              <a:tr h="535526">
                <a:tc>
                  <a:txBody>
                    <a:bodyPr/>
                    <a:lstStyle/>
                    <a:p>
                      <a:pPr fontAlgn="t"/>
                      <a:r>
                        <a:rPr lang="en-US" sz="1000"/>
                        <a:t>System.Windows.Data</a:t>
                      </a:r>
                      <a:endParaRPr lang="en-US" sz="1400">
                        <a:solidFill>
                          <a:srgbClr val="414141"/>
                        </a:solidFill>
                        <a:effectLst/>
                      </a:endParaRPr>
                    </a:p>
                  </a:txBody>
                  <a:tcPr marL="68580" marR="68580" marT="34290" marB="34290" anchor="ctr"/>
                </a:tc>
                <a:tc>
                  <a:txBody>
                    <a:bodyPr/>
                    <a:lstStyle/>
                    <a:p>
                      <a:pPr algn="just" fontAlgn="t"/>
                      <a:r>
                        <a:rPr lang="en-US" sz="1000"/>
                        <a:t>This contains types to work with the WPF data-binding engine, as well as support for data-binding templates</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177" y="2538344"/>
            <a:ext cx="8182841"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000" b="1">
                <a:latin typeface="Arial" panose="020B0604020202020204" pitchFamily="34" charset="0"/>
                <a:cs typeface="Arial" panose="020B0604020202020204" pitchFamily="34" charset="0"/>
              </a:rPr>
              <a:t> </a:t>
            </a:r>
            <a:r>
              <a:rPr lang="en-US" altLang="ko-KR" sz="3300" b="1">
                <a:solidFill>
                  <a:schemeClr val="accent2"/>
                </a:solidFill>
                <a:latin typeface="Arial" panose="020B0604020202020204" pitchFamily="34" charset="0"/>
                <a:cs typeface="Arial" panose="020B0604020202020204" pitchFamily="34" charset="0"/>
              </a:rPr>
              <a:t>Demo 01: </a:t>
            </a:r>
            <a:r>
              <a:rPr lang="en-US" altLang="ko-KR" sz="3300" b="1" dirty="0">
                <a:solidFill>
                  <a:schemeClr val="accent2"/>
                </a:solidFill>
                <a:latin typeface="Arial" panose="020B0604020202020204" pitchFamily="34" charset="0"/>
                <a:cs typeface="Arial" panose="020B0604020202020204" pitchFamily="34" charset="0"/>
              </a:rPr>
              <a:t>Create </a:t>
            </a:r>
            <a:r>
              <a:rPr lang="en-US" altLang="ko-KR" sz="3300" b="1">
                <a:solidFill>
                  <a:schemeClr val="accent2"/>
                </a:solidFill>
                <a:latin typeface="Arial" panose="020B0604020202020204" pitchFamily="34" charset="0"/>
                <a:cs typeface="Arial" panose="020B0604020202020204" pitchFamily="34" charset="0"/>
              </a:rPr>
              <a:t>a WPF Application </a:t>
            </a:r>
            <a:r>
              <a:rPr lang="en-US" altLang="ko-KR" sz="3300" b="1" dirty="0">
                <a:solidFill>
                  <a:schemeClr val="accent2"/>
                </a:solidFill>
                <a:latin typeface="Arial" panose="020B0604020202020204" pitchFamily="34" charset="0"/>
                <a:cs typeface="Arial" panose="020B0604020202020204" pitchFamily="34" charset="0"/>
              </a:rPr>
              <a:t>using dotnet </a:t>
            </a:r>
            <a:r>
              <a:rPr lang="en-US" sz="33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652" y="2538344"/>
            <a:ext cx="7470058"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300" b="1" dirty="0">
                <a:latin typeface="Arial" panose="020B0604020202020204" pitchFamily="34" charset="0"/>
                <a:cs typeface="Arial" panose="020B0604020202020204" pitchFamily="34" charset="0"/>
              </a:rPr>
              <a:t> </a:t>
            </a:r>
            <a:r>
              <a:rPr lang="en-US" altLang="ko-KR" sz="3300" b="1" dirty="0">
                <a:solidFill>
                  <a:schemeClr val="accent2"/>
                </a:solidFill>
                <a:latin typeface="Arial" panose="020B0604020202020204" pitchFamily="34" charset="0"/>
                <a:cs typeface="Arial" panose="020B0604020202020204" pitchFamily="34" charset="0"/>
              </a:rPr>
              <a:t>Overview Windows Presentation Foundation</a:t>
            </a:r>
            <a:endParaRPr lang="en-US" sz="33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05334" y="2171944"/>
            <a:ext cx="8384924" cy="44250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600"/>
              </a:spcAft>
              <a:buClr>
                <a:srgbClr val="973735"/>
              </a:buClr>
              <a:buSzPct val="50000"/>
              <a:buNone/>
              <a:tabLst>
                <a:tab pos="180975" algn="l"/>
              </a:tabLst>
              <a:defRPr/>
            </a:pPr>
            <a:r>
              <a:rPr lang="en-US" sz="1950"/>
              <a:t>2. Create WPF </a:t>
            </a:r>
            <a:r>
              <a:rPr lang="en-US" sz="1950" dirty="0"/>
              <a:t>App </a:t>
            </a:r>
            <a:r>
              <a:rPr lang="en-US" sz="1950"/>
              <a:t>named MyWPFApp</a:t>
            </a:r>
            <a:r>
              <a:rPr lang="en-US" sz="1950" i="1"/>
              <a:t> </a:t>
            </a:r>
            <a:r>
              <a:rPr lang="en-US" sz="1950" dirty="0"/>
              <a:t>with C# language</a:t>
            </a:r>
          </a:p>
          <a:p>
            <a:pPr marL="0" indent="0" algn="just">
              <a:spcAft>
                <a:spcPts val="600"/>
              </a:spcAft>
              <a:buClr>
                <a:srgbClr val="973735"/>
              </a:buClr>
              <a:buSzPct val="50000"/>
              <a:buNone/>
              <a:tabLst>
                <a:tab pos="180975" algn="l"/>
              </a:tabLst>
              <a:defRPr/>
            </a:pPr>
            <a:endParaRPr lang="en-US" sz="1950" dirty="0"/>
          </a:p>
          <a:p>
            <a:pPr marL="0" indent="0" algn="just">
              <a:spcAft>
                <a:spcPts val="600"/>
              </a:spcAft>
              <a:buClr>
                <a:srgbClr val="973735"/>
              </a:buClr>
              <a:buSzPct val="50000"/>
              <a:buNone/>
              <a:tabLst>
                <a:tab pos="180975" algn="l"/>
              </a:tabLst>
              <a:defRPr/>
            </a:pPr>
            <a:r>
              <a:rPr lang="en-US" sz="1950" dirty="0"/>
              <a:t>								</a:t>
            </a:r>
          </a:p>
          <a:p>
            <a:pPr marL="0" indent="0" algn="just">
              <a:spcAft>
                <a:spcPts val="600"/>
              </a:spcAft>
              <a:buClr>
                <a:srgbClr val="973735"/>
              </a:buClr>
              <a:buSzPct val="50000"/>
              <a:buNone/>
              <a:tabLst>
                <a:tab pos="180975" algn="l"/>
              </a:tabLst>
              <a:defRPr/>
            </a:pPr>
            <a:r>
              <a:rPr lang="en-US" sz="195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05334" y="1431819"/>
            <a:ext cx="9077633" cy="692497"/>
          </a:xfrm>
          <a:prstGeom prst="rect">
            <a:avLst/>
          </a:prstGeom>
          <a:noFill/>
        </p:spPr>
        <p:txBody>
          <a:bodyPr wrap="square">
            <a:spAutoFit/>
          </a:bodyPr>
          <a:lstStyle/>
          <a:p>
            <a:pPr algn="just">
              <a:spcAft>
                <a:spcPts val="600"/>
              </a:spcAft>
              <a:buClr>
                <a:srgbClr val="973735"/>
              </a:buClr>
              <a:buSzPct val="50000"/>
              <a:tabLst>
                <a:tab pos="180975" algn="l"/>
              </a:tabLst>
              <a:defRPr/>
            </a:pPr>
            <a:r>
              <a:rPr lang="en-US" sz="1950"/>
              <a:t>1. Install </a:t>
            </a:r>
            <a:r>
              <a:rPr lang="en-US" sz="1950" dirty="0"/>
              <a:t>package: dotnet-sdk-5.0.102-win-x64.exe and open Command Prompt dialog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05334" y="2685155"/>
            <a:ext cx="5246440" cy="2376765"/>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5826253" y="3100979"/>
            <a:ext cx="3234269" cy="2490387"/>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4442114" y="3214486"/>
            <a:ext cx="1480704" cy="1029071"/>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21</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1694884" y="2384882"/>
            <a:ext cx="5716433" cy="3265175"/>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187021" y="1398838"/>
            <a:ext cx="8384924" cy="44250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600"/>
              </a:spcAft>
              <a:buClr>
                <a:srgbClr val="973735"/>
              </a:buClr>
              <a:buSzPct val="50000"/>
              <a:buNone/>
              <a:tabLst>
                <a:tab pos="180975" algn="l"/>
              </a:tabLst>
              <a:defRPr/>
            </a:pPr>
            <a:r>
              <a:rPr lang="en-US" sz="1950"/>
              <a:t>3. Run </a:t>
            </a:r>
            <a:r>
              <a:rPr lang="en-US" sz="1950" i="1"/>
              <a:t>MyWPFApp </a:t>
            </a:r>
            <a:r>
              <a:rPr lang="en-US" sz="1950"/>
              <a:t>application</a:t>
            </a:r>
            <a:endParaRPr lang="en-US" sz="1950" dirty="0"/>
          </a:p>
          <a:p>
            <a:pPr marL="0" indent="0" algn="just">
              <a:spcAft>
                <a:spcPts val="600"/>
              </a:spcAft>
              <a:buClr>
                <a:srgbClr val="973735"/>
              </a:buClr>
              <a:buSzPct val="50000"/>
              <a:buNone/>
              <a:tabLst>
                <a:tab pos="180975" algn="l"/>
              </a:tabLst>
              <a:defRPr/>
            </a:pPr>
            <a:endParaRPr lang="en-US" sz="1950" dirty="0"/>
          </a:p>
          <a:p>
            <a:pPr marL="0" indent="0" algn="just">
              <a:spcAft>
                <a:spcPts val="600"/>
              </a:spcAft>
              <a:buClr>
                <a:srgbClr val="973735"/>
              </a:buClr>
              <a:buSzPct val="50000"/>
              <a:buNone/>
              <a:tabLst>
                <a:tab pos="180975" algn="l"/>
              </a:tabLst>
              <a:defRPr/>
            </a:pPr>
            <a:r>
              <a:rPr lang="en-US" sz="1950" dirty="0"/>
              <a:t>								</a:t>
            </a:r>
          </a:p>
          <a:p>
            <a:pPr marL="0" indent="0" algn="just">
              <a:spcAft>
                <a:spcPts val="600"/>
              </a:spcAft>
              <a:buClr>
                <a:srgbClr val="973735"/>
              </a:buClr>
              <a:buSzPct val="50000"/>
              <a:buNone/>
              <a:tabLst>
                <a:tab pos="180975" algn="l"/>
              </a:tabLst>
              <a:defRPr/>
            </a:pPr>
            <a:r>
              <a:rPr lang="en-US" sz="195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310316" y="1760278"/>
            <a:ext cx="3338595" cy="609019"/>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340419" y="2002847"/>
            <a:ext cx="2431788" cy="2493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55" y="2538344"/>
            <a:ext cx="7980218"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000" b="1">
                <a:latin typeface="Arial" panose="020B0604020202020204" pitchFamily="34" charset="0"/>
                <a:cs typeface="Arial" panose="020B0604020202020204" pitchFamily="34" charset="0"/>
              </a:rPr>
              <a:t> </a:t>
            </a:r>
            <a:r>
              <a:rPr lang="en-US" altLang="ko-KR" sz="3300" b="1">
                <a:solidFill>
                  <a:schemeClr val="accent2"/>
                </a:solidFill>
                <a:latin typeface="Arial" panose="020B0604020202020204" pitchFamily="34" charset="0"/>
                <a:cs typeface="Arial" panose="020B0604020202020204" pitchFamily="34" charset="0"/>
              </a:rPr>
              <a:t>Demo 02: </a:t>
            </a:r>
            <a:r>
              <a:rPr lang="en-US" altLang="ko-KR" sz="3300" b="1" dirty="0">
                <a:solidFill>
                  <a:schemeClr val="accent2"/>
                </a:solidFill>
                <a:latin typeface="Arial" panose="020B0604020202020204" pitchFamily="34" charset="0"/>
                <a:cs typeface="Arial" panose="020B0604020202020204" pitchFamily="34" charset="0"/>
              </a:rPr>
              <a:t>Create </a:t>
            </a:r>
            <a:r>
              <a:rPr lang="en-US" altLang="ko-KR" sz="3300" b="1">
                <a:solidFill>
                  <a:schemeClr val="accent2"/>
                </a:solidFill>
                <a:latin typeface="Arial" panose="020B0604020202020204" pitchFamily="34" charset="0"/>
                <a:cs typeface="Arial" panose="020B0604020202020204" pitchFamily="34" charset="0"/>
              </a:rPr>
              <a:t>a WPF Application using Visual Studio.NET</a:t>
            </a:r>
            <a:endParaRPr lang="en-US" sz="33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23</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18941" y="1347350"/>
            <a:ext cx="87061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1560546" y="1771102"/>
            <a:ext cx="5752928" cy="3878955"/>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3416901" y="1662631"/>
            <a:ext cx="4921947" cy="3999728"/>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18941" y="1375597"/>
            <a:ext cx="87061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2. Fill out Project name: MyWPFApp and Location then click 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324674" y="1744929"/>
            <a:ext cx="5924755" cy="3957574"/>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324674" y="2404273"/>
            <a:ext cx="6672456" cy="3282383"/>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18941" y="1386714"/>
            <a:ext cx="87061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3. Choose Target Framework: .NET 5.0 (Current) then click 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1640504" y="1790876"/>
            <a:ext cx="5772376" cy="3892067"/>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1640504" y="2397739"/>
            <a:ext cx="6741142" cy="3285203"/>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26</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2945824" y="1469221"/>
            <a:ext cx="6104872" cy="4201706"/>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171237" y="1375703"/>
            <a:ext cx="2635480"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4. Update codes of the MainWindow.xaml</a:t>
            </a: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301462" y="1987262"/>
            <a:ext cx="2508388" cy="268085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4287757" y="2687376"/>
            <a:ext cx="2570243" cy="445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5998260" y="3179708"/>
            <a:ext cx="1007812" cy="12640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27</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105983" y="1999409"/>
            <a:ext cx="6718372" cy="3449091"/>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171237" y="1368687"/>
            <a:ext cx="6203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5. Press Ctrl+F5 to run application</a:t>
            </a:r>
          </a:p>
        </p:txBody>
      </p:sp>
    </p:spTree>
    <p:extLst>
      <p:ext uri="{BB962C8B-B14F-4D97-AF65-F5344CB8AC3E}">
        <p14:creationId xmlns:p14="http://schemas.microsoft.com/office/powerpoint/2010/main" val="254686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059644-3DFD-480D-B60A-F6CEBFC56A5C}"/>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297573" y="1397255"/>
            <a:ext cx="8365578" cy="431575"/>
          </a:xfrm>
        </p:spPr>
        <p:txBody>
          <a:bodyPr>
            <a:noAutofit/>
          </a:bodyPr>
          <a:lstStyle/>
          <a:p>
            <a:r>
              <a:rPr lang="en-US" sz="3000"/>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56130" y="1877475"/>
            <a:ext cx="9231303" cy="992579"/>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sz="195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493" y="2789961"/>
            <a:ext cx="4242091" cy="290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161" y="2538344"/>
            <a:ext cx="7661789"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3300" b="1">
                <a:latin typeface="Arial" panose="020B0604020202020204" pitchFamily="34" charset="0"/>
                <a:cs typeface="Arial" panose="020B0604020202020204" pitchFamily="34" charset="0"/>
              </a:rPr>
              <a:t> </a:t>
            </a:r>
            <a:br>
              <a:rPr lang="en-US" altLang="ko-KR" sz="3300" b="1">
                <a:solidFill>
                  <a:schemeClr val="accent2"/>
                </a:solidFill>
                <a:latin typeface="Arial" panose="020B0604020202020204" pitchFamily="34" charset="0"/>
                <a:cs typeface="Arial" panose="020B0604020202020204" pitchFamily="34" charset="0"/>
              </a:rPr>
            </a:br>
            <a:r>
              <a:rPr lang="en-US" altLang="ko-KR" sz="3300" b="1">
                <a:solidFill>
                  <a:schemeClr val="accent2"/>
                </a:solidFill>
                <a:latin typeface="Arial" panose="020B0604020202020204" pitchFamily="34" charset="0"/>
                <a:cs typeface="Arial" panose="020B0604020202020204" pitchFamily="34" charset="0"/>
              </a:rPr>
              <a:t>eXtensible Application Markup Language</a:t>
            </a:r>
            <a:br>
              <a:rPr lang="en-US" altLang="ko-KR" sz="3300" b="1">
                <a:solidFill>
                  <a:schemeClr val="accent2"/>
                </a:solidFill>
                <a:latin typeface="Arial" panose="020B0604020202020204" pitchFamily="34" charset="0"/>
                <a:cs typeface="Arial" panose="020B0604020202020204" pitchFamily="34" charset="0"/>
              </a:rPr>
            </a:br>
            <a:r>
              <a:rPr lang="en-US" altLang="ko-KR" sz="3300" b="1">
                <a:solidFill>
                  <a:schemeClr val="accent2"/>
                </a:solidFill>
                <a:latin typeface="Arial" panose="020B0604020202020204" pitchFamily="34" charset="0"/>
                <a:cs typeface="Arial" panose="020B0604020202020204" pitchFamily="34" charset="0"/>
              </a:rPr>
              <a:t>(XAML)</a:t>
            </a:r>
            <a:endParaRPr lang="en-US" sz="33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846427" cy="431575"/>
          </a:xfrm>
        </p:spPr>
        <p:txBody>
          <a:bodyPr>
            <a:noAutofit/>
          </a:bodyPr>
          <a:lstStyle/>
          <a:p>
            <a:r>
              <a:rPr lang="en-US" sz="3000"/>
              <a:t>WPF History</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828830"/>
            <a:ext cx="8846427" cy="3660554"/>
          </a:xfrm>
          <a:prstGeom prst="rect">
            <a:avLst/>
          </a:prstGeom>
          <a:noFill/>
        </p:spPr>
        <p:txBody>
          <a:bodyPr wrap="square">
            <a:spAutoFit/>
          </a:bodyPr>
          <a:lstStyle/>
          <a:p>
            <a:pPr marL="257175" indent="-257175" algn="just">
              <a:lnSpc>
                <a:spcPct val="200000"/>
              </a:lnSpc>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WPF version 3.0 was first released as a part of .NET Framework 3.0 in the year 2006 and received its major updates and enhancements in version 3.5 which was released with .NET Framework 3.5. </a:t>
            </a:r>
          </a:p>
          <a:p>
            <a:pPr marL="257175" indent="-257175" algn="just">
              <a:lnSpc>
                <a:spcPct val="200000"/>
              </a:lnSpc>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An overall timeline about the feature and updates that were added in subsequent major releases and current is WPF version of .NET Framework 4.8 and .NET 5 (.NET Core) </a:t>
            </a:r>
          </a:p>
        </p:txBody>
      </p:sp>
    </p:spTree>
    <p:extLst>
      <p:ext uri="{BB962C8B-B14F-4D97-AF65-F5344CB8AC3E}">
        <p14:creationId xmlns:p14="http://schemas.microsoft.com/office/powerpoint/2010/main" val="3354681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Understanding XAML</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892371"/>
            <a:ext cx="9191290" cy="3898503"/>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XAML is a declarative markup language. As applied to the .NET Core programming model, </a:t>
            </a:r>
            <a:r>
              <a:rPr lang="en-US" sz="1950" dirty="0">
                <a:solidFill>
                  <a:srgbClr val="FF0000"/>
                </a:solidFill>
                <a:latin typeface="+mj-lt"/>
              </a:rPr>
              <a:t>XAML simplifies creating a UI for a .NET Core app</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We can create </a:t>
            </a:r>
            <a:r>
              <a:rPr lang="en-US" sz="1950" dirty="0">
                <a:solidFill>
                  <a:srgbClr val="FF0000"/>
                </a:solidFill>
                <a:latin typeface="+mj-lt"/>
              </a:rPr>
              <a:t>visible UI elements in the declarative XAML markup</a:t>
            </a:r>
            <a:r>
              <a:rPr lang="en-US" sz="1950" dirty="0">
                <a:solidFill>
                  <a:srgbClr val="111111"/>
                </a:solidFill>
                <a:latin typeface="+mj-lt"/>
              </a:rPr>
              <a:t>, and then separate the UI definition from the run-time logic by using code-behind files that are joined to the markup through partial class definitions</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XAML directly represents the instantiation of objects in a specific set of backing types defined in assemblies</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XAML enables a workflow where separate parties can work on the UI and the logic of an app, using potentially different tools</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When represented as text, XAML files are XML files that generally have the .</a:t>
            </a:r>
            <a:r>
              <a:rPr lang="en-US" sz="1950" dirty="0" err="1">
                <a:solidFill>
                  <a:srgbClr val="111111"/>
                </a:solidFill>
                <a:latin typeface="+mj-lt"/>
              </a:rPr>
              <a:t>xaml</a:t>
            </a:r>
            <a:r>
              <a:rPr lang="en-US" sz="1950" dirty="0">
                <a:solidFill>
                  <a:srgbClr val="111111"/>
                </a:solidFill>
                <a:latin typeface="+mj-lt"/>
              </a:rPr>
              <a:t> extension. </a:t>
            </a:r>
            <a:r>
              <a:rPr lang="en-US" sz="1950" dirty="0">
                <a:solidFill>
                  <a:srgbClr val="FF0000"/>
                </a:solidFill>
                <a:latin typeface="+mj-lt"/>
              </a:rPr>
              <a:t>The files can be encoded by any XML encoding, but encoding as UTF-8 is typical</a:t>
            </a:r>
          </a:p>
        </p:txBody>
      </p:sp>
    </p:spTree>
    <p:extLst>
      <p:ext uri="{BB962C8B-B14F-4D97-AF65-F5344CB8AC3E}">
        <p14:creationId xmlns:p14="http://schemas.microsoft.com/office/powerpoint/2010/main" val="3792587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5083" y="1900164"/>
            <a:ext cx="9191290" cy="3939540"/>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875" dirty="0">
                <a:solidFill>
                  <a:srgbClr val="111111"/>
                </a:solidFill>
                <a:latin typeface="+mj-lt"/>
              </a:rPr>
              <a:t>UI and Business Logic Separation: This is one of the greatest benefits of XAML. </a:t>
            </a:r>
            <a:r>
              <a:rPr lang="en-US" sz="1875" dirty="0">
                <a:solidFill>
                  <a:srgbClr val="FF0000"/>
                </a:solidFill>
                <a:latin typeface="+mj-lt"/>
              </a:rPr>
              <a:t>It separates design and development from each other. </a:t>
            </a:r>
            <a:r>
              <a:rPr lang="en-US" sz="1875" dirty="0">
                <a:solidFill>
                  <a:srgbClr val="111111"/>
                </a:solidFill>
                <a:latin typeface="+mj-lt"/>
              </a:rPr>
              <a:t>This provides more </a:t>
            </a:r>
            <a:r>
              <a:rPr lang="en-US" sz="1875" dirty="0">
                <a:solidFill>
                  <a:srgbClr val="FF0000"/>
                </a:solidFill>
                <a:latin typeface="+mj-lt"/>
              </a:rPr>
              <a:t>collaboration and efficiency between developers and designers of an application</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875" dirty="0">
                <a:solidFill>
                  <a:srgbClr val="111111"/>
                </a:solidFill>
                <a:latin typeface="+mj-lt"/>
              </a:rPr>
              <a:t>High User Experience: XAML files are basically simple XML format files, so transferring user interfaces between platforms is easy. </a:t>
            </a:r>
            <a:r>
              <a:rPr lang="en-US" sz="1875" dirty="0">
                <a:solidFill>
                  <a:srgbClr val="FF0000"/>
                </a:solidFill>
                <a:latin typeface="+mj-lt"/>
              </a:rPr>
              <a:t>To design user interfaces using XAML is easier and also needs lesser code</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875" dirty="0">
                <a:solidFill>
                  <a:srgbClr val="111111"/>
                </a:solidFill>
                <a:latin typeface="+mj-lt"/>
              </a:rPr>
              <a:t>Easier Extension: In XAML, .NET classes are placed in a hierarchical manner, where each element is the equivalent of a Core Common Language Runtime (Core CLR) class. So, extension of the .NET classes will be easier</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875" dirty="0">
                <a:solidFill>
                  <a:srgbClr val="111111"/>
                </a:solidFill>
                <a:latin typeface="+mj-lt"/>
              </a:rPr>
              <a:t>Easier to implement Styles for UI: </a:t>
            </a:r>
            <a:r>
              <a:rPr lang="en-US" sz="1875" dirty="0"/>
              <a:t>XAML makes the development of any user interface much faster and easier. It provides features such as creating layout, applying styles, and templates for the UI application</a:t>
            </a:r>
            <a:endParaRPr lang="en-US" sz="1875"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297573" y="1397255"/>
            <a:ext cx="8365578" cy="431575"/>
          </a:xfrm>
        </p:spPr>
        <p:txBody>
          <a:bodyPr>
            <a:noAutofit/>
          </a:bodyPr>
          <a:lstStyle/>
          <a:p>
            <a:r>
              <a:rPr lang="en-US" sz="3000"/>
              <a:t>The Features of XAML</a:t>
            </a:r>
            <a:endParaRPr lang="en-US" sz="3000" dirty="0"/>
          </a:p>
        </p:txBody>
      </p:sp>
    </p:spTree>
    <p:extLst>
      <p:ext uri="{BB962C8B-B14F-4D97-AF65-F5344CB8AC3E}">
        <p14:creationId xmlns:p14="http://schemas.microsoft.com/office/powerpoint/2010/main" val="3397215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297573" y="1397255"/>
            <a:ext cx="8365578" cy="431575"/>
          </a:xfrm>
        </p:spPr>
        <p:txBody>
          <a:bodyPr>
            <a:noAutofit/>
          </a:bodyPr>
          <a:lstStyle/>
          <a:p>
            <a:r>
              <a:rPr lang="en-US" sz="3000"/>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46760" y="2019854"/>
            <a:ext cx="9190760" cy="1420902"/>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A WPF application contains </a:t>
            </a:r>
            <a:r>
              <a:rPr lang="en-US" sz="1950" dirty="0">
                <a:solidFill>
                  <a:srgbClr val="FF0000"/>
                </a:solidFill>
                <a:latin typeface="+mj-lt"/>
              </a:rPr>
              <a:t>windows or pages</a:t>
            </a:r>
            <a:r>
              <a:rPr lang="en-US" sz="1950" dirty="0">
                <a:solidFill>
                  <a:srgbClr val="111111"/>
                </a:solidFill>
                <a:latin typeface="+mj-lt"/>
              </a:rPr>
              <a:t>. A Window is a top-level window with the tag, whereas the Page is a browser-hosted page with the &lt;Page&gt; tag in a XAML file</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 Apart from Window and Page, XAML has </a:t>
            </a:r>
            <a:r>
              <a:rPr lang="en-US" sz="1950" dirty="0" err="1">
                <a:solidFill>
                  <a:srgbClr val="111111"/>
                </a:solidFill>
                <a:latin typeface="+mj-lt"/>
              </a:rPr>
              <a:t>ResourceDictionary</a:t>
            </a:r>
            <a:r>
              <a:rPr lang="en-US" sz="1950" dirty="0">
                <a:solidFill>
                  <a:srgbClr val="111111"/>
                </a:solidFill>
                <a:latin typeface="+mj-lt"/>
              </a:rPr>
              <a:t>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075134" y="3779238"/>
            <a:ext cx="7054547" cy="1814965"/>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297573" y="1397255"/>
            <a:ext cx="8365578" cy="431575"/>
          </a:xfrm>
        </p:spPr>
        <p:txBody>
          <a:bodyPr>
            <a:noAutofit/>
          </a:bodyPr>
          <a:lstStyle/>
          <a:p>
            <a:r>
              <a:rPr lang="en-US" sz="3000"/>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6187787" y="1964588"/>
            <a:ext cx="2914651" cy="1822192"/>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Window</a:t>
            </a:r>
            <a:r>
              <a:rPr lang="en-US" sz="1200">
                <a:solidFill>
                  <a:srgbClr val="FF0000"/>
                </a:solidFill>
                <a:latin typeface="Consolas" panose="020B0609020204030204" pitchFamily="49" charset="0"/>
              </a:rPr>
              <a:t> x</a:t>
            </a:r>
            <a:r>
              <a:rPr lang="en-US" sz="1200">
                <a:solidFill>
                  <a:srgbClr val="0000FF"/>
                </a:solidFill>
                <a:latin typeface="Consolas" panose="020B0609020204030204" pitchFamily="49" charset="0"/>
              </a:rPr>
              <a:t>:</a:t>
            </a:r>
            <a:r>
              <a:rPr lang="en-US" sz="1200">
                <a:solidFill>
                  <a:srgbClr val="FF0000"/>
                </a:solidFill>
                <a:latin typeface="Consolas" panose="020B0609020204030204" pitchFamily="49" charset="0"/>
              </a:rPr>
              <a:t>Class</a:t>
            </a:r>
            <a:r>
              <a:rPr lang="en-US" sz="1200">
                <a:solidFill>
                  <a:srgbClr val="0000FF"/>
                </a:solidFill>
                <a:latin typeface="Consolas" panose="020B0609020204030204" pitchFamily="49" charset="0"/>
              </a:rPr>
              <a:t>="MyWPFApp.MyWin"</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xmlns</a:t>
            </a:r>
            <a:r>
              <a:rPr lang="en-US" sz="1200">
                <a:solidFill>
                  <a:srgbClr val="0000FF"/>
                </a:solidFill>
                <a:latin typeface="Consolas" panose="020B0609020204030204" pitchFamily="49" charset="0"/>
              </a:rPr>
              <a:t>=“…"</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xmlns</a:t>
            </a:r>
            <a:r>
              <a:rPr lang="en-US" sz="1200">
                <a:solidFill>
                  <a:srgbClr val="0000FF"/>
                </a:solidFill>
                <a:latin typeface="Consolas" panose="020B0609020204030204" pitchFamily="49" charset="0"/>
              </a:rPr>
              <a:t>:</a:t>
            </a:r>
            <a:r>
              <a:rPr lang="en-US" sz="1200">
                <a:solidFill>
                  <a:srgbClr val="FF0000"/>
                </a:solidFill>
                <a:latin typeface="Consolas" panose="020B0609020204030204" pitchFamily="49" charset="0"/>
              </a:rPr>
              <a:t>x</a:t>
            </a:r>
            <a:r>
              <a:rPr lang="en-US" sz="1200">
                <a:solidFill>
                  <a:srgbClr val="0000FF"/>
                </a:solidFill>
                <a:latin typeface="Consolas" panose="020B0609020204030204" pitchFamily="49" charset="0"/>
              </a:rPr>
              <a:t>=“…"</a:t>
            </a:r>
            <a:r>
              <a:rPr lang="en-US" sz="1200">
                <a:solidFill>
                  <a:srgbClr val="000000"/>
                </a:solidFill>
                <a:latin typeface="Consolas" panose="020B0609020204030204" pitchFamily="49" charset="0"/>
              </a:rPr>
              <a:t>         </a:t>
            </a:r>
          </a:p>
          <a:p>
            <a:pPr algn="l"/>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Title</a:t>
            </a:r>
            <a:r>
              <a:rPr lang="en-US" sz="1200">
                <a:solidFill>
                  <a:srgbClr val="0000FF"/>
                </a:solidFill>
                <a:latin typeface="Consolas" panose="020B0609020204030204" pitchFamily="49" charset="0"/>
              </a:rPr>
              <a:t>="My Window"</a:t>
            </a:r>
            <a:r>
              <a:rPr lang="en-US" sz="1200">
                <a:solidFill>
                  <a:srgbClr val="FF0000"/>
                </a:solidFill>
                <a:latin typeface="Consolas" panose="020B0609020204030204" pitchFamily="49" charset="0"/>
              </a:rPr>
              <a:t> </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Grid</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&lt;!--.......--&gt;</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Grid</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pPr algn="l"/>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Window</a:t>
            </a:r>
            <a:r>
              <a:rPr lang="en-US" sz="1200">
                <a:solidFill>
                  <a:srgbClr val="0000FF"/>
                </a:solidFill>
                <a:latin typeface="Consolas" panose="020B0609020204030204" pitchFamily="49" charset="0"/>
              </a:rPr>
              <a:t>&gt;</a:t>
            </a:r>
            <a:endParaRPr lang="en-US" altLang="en-US" sz="12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38966" y="1974043"/>
            <a:ext cx="6234546" cy="3675365"/>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sz="1725" dirty="0">
                <a:solidFill>
                  <a:srgbClr val="111111"/>
                </a:solidFill>
                <a:latin typeface="+mj-lt"/>
              </a:rPr>
              <a:t>Window: One of commonly used </a:t>
            </a:r>
            <a:r>
              <a:rPr lang="en-US" sz="1725" dirty="0">
                <a:solidFill>
                  <a:srgbClr val="FF0000"/>
                </a:solidFill>
                <a:latin typeface="+mj-lt"/>
              </a:rPr>
              <a:t>root element </a:t>
            </a:r>
            <a:r>
              <a:rPr lang="en-US" sz="1725" dirty="0">
                <a:solidFill>
                  <a:srgbClr val="111111"/>
                </a:solidFill>
                <a:latin typeface="+mj-lt"/>
              </a:rPr>
              <a:t>which contains other elements </a:t>
            </a:r>
          </a:p>
          <a:p>
            <a:pPr marL="257175" indent="-257175" algn="just">
              <a:buClr>
                <a:srgbClr val="973735"/>
              </a:buClr>
              <a:buSzPct val="50000"/>
              <a:buFont typeface="Wingdings" pitchFamily="2" charset="2"/>
              <a:buChar char="u"/>
              <a:tabLst>
                <a:tab pos="180975" algn="l"/>
              </a:tabLst>
              <a:defRPr/>
            </a:pPr>
            <a:r>
              <a:rPr lang="en-US" sz="1725" dirty="0" err="1">
                <a:solidFill>
                  <a:srgbClr val="111111"/>
                </a:solidFill>
                <a:latin typeface="+mj-lt"/>
              </a:rPr>
              <a:t>xmlns</a:t>
            </a:r>
            <a:r>
              <a:rPr lang="en-US" sz="1725" dirty="0">
                <a:solidFill>
                  <a:srgbClr val="111111"/>
                </a:solidFill>
                <a:latin typeface="+mj-lt"/>
              </a:rPr>
              <a:t>: Namespace declared specifically for WPF </a:t>
            </a:r>
          </a:p>
          <a:p>
            <a:pPr marL="257175" indent="-257175" algn="just">
              <a:buClr>
                <a:srgbClr val="973735"/>
              </a:buClr>
              <a:buSzPct val="50000"/>
              <a:buFont typeface="Wingdings" pitchFamily="2" charset="2"/>
              <a:buChar char="u"/>
              <a:tabLst>
                <a:tab pos="180975" algn="l"/>
              </a:tabLst>
              <a:defRPr/>
            </a:pPr>
            <a:r>
              <a:rPr lang="en-US" sz="1725" dirty="0" err="1">
                <a:solidFill>
                  <a:srgbClr val="111111"/>
                </a:solidFill>
                <a:latin typeface="+mj-lt"/>
              </a:rPr>
              <a:t>xmlns:x</a:t>
            </a:r>
            <a:r>
              <a:rPr lang="en-US" sz="1725" dirty="0">
                <a:solidFill>
                  <a:srgbClr val="111111"/>
                </a:solidFill>
                <a:latin typeface="+mj-lt"/>
              </a:rPr>
              <a:t>: Namespace with keywords and markup extensions in XAML. It includes mapping with the    x: prefix</a:t>
            </a:r>
          </a:p>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725" dirty="0">
                <a:solidFill>
                  <a:srgbClr val="111111"/>
                </a:solidFill>
                <a:latin typeface="+mj-lt"/>
              </a:rPr>
              <a:t>Some commonly used prefixes are as follows:</a:t>
            </a:r>
          </a:p>
          <a:p>
            <a:pPr marL="385763" indent="-172641" algn="just">
              <a:buClr>
                <a:srgbClr val="973735"/>
              </a:buClr>
              <a:buSzPct val="70000"/>
              <a:buFont typeface="Wingdings" panose="05000000000000000000" pitchFamily="2" charset="2"/>
              <a:buChar char="§"/>
              <a:defRPr/>
            </a:pPr>
            <a:r>
              <a:rPr lang="en-US" sz="1575" dirty="0"/>
              <a:t>x:Type : To specify the type </a:t>
            </a:r>
          </a:p>
          <a:p>
            <a:pPr marL="385763" indent="-172641" algn="just">
              <a:buClr>
                <a:srgbClr val="973735"/>
              </a:buClr>
              <a:buSzPct val="70000"/>
              <a:buFont typeface="Wingdings" panose="05000000000000000000" pitchFamily="2" charset="2"/>
              <a:buChar char="§"/>
              <a:defRPr/>
            </a:pPr>
            <a:r>
              <a:rPr lang="en-US" sz="1575" dirty="0"/>
              <a:t>x:Null: To assign a null value</a:t>
            </a:r>
          </a:p>
          <a:p>
            <a:pPr marL="385763" indent="-172641" algn="just">
              <a:buClr>
                <a:srgbClr val="973735"/>
              </a:buClr>
              <a:buSzPct val="70000"/>
              <a:buFont typeface="Wingdings" panose="05000000000000000000" pitchFamily="2" charset="2"/>
              <a:buChar char="§"/>
              <a:defRPr/>
            </a:pPr>
            <a:r>
              <a:rPr lang="en-US" sz="1575" dirty="0"/>
              <a:t>x:Class: Specifies the related code-behind file. Here, </a:t>
            </a:r>
            <a:r>
              <a:rPr lang="en-US" sz="1575" dirty="0" err="1">
                <a:solidFill>
                  <a:srgbClr val="0000FF"/>
                </a:solidFill>
                <a:latin typeface="+mj-lt"/>
              </a:rPr>
              <a:t>MyWPFApp</a:t>
            </a:r>
            <a:r>
              <a:rPr lang="en-US" sz="1575" dirty="0"/>
              <a:t> is the name of an application and </a:t>
            </a:r>
            <a:r>
              <a:rPr lang="en-US" sz="1575" dirty="0" err="1">
                <a:solidFill>
                  <a:srgbClr val="0000FF"/>
                </a:solidFill>
                <a:latin typeface="+mj-lt"/>
              </a:rPr>
              <a:t>MyWin</a:t>
            </a:r>
            <a:r>
              <a:rPr lang="en-US" sz="1575" dirty="0"/>
              <a:t> is the name of the class that binds the XAML file with the related </a:t>
            </a:r>
            <a:r>
              <a:rPr lang="en-US" sz="1575" dirty="0" err="1"/>
              <a:t>codebehind</a:t>
            </a:r>
            <a:r>
              <a:rPr lang="en-US" sz="1575" dirty="0"/>
              <a:t> file </a:t>
            </a:r>
          </a:p>
          <a:p>
            <a:pPr marL="385763" indent="-172641" algn="just">
              <a:buClr>
                <a:srgbClr val="973735"/>
              </a:buClr>
              <a:buSzPct val="70000"/>
              <a:buFont typeface="Wingdings" panose="05000000000000000000" pitchFamily="2" charset="2"/>
              <a:buChar char="§"/>
              <a:defRPr/>
            </a:pPr>
            <a:r>
              <a:rPr lang="en-US" sz="1575" dirty="0"/>
              <a:t>Title: The title of the window </a:t>
            </a:r>
          </a:p>
          <a:p>
            <a:pPr marL="385763" indent="-172641" algn="just">
              <a:buClr>
                <a:srgbClr val="973735"/>
              </a:buClr>
              <a:buSzPct val="70000"/>
              <a:buFont typeface="Wingdings" panose="05000000000000000000" pitchFamily="2" charset="2"/>
              <a:buChar char="§"/>
              <a:defRPr/>
            </a:pPr>
            <a:r>
              <a:rPr lang="en-US" sz="1575" dirty="0"/>
              <a:t>Grid: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297573" y="1397255"/>
            <a:ext cx="8365578" cy="431575"/>
          </a:xfrm>
        </p:spPr>
        <p:txBody>
          <a:bodyPr>
            <a:noAutofit/>
          </a:bodyPr>
          <a:lstStyle/>
          <a:p>
            <a:r>
              <a:rPr lang="en-US" sz="3000"/>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15587" y="1974044"/>
            <a:ext cx="8899814" cy="2290371"/>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 attribute element assigns the names for an event or value to the property</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 attribute is mentioned using attribute name, an assignment operator, and the value of the attribute in quotation marks (“”)</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 attributes are of two types</a:t>
            </a:r>
          </a:p>
          <a:p>
            <a:pPr marL="385763" indent="-172641" algn="just">
              <a:spcBef>
                <a:spcPts val="450"/>
              </a:spcBef>
              <a:spcAft>
                <a:spcPts val="450"/>
              </a:spcAft>
              <a:buClr>
                <a:srgbClr val="973735"/>
              </a:buClr>
              <a:buSzPct val="70000"/>
              <a:buFont typeface="Wingdings" panose="05000000000000000000" pitchFamily="2" charset="2"/>
              <a:buChar char="§"/>
              <a:tabLst>
                <a:tab pos="180975" algn="l"/>
              </a:tabLst>
              <a:defRPr/>
            </a:pPr>
            <a:r>
              <a:rPr lang="en-US" sz="1575" dirty="0"/>
              <a:t>Property Attribute which defines properties for the element </a:t>
            </a:r>
          </a:p>
          <a:p>
            <a:pPr marL="385763" indent="-172641" algn="just">
              <a:spcBef>
                <a:spcPts val="450"/>
              </a:spcBef>
              <a:spcAft>
                <a:spcPts val="450"/>
              </a:spcAft>
              <a:buClr>
                <a:srgbClr val="973735"/>
              </a:buClr>
              <a:buSzPct val="70000"/>
              <a:buFont typeface="Wingdings" panose="05000000000000000000" pitchFamily="2" charset="2"/>
              <a:buChar char="§"/>
              <a:tabLst>
                <a:tab pos="180975" algn="l"/>
              </a:tabLst>
              <a:defRPr/>
            </a:pPr>
            <a:r>
              <a:rPr lang="en-US" sz="1575" dirty="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748145" y="4416097"/>
            <a:ext cx="1659948" cy="35779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1725">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2483425" y="4417026"/>
            <a:ext cx="5886452" cy="334707"/>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1725">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748146" y="5113608"/>
            <a:ext cx="7621732" cy="553998"/>
          </a:xfrm>
          <a:prstGeom prst="rect">
            <a:avLst/>
          </a:prstGeom>
          <a:noFill/>
          <a:ln w="19050">
            <a:solidFill>
              <a:srgbClr val="FF0000"/>
            </a:solidFill>
          </a:ln>
        </p:spPr>
        <p:txBody>
          <a:bodyPr wrap="square">
            <a:spAutoFit/>
          </a:bodyPr>
          <a:lstStyle/>
          <a:p>
            <a:r>
              <a:rPr lang="en-US" sz="1500" b="0">
                <a:solidFill>
                  <a:srgbClr val="0101FD"/>
                </a:solidFill>
                <a:latin typeface="Consolas" panose="020B0609020204030204" pitchFamily="49" charset="0"/>
              </a:rPr>
              <a:t>&lt;Button </a:t>
            </a:r>
            <a:r>
              <a:rPr lang="en-US" sz="1500" b="0">
                <a:solidFill>
                  <a:srgbClr val="0451A5"/>
                </a:solidFill>
                <a:latin typeface="Consolas" panose="020B0609020204030204" pitchFamily="49" charset="0"/>
              </a:rPr>
              <a:t>Background</a:t>
            </a:r>
            <a:r>
              <a:rPr lang="en-US" sz="1500" b="0">
                <a:solidFill>
                  <a:srgbClr val="0101FD"/>
                </a:solidFill>
                <a:latin typeface="Consolas" panose="020B0609020204030204" pitchFamily="49" charset="0"/>
              </a:rPr>
              <a:t>=</a:t>
            </a:r>
            <a:r>
              <a:rPr lang="en-US" sz="1500" b="0">
                <a:solidFill>
                  <a:srgbClr val="A31515"/>
                </a:solidFill>
                <a:latin typeface="Consolas" panose="020B0609020204030204" pitchFamily="49" charset="0"/>
              </a:rPr>
              <a:t>"Blue"</a:t>
            </a:r>
            <a:r>
              <a:rPr lang="en-US" sz="1500" b="0">
                <a:solidFill>
                  <a:srgbClr val="0101FD"/>
                </a:solidFill>
                <a:latin typeface="Consolas" panose="020B0609020204030204" pitchFamily="49" charset="0"/>
              </a:rPr>
              <a:t> </a:t>
            </a:r>
            <a:r>
              <a:rPr lang="en-US" sz="1500" b="0">
                <a:solidFill>
                  <a:srgbClr val="0451A5"/>
                </a:solidFill>
                <a:latin typeface="Consolas" panose="020B0609020204030204" pitchFamily="49" charset="0"/>
              </a:rPr>
              <a:t>Foreground</a:t>
            </a:r>
            <a:r>
              <a:rPr lang="en-US" sz="1500" b="0">
                <a:solidFill>
                  <a:srgbClr val="0101FD"/>
                </a:solidFill>
                <a:latin typeface="Consolas" panose="020B0609020204030204" pitchFamily="49" charset="0"/>
              </a:rPr>
              <a:t>=</a:t>
            </a:r>
            <a:r>
              <a:rPr lang="en-US" sz="1500" b="0">
                <a:solidFill>
                  <a:srgbClr val="A31515"/>
                </a:solidFill>
                <a:latin typeface="Consolas" panose="020B0609020204030204" pitchFamily="49" charset="0"/>
              </a:rPr>
              <a:t>"Red"</a:t>
            </a:r>
            <a:r>
              <a:rPr lang="en-US" sz="1500" b="0">
                <a:solidFill>
                  <a:srgbClr val="0101FD"/>
                </a:solidFill>
                <a:latin typeface="Consolas" panose="020B0609020204030204" pitchFamily="49" charset="0"/>
              </a:rPr>
              <a:t> </a:t>
            </a:r>
            <a:r>
              <a:rPr lang="en-US" sz="1500" b="0">
                <a:solidFill>
                  <a:srgbClr val="0451A5"/>
                </a:solidFill>
                <a:latin typeface="Consolas" panose="020B0609020204030204" pitchFamily="49" charset="0"/>
              </a:rPr>
              <a:t>Content</a:t>
            </a:r>
            <a:r>
              <a:rPr lang="en-US" sz="1500" b="0">
                <a:solidFill>
                  <a:srgbClr val="0101FD"/>
                </a:solidFill>
                <a:latin typeface="Consolas" panose="020B0609020204030204" pitchFamily="49" charset="0"/>
              </a:rPr>
              <a:t>=</a:t>
            </a:r>
            <a:r>
              <a:rPr lang="en-US" sz="1500" b="0">
                <a:solidFill>
                  <a:srgbClr val="A31515"/>
                </a:solidFill>
                <a:latin typeface="Consolas" panose="020B0609020204030204" pitchFamily="49" charset="0"/>
              </a:rPr>
              <a:t>"This is a button"</a:t>
            </a:r>
            <a:r>
              <a:rPr lang="en-US" sz="1500" b="0">
                <a:solidFill>
                  <a:srgbClr val="0101FD"/>
                </a:solidFill>
                <a:latin typeface="Consolas" panose="020B0609020204030204" pitchFamily="49" charset="0"/>
              </a:rPr>
              <a:t>/&gt;</a:t>
            </a:r>
            <a:endParaRPr lang="en-US" sz="15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297573" y="1397255"/>
            <a:ext cx="8365578" cy="431575"/>
          </a:xfrm>
        </p:spPr>
        <p:txBody>
          <a:bodyPr>
            <a:noAutofit/>
          </a:bodyPr>
          <a:lstStyle/>
          <a:p>
            <a:r>
              <a:rPr lang="en-US" sz="3000"/>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49796" y="1881628"/>
            <a:ext cx="9209382" cy="149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225"/>
              </a:spcBef>
              <a:spcAft>
                <a:spcPts val="225"/>
              </a:spcAft>
              <a:buClr>
                <a:srgbClr val="973735"/>
              </a:buClr>
              <a:buSzPct val="50000"/>
              <a:buFont typeface="Wingdings" pitchFamily="2" charset="2"/>
              <a:buChar char="u"/>
              <a:tabLst>
                <a:tab pos="180975" algn="l"/>
              </a:tabLst>
              <a:defRPr/>
            </a:pPr>
            <a:r>
              <a:rPr lang="en-US" altLang="en-US" sz="1950" dirty="0">
                <a:solidFill>
                  <a:srgbClr val="111111"/>
                </a:solidFill>
                <a:latin typeface="+mj-lt"/>
              </a:rPr>
              <a:t>An XAML element instantiates a Core Common Language Runtime (Core CLR) class. The syntax of declaring elements is </a:t>
            </a:r>
            <a:r>
              <a:rPr lang="en-US" altLang="en-US" sz="1950" dirty="0">
                <a:solidFill>
                  <a:srgbClr val="FF0000"/>
                </a:solidFill>
                <a:latin typeface="+mj-lt"/>
              </a:rPr>
              <a:t>the same as element syntax of markup languages such as HTML</a:t>
            </a:r>
            <a:r>
              <a:rPr lang="en-US" altLang="en-US" sz="1950" dirty="0">
                <a:solidFill>
                  <a:srgbClr val="111111"/>
                </a:solidFill>
                <a:latin typeface="+mj-lt"/>
              </a:rPr>
              <a:t>,  included tw</a:t>
            </a:r>
            <a:r>
              <a:rPr lang="en-US" altLang="en-US" sz="1950" dirty="0">
                <a:latin typeface="+mj-lt"/>
              </a:rPr>
              <a:t>o types: </a:t>
            </a:r>
          </a:p>
          <a:p>
            <a:pPr marL="385763" lvl="1" indent="-172641" algn="just" eaLnBrk="1" hangingPunct="1">
              <a:spcBef>
                <a:spcPts val="225"/>
              </a:spcBef>
              <a:spcAft>
                <a:spcPts val="225"/>
              </a:spcAft>
              <a:buClr>
                <a:srgbClr val="973735"/>
              </a:buClr>
              <a:buSzPct val="70000"/>
              <a:buFont typeface="Wingdings" panose="05000000000000000000" pitchFamily="2" charset="2"/>
              <a:buChar char="§"/>
              <a:tabLst>
                <a:tab pos="180975" algn="l"/>
              </a:tabLst>
              <a:defRPr/>
            </a:pPr>
            <a:r>
              <a:rPr lang="en-US" altLang="en-US" sz="1725" dirty="0">
                <a:latin typeface="+mn-lt"/>
              </a:rPr>
              <a:t>Property element: enables to assign other element as a value of a property</a:t>
            </a:r>
          </a:p>
          <a:p>
            <a:pPr marL="385763" lvl="1" indent="-172641" algn="just" eaLnBrk="1" hangingPunct="1">
              <a:spcBef>
                <a:spcPts val="225"/>
              </a:spcBef>
              <a:spcAft>
                <a:spcPts val="225"/>
              </a:spcAft>
              <a:buClr>
                <a:srgbClr val="973735"/>
              </a:buClr>
              <a:buSzPct val="70000"/>
              <a:buFont typeface="Wingdings" panose="05000000000000000000" pitchFamily="2" charset="2"/>
              <a:buChar char="§"/>
              <a:tabLst>
                <a:tab pos="180975" algn="l"/>
              </a:tabLst>
              <a:defRPr/>
            </a:pPr>
            <a:r>
              <a:rPr lang="en-US" altLang="en-US" sz="1725" dirty="0">
                <a:latin typeface="+mn-lt"/>
              </a:rPr>
              <a:t>Event element: handles an event of the control</a:t>
            </a:r>
          </a:p>
          <a:p>
            <a:pPr eaLnBrk="1" hangingPunct="1">
              <a:spcBef>
                <a:spcPts val="225"/>
              </a:spcBef>
              <a:spcAft>
                <a:spcPts val="225"/>
              </a:spcAft>
              <a:buClr>
                <a:srgbClr val="004E4C"/>
              </a:buClr>
              <a:buSzPct val="50000"/>
              <a:buFont typeface="Wingdings" panose="05000000000000000000" pitchFamily="2" charset="2"/>
              <a:buChar char="u"/>
            </a:pPr>
            <a:endParaRPr lang="en-US" altLang="en-US" sz="2100" dirty="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498209" y="3435126"/>
            <a:ext cx="2571750" cy="553998"/>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15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3075710" y="3442919"/>
            <a:ext cx="5520172" cy="2857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15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496168" y="4668225"/>
            <a:ext cx="2573792" cy="323165"/>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15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3070514" y="4661258"/>
            <a:ext cx="5501988" cy="300038"/>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15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904010" y="3751929"/>
            <a:ext cx="7208693" cy="1477328"/>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896217" y="4995291"/>
            <a:ext cx="7216487"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latin typeface="+mj-lt"/>
              </a:rPr>
              <a:t>21/08/2022</a:t>
            </a:fld>
            <a:endParaRPr lang="en-US" dirty="0">
              <a:latin typeface="+mj-lt"/>
            </a:endParaRPr>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36</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297573" y="1397255"/>
            <a:ext cx="5773316" cy="431575"/>
          </a:xfrm>
        </p:spPr>
        <p:txBody>
          <a:bodyPr>
            <a:noAutofit/>
          </a:bodyPr>
          <a:lstStyle/>
          <a:p>
            <a:r>
              <a:rPr lang="en-US" sz="3000"/>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55202" y="3924990"/>
            <a:ext cx="5080505" cy="1753818"/>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5766233" y="3924991"/>
            <a:ext cx="3317937" cy="1754966"/>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5135707" y="4917499"/>
            <a:ext cx="630527" cy="1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55202" y="2100762"/>
            <a:ext cx="5080505" cy="165735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5135707" y="2914180"/>
            <a:ext cx="630527" cy="1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5766233" y="2100762"/>
            <a:ext cx="3317936" cy="165735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37</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37315" y="2157077"/>
            <a:ext cx="5945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1.Create a WPF project named 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6142" y="3158905"/>
            <a:ext cx="5914294"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25016" lvl="1" indent="-125016" algn="just" eaLnBrk="1" hangingPunct="1">
              <a:spcBef>
                <a:spcPts val="450"/>
              </a:spcBef>
              <a:buClr>
                <a:srgbClr val="973735"/>
              </a:buClr>
              <a:buSzPct val="50000"/>
              <a:tabLst>
                <a:tab pos="217885" algn="l"/>
                <a:tab pos="303610" algn="l"/>
              </a:tabLst>
              <a:defRPr/>
            </a:pPr>
            <a:r>
              <a:rPr lang="en-US" altLang="en-US" sz="1950">
                <a:latin typeface="+mj-lt"/>
              </a:rPr>
              <a:t>2.Right-click on project, select Add | Page (WPF)… and named 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6141" y="4248565"/>
            <a:ext cx="5914294"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25016" lvl="1" indent="-125016" algn="just" eaLnBrk="1" hangingPunct="1">
              <a:spcBef>
                <a:spcPts val="450"/>
              </a:spcBef>
              <a:buClr>
                <a:srgbClr val="973735"/>
              </a:buClr>
              <a:buSzPct val="50000"/>
              <a:tabLst>
                <a:tab pos="217885" algn="l"/>
                <a:tab pos="303610" algn="l"/>
              </a:tabLst>
              <a:defRPr/>
            </a:pPr>
            <a:r>
              <a:rPr lang="en-US" altLang="en-US" sz="1950">
                <a:latin typeface="+mj-lt"/>
              </a:rPr>
              <a:t>3.Right-click on project, select Add | Page (WPF)… and named 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4636944" y="2483943"/>
            <a:ext cx="1675444" cy="1752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6312387" y="2401732"/>
            <a:ext cx="2728535" cy="2874254"/>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3148446" y="3709307"/>
            <a:ext cx="3321403" cy="4895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3202998" y="4783775"/>
            <a:ext cx="3266850" cy="4440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168307" y="1391995"/>
            <a:ext cx="8263916" cy="507831"/>
          </a:xfrm>
          <a:prstGeom prst="rect">
            <a:avLst/>
          </a:prstGeom>
          <a:noFill/>
        </p:spPr>
        <p:txBody>
          <a:bodyPr wrap="square">
            <a:spAutoFit/>
          </a:bodyPr>
          <a:lstStyle/>
          <a:p>
            <a:pPr>
              <a:lnSpc>
                <a:spcPct val="90000"/>
              </a:lnSpc>
              <a:spcBef>
                <a:spcPct val="0"/>
              </a:spcBef>
            </a:pPr>
            <a:r>
              <a:rPr lang="en-US" altLang="ko-KR" sz="3000">
                <a:latin typeface="+mj-lt"/>
                <a:ea typeface="+mj-ea"/>
                <a:cs typeface="+mj-cs"/>
              </a:rPr>
              <a:t>Demo Create Window and Page</a:t>
            </a:r>
            <a:endParaRPr lang="en-US" sz="3000">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174763" y="1469561"/>
            <a:ext cx="6901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4.Open the Page_01.xaml 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660799" y="2081715"/>
            <a:ext cx="7789610" cy="3624069"/>
            <a:chOff x="714808" y="1632620"/>
            <a:chExt cx="10386147" cy="4832092"/>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832092"/>
            </a:xfrm>
            <a:prstGeom prst="rect">
              <a:avLst/>
            </a:prstGeom>
            <a:noFill/>
            <a:ln>
              <a:solidFill>
                <a:srgbClr val="00B050"/>
              </a:solidFill>
            </a:ln>
          </p:spPr>
          <p:txBody>
            <a:bodyPr wrap="square">
              <a:spAutoFit/>
            </a:bodyPr>
            <a:lstStyle/>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Page</a:t>
              </a:r>
              <a:r>
                <a:rPr lang="en-US" sz="1350">
                  <a:solidFill>
                    <a:srgbClr val="FF0000"/>
                  </a:solidFill>
                  <a:latin typeface="Consolas" panose="020B0609020204030204" pitchFamily="49" charset="0"/>
                </a:rPr>
                <a:t> x</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Class</a:t>
              </a:r>
              <a:r>
                <a:rPr lang="en-US" sz="1350">
                  <a:solidFill>
                    <a:srgbClr val="0000FF"/>
                  </a:solidFill>
                  <a:latin typeface="Consolas" panose="020B0609020204030204" pitchFamily="49" charset="0"/>
                </a:rPr>
                <a:t>="DemoWindowPage.Page_01"</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="http://schemas.microsoft.com/winfx/2006/xaml/presentation"</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x</a:t>
              </a:r>
              <a:r>
                <a:rPr lang="en-US" sz="1350">
                  <a:solidFill>
                    <a:srgbClr val="0000FF"/>
                  </a:solidFill>
                  <a:latin typeface="Consolas" panose="020B0609020204030204" pitchFamily="49" charset="0"/>
                </a:rPr>
                <a:t>="http://schemas.microsoft.com/winfx/2006/xaml"</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mc</a:t>
              </a:r>
              <a:r>
                <a:rPr lang="en-US" sz="1350">
                  <a:solidFill>
                    <a:srgbClr val="0000FF"/>
                  </a:solidFill>
                  <a:latin typeface="Consolas" panose="020B0609020204030204" pitchFamily="49" charset="0"/>
                </a:rPr>
                <a:t>="http://schemas.openxmlformats.org/markup-compatibility/2006"</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d</a:t>
              </a:r>
              <a:r>
                <a:rPr lang="en-US" sz="1350">
                  <a:solidFill>
                    <a:srgbClr val="0000FF"/>
                  </a:solidFill>
                  <a:latin typeface="Consolas" panose="020B0609020204030204" pitchFamily="49" charset="0"/>
                </a:rPr>
                <a:t>="http://schemas.microsoft.com/expression/blend/2008"</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local</a:t>
              </a:r>
              <a:r>
                <a:rPr lang="en-US" sz="1350">
                  <a:solidFill>
                    <a:srgbClr val="0000FF"/>
                  </a:solidFill>
                  <a:latin typeface="Consolas" panose="020B0609020204030204" pitchFamily="49" charset="0"/>
                </a:rPr>
                <a:t>="clr-namespace:Demo01_Window_Page"</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mc</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Ignorable</a:t>
              </a:r>
              <a:r>
                <a:rPr lang="en-US" sz="1350">
                  <a:solidFill>
                    <a:srgbClr val="0000FF"/>
                  </a:solidFill>
                  <a:latin typeface="Consolas" panose="020B0609020204030204" pitchFamily="49" charset="0"/>
                </a:rPr>
                <a:t>="d"</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35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Title</a:t>
              </a:r>
              <a:r>
                <a:rPr lang="en-US" sz="135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FF0000"/>
                  </a:solidFill>
                  <a:latin typeface="Consolas" panose="020B0609020204030204" pitchFamily="49" charset="0"/>
                </a:rPr>
                <a:t> Background</a:t>
              </a:r>
              <a:r>
                <a:rPr lang="en-US" sz="1350">
                  <a:solidFill>
                    <a:srgbClr val="0000FF"/>
                  </a:solidFill>
                  <a:latin typeface="Consolas" panose="020B0609020204030204" pitchFamily="49" charset="0"/>
                </a:rPr>
                <a:t>="LightGreen"&gt;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TextBlock</a:t>
              </a:r>
              <a:r>
                <a:rPr lang="en-US" sz="1350">
                  <a:solidFill>
                    <a:srgbClr val="FF0000"/>
                  </a:solidFill>
                  <a:latin typeface="Consolas" panose="020B0609020204030204" pitchFamily="49" charset="0"/>
                </a:rPr>
                <a:t> TextAlignment</a:t>
              </a:r>
              <a:r>
                <a:rPr lang="en-US" sz="1350">
                  <a:solidFill>
                    <a:srgbClr val="0000FF"/>
                  </a:solidFill>
                  <a:latin typeface="Consolas" panose="020B0609020204030204" pitchFamily="49" charset="0"/>
                </a:rPr>
                <a:t>="Center"</a:t>
              </a:r>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="362"</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FontSize</a:t>
              </a:r>
              <a:r>
                <a:rPr lang="en-US" sz="1350">
                  <a:solidFill>
                    <a:srgbClr val="0000FF"/>
                  </a:solidFill>
                  <a:latin typeface="Consolas" panose="020B0609020204030204" pitchFamily="49" charset="0"/>
                </a:rPr>
                <a:t>="24"</a:t>
              </a:r>
              <a:r>
                <a:rPr lang="en-US" sz="1350">
                  <a:solidFill>
                    <a:srgbClr val="FF0000"/>
                  </a:solidFill>
                  <a:latin typeface="Consolas" panose="020B0609020204030204" pitchFamily="49" charset="0"/>
                </a:rPr>
                <a:t> FontWeight</a:t>
              </a:r>
              <a:r>
                <a:rPr lang="en-US" sz="1350">
                  <a:solidFill>
                    <a:srgbClr val="0000FF"/>
                  </a:solidFill>
                  <a:latin typeface="Consolas" panose="020B0609020204030204" pitchFamily="49" charset="0"/>
                </a:rPr>
                <a:t>="Bold"</a:t>
              </a:r>
              <a:r>
                <a:rPr lang="en-US" sz="1350">
                  <a:solidFill>
                    <a:srgbClr val="FF0000"/>
                  </a:solidFill>
                  <a:latin typeface="Consolas" panose="020B0609020204030204" pitchFamily="49" charset="0"/>
                </a:rPr>
                <a:t> Foreground</a:t>
              </a:r>
              <a:r>
                <a:rPr lang="en-US" sz="1350">
                  <a:solidFill>
                    <a:srgbClr val="0000FF"/>
                  </a:solidFill>
                  <a:latin typeface="Consolas" panose="020B0609020204030204" pitchFamily="49" charset="0"/>
                </a:rPr>
                <a:t>="Red"</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Text</a:t>
              </a:r>
              <a:r>
                <a:rPr lang="en-US" sz="1350">
                  <a:solidFill>
                    <a:srgbClr val="0000FF"/>
                  </a:solidFill>
                  <a:latin typeface="Consolas" panose="020B0609020204030204" pitchFamily="49" charset="0"/>
                </a:rPr>
                <a:t>="Welcome to WPF"</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Margin</a:t>
              </a:r>
              <a:r>
                <a:rPr lang="en-US" sz="1350">
                  <a:solidFill>
                    <a:srgbClr val="0000FF"/>
                  </a:solidFill>
                  <a:latin typeface="Consolas" panose="020B0609020204030204" pitchFamily="49" charset="0"/>
                </a:rPr>
                <a:t>="69,130,69,151"/&gt;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350">
                <a:solidFill>
                  <a:srgbClr val="000000"/>
                </a:solidFill>
                <a:latin typeface="Consolas" panose="020B0609020204030204" pitchFamily="49" charset="0"/>
              </a:endParaRPr>
            </a:p>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Page</a:t>
              </a:r>
              <a:r>
                <a:rPr lang="en-US" sz="135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174763" y="1469561"/>
            <a:ext cx="6901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5.Open the Page_02.xaml 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898767" y="2179573"/>
            <a:ext cx="7299662" cy="3693319"/>
          </a:xfrm>
          <a:prstGeom prst="rect">
            <a:avLst/>
          </a:prstGeom>
          <a:noFill/>
          <a:ln>
            <a:solidFill>
              <a:srgbClr val="00B050"/>
            </a:solidFill>
          </a:ln>
        </p:spPr>
        <p:txBody>
          <a:bodyPr wrap="square">
            <a:spAutoFit/>
          </a:bodyPr>
          <a:lstStyle/>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Page</a:t>
            </a:r>
            <a:r>
              <a:rPr lang="en-US" sz="1350">
                <a:solidFill>
                  <a:srgbClr val="FF0000"/>
                </a:solidFill>
                <a:latin typeface="Consolas" panose="020B0609020204030204" pitchFamily="49" charset="0"/>
              </a:rPr>
              <a:t> x</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Class</a:t>
            </a:r>
            <a:r>
              <a:rPr lang="en-US" sz="1350">
                <a:solidFill>
                  <a:srgbClr val="0000FF"/>
                </a:solidFill>
                <a:latin typeface="Consolas" panose="020B0609020204030204" pitchFamily="49" charset="0"/>
              </a:rPr>
              <a:t>="DemoWindowPage.Page_02"</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="http://schemas.microsoft.com/winfx/2006/xaml/presentation"</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x</a:t>
            </a:r>
            <a:r>
              <a:rPr lang="en-US" sz="1350">
                <a:solidFill>
                  <a:srgbClr val="0000FF"/>
                </a:solidFill>
                <a:latin typeface="Consolas" panose="020B0609020204030204" pitchFamily="49" charset="0"/>
              </a:rPr>
              <a:t>="http://schemas.microsoft.com/winfx/2006/xaml"</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mc</a:t>
            </a:r>
            <a:r>
              <a:rPr lang="en-US" sz="1350">
                <a:solidFill>
                  <a:srgbClr val="0000FF"/>
                </a:solidFill>
                <a:latin typeface="Consolas" panose="020B0609020204030204" pitchFamily="49" charset="0"/>
              </a:rPr>
              <a:t>="http://schemas.openxmlformats.org/markup-compatibility/2006"</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d</a:t>
            </a:r>
            <a:r>
              <a:rPr lang="en-US" sz="1350">
                <a:solidFill>
                  <a:srgbClr val="0000FF"/>
                </a:solidFill>
                <a:latin typeface="Consolas" panose="020B0609020204030204" pitchFamily="49" charset="0"/>
              </a:rPr>
              <a:t>="http://schemas.microsoft.com/expression/blend/2008"</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local</a:t>
            </a:r>
            <a:r>
              <a:rPr lang="en-US" sz="1350">
                <a:solidFill>
                  <a:srgbClr val="0000FF"/>
                </a:solidFill>
                <a:latin typeface="Consolas" panose="020B0609020204030204" pitchFamily="49" charset="0"/>
              </a:rPr>
              <a:t>="clr-namespace:Demo01_Window_Page"</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mc</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Ignorable</a:t>
            </a:r>
            <a:r>
              <a:rPr lang="en-US" sz="1350">
                <a:solidFill>
                  <a:srgbClr val="0000FF"/>
                </a:solidFill>
                <a:latin typeface="Consolas" panose="020B0609020204030204" pitchFamily="49" charset="0"/>
              </a:rPr>
              <a:t>="d"</a:t>
            </a:r>
            <a:r>
              <a:rPr lang="en-US" sz="1350">
                <a:solidFill>
                  <a:srgbClr val="FF0000"/>
                </a:solidFill>
                <a:latin typeface="Consolas" panose="020B0609020204030204" pitchFamily="49" charset="0"/>
              </a:rPr>
              <a:t> Height</a:t>
            </a:r>
            <a:r>
              <a:rPr lang="en-US" sz="1350">
                <a:solidFill>
                  <a:srgbClr val="0000FF"/>
                </a:solidFill>
                <a:latin typeface="Consolas" panose="020B0609020204030204" pitchFamily="49" charset="0"/>
              </a:rPr>
              <a:t>="323"</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="500"</a:t>
            </a:r>
            <a:endParaRPr lang="en-US" sz="1350">
              <a:solidFill>
                <a:srgbClr val="000000"/>
              </a:solidFill>
              <a:latin typeface="Consolas" panose="020B0609020204030204" pitchFamily="49" charset="0"/>
            </a:endParaRPr>
          </a:p>
          <a:p>
            <a:r>
              <a:rPr lang="nl-NL" sz="1350">
                <a:solidFill>
                  <a:srgbClr val="000000"/>
                </a:solidFill>
                <a:latin typeface="Consolas" panose="020B0609020204030204" pitchFamily="49" charset="0"/>
              </a:rPr>
              <a:t>     </a:t>
            </a:r>
            <a:r>
              <a:rPr lang="nl-NL" sz="1350">
                <a:solidFill>
                  <a:srgbClr val="FF0000"/>
                </a:solidFill>
                <a:latin typeface="Consolas" panose="020B0609020204030204" pitchFamily="49" charset="0"/>
              </a:rPr>
              <a:t> Title</a:t>
            </a:r>
            <a:r>
              <a:rPr lang="nl-NL" sz="1350">
                <a:solidFill>
                  <a:srgbClr val="0000FF"/>
                </a:solidFill>
                <a:latin typeface="Consolas" panose="020B0609020204030204" pitchFamily="49" charset="0"/>
              </a:rPr>
              <a:t>="Page 02: .NET Programming"&gt;</a:t>
            </a:r>
            <a:endParaRPr lang="nl-NL"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FF0000"/>
                </a:solidFill>
                <a:latin typeface="Consolas" panose="020B0609020204030204" pitchFamily="49" charset="0"/>
              </a:rPr>
              <a:t> Background</a:t>
            </a:r>
            <a:r>
              <a:rPr lang="en-US" sz="1350">
                <a:solidFill>
                  <a:srgbClr val="0000FF"/>
                </a:solidFill>
                <a:latin typeface="Consolas" panose="020B0609020204030204" pitchFamily="49" charset="0"/>
              </a:rPr>
              <a:t>="PaleTurquoise"&gt;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TextBlock</a:t>
            </a:r>
            <a:r>
              <a:rPr lang="en-US" sz="1350">
                <a:solidFill>
                  <a:srgbClr val="FF0000"/>
                </a:solidFill>
                <a:latin typeface="Consolas" panose="020B0609020204030204" pitchFamily="49" charset="0"/>
              </a:rPr>
              <a:t> TextAlignment</a:t>
            </a:r>
            <a:r>
              <a:rPr lang="en-US" sz="1350">
                <a:solidFill>
                  <a:srgbClr val="0000FF"/>
                </a:solidFill>
                <a:latin typeface="Consolas" panose="020B0609020204030204" pitchFamily="49" charset="0"/>
              </a:rPr>
              <a:t>="Center"</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="362"</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FontSize</a:t>
            </a:r>
            <a:r>
              <a:rPr lang="en-US" sz="1350">
                <a:solidFill>
                  <a:srgbClr val="0000FF"/>
                </a:solidFill>
                <a:latin typeface="Consolas" panose="020B0609020204030204" pitchFamily="49" charset="0"/>
              </a:rPr>
              <a:t>="24"</a:t>
            </a:r>
            <a:r>
              <a:rPr lang="en-US" sz="1350">
                <a:solidFill>
                  <a:srgbClr val="FF0000"/>
                </a:solidFill>
                <a:latin typeface="Consolas" panose="020B0609020204030204" pitchFamily="49" charset="0"/>
              </a:rPr>
              <a:t> FontWeight</a:t>
            </a:r>
            <a:r>
              <a:rPr lang="en-US" sz="1350">
                <a:solidFill>
                  <a:srgbClr val="0000FF"/>
                </a:solidFill>
                <a:latin typeface="Consolas" panose="020B0609020204030204" pitchFamily="49" charset="0"/>
              </a:rPr>
              <a:t>="Bold"</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Text</a:t>
            </a:r>
            <a:r>
              <a:rPr lang="en-US" sz="1350">
                <a:solidFill>
                  <a:srgbClr val="0000FF"/>
                </a:solidFill>
                <a:latin typeface="Consolas" panose="020B0609020204030204" pitchFamily="49" charset="0"/>
              </a:rPr>
              <a:t>=".NET Programming"</a:t>
            </a:r>
            <a:r>
              <a:rPr lang="en-US" sz="1350">
                <a:solidFill>
                  <a:srgbClr val="FF0000"/>
                </a:solidFill>
                <a:latin typeface="Consolas" panose="020B0609020204030204" pitchFamily="49" charset="0"/>
              </a:rPr>
              <a:t> Foreground</a:t>
            </a:r>
            <a:r>
              <a:rPr lang="en-US" sz="1350">
                <a:solidFill>
                  <a:srgbClr val="0000FF"/>
                </a:solidFill>
                <a:latin typeface="Consolas" panose="020B0609020204030204" pitchFamily="49" charset="0"/>
              </a:rPr>
              <a:t>="ForestGreen"</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Margin</a:t>
            </a:r>
            <a:r>
              <a:rPr lang="en-US" sz="1350">
                <a:solidFill>
                  <a:srgbClr val="0000FF"/>
                </a:solidFill>
                <a:latin typeface="Consolas" panose="020B0609020204030204" pitchFamily="49" charset="0"/>
              </a:rPr>
              <a:t>="69,130,69,151"/&gt;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Page</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471068" y="3460173"/>
            <a:ext cx="3952988" cy="3974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216688" y="4010384"/>
            <a:ext cx="6132282" cy="12967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846427" cy="431575"/>
          </a:xfrm>
        </p:spPr>
        <p:txBody>
          <a:bodyPr>
            <a:noAutofit/>
          </a:bodyPr>
          <a:lstStyle/>
          <a:p>
            <a:r>
              <a:rPr lang="en-US" sz="3000"/>
              <a:t>What is Windows Presentation Foundation?</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645" y="1872299"/>
            <a:ext cx="9191290" cy="3453125"/>
          </a:xfrm>
          <a:prstGeom prst="rect">
            <a:avLst/>
          </a:prstGeom>
          <a:noFill/>
        </p:spPr>
        <p:txBody>
          <a:bodyPr wrap="square">
            <a:spAutoFit/>
          </a:bodyPr>
          <a:lstStyle/>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Windows Presentation Foundation (WPF) is a </a:t>
            </a:r>
            <a:r>
              <a:rPr lang="en-US" sz="1950" dirty="0">
                <a:solidFill>
                  <a:srgbClr val="FF0000"/>
                </a:solidFill>
                <a:latin typeface="+mj-lt"/>
              </a:rPr>
              <a:t>UI framework</a:t>
            </a:r>
            <a:r>
              <a:rPr lang="en-US" sz="1950" dirty="0">
                <a:solidFill>
                  <a:srgbClr val="111111"/>
                </a:solidFill>
                <a:latin typeface="+mj-lt"/>
              </a:rPr>
              <a:t> that </a:t>
            </a:r>
            <a:r>
              <a:rPr lang="en-US" sz="1950" dirty="0">
                <a:solidFill>
                  <a:srgbClr val="FF0000"/>
                </a:solidFill>
                <a:latin typeface="+mj-lt"/>
              </a:rPr>
              <a:t>creates desktop client applications</a:t>
            </a:r>
          </a:p>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 WPF development platform supports </a:t>
            </a:r>
            <a:r>
              <a:rPr lang="en-US" sz="1950" dirty="0">
                <a:solidFill>
                  <a:srgbClr val="FF0000"/>
                </a:solidFill>
                <a:latin typeface="+mj-lt"/>
              </a:rPr>
              <a:t>a broad set </a:t>
            </a:r>
            <a:r>
              <a:rPr lang="en-US" sz="1950" dirty="0">
                <a:solidFill>
                  <a:srgbClr val="111111"/>
                </a:solidFill>
                <a:latin typeface="+mj-lt"/>
              </a:rPr>
              <a:t>of application development features, including an application model, resources, controls, graphics, layout, data binding, documents, and security</a:t>
            </a:r>
          </a:p>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 framework is </a:t>
            </a:r>
            <a:r>
              <a:rPr lang="en-US" sz="1950" dirty="0">
                <a:solidFill>
                  <a:srgbClr val="FF0000"/>
                </a:solidFill>
                <a:latin typeface="+mj-lt"/>
              </a:rPr>
              <a:t>part of .NET</a:t>
            </a:r>
            <a:r>
              <a:rPr lang="en-US" sz="1950" dirty="0">
                <a:solidFill>
                  <a:srgbClr val="111111"/>
                </a:solidFill>
                <a:latin typeface="+mj-lt"/>
              </a:rPr>
              <a:t>, so if we have previously built applications with .NET using ASP.NET or </a:t>
            </a:r>
            <a:r>
              <a:rPr lang="en-US" sz="1950" dirty="0">
                <a:solidFill>
                  <a:srgbClr val="FF0000"/>
                </a:solidFill>
                <a:latin typeface="+mj-lt"/>
              </a:rPr>
              <a:t>Windows Forms</a:t>
            </a:r>
            <a:r>
              <a:rPr lang="en-US" sz="1950" dirty="0">
                <a:solidFill>
                  <a:srgbClr val="111111"/>
                </a:solidFill>
                <a:latin typeface="+mj-lt"/>
              </a:rPr>
              <a:t>,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174763" y="1469562"/>
            <a:ext cx="72833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6.Open the MainWindow.xaml 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88192" y="2077134"/>
            <a:ext cx="8967616" cy="3624069"/>
          </a:xfrm>
          <a:prstGeom prst="rect">
            <a:avLst/>
          </a:prstGeom>
          <a:noFill/>
          <a:ln>
            <a:solidFill>
              <a:srgbClr val="92D050"/>
            </a:solidFill>
          </a:ln>
        </p:spPr>
        <p:txBody>
          <a:bodyPr wrap="square">
            <a:spAutoFit/>
          </a:bodyPr>
          <a:lstStyle/>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Window</a:t>
            </a:r>
            <a:r>
              <a:rPr lang="en-US" sz="1350">
                <a:solidFill>
                  <a:srgbClr val="FF0000"/>
                </a:solidFill>
                <a:latin typeface="Consolas" panose="020B0609020204030204" pitchFamily="49" charset="0"/>
              </a:rPr>
              <a:t> x</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Class</a:t>
            </a:r>
            <a:r>
              <a:rPr lang="en-US" sz="1350">
                <a:solidFill>
                  <a:srgbClr val="0000FF"/>
                </a:solidFill>
                <a:latin typeface="Consolas" panose="020B0609020204030204" pitchFamily="49" charset="0"/>
              </a:rPr>
              <a:t>="DemoWindowPage.MainWindow"</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="http://schemas.microsoft.com/winfx/2006/xaml/presentation"</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x</a:t>
            </a:r>
            <a:r>
              <a:rPr lang="en-US" sz="1350">
                <a:solidFill>
                  <a:srgbClr val="0000FF"/>
                </a:solidFill>
                <a:latin typeface="Consolas" panose="020B0609020204030204" pitchFamily="49" charset="0"/>
              </a:rPr>
              <a:t>="http://schemas.microsoft.com/winfx/2006/xaml"</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d</a:t>
            </a:r>
            <a:r>
              <a:rPr lang="en-US" sz="1350">
                <a:solidFill>
                  <a:srgbClr val="0000FF"/>
                </a:solidFill>
                <a:latin typeface="Consolas" panose="020B0609020204030204" pitchFamily="49" charset="0"/>
              </a:rPr>
              <a:t>="http://schemas.microsoft.com/expression/blend/2008"</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mc</a:t>
            </a:r>
            <a:r>
              <a:rPr lang="en-US" sz="1350">
                <a:solidFill>
                  <a:srgbClr val="0000FF"/>
                </a:solidFill>
                <a:latin typeface="Consolas" panose="020B0609020204030204" pitchFamily="49" charset="0"/>
              </a:rPr>
              <a:t>="http://schemas.openxmlformats.org/markup-compatibility/2006"</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xmlns</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local</a:t>
            </a:r>
            <a:r>
              <a:rPr lang="en-US" sz="1350">
                <a:solidFill>
                  <a:srgbClr val="0000FF"/>
                </a:solidFill>
                <a:latin typeface="Consolas" panose="020B0609020204030204" pitchFamily="49" charset="0"/>
              </a:rPr>
              <a:t>="clr-namespace:Demo01_Window_Page"</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mc</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Ignorable</a:t>
            </a:r>
            <a:r>
              <a:rPr lang="en-US" sz="1350">
                <a:solidFill>
                  <a:srgbClr val="0000FF"/>
                </a:solidFill>
                <a:latin typeface="Consolas" panose="020B0609020204030204" pitchFamily="49" charset="0"/>
              </a:rPr>
              <a:t>="d"</a:t>
            </a:r>
            <a:r>
              <a:rPr lang="en-US" sz="1350">
                <a:solidFill>
                  <a:srgbClr val="FF0000"/>
                </a:solidFill>
                <a:latin typeface="Consolas" panose="020B0609020204030204" pitchFamily="49" charset="0"/>
              </a:rPr>
              <a:t> Title</a:t>
            </a:r>
            <a:r>
              <a:rPr lang="en-US" sz="1350">
                <a:solidFill>
                  <a:srgbClr val="0000FF"/>
                </a:solidFill>
                <a:latin typeface="Consolas" panose="020B0609020204030204" pitchFamily="49" charset="0"/>
              </a:rPr>
              <a:t>="Main Window"</a:t>
            </a:r>
            <a:r>
              <a:rPr lang="en-US" sz="1350">
                <a:solidFill>
                  <a:srgbClr val="FF0000"/>
                </a:solidFill>
                <a:latin typeface="Consolas" panose="020B0609020204030204" pitchFamily="49" charset="0"/>
              </a:rPr>
              <a:t> Height</a:t>
            </a:r>
            <a:r>
              <a:rPr lang="en-US" sz="1350">
                <a:solidFill>
                  <a:srgbClr val="0000FF"/>
                </a:solidFill>
                <a:latin typeface="Consolas" panose="020B0609020204030204" pitchFamily="49" charset="0"/>
              </a:rPr>
              <a:t>="456"</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="800"&gt;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Frame</a:t>
            </a:r>
            <a:r>
              <a:rPr lang="en-US" sz="1350">
                <a:solidFill>
                  <a:srgbClr val="FF0000"/>
                </a:solidFill>
                <a:latin typeface="Consolas" panose="020B0609020204030204" pitchFamily="49" charset="0"/>
              </a:rPr>
              <a:t> x</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Name</a:t>
            </a:r>
            <a:r>
              <a:rPr lang="en-US" sz="1350">
                <a:solidFill>
                  <a:srgbClr val="0000FF"/>
                </a:solidFill>
                <a:latin typeface="Consolas" panose="020B0609020204030204" pitchFamily="49" charset="0"/>
              </a:rPr>
              <a:t>="frMain"</a:t>
            </a:r>
            <a:r>
              <a:rPr lang="en-US" sz="1350">
                <a:solidFill>
                  <a:srgbClr val="FF0000"/>
                </a:solidFill>
                <a:latin typeface="Consolas" panose="020B0609020204030204" pitchFamily="49" charset="0"/>
              </a:rPr>
              <a:t> VerticalAlignment</a:t>
            </a:r>
            <a:r>
              <a:rPr lang="en-US" sz="1350">
                <a:solidFill>
                  <a:srgbClr val="0000FF"/>
                </a:solidFill>
                <a:latin typeface="Consolas" panose="020B0609020204030204" pitchFamily="49" charset="0"/>
              </a:rPr>
              <a:t>="Stretch"</a:t>
            </a:r>
            <a:r>
              <a:rPr lang="en-US" sz="1350">
                <a:solidFill>
                  <a:srgbClr val="FF0000"/>
                </a:solidFill>
                <a:latin typeface="Consolas" panose="020B0609020204030204" pitchFamily="49" charset="0"/>
              </a:rPr>
              <a:t> NavigationUIVisibility</a:t>
            </a:r>
            <a:r>
              <a:rPr lang="en-US" sz="1350">
                <a:solidFill>
                  <a:srgbClr val="0000FF"/>
                </a:solidFill>
                <a:latin typeface="Consolas" panose="020B0609020204030204" pitchFamily="49" charset="0"/>
              </a:rPr>
              <a:t>="Visible"/&gt;</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Button</a:t>
            </a:r>
            <a:r>
              <a:rPr lang="en-US" sz="1350">
                <a:solidFill>
                  <a:srgbClr val="FF0000"/>
                </a:solidFill>
                <a:latin typeface="Consolas" panose="020B0609020204030204" pitchFamily="49" charset="0"/>
              </a:rPr>
              <a:t> Content</a:t>
            </a:r>
            <a:r>
              <a:rPr lang="en-US" sz="1350">
                <a:solidFill>
                  <a:srgbClr val="0000FF"/>
                </a:solidFill>
                <a:latin typeface="Consolas" panose="020B0609020204030204" pitchFamily="49" charset="0"/>
              </a:rPr>
              <a:t>="To page 1"</a:t>
            </a:r>
            <a:r>
              <a:rPr lang="en-US" sz="1350">
                <a:solidFill>
                  <a:srgbClr val="FF0000"/>
                </a:solidFill>
                <a:latin typeface="Consolas" panose="020B0609020204030204" pitchFamily="49" charset="0"/>
              </a:rPr>
              <a:t> Name</a:t>
            </a:r>
            <a:r>
              <a:rPr lang="en-US" sz="1350">
                <a:solidFill>
                  <a:srgbClr val="0000FF"/>
                </a:solidFill>
                <a:latin typeface="Consolas" panose="020B0609020204030204" pitchFamily="49" charset="0"/>
              </a:rPr>
              <a:t>="btnToPage01"</a:t>
            </a:r>
            <a:r>
              <a:rPr lang="en-US" sz="1350">
                <a:solidFill>
                  <a:srgbClr val="FF0000"/>
                </a:solidFill>
                <a:latin typeface="Consolas" panose="020B0609020204030204" pitchFamily="49" charset="0"/>
              </a:rPr>
              <a:t> </a:t>
            </a:r>
            <a:r>
              <a:rPr lang="en-US" sz="1350">
                <a:solidFill>
                  <a:srgbClr val="FF0000"/>
                </a:solidFill>
                <a:highlight>
                  <a:srgbClr val="FFFF00"/>
                </a:highlight>
                <a:latin typeface="Consolas" panose="020B0609020204030204" pitchFamily="49" charset="0"/>
              </a:rPr>
              <a:t>Click</a:t>
            </a:r>
            <a:r>
              <a:rPr lang="en-US" sz="1350">
                <a:solidFill>
                  <a:srgbClr val="0000FF"/>
                </a:solidFill>
                <a:highlight>
                  <a:srgbClr val="FFFF00"/>
                </a:highlight>
                <a:latin typeface="Consolas" panose="020B0609020204030204" pitchFamily="49" charset="0"/>
              </a:rPr>
              <a:t>="btnToPage01_Click"</a:t>
            </a:r>
            <a:r>
              <a:rPr lang="en-US" sz="1350">
                <a:solidFill>
                  <a:srgbClr val="000000"/>
                </a:solidFill>
                <a:highlight>
                  <a:srgbClr val="FFFF00"/>
                </a:highlight>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HorizontalAlignment</a:t>
            </a:r>
            <a:r>
              <a:rPr lang="en-US" sz="1350">
                <a:solidFill>
                  <a:srgbClr val="0000FF"/>
                </a:solidFill>
                <a:latin typeface="Consolas" panose="020B0609020204030204" pitchFamily="49" charset="0"/>
              </a:rPr>
              <a:t>="Left"</a:t>
            </a:r>
            <a:r>
              <a:rPr lang="en-US" sz="1350">
                <a:solidFill>
                  <a:srgbClr val="FF0000"/>
                </a:solidFill>
                <a:latin typeface="Consolas" panose="020B0609020204030204" pitchFamily="49" charset="0"/>
              </a:rPr>
              <a:t> Margin</a:t>
            </a:r>
            <a:r>
              <a:rPr lang="en-US" sz="1350">
                <a:solidFill>
                  <a:srgbClr val="0000FF"/>
                </a:solidFill>
                <a:latin typeface="Consolas" panose="020B0609020204030204" pitchFamily="49" charset="0"/>
              </a:rPr>
              <a:t>="316,383,0,0"</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Height</a:t>
            </a:r>
            <a:r>
              <a:rPr lang="en-US" sz="1350">
                <a:solidFill>
                  <a:srgbClr val="0000FF"/>
                </a:solidFill>
                <a:latin typeface="Consolas" panose="020B0609020204030204" pitchFamily="49" charset="0"/>
              </a:rPr>
              <a:t>="28"</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="79"/&gt;</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Button</a:t>
            </a:r>
            <a:r>
              <a:rPr lang="en-US" sz="1350">
                <a:solidFill>
                  <a:srgbClr val="FF0000"/>
                </a:solidFill>
                <a:latin typeface="Consolas" panose="020B0609020204030204" pitchFamily="49" charset="0"/>
              </a:rPr>
              <a:t> Content</a:t>
            </a:r>
            <a:r>
              <a:rPr lang="en-US" sz="1350">
                <a:solidFill>
                  <a:srgbClr val="0000FF"/>
                </a:solidFill>
                <a:latin typeface="Consolas" panose="020B0609020204030204" pitchFamily="49" charset="0"/>
              </a:rPr>
              <a:t>="To page 2"</a:t>
            </a:r>
            <a:r>
              <a:rPr lang="en-US" sz="1350">
                <a:solidFill>
                  <a:srgbClr val="FF0000"/>
                </a:solidFill>
                <a:latin typeface="Consolas" panose="020B0609020204030204" pitchFamily="49" charset="0"/>
              </a:rPr>
              <a:t> Name</a:t>
            </a:r>
            <a:r>
              <a:rPr lang="en-US" sz="1350">
                <a:solidFill>
                  <a:srgbClr val="0000FF"/>
                </a:solidFill>
                <a:latin typeface="Consolas" panose="020B0609020204030204" pitchFamily="49" charset="0"/>
              </a:rPr>
              <a:t>="btnToPage02"</a:t>
            </a:r>
            <a:r>
              <a:rPr lang="en-US" sz="1350">
                <a:solidFill>
                  <a:srgbClr val="FF0000"/>
                </a:solidFill>
                <a:latin typeface="Consolas" panose="020B0609020204030204" pitchFamily="49" charset="0"/>
              </a:rPr>
              <a:t> </a:t>
            </a:r>
            <a:r>
              <a:rPr lang="en-US" sz="1350">
                <a:solidFill>
                  <a:srgbClr val="FF0000"/>
                </a:solidFill>
                <a:highlight>
                  <a:srgbClr val="FFFF00"/>
                </a:highlight>
                <a:latin typeface="Consolas" panose="020B0609020204030204" pitchFamily="49" charset="0"/>
              </a:rPr>
              <a:t>Click</a:t>
            </a:r>
            <a:r>
              <a:rPr lang="en-US" sz="1350">
                <a:solidFill>
                  <a:srgbClr val="0000FF"/>
                </a:solidFill>
                <a:highlight>
                  <a:srgbClr val="FFFF00"/>
                </a:highlight>
                <a:latin typeface="Consolas" panose="020B0609020204030204" pitchFamily="49" charset="0"/>
              </a:rPr>
              <a:t>="btnToPage02_Click"</a:t>
            </a:r>
            <a:endParaRPr lang="en-US" sz="1350">
              <a:solidFill>
                <a:srgbClr val="000000"/>
              </a:solidFill>
              <a:highlight>
                <a:srgbClr val="FFFF00"/>
              </a:highlight>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HorizontalAlignment</a:t>
            </a:r>
            <a:r>
              <a:rPr lang="en-US" sz="1350">
                <a:solidFill>
                  <a:srgbClr val="0000FF"/>
                </a:solidFill>
                <a:latin typeface="Consolas" panose="020B0609020204030204" pitchFamily="49" charset="0"/>
              </a:rPr>
              <a:t>="Left"</a:t>
            </a:r>
            <a:r>
              <a:rPr lang="en-US" sz="1350">
                <a:solidFill>
                  <a:srgbClr val="FF0000"/>
                </a:solidFill>
                <a:latin typeface="Consolas" panose="020B0609020204030204" pitchFamily="49" charset="0"/>
              </a:rPr>
              <a:t> Margin</a:t>
            </a:r>
            <a:r>
              <a:rPr lang="en-US" sz="1350">
                <a:solidFill>
                  <a:srgbClr val="0000FF"/>
                </a:solidFill>
                <a:latin typeface="Consolas" panose="020B0609020204030204" pitchFamily="49" charset="0"/>
              </a:rPr>
              <a:t>="400,383,0,0"</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Height</a:t>
            </a:r>
            <a:r>
              <a:rPr lang="en-US" sz="1350">
                <a:solidFill>
                  <a:srgbClr val="0000FF"/>
                </a:solidFill>
                <a:latin typeface="Consolas" panose="020B0609020204030204" pitchFamily="49" charset="0"/>
              </a:rPr>
              <a:t>="28"</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="79"/&gt;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Window</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2493818" y="3339283"/>
            <a:ext cx="4153766" cy="2299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859588" y="3751697"/>
            <a:ext cx="8063606" cy="14619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7543246" y="2878481"/>
            <a:ext cx="1348220" cy="63504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7016504" y="3532740"/>
            <a:ext cx="1002680" cy="47025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7638159" y="3532740"/>
            <a:ext cx="381026" cy="10340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174763" y="1469562"/>
            <a:ext cx="7626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7.Open the MainWindow.xaml.cs 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962458" y="1992694"/>
            <a:ext cx="6971000" cy="3395745"/>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417625" y="3112657"/>
            <a:ext cx="6282039" cy="8930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430981" y="4250548"/>
            <a:ext cx="6282039" cy="8930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174762" y="1469562"/>
            <a:ext cx="87016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lgn="just" eaLnBrk="1" hangingPunct="1">
              <a:spcBef>
                <a:spcPts val="450"/>
              </a:spcBef>
              <a:buClr>
                <a:srgbClr val="973735"/>
              </a:buClr>
              <a:buSzPct val="50000"/>
              <a:defRPr/>
            </a:pPr>
            <a:r>
              <a:rPr lang="en-US" altLang="en-US" sz="1950">
                <a:latin typeface="+mj-lt"/>
              </a:rPr>
              <a:t>8.Press Ctrl+F5 to run project then click To page 1 or To page 2 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46760" y="2228851"/>
            <a:ext cx="4426527" cy="29336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4525597" y="2228851"/>
            <a:ext cx="4572000" cy="296453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1826202" y="4940877"/>
            <a:ext cx="449407" cy="2057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6837219" y="4956464"/>
            <a:ext cx="480580" cy="206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365578" cy="431575"/>
          </a:xfrm>
        </p:spPr>
        <p:txBody>
          <a:bodyPr>
            <a:noAutofit/>
          </a:bodyPr>
          <a:lstStyle/>
          <a:p>
            <a:r>
              <a:rPr lang="en-US" sz="3000"/>
              <a:t>The Window Class</a:t>
            </a:r>
            <a:endParaRPr lang="en-US" sz="3000"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5270" y="2088937"/>
            <a:ext cx="9071264" cy="3658309"/>
          </a:xfrm>
          <a:prstGeom prst="rect">
            <a:avLst/>
          </a:prstGeom>
          <a:noFill/>
        </p:spPr>
        <p:txBody>
          <a:bodyPr wrap="square">
            <a:spAutoFit/>
          </a:bodyPr>
          <a:lstStyle/>
          <a:p>
            <a:pPr marL="257175" indent="-257175" algn="just">
              <a:lnSpc>
                <a:spcPct val="150000"/>
              </a:lnSpc>
              <a:spcBef>
                <a:spcPts val="900"/>
              </a:spcBef>
              <a:spcAft>
                <a:spcPts val="900"/>
              </a:spcAft>
              <a:buClr>
                <a:srgbClr val="973735"/>
              </a:buClr>
              <a:buSzPct val="50000"/>
              <a:buFont typeface="Wingdings" pitchFamily="2" charset="2"/>
              <a:buChar char="u"/>
              <a:tabLst>
                <a:tab pos="180975" algn="l"/>
              </a:tabLst>
              <a:defRPr/>
            </a:pPr>
            <a:r>
              <a:rPr lang="en-US" sz="195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257175" indent="-257175" algn="just">
              <a:lnSpc>
                <a:spcPct val="150000"/>
              </a:lnSpc>
              <a:spcBef>
                <a:spcPts val="900"/>
              </a:spcBef>
              <a:spcAft>
                <a:spcPts val="900"/>
              </a:spcAft>
              <a:buClr>
                <a:srgbClr val="973735"/>
              </a:buClr>
              <a:buSzPct val="50000"/>
              <a:buFont typeface="Wingdings" pitchFamily="2" charset="2"/>
              <a:buChar char="u"/>
              <a:tabLst>
                <a:tab pos="180975" algn="l"/>
              </a:tabLst>
              <a:defRPr/>
            </a:pPr>
            <a:r>
              <a:rPr lang="en-US" sz="1950">
                <a:solidFill>
                  <a:srgbClr val="111111"/>
                </a:solidFill>
                <a:latin typeface="+mj-lt"/>
              </a:rPr>
              <a:t>It serves as the root of a window and provides us with the standard border, title bar and maximize, minimize and close buttons</a:t>
            </a:r>
          </a:p>
          <a:p>
            <a:pPr marL="257175" indent="-257175" algn="just">
              <a:lnSpc>
                <a:spcPct val="150000"/>
              </a:lnSpc>
              <a:spcBef>
                <a:spcPts val="900"/>
              </a:spcBef>
              <a:spcAft>
                <a:spcPts val="900"/>
              </a:spcAft>
              <a:buClr>
                <a:srgbClr val="973735"/>
              </a:buClr>
              <a:buSzPct val="50000"/>
              <a:buFont typeface="Wingdings" pitchFamily="2" charset="2"/>
              <a:buChar char="u"/>
              <a:tabLst>
                <a:tab pos="180975" algn="l"/>
              </a:tabLst>
              <a:defRPr/>
            </a:pPr>
            <a:r>
              <a:rPr lang="en-US" sz="195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365578" cy="431575"/>
          </a:xfrm>
        </p:spPr>
        <p:txBody>
          <a:bodyPr>
            <a:noAutofit/>
          </a:bodyPr>
          <a:lstStyle/>
          <a:p>
            <a:r>
              <a:rPr lang="en-US" sz="3000"/>
              <a:t>The Window Class</a:t>
            </a:r>
            <a:endParaRPr lang="en-US" sz="3000" dirty="0"/>
          </a:p>
        </p:txBody>
      </p:sp>
      <p:sp>
        <p:nvSpPr>
          <p:cNvPr id="8" name="TextBox 7">
            <a:extLst>
              <a:ext uri="{FF2B5EF4-FFF2-40B4-BE49-F238E27FC236}">
                <a16:creationId xmlns:a16="http://schemas.microsoft.com/office/drawing/2014/main" id="{A7F61431-7525-463F-9ED1-81CE84F7CA3D}"/>
              </a:ext>
            </a:extLst>
          </p:cNvPr>
          <p:cNvSpPr txBox="1"/>
          <p:nvPr/>
        </p:nvSpPr>
        <p:spPr>
          <a:xfrm>
            <a:off x="240454" y="1865478"/>
            <a:ext cx="4052456" cy="2308324"/>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4278457" y="3536872"/>
            <a:ext cx="4822545" cy="3693319"/>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2571168" y="2971283"/>
            <a:ext cx="1357178" cy="1926964"/>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365578" cy="431575"/>
          </a:xfrm>
        </p:spPr>
        <p:txBody>
          <a:bodyPr>
            <a:noAutofit/>
          </a:bodyPr>
          <a:lstStyle/>
          <a:p>
            <a:r>
              <a:rPr lang="en-US" sz="3000"/>
              <a:t>The Window Class</a:t>
            </a:r>
            <a:endParaRPr lang="en-US" sz="3000"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nvPr>
        </p:nvGraphicFramePr>
        <p:xfrm>
          <a:off x="53714" y="2263230"/>
          <a:ext cx="9036572" cy="3439393"/>
        </p:xfrm>
        <a:graphic>
          <a:graphicData uri="http://schemas.openxmlformats.org/drawingml/2006/table">
            <a:tbl>
              <a:tblPr firstRow="1" bandRow="1">
                <a:tableStyleId>{5C22544A-7EE6-4342-B048-85BDC9FD1C3A}</a:tableStyleId>
              </a:tblPr>
              <a:tblGrid>
                <a:gridCol w="2012318">
                  <a:extLst>
                    <a:ext uri="{9D8B030D-6E8A-4147-A177-3AD203B41FA5}">
                      <a16:colId xmlns:a16="http://schemas.microsoft.com/office/drawing/2014/main" val="20000"/>
                    </a:ext>
                  </a:extLst>
                </a:gridCol>
                <a:gridCol w="7024255">
                  <a:extLst>
                    <a:ext uri="{9D8B030D-6E8A-4147-A177-3AD203B41FA5}">
                      <a16:colId xmlns:a16="http://schemas.microsoft.com/office/drawing/2014/main" val="20001"/>
                    </a:ext>
                  </a:extLst>
                </a:gridCol>
              </a:tblGrid>
              <a:tr h="304116">
                <a:tc>
                  <a:txBody>
                    <a:bodyPr/>
                    <a:lstStyle/>
                    <a:p>
                      <a:pPr marL="0" algn="l" defTabSz="914400" rtl="0" eaLnBrk="1" latinLnBrk="0" hangingPunct="1"/>
                      <a:r>
                        <a:rPr lang="en-US" sz="1500" b="1" kern="1200">
                          <a:solidFill>
                            <a:schemeClr val="lt1"/>
                          </a:solidFill>
                          <a:latin typeface="+mn-lt"/>
                          <a:ea typeface="+mn-ea"/>
                          <a:cs typeface="+mn-cs"/>
                        </a:rPr>
                        <a:t>Property</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281675">
                <a:tc>
                  <a:txBody>
                    <a:bodyPr/>
                    <a:lstStyle/>
                    <a:p>
                      <a:pPr algn="l" fontAlgn="t"/>
                      <a:r>
                        <a:rPr lang="en-US" sz="1400" u="none" strike="noStrike">
                          <a:effectLst/>
                        </a:rPr>
                        <a:t>DataContext</a:t>
                      </a:r>
                      <a:endParaRPr lang="en-US" sz="1400">
                        <a:effectLst/>
                      </a:endParaRPr>
                    </a:p>
                  </a:txBody>
                  <a:tcPr marL="68580" marR="68580" marT="34290" marB="34290"/>
                </a:tc>
                <a:tc>
                  <a:txBody>
                    <a:bodyPr/>
                    <a:lstStyle/>
                    <a:p>
                      <a:pPr algn="just" fontAlgn="t"/>
                      <a:r>
                        <a:rPr lang="en-US" sz="1400">
                          <a:effectLst/>
                        </a:rPr>
                        <a:t>Gets or sets the data context for an element when it participates in data binding</a:t>
                      </a:r>
                    </a:p>
                  </a:txBody>
                  <a:tcPr marL="68580" marR="68580" marT="34290" marB="34290"/>
                </a:tc>
                <a:extLst>
                  <a:ext uri="{0D108BD9-81ED-4DB2-BD59-A6C34878D82A}">
                    <a16:rowId xmlns:a16="http://schemas.microsoft.com/office/drawing/2014/main" val="10003"/>
                  </a:ext>
                </a:extLst>
              </a:tr>
              <a:tr h="480060">
                <a:tc>
                  <a:txBody>
                    <a:bodyPr/>
                    <a:lstStyle/>
                    <a:p>
                      <a:pPr algn="l" fontAlgn="t"/>
                      <a:r>
                        <a:rPr lang="en-US" sz="1400" u="none" strike="noStrike">
                          <a:effectLst/>
                        </a:rPr>
                        <a:t>DialogResult</a:t>
                      </a:r>
                      <a:endParaRPr lang="en-US" sz="1400">
                        <a:effectLst/>
                      </a:endParaRPr>
                    </a:p>
                  </a:txBody>
                  <a:tcPr marL="68580" marR="68580" marT="34290" marB="34290"/>
                </a:tc>
                <a:tc>
                  <a:txBody>
                    <a:bodyPr/>
                    <a:lstStyle/>
                    <a:p>
                      <a:pPr algn="just" fontAlgn="t"/>
                      <a:r>
                        <a:rPr lang="en-US" sz="1400">
                          <a:effectLst/>
                        </a:rPr>
                        <a:t>Gets or sets the dialog result value, which is the value that is returned from the </a:t>
                      </a:r>
                      <a:r>
                        <a:rPr lang="en-US" sz="1400" u="none" strike="noStrike">
                          <a:effectLst/>
                        </a:rPr>
                        <a:t>ShowDialog()</a:t>
                      </a:r>
                      <a:r>
                        <a:rPr lang="en-US" sz="1400">
                          <a:effectLst/>
                        </a:rPr>
                        <a:t> method</a:t>
                      </a:r>
                    </a:p>
                  </a:txBody>
                  <a:tcPr marL="68580" marR="68580" marT="34290" marB="34290"/>
                </a:tc>
                <a:extLst>
                  <a:ext uri="{0D108BD9-81ED-4DB2-BD59-A6C34878D82A}">
                    <a16:rowId xmlns:a16="http://schemas.microsoft.com/office/drawing/2014/main" val="10004"/>
                  </a:ext>
                </a:extLst>
              </a:tr>
              <a:tr h="480060">
                <a:tc>
                  <a:txBody>
                    <a:bodyPr/>
                    <a:lstStyle/>
                    <a:p>
                      <a:pPr algn="l" fontAlgn="t"/>
                      <a:r>
                        <a:rPr lang="en-US" sz="1400" u="none" strike="noStrike">
                          <a:effectLst/>
                        </a:rPr>
                        <a:t>SizeToContent </a:t>
                      </a:r>
                      <a:endParaRPr lang="en-US" sz="1400">
                        <a:effectLst/>
                      </a:endParaRPr>
                    </a:p>
                  </a:txBody>
                  <a:tcPr marL="68580" marR="68580" marT="34290" marB="34290"/>
                </a:tc>
                <a:tc>
                  <a:txBody>
                    <a:bodyPr/>
                    <a:lstStyle/>
                    <a:p>
                      <a:pPr algn="just" fontAlgn="t"/>
                      <a:r>
                        <a:rPr lang="en-US" sz="1400">
                          <a:effectLst/>
                        </a:rPr>
                        <a:t>Decide if the Window should resize itself to automatically fit its content. The default is Manual, which means that the window doesn't automatically resize</a:t>
                      </a:r>
                    </a:p>
                  </a:txBody>
                  <a:tcPr marL="68580" marR="68580" marT="34290" marB="34290"/>
                </a:tc>
                <a:extLst>
                  <a:ext uri="{0D108BD9-81ED-4DB2-BD59-A6C34878D82A}">
                    <a16:rowId xmlns:a16="http://schemas.microsoft.com/office/drawing/2014/main" val="207236356"/>
                  </a:ext>
                </a:extLst>
              </a:tr>
              <a:tr h="480060">
                <a:tc>
                  <a:txBody>
                    <a:bodyPr/>
                    <a:lstStyle/>
                    <a:p>
                      <a:pPr algn="l" fontAlgn="t"/>
                      <a:r>
                        <a:rPr lang="en-US" sz="1400" u="none" strike="noStrike" kern="1200">
                          <a:solidFill>
                            <a:schemeClr val="dk1"/>
                          </a:solidFill>
                          <a:effectLst/>
                          <a:latin typeface="+mn-lt"/>
                          <a:ea typeface="+mn-ea"/>
                          <a:cs typeface="+mn-cs"/>
                        </a:rPr>
                        <a:t>Topmost </a:t>
                      </a:r>
                    </a:p>
                  </a:txBody>
                  <a:tcPr marL="68580" marR="68580" marT="34290" marB="34290"/>
                </a:tc>
                <a:tc>
                  <a:txBody>
                    <a:bodyPr/>
                    <a:lstStyle/>
                    <a:p>
                      <a:pPr algn="just" fontAlgn="t"/>
                      <a:r>
                        <a:rPr lang="en-US" sz="1400">
                          <a:effectLst/>
                        </a:rPr>
                        <a:t>The default is false, but if set to true, our Window will stay on top of other windows unless minimized. Only useful for special situations</a:t>
                      </a:r>
                    </a:p>
                  </a:txBody>
                  <a:tcPr marL="68580" marR="68580" marT="34290" marB="34290"/>
                </a:tc>
                <a:extLst>
                  <a:ext uri="{0D108BD9-81ED-4DB2-BD59-A6C34878D82A}">
                    <a16:rowId xmlns:a16="http://schemas.microsoft.com/office/drawing/2014/main" val="4089918542"/>
                  </a:ext>
                </a:extLst>
              </a:tr>
              <a:tr h="480060">
                <a:tc>
                  <a:txBody>
                    <a:bodyPr/>
                    <a:lstStyle/>
                    <a:p>
                      <a:pPr algn="l" fontAlgn="t"/>
                      <a:r>
                        <a:rPr lang="en-US" sz="1400" u="none" strike="noStrike">
                          <a:effectLst/>
                        </a:rPr>
                        <a:t>Opacity</a:t>
                      </a:r>
                      <a:endParaRPr lang="en-US" sz="1400">
                        <a:effectLst/>
                      </a:endParaRPr>
                    </a:p>
                  </a:txBody>
                  <a:tcPr marL="68580" marR="68580" marT="34290" marB="34290"/>
                </a:tc>
                <a:tc>
                  <a:txBody>
                    <a:bodyPr/>
                    <a:lstStyle/>
                    <a:p>
                      <a:pPr algn="just" fontAlgn="t"/>
                      <a:r>
                        <a:rPr lang="en-US" sz="1400">
                          <a:effectLst/>
                        </a:rPr>
                        <a:t>Gets or sets the opacity factor applied to the entire </a:t>
                      </a:r>
                      <a:r>
                        <a:rPr lang="en-US" sz="1400" u="none" strike="noStrike">
                          <a:effectLst/>
                        </a:rPr>
                        <a:t>UIElement</a:t>
                      </a:r>
                      <a:r>
                        <a:rPr lang="en-US" sz="1400">
                          <a:effectLst/>
                        </a:rPr>
                        <a:t> when it is rendered in the user interface (UI). This is a dependency property</a:t>
                      </a:r>
                    </a:p>
                  </a:txBody>
                  <a:tcPr marL="68580" marR="68580" marT="34290" marB="34290"/>
                </a:tc>
                <a:extLst>
                  <a:ext uri="{0D108BD9-81ED-4DB2-BD59-A6C34878D82A}">
                    <a16:rowId xmlns:a16="http://schemas.microsoft.com/office/drawing/2014/main" val="2259037351"/>
                  </a:ext>
                </a:extLst>
              </a:tr>
              <a:tr h="280987">
                <a:tc>
                  <a:txBody>
                    <a:bodyPr/>
                    <a:lstStyle/>
                    <a:p>
                      <a:pPr algn="l" fontAlgn="t"/>
                      <a:r>
                        <a:rPr lang="en-US" sz="1400" u="none" strike="noStrike">
                          <a:effectLst/>
                        </a:rPr>
                        <a:t>WindowStartupLocation</a:t>
                      </a:r>
                      <a:endParaRPr lang="en-US" sz="1400">
                        <a:effectLst/>
                      </a:endParaRPr>
                    </a:p>
                  </a:txBody>
                  <a:tcPr marL="68580" marR="68580" marT="34290" marB="34290"/>
                </a:tc>
                <a:tc>
                  <a:txBody>
                    <a:bodyPr/>
                    <a:lstStyle/>
                    <a:p>
                      <a:pPr algn="just" fontAlgn="t"/>
                      <a:r>
                        <a:rPr lang="en-US" sz="1400">
                          <a:effectLst/>
                        </a:rPr>
                        <a:t>Gets or sets the position of the window when first shown</a:t>
                      </a:r>
                    </a:p>
                  </a:txBody>
                  <a:tcPr marL="68580" marR="68580" marT="34290" marB="34290"/>
                </a:tc>
                <a:extLst>
                  <a:ext uri="{0D108BD9-81ED-4DB2-BD59-A6C34878D82A}">
                    <a16:rowId xmlns:a16="http://schemas.microsoft.com/office/drawing/2014/main" val="517965606"/>
                  </a:ext>
                </a:extLst>
              </a:tr>
              <a:tr h="326188">
                <a:tc>
                  <a:txBody>
                    <a:bodyPr/>
                    <a:lstStyle/>
                    <a:p>
                      <a:pPr algn="l" fontAlgn="t"/>
                      <a:r>
                        <a:rPr lang="en-US" sz="1400" u="none" strike="noStrike">
                          <a:effectLst/>
                        </a:rPr>
                        <a:t>WindowState</a:t>
                      </a:r>
                      <a:endParaRPr lang="en-US" sz="1400">
                        <a:effectLst/>
                      </a:endParaRPr>
                    </a:p>
                  </a:txBody>
                  <a:tcPr marL="68580" marR="68580" marT="34290" marB="34290"/>
                </a:tc>
                <a:tc>
                  <a:txBody>
                    <a:bodyPr/>
                    <a:lstStyle/>
                    <a:p>
                      <a:pPr algn="just" fontAlgn="t"/>
                      <a:r>
                        <a:rPr lang="en-US" sz="1400">
                          <a:effectLst/>
                        </a:rPr>
                        <a:t>Gets or sets a value that indicates whether a window is restored, minimized, or maximized</a:t>
                      </a:r>
                    </a:p>
                  </a:txBody>
                  <a:tcPr marL="68580" marR="68580" marT="34290" marB="34290"/>
                </a:tc>
                <a:extLst>
                  <a:ext uri="{0D108BD9-81ED-4DB2-BD59-A6C34878D82A}">
                    <a16:rowId xmlns:a16="http://schemas.microsoft.com/office/drawing/2014/main" val="3897958109"/>
                  </a:ext>
                </a:extLst>
              </a:tr>
              <a:tr h="326188">
                <a:tc>
                  <a:txBody>
                    <a:bodyPr/>
                    <a:lstStyle/>
                    <a:p>
                      <a:pPr algn="l" fontAlgn="t"/>
                      <a:r>
                        <a:rPr lang="en-US" sz="1400" u="none" strike="noStrike">
                          <a:effectLst/>
                        </a:rPr>
                        <a:t>WindowStyle</a:t>
                      </a:r>
                      <a:endParaRPr lang="en-US" sz="1400">
                        <a:effectLst/>
                      </a:endParaRPr>
                    </a:p>
                  </a:txBody>
                  <a:tcPr marL="68580" marR="68580" marT="34290" marB="34290"/>
                </a:tc>
                <a:tc>
                  <a:txBody>
                    <a:bodyPr/>
                    <a:lstStyle/>
                    <a:p>
                      <a:pPr algn="l" fontAlgn="t"/>
                      <a:r>
                        <a:rPr lang="en-US" sz="1400">
                          <a:effectLst/>
                        </a:rPr>
                        <a:t>Gets or sets a window's border style</a:t>
                      </a:r>
                    </a:p>
                  </a:txBody>
                  <a:tcPr marL="68580" marR="68580" marT="34290" marB="34290"/>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15587" y="1820260"/>
            <a:ext cx="8636012" cy="495905"/>
          </a:xfrm>
          <a:prstGeom prst="rect">
            <a:avLst/>
          </a:prstGeom>
          <a:noFill/>
        </p:spPr>
        <p:txBody>
          <a:bodyPr wrap="square">
            <a:spAutoFit/>
          </a:bodyPr>
          <a:lstStyle/>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The following table describes some of the key properties:</a:t>
            </a:r>
            <a:endParaRPr lang="en-US" sz="195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365578" cy="431575"/>
          </a:xfrm>
        </p:spPr>
        <p:txBody>
          <a:bodyPr>
            <a:noAutofit/>
          </a:bodyPr>
          <a:lstStyle/>
          <a:p>
            <a:r>
              <a:rPr lang="en-US" sz="3000"/>
              <a:t>The Window Class</a:t>
            </a:r>
            <a:endParaRPr lang="en-US" sz="3000"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16232" y="2205993"/>
          <a:ext cx="9093998" cy="3502436"/>
        </p:xfrm>
        <a:graphic>
          <a:graphicData uri="http://schemas.openxmlformats.org/drawingml/2006/table">
            <a:tbl>
              <a:tblPr firstRow="1" bandRow="1">
                <a:tableStyleId>{5C22544A-7EE6-4342-B048-85BDC9FD1C3A}</a:tableStyleId>
              </a:tblPr>
              <a:tblGrid>
                <a:gridCol w="2614322">
                  <a:extLst>
                    <a:ext uri="{9D8B030D-6E8A-4147-A177-3AD203B41FA5}">
                      <a16:colId xmlns:a16="http://schemas.microsoft.com/office/drawing/2014/main" val="20000"/>
                    </a:ext>
                  </a:extLst>
                </a:gridCol>
                <a:gridCol w="6479677">
                  <a:extLst>
                    <a:ext uri="{9D8B030D-6E8A-4147-A177-3AD203B41FA5}">
                      <a16:colId xmlns:a16="http://schemas.microsoft.com/office/drawing/2014/main" val="20001"/>
                    </a:ext>
                  </a:extLst>
                </a:gridCol>
              </a:tblGrid>
              <a:tr h="304116">
                <a:tc>
                  <a:txBody>
                    <a:bodyPr/>
                    <a:lstStyle/>
                    <a:p>
                      <a:pPr marL="0" algn="l" defTabSz="914400" rtl="0" eaLnBrk="1" latinLnBrk="0" hangingPunct="1"/>
                      <a:r>
                        <a:rPr lang="en-US" sz="1500" b="1" kern="1200">
                          <a:solidFill>
                            <a:schemeClr val="lt1"/>
                          </a:solidFill>
                          <a:latin typeface="+mn-lt"/>
                          <a:ea typeface="+mn-ea"/>
                          <a:cs typeface="+mn-cs"/>
                        </a:rPr>
                        <a:t>Method</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274320">
                <a:tc>
                  <a:txBody>
                    <a:bodyPr/>
                    <a:lstStyle/>
                    <a:p>
                      <a:pPr algn="l" fontAlgn="t"/>
                      <a:r>
                        <a:rPr lang="en-US" sz="1400" u="none" strike="noStrike">
                          <a:effectLst/>
                        </a:rPr>
                        <a:t>Activate()</a:t>
                      </a:r>
                      <a:endParaRPr lang="en-US" sz="1400">
                        <a:effectLst/>
                      </a:endParaRPr>
                    </a:p>
                  </a:txBody>
                  <a:tcPr marL="68580" marR="68580" marT="34290" marB="34290"/>
                </a:tc>
                <a:tc>
                  <a:txBody>
                    <a:bodyPr/>
                    <a:lstStyle/>
                    <a:p>
                      <a:pPr algn="l" fontAlgn="t"/>
                      <a:r>
                        <a:rPr lang="en-US" sz="1400">
                          <a:effectLst/>
                        </a:rPr>
                        <a:t>Attempts to bring the window to the foreground and activates it</a:t>
                      </a:r>
                    </a:p>
                  </a:txBody>
                  <a:tcPr marL="68580" marR="68580" marT="34290" marB="34290"/>
                </a:tc>
                <a:extLst>
                  <a:ext uri="{0D108BD9-81ED-4DB2-BD59-A6C34878D82A}">
                    <a16:rowId xmlns:a16="http://schemas.microsoft.com/office/drawing/2014/main" val="10001"/>
                  </a:ext>
                </a:extLst>
              </a:tr>
              <a:tr h="274320">
                <a:tc>
                  <a:txBody>
                    <a:bodyPr/>
                    <a:lstStyle/>
                    <a:p>
                      <a:pPr algn="l" fontAlgn="t"/>
                      <a:r>
                        <a:rPr lang="en-US" sz="1400" u="none" strike="noStrike">
                          <a:effectLst/>
                        </a:rPr>
                        <a:t>AddText(String)</a:t>
                      </a:r>
                      <a:endParaRPr lang="en-US" sz="1400">
                        <a:effectLst/>
                      </a:endParaRPr>
                    </a:p>
                  </a:txBody>
                  <a:tcPr marL="68580" marR="68580" marT="34290" marB="34290"/>
                </a:tc>
                <a:tc>
                  <a:txBody>
                    <a:bodyPr/>
                    <a:lstStyle/>
                    <a:p>
                      <a:pPr algn="l" fontAlgn="t"/>
                      <a:r>
                        <a:rPr lang="en-US" sz="1400">
                          <a:effectLst/>
                        </a:rPr>
                        <a:t>Adds a specified text string to a </a:t>
                      </a:r>
                      <a:r>
                        <a:rPr lang="en-US" sz="1400" u="none" strike="noStrike">
                          <a:effectLst/>
                        </a:rPr>
                        <a:t>ContentControl</a:t>
                      </a:r>
                      <a:endParaRPr lang="en-US" sz="1400">
                        <a:effectLst/>
                      </a:endParaRPr>
                    </a:p>
                  </a:txBody>
                  <a:tcPr marL="68580" marR="68580" marT="34290" marB="34290"/>
                </a:tc>
                <a:extLst>
                  <a:ext uri="{0D108BD9-81ED-4DB2-BD59-A6C34878D82A}">
                    <a16:rowId xmlns:a16="http://schemas.microsoft.com/office/drawing/2014/main" val="10003"/>
                  </a:ext>
                </a:extLst>
              </a:tr>
              <a:tr h="277050">
                <a:tc>
                  <a:txBody>
                    <a:bodyPr/>
                    <a:lstStyle/>
                    <a:p>
                      <a:pPr algn="l" fontAlgn="t"/>
                      <a:r>
                        <a:rPr lang="en-US" sz="1400" u="none" strike="noStrike">
                          <a:effectLst/>
                        </a:rPr>
                        <a:t>Close()</a:t>
                      </a:r>
                      <a:endParaRPr lang="en-US" sz="1400">
                        <a:effectLst/>
                      </a:endParaRPr>
                    </a:p>
                  </a:txBody>
                  <a:tcPr marL="68580" marR="68580" marT="34290" marB="34290"/>
                </a:tc>
                <a:tc>
                  <a:txBody>
                    <a:bodyPr/>
                    <a:lstStyle/>
                    <a:p>
                      <a:pPr algn="l" fontAlgn="t"/>
                      <a:r>
                        <a:rPr lang="en-US" sz="1400">
                          <a:effectLst/>
                        </a:rPr>
                        <a:t>Manually closes a </a:t>
                      </a:r>
                      <a:r>
                        <a:rPr lang="en-US" sz="1400" u="none" strike="noStrike">
                          <a:effectLst/>
                        </a:rPr>
                        <a:t>Window</a:t>
                      </a:r>
                      <a:endParaRPr lang="en-US" sz="1400">
                        <a:effectLst/>
                      </a:endParaRPr>
                    </a:p>
                  </a:txBody>
                  <a:tcPr marL="68580" marR="68580" marT="34290" marB="34290"/>
                </a:tc>
                <a:extLst>
                  <a:ext uri="{0D108BD9-81ED-4DB2-BD59-A6C34878D82A}">
                    <a16:rowId xmlns:a16="http://schemas.microsoft.com/office/drawing/2014/main" val="10004"/>
                  </a:ext>
                </a:extLst>
              </a:tr>
              <a:tr h="274320">
                <a:tc>
                  <a:txBody>
                    <a:bodyPr/>
                    <a:lstStyle/>
                    <a:p>
                      <a:pPr algn="l" fontAlgn="t"/>
                      <a:r>
                        <a:rPr lang="en-US" sz="1400" u="none" strike="noStrike">
                          <a:effectLst/>
                        </a:rPr>
                        <a:t>Hide()</a:t>
                      </a:r>
                      <a:endParaRPr lang="en-US" sz="1400">
                        <a:effectLst/>
                      </a:endParaRPr>
                    </a:p>
                  </a:txBody>
                  <a:tcPr marL="68580" marR="68580" marT="34290" marB="34290"/>
                </a:tc>
                <a:tc>
                  <a:txBody>
                    <a:bodyPr/>
                    <a:lstStyle/>
                    <a:p>
                      <a:pPr algn="l" fontAlgn="t"/>
                      <a:r>
                        <a:rPr lang="en-US" sz="1400">
                          <a:effectLst/>
                        </a:rPr>
                        <a:t>Makes a window invisible</a:t>
                      </a:r>
                    </a:p>
                  </a:txBody>
                  <a:tcPr marL="68580" marR="68580" marT="34290" marB="34290"/>
                </a:tc>
                <a:extLst>
                  <a:ext uri="{0D108BD9-81ED-4DB2-BD59-A6C34878D82A}">
                    <a16:rowId xmlns:a16="http://schemas.microsoft.com/office/drawing/2014/main" val="207236356"/>
                  </a:ext>
                </a:extLst>
              </a:tr>
              <a:tr h="274320">
                <a:tc>
                  <a:txBody>
                    <a:bodyPr/>
                    <a:lstStyle/>
                    <a:p>
                      <a:pPr algn="l" fontAlgn="t"/>
                      <a:r>
                        <a:rPr lang="en-US" sz="1400" u="none" strike="noStrike">
                          <a:effectLst/>
                        </a:rPr>
                        <a:t>Show()</a:t>
                      </a:r>
                      <a:endParaRPr lang="en-US" sz="1400">
                        <a:effectLst/>
                      </a:endParaRPr>
                    </a:p>
                  </a:txBody>
                  <a:tcPr marL="68580" marR="68580" marT="34290" marB="34290"/>
                </a:tc>
                <a:tc>
                  <a:txBody>
                    <a:bodyPr/>
                    <a:lstStyle/>
                    <a:p>
                      <a:pPr algn="l" fontAlgn="t"/>
                      <a:r>
                        <a:rPr lang="en-US" sz="1400">
                          <a:effectLst/>
                        </a:rPr>
                        <a:t>Opens a window and returns without waiting for the newly opened window to close</a:t>
                      </a:r>
                    </a:p>
                  </a:txBody>
                  <a:tcPr marL="68580" marR="68580" marT="34290" marB="34290"/>
                </a:tc>
                <a:extLst>
                  <a:ext uri="{0D108BD9-81ED-4DB2-BD59-A6C34878D82A}">
                    <a16:rowId xmlns:a16="http://schemas.microsoft.com/office/drawing/2014/main" val="4089918542"/>
                  </a:ext>
                </a:extLst>
              </a:tr>
              <a:tr h="308564">
                <a:tc>
                  <a:txBody>
                    <a:bodyPr/>
                    <a:lstStyle/>
                    <a:p>
                      <a:pPr algn="l" fontAlgn="t"/>
                      <a:r>
                        <a:rPr lang="en-US" sz="1400" u="none" strike="noStrike">
                          <a:effectLst/>
                        </a:rPr>
                        <a:t>ShowDialog()</a:t>
                      </a:r>
                      <a:endParaRPr lang="en-US" sz="1400">
                        <a:effectLst/>
                      </a:endParaRPr>
                    </a:p>
                  </a:txBody>
                  <a:tcPr marL="68580" marR="68580" marT="34290" marB="34290"/>
                </a:tc>
                <a:tc>
                  <a:txBody>
                    <a:bodyPr/>
                    <a:lstStyle/>
                    <a:p>
                      <a:pPr algn="l" fontAlgn="t"/>
                      <a:r>
                        <a:rPr lang="en-US" sz="1400">
                          <a:effectLst/>
                        </a:rPr>
                        <a:t>Opens a window and returns only when the newly opened window is closed</a:t>
                      </a:r>
                    </a:p>
                  </a:txBody>
                  <a:tcPr marL="68580" marR="68580" marT="34290" marB="34290"/>
                </a:tc>
                <a:extLst>
                  <a:ext uri="{0D108BD9-81ED-4DB2-BD59-A6C34878D82A}">
                    <a16:rowId xmlns:a16="http://schemas.microsoft.com/office/drawing/2014/main" val="2259037351"/>
                  </a:ext>
                </a:extLst>
              </a:tr>
              <a:tr h="280987">
                <a:tc>
                  <a:txBody>
                    <a:bodyPr/>
                    <a:lstStyle/>
                    <a:p>
                      <a:pPr algn="l" fontAlgn="t"/>
                      <a:r>
                        <a:rPr lang="en-US" sz="1400" u="none" strike="noStrike">
                          <a:effectLst/>
                        </a:rPr>
                        <a:t>Show()</a:t>
                      </a:r>
                      <a:endParaRPr lang="en-US" sz="1400">
                        <a:effectLst/>
                      </a:endParaRPr>
                    </a:p>
                  </a:txBody>
                  <a:tcPr marL="68580" marR="68580" marT="34290" marB="34290"/>
                </a:tc>
                <a:tc>
                  <a:txBody>
                    <a:bodyPr/>
                    <a:lstStyle/>
                    <a:p>
                      <a:pPr algn="l" fontAlgn="t"/>
                      <a:r>
                        <a:rPr lang="en-US" sz="1400">
                          <a:effectLst/>
                        </a:rPr>
                        <a:t>Opens a window and returns without waiting for the newly opened window to close</a:t>
                      </a:r>
                    </a:p>
                  </a:txBody>
                  <a:tcPr marL="68580" marR="68580" marT="34290" marB="34290"/>
                </a:tc>
                <a:extLst>
                  <a:ext uri="{0D108BD9-81ED-4DB2-BD59-A6C34878D82A}">
                    <a16:rowId xmlns:a16="http://schemas.microsoft.com/office/drawing/2014/main" val="517965606"/>
                  </a:ext>
                </a:extLst>
              </a:tr>
              <a:tr h="256351">
                <a:tc>
                  <a:txBody>
                    <a:bodyPr/>
                    <a:lstStyle/>
                    <a:p>
                      <a:pPr algn="l" fontAlgn="t"/>
                      <a:r>
                        <a:rPr lang="en-US" sz="1000" u="none" strike="noStrike">
                          <a:effectLst/>
                        </a:rPr>
                        <a:t>UpdateLayout()</a:t>
                      </a:r>
                      <a:endParaRPr lang="en-US" sz="1000">
                        <a:effectLst/>
                      </a:endParaRPr>
                    </a:p>
                  </a:txBody>
                  <a:tcPr marL="68580" marR="68580" marT="34290" marB="34290"/>
                </a:tc>
                <a:tc>
                  <a:txBody>
                    <a:bodyPr/>
                    <a:lstStyle/>
                    <a:p>
                      <a:pPr algn="l" fontAlgn="t"/>
                      <a:r>
                        <a:rPr lang="en-US" sz="1000">
                          <a:effectLst/>
                        </a:rPr>
                        <a:t>Ensures that all visual child elements of this element are properly updated for layout</a:t>
                      </a:r>
                    </a:p>
                  </a:txBody>
                  <a:tcPr marL="68580" marR="68580" marT="34290" marB="34290"/>
                </a:tc>
                <a:extLst>
                  <a:ext uri="{0D108BD9-81ED-4DB2-BD59-A6C34878D82A}">
                    <a16:rowId xmlns:a16="http://schemas.microsoft.com/office/drawing/2014/main" val="3897958109"/>
                  </a:ext>
                </a:extLst>
              </a:tr>
              <a:tr h="326188">
                <a:tc>
                  <a:txBody>
                    <a:bodyPr/>
                    <a:lstStyle/>
                    <a:p>
                      <a:pPr algn="l" fontAlgn="t"/>
                      <a:r>
                        <a:rPr lang="en-US" sz="1000" u="none" strike="noStrike">
                          <a:effectLst/>
                        </a:rPr>
                        <a:t>TransformToDescendant(Visual)</a:t>
                      </a:r>
                      <a:endParaRPr lang="en-US" sz="1000">
                        <a:effectLst/>
                      </a:endParaRPr>
                    </a:p>
                  </a:txBody>
                  <a:tcPr marL="68580" marR="68580" marT="34290" marB="34290"/>
                </a:tc>
                <a:tc>
                  <a:txBody>
                    <a:bodyPr/>
                    <a:lstStyle/>
                    <a:p>
                      <a:pPr algn="l" fontAlgn="t"/>
                      <a:r>
                        <a:rPr lang="en-US" sz="1000">
                          <a:effectLst/>
                        </a:rPr>
                        <a:t>Returns a transform that can be used to transform coordinates from the </a:t>
                      </a:r>
                      <a:r>
                        <a:rPr lang="en-US" sz="1000" u="none" strike="noStrike">
                          <a:effectLst/>
                        </a:rPr>
                        <a:t>Visual</a:t>
                      </a:r>
                      <a:r>
                        <a:rPr lang="en-US" sz="1000">
                          <a:effectLst/>
                        </a:rPr>
                        <a:t> to the specified visual object descendant</a:t>
                      </a:r>
                    </a:p>
                  </a:txBody>
                  <a:tcPr marL="68580" marR="68580" marT="34290" marB="34290"/>
                </a:tc>
                <a:extLst>
                  <a:ext uri="{0D108BD9-81ED-4DB2-BD59-A6C34878D82A}">
                    <a16:rowId xmlns:a16="http://schemas.microsoft.com/office/drawing/2014/main" val="1422009998"/>
                  </a:ext>
                </a:extLst>
              </a:tr>
              <a:tr h="250116">
                <a:tc>
                  <a:txBody>
                    <a:bodyPr/>
                    <a:lstStyle/>
                    <a:p>
                      <a:pPr algn="l" fontAlgn="t"/>
                      <a:r>
                        <a:rPr lang="en-US" sz="1000" u="none" strike="noStrike">
                          <a:effectLst/>
                        </a:rPr>
                        <a:t>BeginStoryboard(Storyboard)</a:t>
                      </a:r>
                      <a:endParaRPr lang="en-US" sz="1000">
                        <a:effectLst/>
                      </a:endParaRPr>
                    </a:p>
                  </a:txBody>
                  <a:tcPr marL="68580" marR="68580" marT="34290" marB="34290"/>
                </a:tc>
                <a:tc>
                  <a:txBody>
                    <a:bodyPr/>
                    <a:lstStyle/>
                    <a:p>
                      <a:pPr algn="l" fontAlgn="t"/>
                      <a:r>
                        <a:rPr lang="en-US" sz="1000">
                          <a:effectLst/>
                        </a:rPr>
                        <a:t>Begins the sequence of actions that are contained in the provided storyboard</a:t>
                      </a:r>
                    </a:p>
                  </a:txBody>
                  <a:tcPr marL="68580" marR="68580" marT="34290" marB="34290"/>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56274" y="1800917"/>
            <a:ext cx="8636012" cy="495905"/>
          </a:xfrm>
          <a:prstGeom prst="rect">
            <a:avLst/>
          </a:prstGeom>
          <a:noFill/>
        </p:spPr>
        <p:txBody>
          <a:bodyPr wrap="square">
            <a:spAutoFit/>
          </a:bodyPr>
          <a:lstStyle/>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The following table describes some of the key methods:</a:t>
            </a:r>
            <a:endParaRPr lang="en-US" sz="195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AD793-EB87-4C90-B65C-9D7540A553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297573" y="1397255"/>
            <a:ext cx="8365578" cy="431575"/>
          </a:xfrm>
        </p:spPr>
        <p:txBody>
          <a:bodyPr>
            <a:noAutofit/>
          </a:bodyPr>
          <a:lstStyle/>
          <a:p>
            <a:r>
              <a:rPr lang="en-US" sz="3000"/>
              <a:t>Defining the Application</a:t>
            </a:r>
            <a:endParaRPr lang="en-US" sz="3000"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15587" y="1964878"/>
            <a:ext cx="7415862" cy="392415"/>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altLang="en-US" sz="195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198076" y="2349797"/>
            <a:ext cx="4586288" cy="1494192"/>
          </a:xfrm>
          <a:prstGeom prst="rect">
            <a:avLst/>
          </a:prstGeom>
          <a:noFill/>
        </p:spPr>
        <p:txBody>
          <a:bodyPr wrap="square">
            <a:spAutoFit/>
          </a:bodyPr>
          <a:lstStyle/>
          <a:p>
            <a:pPr marL="385763" indent="-172641">
              <a:lnSpc>
                <a:spcPct val="110000"/>
              </a:lnSpc>
              <a:spcBef>
                <a:spcPts val="750"/>
              </a:spcBef>
              <a:spcAft>
                <a:spcPts val="225"/>
              </a:spcAft>
              <a:buClr>
                <a:srgbClr val="973735"/>
              </a:buClr>
              <a:buSzPct val="70000"/>
              <a:buFont typeface="Wingdings" panose="05000000000000000000" pitchFamily="2" charset="2"/>
              <a:buChar char="§"/>
              <a:defRPr/>
            </a:pPr>
            <a:r>
              <a:rPr lang="en-US" altLang="en-US" sz="1725"/>
              <a:t>The code-behind class for the application</a:t>
            </a:r>
          </a:p>
          <a:p>
            <a:pPr marL="385763" indent="-172641">
              <a:lnSpc>
                <a:spcPct val="110000"/>
              </a:lnSpc>
              <a:spcBef>
                <a:spcPts val="750"/>
              </a:spcBef>
              <a:spcAft>
                <a:spcPts val="225"/>
              </a:spcAft>
              <a:buClr>
                <a:srgbClr val="973735"/>
              </a:buClr>
              <a:buSzPct val="70000"/>
              <a:buFont typeface="Wingdings" panose="05000000000000000000" pitchFamily="2" charset="2"/>
              <a:buChar char="§"/>
              <a:defRPr/>
            </a:pPr>
            <a:r>
              <a:rPr lang="en-US" altLang="en-US" sz="1725"/>
              <a:t> The startup window or page</a:t>
            </a:r>
          </a:p>
          <a:p>
            <a:pPr marL="385763" indent="-172641">
              <a:lnSpc>
                <a:spcPct val="110000"/>
              </a:lnSpc>
              <a:spcBef>
                <a:spcPts val="750"/>
              </a:spcBef>
              <a:spcAft>
                <a:spcPts val="225"/>
              </a:spcAft>
              <a:buClr>
                <a:srgbClr val="973735"/>
              </a:buClr>
              <a:buSzPct val="70000"/>
              <a:buFont typeface="Wingdings" panose="05000000000000000000" pitchFamily="2" charset="2"/>
              <a:buChar char="§"/>
              <a:defRPr/>
            </a:pPr>
            <a:r>
              <a:rPr lang="en-US" altLang="en-US" sz="1725"/>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6500193" y="3620650"/>
            <a:ext cx="2594181" cy="166703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31174" y="3620650"/>
            <a:ext cx="5765916" cy="1663128"/>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5797090" y="4302377"/>
            <a:ext cx="863765" cy="12762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3109480" y="4528175"/>
            <a:ext cx="3551375" cy="5835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884740" y="4341294"/>
            <a:ext cx="2224739" cy="216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The Application Class</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898968"/>
            <a:ext cx="9191290" cy="1292662"/>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sz="1950">
                <a:solidFill>
                  <a:srgbClr val="111111"/>
                </a:solidFill>
                <a:latin typeface="+mj-lt"/>
              </a:rPr>
              <a:t>The System.Windows.Application class represents a global instance of a running WPF application</a:t>
            </a:r>
          </a:p>
          <a:p>
            <a:pPr marL="257175" indent="-257175" algn="just">
              <a:buClr>
                <a:srgbClr val="973735"/>
              </a:buClr>
              <a:buSzPct val="50000"/>
              <a:buFont typeface="Wingdings" pitchFamily="2" charset="2"/>
              <a:buChar char="u"/>
              <a:tabLst>
                <a:tab pos="180975" algn="l"/>
              </a:tabLst>
              <a:defRPr/>
            </a:pPr>
            <a:r>
              <a:rPr lang="en-US" sz="195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02346" y="3097073"/>
            <a:ext cx="4572279" cy="2592964"/>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461305" y="3963658"/>
            <a:ext cx="4313321" cy="1600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6028228" y="3951868"/>
            <a:ext cx="2849297" cy="1612464"/>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4774625" y="4813574"/>
            <a:ext cx="1646957" cy="14545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6413789" y="4829161"/>
            <a:ext cx="1371600"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49</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nvPr>
        </p:nvGraphicFramePr>
        <p:xfrm>
          <a:off x="1" y="2402791"/>
          <a:ext cx="9036572" cy="3157994"/>
        </p:xfrm>
        <a:graphic>
          <a:graphicData uri="http://schemas.openxmlformats.org/drawingml/2006/table">
            <a:tbl>
              <a:tblPr firstRow="1" bandRow="1">
                <a:tableStyleId>{5C22544A-7EE6-4342-B048-85BDC9FD1C3A}</a:tableStyleId>
              </a:tblPr>
              <a:tblGrid>
                <a:gridCol w="1387186">
                  <a:extLst>
                    <a:ext uri="{9D8B030D-6E8A-4147-A177-3AD203B41FA5}">
                      <a16:colId xmlns:a16="http://schemas.microsoft.com/office/drawing/2014/main" val="20000"/>
                    </a:ext>
                  </a:extLst>
                </a:gridCol>
                <a:gridCol w="7649387">
                  <a:extLst>
                    <a:ext uri="{9D8B030D-6E8A-4147-A177-3AD203B41FA5}">
                      <a16:colId xmlns:a16="http://schemas.microsoft.com/office/drawing/2014/main" val="20001"/>
                    </a:ext>
                  </a:extLst>
                </a:gridCol>
              </a:tblGrid>
              <a:tr h="331515">
                <a:tc>
                  <a:txBody>
                    <a:bodyPr/>
                    <a:lstStyle/>
                    <a:p>
                      <a:pPr marL="0" algn="l" defTabSz="914400" rtl="0" eaLnBrk="1" latinLnBrk="0" hangingPunct="1"/>
                      <a:r>
                        <a:rPr lang="en-US" sz="1500" b="1" kern="1200">
                          <a:solidFill>
                            <a:schemeClr val="lt1"/>
                          </a:solidFill>
                          <a:latin typeface="+mn-lt"/>
                          <a:ea typeface="+mn-ea"/>
                          <a:cs typeface="+mn-cs"/>
                        </a:rPr>
                        <a:t>Property</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535526">
                <a:tc>
                  <a:txBody>
                    <a:bodyPr/>
                    <a:lstStyle/>
                    <a:p>
                      <a:pPr fontAlgn="t"/>
                      <a:r>
                        <a:rPr lang="en-US" sz="1000"/>
                        <a:t>Current</a:t>
                      </a:r>
                      <a:endParaRPr lang="en-US" sz="1400">
                        <a:solidFill>
                          <a:srgbClr val="414141"/>
                        </a:solidFill>
                        <a:effectLst/>
                      </a:endParaRPr>
                    </a:p>
                  </a:txBody>
                  <a:tcPr marL="68580" marR="68580" marT="34290" marB="34290" anchor="ctr"/>
                </a:tc>
                <a:tc>
                  <a:txBody>
                    <a:bodyPr/>
                    <a:lstStyle/>
                    <a:p>
                      <a:pPr algn="just" fontAlgn="t"/>
                      <a:r>
                        <a:rPr lang="en-US" sz="1000"/>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400">
                        <a:solidFill>
                          <a:srgbClr val="414141"/>
                        </a:solidFill>
                        <a:effectLst/>
                      </a:endParaRPr>
                    </a:p>
                  </a:txBody>
                  <a:tcPr marL="68580" marR="68580" marT="34290" marB="34290" anchor="ctr"/>
                </a:tc>
                <a:extLst>
                  <a:ext uri="{0D108BD9-81ED-4DB2-BD59-A6C34878D82A}">
                    <a16:rowId xmlns:a16="http://schemas.microsoft.com/office/drawing/2014/main" val="10001"/>
                  </a:ext>
                </a:extLst>
              </a:tr>
              <a:tr h="452676">
                <a:tc>
                  <a:txBody>
                    <a:bodyPr/>
                    <a:lstStyle/>
                    <a:p>
                      <a:pPr fontAlgn="t"/>
                      <a:r>
                        <a:rPr lang="en-US" sz="1000"/>
                        <a:t>MainWindow</a:t>
                      </a:r>
                      <a:endParaRPr lang="en-US" sz="1400">
                        <a:solidFill>
                          <a:srgbClr val="414141"/>
                        </a:solidFill>
                        <a:effectLst/>
                      </a:endParaRPr>
                    </a:p>
                  </a:txBody>
                  <a:tcPr marL="68580" marR="68580" marT="34290" marB="34290" anchor="ctr"/>
                </a:tc>
                <a:tc>
                  <a:txBody>
                    <a:bodyPr/>
                    <a:lstStyle/>
                    <a:p>
                      <a:pPr algn="just" fontAlgn="t"/>
                      <a:r>
                        <a:rPr lang="en-US" sz="1000"/>
                        <a:t>This property allows us to programmatically get or set the main window of the application</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2"/>
                  </a:ext>
                </a:extLst>
              </a:tr>
              <a:tr h="522143">
                <a:tc>
                  <a:txBody>
                    <a:bodyPr/>
                    <a:lstStyle/>
                    <a:p>
                      <a:pPr fontAlgn="t"/>
                      <a:r>
                        <a:rPr lang="en-US" sz="1000"/>
                        <a:t>Properties</a:t>
                      </a:r>
                      <a:endParaRPr lang="en-US" sz="1400">
                        <a:solidFill>
                          <a:srgbClr val="414141"/>
                        </a:solidFill>
                        <a:effectLst/>
                      </a:endParaRPr>
                    </a:p>
                  </a:txBody>
                  <a:tcPr marL="68580" marR="68580" marT="34290" marB="34290" anchor="ctr"/>
                </a:tc>
                <a:tc>
                  <a:txBody>
                    <a:bodyPr/>
                    <a:lstStyle/>
                    <a:p>
                      <a:pPr algn="just" fontAlgn="t"/>
                      <a:r>
                        <a:rPr lang="en-US" sz="1000"/>
                        <a:t>This property allows us to establish and obtain data that is accessible throughout all aspects of a WPF application (windows, dialog boxes, etc.)</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3"/>
                  </a:ext>
                </a:extLst>
              </a:tr>
              <a:tr h="384983">
                <a:tc>
                  <a:txBody>
                    <a:bodyPr/>
                    <a:lstStyle/>
                    <a:p>
                      <a:pPr fontAlgn="t"/>
                      <a:r>
                        <a:rPr lang="en-US" sz="1000"/>
                        <a:t>StartupUri</a:t>
                      </a:r>
                      <a:endParaRPr lang="en-US" sz="1400">
                        <a:solidFill>
                          <a:srgbClr val="414141"/>
                        </a:solidFill>
                        <a:effectLst/>
                      </a:endParaRPr>
                    </a:p>
                  </a:txBody>
                  <a:tcPr marL="68580" marR="68580" marT="34290" marB="34290" anchor="ctr"/>
                </a:tc>
                <a:tc>
                  <a:txBody>
                    <a:bodyPr/>
                    <a:lstStyle/>
                    <a:p>
                      <a:pPr algn="just" fontAlgn="t"/>
                      <a:r>
                        <a:rPr lang="en-US" sz="1000"/>
                        <a:t>This property gets or sets a URI that specifies a window or page to open automatically when the application starts</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4"/>
                  </a:ext>
                </a:extLst>
              </a:tr>
              <a:tr h="535526">
                <a:tc>
                  <a:txBody>
                    <a:bodyPr/>
                    <a:lstStyle/>
                    <a:p>
                      <a:pPr fontAlgn="t"/>
                      <a:r>
                        <a:rPr lang="en-US" sz="1000"/>
                        <a:t>Windows</a:t>
                      </a:r>
                      <a:endParaRPr lang="en-US" sz="1400">
                        <a:solidFill>
                          <a:srgbClr val="414141"/>
                        </a:solidFill>
                        <a:effectLst/>
                      </a:endParaRPr>
                    </a:p>
                  </a:txBody>
                  <a:tcPr marL="68580" marR="68580" marT="34290" marB="34290" anchor="ctr"/>
                </a:tc>
                <a:tc>
                  <a:txBody>
                    <a:bodyPr/>
                    <a:lstStyle/>
                    <a:p>
                      <a:pPr algn="just" fontAlgn="t"/>
                      <a:r>
                        <a:rPr lang="en-US" sz="1000"/>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400" kern="120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365578" cy="431575"/>
          </a:xfrm>
        </p:spPr>
        <p:txBody>
          <a:bodyPr>
            <a:noAutofit/>
          </a:bodyPr>
          <a:lstStyle/>
          <a:p>
            <a:r>
              <a:rPr lang="en-US" sz="3000"/>
              <a:t>The Application Class</a:t>
            </a:r>
            <a:endParaRPr lang="en-US" sz="3000" dirty="0"/>
          </a:p>
        </p:txBody>
      </p:sp>
      <p:sp>
        <p:nvSpPr>
          <p:cNvPr id="9" name="TextBox 8">
            <a:extLst>
              <a:ext uri="{FF2B5EF4-FFF2-40B4-BE49-F238E27FC236}">
                <a16:creationId xmlns:a16="http://schemas.microsoft.com/office/drawing/2014/main" id="{55B365E7-262A-41D9-AA3A-5E030E12F922}"/>
              </a:ext>
            </a:extLst>
          </p:cNvPr>
          <p:cNvSpPr txBox="1"/>
          <p:nvPr/>
        </p:nvSpPr>
        <p:spPr>
          <a:xfrm>
            <a:off x="-38966" y="1913436"/>
            <a:ext cx="6856568" cy="495905"/>
          </a:xfrm>
          <a:prstGeom prst="rect">
            <a:avLst/>
          </a:prstGeom>
          <a:noFill/>
        </p:spPr>
        <p:txBody>
          <a:bodyPr wrap="square">
            <a:spAutoFit/>
          </a:bodyPr>
          <a:lstStyle/>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The following table describes some of the key properties:</a:t>
            </a:r>
            <a:endParaRPr lang="en-US" sz="195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846427" cy="431575"/>
          </a:xfrm>
        </p:spPr>
        <p:txBody>
          <a:bodyPr>
            <a:noAutofit/>
          </a:bodyPr>
          <a:lstStyle/>
          <a:p>
            <a:r>
              <a:rPr lang="en-US" sz="3000"/>
              <a:t>What is Windows Presentation Foundation?</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645" y="2028444"/>
            <a:ext cx="9191290" cy="3185487"/>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WPF uses the </a:t>
            </a:r>
            <a:r>
              <a:rPr lang="en-US" sz="1950" dirty="0">
                <a:solidFill>
                  <a:srgbClr val="FF0000"/>
                </a:solidFill>
                <a:latin typeface="+mj-lt"/>
              </a:rPr>
              <a:t>Extensible Application Markup Language (XAML)</a:t>
            </a:r>
            <a:r>
              <a:rPr lang="en-US" sz="1950" dirty="0">
                <a:solidFill>
                  <a:srgbClr val="111111"/>
                </a:solidFill>
                <a:latin typeface="+mj-lt"/>
              </a:rPr>
              <a:t> to provide a declarative model for application programming</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WPF applications are based on </a:t>
            </a:r>
            <a:r>
              <a:rPr lang="en-US" sz="1950" dirty="0">
                <a:solidFill>
                  <a:srgbClr val="FF0000"/>
                </a:solidFill>
                <a:latin typeface="+mj-lt"/>
              </a:rPr>
              <a:t>a vector graphics architecture</a:t>
            </a:r>
            <a:r>
              <a:rPr lang="en-US" sz="1950" dirty="0">
                <a:solidFill>
                  <a:srgbClr val="111111"/>
                </a:solidFill>
                <a:latin typeface="+mj-lt"/>
              </a:rPr>
              <a:t>. This enables applications to </a:t>
            </a:r>
            <a:r>
              <a:rPr lang="en-US" sz="1950" dirty="0">
                <a:solidFill>
                  <a:srgbClr val="FF0000"/>
                </a:solidFill>
                <a:latin typeface="+mj-lt"/>
              </a:rPr>
              <a:t>look great on high DPI (Dots per inch) monitors</a:t>
            </a:r>
            <a:r>
              <a:rPr lang="en-US" sz="1950" dirty="0">
                <a:solidFill>
                  <a:srgbClr val="111111"/>
                </a:solidFill>
                <a:latin typeface="+mj-lt"/>
              </a:rPr>
              <a:t>, as they can be infinitely scaled</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WPF also includes a flexible hosting model, which makes it straightforward to host a video in a button, for example</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FF0000"/>
                </a:solidFill>
                <a:latin typeface="+mj-lt"/>
              </a:rPr>
              <a:t>The visual designer </a:t>
            </a:r>
            <a:r>
              <a:rPr lang="en-US" sz="1950" dirty="0">
                <a:solidFill>
                  <a:srgbClr val="111111"/>
                </a:solidFill>
                <a:latin typeface="+mj-lt"/>
              </a:rPr>
              <a:t>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175" y="2538344"/>
            <a:ext cx="7750277"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000" b="1">
                <a:latin typeface="Arial" panose="020B0604020202020204" pitchFamily="34" charset="0"/>
                <a:cs typeface="Arial" panose="020B0604020202020204" pitchFamily="34" charset="0"/>
              </a:rPr>
              <a:t> </a:t>
            </a:r>
            <a:r>
              <a:rPr lang="en-US" altLang="ko-KR" sz="3300" b="1">
                <a:solidFill>
                  <a:schemeClr val="accent2"/>
                </a:solidFill>
                <a:latin typeface="Arial" panose="020B0604020202020204" pitchFamily="34" charset="0"/>
                <a:cs typeface="Arial" panose="020B0604020202020204" pitchFamily="34" charset="0"/>
              </a:rPr>
              <a:t>Controls and Layouts in WPF</a:t>
            </a:r>
            <a:endParaRPr lang="en-US" sz="33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718421" cy="431575"/>
          </a:xfrm>
        </p:spPr>
        <p:txBody>
          <a:bodyPr>
            <a:noAutofit/>
          </a:bodyPr>
          <a:lstStyle/>
          <a:p>
            <a:r>
              <a:rPr lang="en-US" sz="3000"/>
              <a:t>System.Windows.Controls.Control</a:t>
            </a:r>
            <a:endParaRPr lang="en-US" sz="3000"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5271" y="1920702"/>
            <a:ext cx="9071264" cy="3453125"/>
          </a:xfrm>
          <a:prstGeom prst="rect">
            <a:avLst/>
          </a:prstGeom>
          <a:noFill/>
        </p:spPr>
        <p:txBody>
          <a:bodyPr wrap="square">
            <a:spAutoFit/>
          </a:bodyPr>
          <a:lstStyle/>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a:solidFill>
                  <a:srgbClr val="111111"/>
                </a:solidFill>
                <a:latin typeface="+mj-lt"/>
              </a:rPr>
              <a:t>Represents the base class for user interface (UI) elements that use a ControlTemplate to define their appearance</a:t>
            </a:r>
          </a:p>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257175" indent="-257175" algn="just">
              <a:lnSpc>
                <a:spcPct val="150000"/>
              </a:lnSpc>
              <a:spcBef>
                <a:spcPts val="450"/>
              </a:spcBef>
              <a:spcAft>
                <a:spcPts val="450"/>
              </a:spcAft>
              <a:buClr>
                <a:srgbClr val="973735"/>
              </a:buClr>
              <a:buSzPct val="50000"/>
              <a:buFont typeface="Wingdings" pitchFamily="2" charset="2"/>
              <a:buChar char="u"/>
              <a:tabLst>
                <a:tab pos="180975" algn="l"/>
              </a:tabLst>
              <a:defRPr/>
            </a:pPr>
            <a:r>
              <a:rPr lang="en-US" sz="195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297573" y="1397255"/>
            <a:ext cx="8718421" cy="431575"/>
          </a:xfrm>
        </p:spPr>
        <p:txBody>
          <a:bodyPr>
            <a:noAutofit/>
          </a:bodyPr>
          <a:lstStyle/>
          <a:p>
            <a:r>
              <a:rPr lang="en-US" sz="3000"/>
              <a:t>System.Windows.Controls.Control</a:t>
            </a:r>
            <a:endParaRPr lang="en-US" sz="3000"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nvPr>
        </p:nvGraphicFramePr>
        <p:xfrm>
          <a:off x="150541" y="2514826"/>
          <a:ext cx="8865452" cy="3111852"/>
        </p:xfrm>
        <a:graphic>
          <a:graphicData uri="http://schemas.openxmlformats.org/drawingml/2006/table">
            <a:tbl>
              <a:tblPr firstRow="1" bandRow="1">
                <a:tableStyleId>{5C22544A-7EE6-4342-B048-85BDC9FD1C3A}</a:tableStyleId>
              </a:tblPr>
              <a:tblGrid>
                <a:gridCol w="4161755">
                  <a:extLst>
                    <a:ext uri="{9D8B030D-6E8A-4147-A177-3AD203B41FA5}">
                      <a16:colId xmlns:a16="http://schemas.microsoft.com/office/drawing/2014/main" val="20000"/>
                    </a:ext>
                  </a:extLst>
                </a:gridCol>
                <a:gridCol w="4703697">
                  <a:extLst>
                    <a:ext uri="{9D8B030D-6E8A-4147-A177-3AD203B41FA5}">
                      <a16:colId xmlns:a16="http://schemas.microsoft.com/office/drawing/2014/main" val="20001"/>
                    </a:ext>
                  </a:extLst>
                </a:gridCol>
              </a:tblGrid>
              <a:tr h="325194">
                <a:tc>
                  <a:txBody>
                    <a:bodyPr/>
                    <a:lstStyle/>
                    <a:p>
                      <a:pPr marL="0" algn="l" defTabSz="914400" rtl="0" eaLnBrk="1" latinLnBrk="0" hangingPunct="1"/>
                      <a:r>
                        <a:rPr lang="en-US" sz="1500" b="1" kern="1200">
                          <a:solidFill>
                            <a:schemeClr val="lt1"/>
                          </a:solidFill>
                          <a:latin typeface="+mn-lt"/>
                          <a:ea typeface="+mn-ea"/>
                          <a:cs typeface="+mn-cs"/>
                        </a:rPr>
                        <a:t>Members</a:t>
                      </a:r>
                      <a:endParaRPr lang="en-US" sz="1500" b="1" kern="1200" dirty="0">
                        <a:solidFill>
                          <a:schemeClr val="lt1"/>
                        </a:solidFill>
                        <a:latin typeface="+mn-lt"/>
                        <a:ea typeface="+mn-ea"/>
                        <a:cs typeface="+mn-cs"/>
                      </a:endParaRPr>
                    </a:p>
                  </a:txBody>
                  <a:tcPr marL="68580" marR="68580" marT="34290" marB="34290"/>
                </a:tc>
                <a:tc>
                  <a:txBody>
                    <a:bodyPr/>
                    <a:lstStyle/>
                    <a:p>
                      <a:r>
                        <a:rPr lang="en-US" sz="1500" dirty="0"/>
                        <a:t>Description</a:t>
                      </a:r>
                    </a:p>
                  </a:txBody>
                  <a:tcPr marL="68580" marR="68580" marT="34290" marB="34290"/>
                </a:tc>
                <a:extLst>
                  <a:ext uri="{0D108BD9-81ED-4DB2-BD59-A6C34878D82A}">
                    <a16:rowId xmlns:a16="http://schemas.microsoft.com/office/drawing/2014/main" val="10000"/>
                  </a:ext>
                </a:extLst>
              </a:tr>
              <a:tr h="953330">
                <a:tc>
                  <a:txBody>
                    <a:bodyPr/>
                    <a:lstStyle/>
                    <a:p>
                      <a:pPr algn="l" fontAlgn="t"/>
                      <a:r>
                        <a:rPr lang="en-US" sz="1000"/>
                        <a:t>Background, Foreground, BorderBrush, BorderThickness, Padding, HorizontalContentAlignment, VerticalContentAlignment</a:t>
                      </a:r>
                      <a:endParaRPr lang="en-US" sz="1400">
                        <a:effectLst/>
                      </a:endParaRPr>
                    </a:p>
                  </a:txBody>
                  <a:tcPr marL="68580" marR="68580" marT="34290" marB="34290"/>
                </a:tc>
                <a:tc>
                  <a:txBody>
                    <a:bodyPr/>
                    <a:lstStyle/>
                    <a:p>
                      <a:pPr algn="l" fontAlgn="t"/>
                      <a:r>
                        <a:rPr lang="en-US" sz="1400">
                          <a:effectLst/>
                        </a:rPr>
                        <a:t>These properties allow us to set basic </a:t>
                      </a:r>
                    </a:p>
                    <a:p>
                      <a:pPr algn="l" fontAlgn="t"/>
                      <a:r>
                        <a:rPr lang="en-US" sz="1400">
                          <a:effectLst/>
                        </a:rPr>
                        <a:t>settings regarding how the control will be </a:t>
                      </a:r>
                    </a:p>
                    <a:p>
                      <a:pPr algn="l" fontAlgn="t"/>
                      <a:r>
                        <a:rPr lang="en-US" sz="1400">
                          <a:effectLst/>
                        </a:rPr>
                        <a:t>rendered and positioned</a:t>
                      </a:r>
                    </a:p>
                  </a:txBody>
                  <a:tcPr marL="68580" marR="68580" marT="34290" marB="34290"/>
                </a:tc>
                <a:extLst>
                  <a:ext uri="{0D108BD9-81ED-4DB2-BD59-A6C34878D82A}">
                    <a16:rowId xmlns:a16="http://schemas.microsoft.com/office/drawing/2014/main" val="10001"/>
                  </a:ext>
                </a:extLst>
              </a:tr>
              <a:tr h="293333">
                <a:tc>
                  <a:txBody>
                    <a:bodyPr/>
                    <a:lstStyle/>
                    <a:p>
                      <a:pPr algn="l" fontAlgn="t"/>
                      <a:r>
                        <a:rPr lang="en-US" sz="1000"/>
                        <a:t>FontFamily, FontSize, FontStretch, FontWeight</a:t>
                      </a:r>
                      <a:endParaRPr lang="en-US" sz="1400">
                        <a:effectLst/>
                      </a:endParaRPr>
                    </a:p>
                  </a:txBody>
                  <a:tcPr marL="68580" marR="68580" marT="34290" marB="34290"/>
                </a:tc>
                <a:tc>
                  <a:txBody>
                    <a:bodyPr/>
                    <a:lstStyle/>
                    <a:p>
                      <a:pPr algn="l" fontAlgn="t"/>
                      <a:r>
                        <a:rPr lang="en-US" sz="1000"/>
                        <a:t>These properties control various font-centric settings</a:t>
                      </a:r>
                      <a:endParaRPr lang="en-US" sz="1400">
                        <a:effectLst/>
                      </a:endParaRPr>
                    </a:p>
                  </a:txBody>
                  <a:tcPr marL="68580" marR="68580" marT="34290" marB="34290"/>
                </a:tc>
                <a:extLst>
                  <a:ext uri="{0D108BD9-81ED-4DB2-BD59-A6C34878D82A}">
                    <a16:rowId xmlns:a16="http://schemas.microsoft.com/office/drawing/2014/main" val="10003"/>
                  </a:ext>
                </a:extLst>
              </a:tr>
              <a:tr h="513332">
                <a:tc>
                  <a:txBody>
                    <a:bodyPr/>
                    <a:lstStyle/>
                    <a:p>
                      <a:pPr algn="l" fontAlgn="t"/>
                      <a:r>
                        <a:rPr lang="en-US" sz="1000"/>
                        <a:t>IsTabStop, TabIndex</a:t>
                      </a:r>
                      <a:endParaRPr lang="en-US" sz="1400">
                        <a:effectLst/>
                      </a:endParaRPr>
                    </a:p>
                  </a:txBody>
                  <a:tcPr marL="68580" marR="68580" marT="34290" marB="34290"/>
                </a:tc>
                <a:tc>
                  <a:txBody>
                    <a:bodyPr/>
                    <a:lstStyle/>
                    <a:p>
                      <a:pPr algn="l" fontAlgn="t"/>
                      <a:r>
                        <a:rPr lang="en-US" sz="1000"/>
                        <a:t>These properties are used to establish tab order among controls on a window</a:t>
                      </a:r>
                      <a:endParaRPr lang="en-US" sz="1400">
                        <a:effectLst/>
                      </a:endParaRPr>
                    </a:p>
                  </a:txBody>
                  <a:tcPr marL="68580" marR="68580" marT="34290" marB="34290"/>
                </a:tc>
                <a:extLst>
                  <a:ext uri="{0D108BD9-81ED-4DB2-BD59-A6C34878D82A}">
                    <a16:rowId xmlns:a16="http://schemas.microsoft.com/office/drawing/2014/main" val="10004"/>
                  </a:ext>
                </a:extLst>
              </a:tr>
              <a:tr h="293333">
                <a:tc>
                  <a:txBody>
                    <a:bodyPr/>
                    <a:lstStyle/>
                    <a:p>
                      <a:pPr algn="l" fontAlgn="t"/>
                      <a:r>
                        <a:rPr lang="en-US" sz="1000"/>
                        <a:t>MouseDoubleClick, PreviewMouseDoubleClick</a:t>
                      </a:r>
                      <a:endParaRPr lang="en-US" sz="1400">
                        <a:effectLst/>
                      </a:endParaRPr>
                    </a:p>
                  </a:txBody>
                  <a:tcPr marL="68580" marR="68580" marT="34290" marB="34290"/>
                </a:tc>
                <a:tc>
                  <a:txBody>
                    <a:bodyPr/>
                    <a:lstStyle/>
                    <a:p>
                      <a:pPr algn="l" fontAlgn="t"/>
                      <a:r>
                        <a:rPr lang="en-US" sz="1000"/>
                        <a:t>These events handle the act of double-clicking a widget</a:t>
                      </a:r>
                      <a:endParaRPr lang="en-US" sz="1400">
                        <a:effectLst/>
                      </a:endParaRPr>
                    </a:p>
                  </a:txBody>
                  <a:tcPr marL="68580" marR="68580" marT="34290" marB="34290"/>
                </a:tc>
                <a:extLst>
                  <a:ext uri="{0D108BD9-81ED-4DB2-BD59-A6C34878D82A}">
                    <a16:rowId xmlns:a16="http://schemas.microsoft.com/office/drawing/2014/main" val="207236356"/>
                  </a:ext>
                </a:extLst>
              </a:tr>
              <a:tr h="733331">
                <a:tc>
                  <a:txBody>
                    <a:bodyPr/>
                    <a:lstStyle/>
                    <a:p>
                      <a:pPr algn="l" fontAlgn="t"/>
                      <a:r>
                        <a:rPr lang="en-US" sz="1000"/>
                        <a:t>Template</a:t>
                      </a:r>
                      <a:endParaRPr lang="en-US" sz="1400">
                        <a:effectLst/>
                      </a:endParaRPr>
                    </a:p>
                  </a:txBody>
                  <a:tcPr marL="68580" marR="68580" marT="34290" marB="34290"/>
                </a:tc>
                <a:tc>
                  <a:txBody>
                    <a:bodyPr/>
                    <a:lstStyle/>
                    <a:p>
                      <a:pPr algn="l" fontAlgn="t"/>
                      <a:r>
                        <a:rPr lang="en-US" sz="1000"/>
                        <a:t>This property allows us to get and set the control’s template, which can be used to change the rendering output of the widget</a:t>
                      </a:r>
                      <a:endParaRPr lang="en-US" sz="1400">
                        <a:effectLst/>
                      </a:endParaRPr>
                    </a:p>
                  </a:txBody>
                  <a:tcPr marL="68580" marR="68580" marT="34290" marB="34290"/>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932144"/>
            <a:ext cx="9093998" cy="495905"/>
          </a:xfrm>
          <a:prstGeom prst="rect">
            <a:avLst/>
          </a:prstGeom>
          <a:noFill/>
        </p:spPr>
        <p:txBody>
          <a:bodyPr wrap="square">
            <a:spAutoFit/>
          </a:bodyPr>
          <a:lstStyle/>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The following table describes some of the key members of the Control type:</a:t>
            </a:r>
            <a:endParaRPr lang="en-US" sz="195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Styles and Templates</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645" y="2076208"/>
            <a:ext cx="9191290" cy="2954655"/>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WPF styling and templating refer to for their </a:t>
            </a:r>
            <a:r>
              <a:rPr lang="en-US" sz="1950" dirty="0" err="1">
                <a:solidFill>
                  <a:srgbClr val="111111"/>
                </a:solidFill>
                <a:latin typeface="+mj-lt"/>
              </a:rPr>
              <a:t>product</a:t>
            </a:r>
            <a:r>
              <a:rPr lang="en-US" sz="1950" dirty="0" err="1">
                <a:solidFill>
                  <a:srgbClr val="FF0000"/>
                </a:solidFill>
                <a:latin typeface="+mj-lt"/>
              </a:rPr>
              <a:t>a</a:t>
            </a:r>
            <a:r>
              <a:rPr lang="en-US" sz="1950" dirty="0">
                <a:solidFill>
                  <a:srgbClr val="FF0000"/>
                </a:solidFill>
                <a:latin typeface="+mj-lt"/>
              </a:rPr>
              <a:t> suite of features that let developers and designers create visually compelling effects and a consistent appearance</a:t>
            </a:r>
            <a:endParaRPr lang="en-US" sz="1950" dirty="0">
              <a:solidFill>
                <a:srgbClr val="111111"/>
              </a:solidFill>
              <a:latin typeface="+mj-lt"/>
            </a:endParaRP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When customizing the appearance of an app, we want a strong styling and templating model that </a:t>
            </a:r>
            <a:r>
              <a:rPr lang="en-US" sz="1950" dirty="0">
                <a:solidFill>
                  <a:srgbClr val="FF0000"/>
                </a:solidFill>
                <a:latin typeface="+mj-lt"/>
              </a:rPr>
              <a:t>enables maintenance and sharing of appearance </a:t>
            </a:r>
            <a:r>
              <a:rPr lang="en-US" sz="1950" dirty="0">
                <a:solidFill>
                  <a:srgbClr val="111111"/>
                </a:solidFill>
                <a:latin typeface="+mj-lt"/>
              </a:rPr>
              <a:t>within and among apps. WPF provides that model</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Another feature of the WPF styling model is the </a:t>
            </a:r>
            <a:r>
              <a:rPr lang="en-US" sz="1950" dirty="0">
                <a:solidFill>
                  <a:srgbClr val="FF0000"/>
                </a:solidFill>
                <a:latin typeface="+mj-lt"/>
              </a:rPr>
              <a:t>separation of presentation and logic.</a:t>
            </a:r>
            <a:r>
              <a:rPr lang="en-US" sz="1950" dirty="0">
                <a:solidFill>
                  <a:srgbClr val="111111"/>
                </a:solidFill>
                <a:latin typeface="+mj-lt"/>
              </a:rPr>
              <a:t> </a:t>
            </a:r>
            <a:r>
              <a:rPr lang="en-US" sz="1950" dirty="0">
                <a:solidFill>
                  <a:srgbClr val="FF0000"/>
                </a:solidFill>
                <a:latin typeface="+mj-lt"/>
              </a:rPr>
              <a:t>Designers</a:t>
            </a:r>
            <a:r>
              <a:rPr lang="en-US" sz="1950" dirty="0">
                <a:solidFill>
                  <a:srgbClr val="111111"/>
                </a:solidFill>
                <a:latin typeface="+mj-lt"/>
              </a:rPr>
              <a:t> can work on the appearance of an app by </a:t>
            </a:r>
            <a:r>
              <a:rPr lang="en-US" sz="1950" dirty="0">
                <a:solidFill>
                  <a:srgbClr val="FF0000"/>
                </a:solidFill>
                <a:latin typeface="+mj-lt"/>
              </a:rPr>
              <a:t>using only XAML</a:t>
            </a:r>
            <a:r>
              <a:rPr lang="en-US" sz="1950" dirty="0">
                <a:solidFill>
                  <a:srgbClr val="111111"/>
                </a:solidFill>
                <a:latin typeface="+mj-lt"/>
              </a:rPr>
              <a:t> at the same time that </a:t>
            </a:r>
            <a:r>
              <a:rPr lang="en-US" sz="1950" dirty="0">
                <a:solidFill>
                  <a:srgbClr val="FF0000"/>
                </a:solidFill>
                <a:latin typeface="+mj-lt"/>
              </a:rPr>
              <a:t>developers</a:t>
            </a:r>
            <a:r>
              <a:rPr lang="en-US" sz="1950" dirty="0">
                <a:solidFill>
                  <a:srgbClr val="111111"/>
                </a:solidFill>
                <a:latin typeface="+mj-lt"/>
              </a:rPr>
              <a:t> work on the </a:t>
            </a:r>
            <a:r>
              <a:rPr lang="en-US" sz="1950" dirty="0">
                <a:solidFill>
                  <a:srgbClr val="FF0000"/>
                </a:solidFill>
                <a:latin typeface="+mj-lt"/>
              </a:rPr>
              <a:t>programming logic by using C#</a:t>
            </a:r>
            <a:r>
              <a:rPr lang="en-US" sz="1950" dirty="0">
                <a:solidFill>
                  <a:srgbClr val="111111"/>
                </a:solidFill>
                <a:latin typeface="+mj-lt"/>
              </a:rPr>
              <a:t> or Visual Basic</a:t>
            </a:r>
          </a:p>
        </p:txBody>
      </p:sp>
    </p:spTree>
    <p:extLst>
      <p:ext uri="{BB962C8B-B14F-4D97-AF65-F5344CB8AC3E}">
        <p14:creationId xmlns:p14="http://schemas.microsoft.com/office/powerpoint/2010/main" val="2609718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Styles</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0255" y="1930427"/>
            <a:ext cx="9163103" cy="3196644"/>
          </a:xfrm>
          <a:prstGeom prst="rect">
            <a:avLst/>
          </a:prstGeom>
          <a:noFill/>
        </p:spPr>
        <p:txBody>
          <a:bodyPr wrap="square">
            <a:spAutoFit/>
          </a:bodyPr>
          <a:lstStyle/>
          <a:p>
            <a:pPr marL="257175" indent="-257175" algn="just">
              <a:lnSpc>
                <a:spcPct val="150000"/>
              </a:lnSpc>
              <a:buClr>
                <a:srgbClr val="973735"/>
              </a:buClr>
              <a:buSzPct val="50000"/>
              <a:buFont typeface="Wingdings" pitchFamily="2" charset="2"/>
              <a:buChar char="u"/>
              <a:tabLst>
                <a:tab pos="180975" algn="l"/>
              </a:tabLst>
              <a:defRPr/>
            </a:pPr>
            <a:r>
              <a:rPr lang="en-US" sz="1950" dirty="0">
                <a:solidFill>
                  <a:srgbClr val="111111"/>
                </a:solidFill>
                <a:latin typeface="+mj-lt"/>
              </a:rPr>
              <a:t>A Style as a convenient way to </a:t>
            </a:r>
            <a:r>
              <a:rPr lang="en-US" sz="1950" dirty="0">
                <a:solidFill>
                  <a:srgbClr val="FF0000"/>
                </a:solidFill>
                <a:latin typeface="+mj-lt"/>
              </a:rPr>
              <a:t>apply a set of property values</a:t>
            </a:r>
            <a:r>
              <a:rPr lang="en-US" sz="1950" dirty="0">
                <a:solidFill>
                  <a:srgbClr val="111111"/>
                </a:solidFill>
                <a:latin typeface="+mj-lt"/>
              </a:rPr>
              <a:t> to multiple elements</a:t>
            </a:r>
          </a:p>
          <a:p>
            <a:pPr marL="257175" indent="-257175" algn="just">
              <a:lnSpc>
                <a:spcPct val="150000"/>
              </a:lnSpc>
              <a:buClr>
                <a:srgbClr val="973735"/>
              </a:buClr>
              <a:buSzPct val="50000"/>
              <a:buFont typeface="Wingdings" pitchFamily="2" charset="2"/>
              <a:buChar char="u"/>
              <a:tabLst>
                <a:tab pos="180975" algn="l"/>
              </a:tabLst>
              <a:defRPr/>
            </a:pPr>
            <a:r>
              <a:rPr lang="en-US" sz="1950" dirty="0">
                <a:solidFill>
                  <a:srgbClr val="111111"/>
                </a:solidFill>
                <a:latin typeface="+mj-lt"/>
              </a:rPr>
              <a:t>We can use a style on any element that derives from </a:t>
            </a:r>
            <a:r>
              <a:rPr lang="en-US" sz="1950" dirty="0" err="1">
                <a:solidFill>
                  <a:srgbClr val="111111"/>
                </a:solidFill>
                <a:latin typeface="+mj-lt"/>
              </a:rPr>
              <a:t>FrameworkElement</a:t>
            </a:r>
            <a:r>
              <a:rPr lang="en-US" sz="1950" dirty="0">
                <a:solidFill>
                  <a:srgbClr val="111111"/>
                </a:solidFill>
                <a:latin typeface="+mj-lt"/>
              </a:rPr>
              <a:t> or </a:t>
            </a:r>
            <a:r>
              <a:rPr lang="en-US" sz="1950" dirty="0" err="1">
                <a:solidFill>
                  <a:srgbClr val="111111"/>
                </a:solidFill>
                <a:latin typeface="+mj-lt"/>
              </a:rPr>
              <a:t>FrameworkContentElement</a:t>
            </a:r>
            <a:r>
              <a:rPr lang="en-US" sz="1950" dirty="0">
                <a:solidFill>
                  <a:srgbClr val="111111"/>
                </a:solidFill>
                <a:latin typeface="+mj-lt"/>
              </a:rPr>
              <a:t> such as a Window or a Button</a:t>
            </a:r>
          </a:p>
          <a:p>
            <a:pPr marL="257175" indent="-257175" algn="just">
              <a:lnSpc>
                <a:spcPct val="150000"/>
              </a:lnSpc>
              <a:buClr>
                <a:srgbClr val="973735"/>
              </a:buClr>
              <a:buSzPct val="50000"/>
              <a:buFont typeface="Wingdings" pitchFamily="2" charset="2"/>
              <a:buChar char="u"/>
              <a:tabLst>
                <a:tab pos="180975" algn="l"/>
              </a:tabLst>
              <a:defRPr/>
            </a:pPr>
            <a:r>
              <a:rPr lang="en-US" sz="1950" dirty="0">
                <a:solidFill>
                  <a:srgbClr val="111111"/>
                </a:solidFill>
                <a:latin typeface="+mj-lt"/>
              </a:rPr>
              <a:t>The most common way to declare a style is as a resource in the </a:t>
            </a:r>
            <a:r>
              <a:rPr lang="en-US" sz="1950" dirty="0">
                <a:solidFill>
                  <a:srgbClr val="FF0000"/>
                </a:solidFill>
                <a:latin typeface="+mj-lt"/>
              </a:rPr>
              <a:t>Resources section</a:t>
            </a:r>
            <a:r>
              <a:rPr lang="en-US" sz="1950" dirty="0">
                <a:solidFill>
                  <a:srgbClr val="111111"/>
                </a:solidFill>
                <a:latin typeface="+mj-lt"/>
              </a:rPr>
              <a:t> in a XAML file</a:t>
            </a:r>
          </a:p>
          <a:p>
            <a:pPr marL="257175" indent="-257175" algn="just">
              <a:lnSpc>
                <a:spcPct val="150000"/>
              </a:lnSpc>
              <a:buClr>
                <a:srgbClr val="973735"/>
              </a:buClr>
              <a:buSzPct val="50000"/>
              <a:buFont typeface="Wingdings" pitchFamily="2" charset="2"/>
              <a:buChar char="u"/>
              <a:tabLst>
                <a:tab pos="180975" algn="l"/>
              </a:tabLst>
              <a:defRPr/>
            </a:pPr>
            <a:r>
              <a:rPr lang="en-US" sz="1950" dirty="0">
                <a:solidFill>
                  <a:srgbClr val="111111"/>
                </a:solidFill>
                <a:latin typeface="+mj-lt"/>
              </a:rPr>
              <a:t> If we declare the style in </a:t>
            </a:r>
            <a:r>
              <a:rPr lang="en-US" sz="1950" dirty="0">
                <a:solidFill>
                  <a:srgbClr val="FF0000"/>
                </a:solidFill>
                <a:latin typeface="+mj-lt"/>
              </a:rPr>
              <a:t>the root element</a:t>
            </a:r>
            <a:r>
              <a:rPr lang="en-US" sz="1950" dirty="0">
                <a:solidFill>
                  <a:srgbClr val="111111"/>
                </a:solidFill>
                <a:latin typeface="+mj-lt"/>
              </a:rPr>
              <a: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Styles</a:t>
            </a:r>
            <a:endParaRPr lang="en-US" sz="3000" dirty="0"/>
          </a:p>
        </p:txBody>
      </p:sp>
      <p:sp>
        <p:nvSpPr>
          <p:cNvPr id="7" name="TextBox 6">
            <a:extLst>
              <a:ext uri="{FF2B5EF4-FFF2-40B4-BE49-F238E27FC236}">
                <a16:creationId xmlns:a16="http://schemas.microsoft.com/office/drawing/2014/main" id="{D882AC71-2BC5-49F5-86CD-23616CD0A92D}"/>
              </a:ext>
            </a:extLst>
          </p:cNvPr>
          <p:cNvSpPr txBox="1"/>
          <p:nvPr/>
        </p:nvSpPr>
        <p:spPr>
          <a:xfrm>
            <a:off x="56114" y="2180559"/>
            <a:ext cx="5631006" cy="3208571"/>
          </a:xfrm>
          <a:prstGeom prst="rect">
            <a:avLst/>
          </a:prstGeom>
          <a:noFill/>
        </p:spPr>
        <p:txBody>
          <a:bodyPr wrap="square">
            <a:spAutoFit/>
          </a:bodyPr>
          <a:lstStyle/>
          <a:p>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Window</a:t>
            </a:r>
            <a:r>
              <a:rPr lang="en-US" sz="1350" dirty="0">
                <a:solidFill>
                  <a:srgbClr val="FF0000"/>
                </a:solidFill>
                <a:latin typeface="Consolas" panose="020B0609020204030204" pitchFamily="49" charset="0"/>
              </a:rPr>
              <a:t> x</a:t>
            </a:r>
            <a:r>
              <a:rPr lang="en-US" sz="1350" dirty="0">
                <a:solidFill>
                  <a:srgbClr val="0000FF"/>
                </a:solidFill>
                <a:latin typeface="Consolas" panose="020B0609020204030204" pitchFamily="49" charset="0"/>
              </a:rPr>
              <a:t>:</a:t>
            </a:r>
            <a:r>
              <a:rPr lang="en-US" sz="1350" dirty="0">
                <a:solidFill>
                  <a:srgbClr val="FF0000"/>
                </a:solidFill>
                <a:latin typeface="Consolas" panose="020B0609020204030204" pitchFamily="49" charset="0"/>
              </a:rPr>
              <a:t>Class</a:t>
            </a:r>
            <a:r>
              <a:rPr lang="en-US" sz="1350" dirty="0">
                <a:solidFill>
                  <a:srgbClr val="0000FF"/>
                </a:solidFill>
                <a:latin typeface="Consolas" panose="020B0609020204030204" pitchFamily="49" charset="0"/>
              </a:rPr>
              <a:t>="DemoWPFControls.DemoStyle"</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FF0000"/>
                </a:solidFill>
                <a:latin typeface="Consolas" panose="020B0609020204030204" pitchFamily="49" charset="0"/>
              </a:rPr>
              <a:t> &lt;!--</a:t>
            </a:r>
            <a:r>
              <a:rPr lang="en-US" sz="1350" dirty="0" err="1">
                <a:solidFill>
                  <a:srgbClr val="FF0000"/>
                </a:solidFill>
                <a:latin typeface="Consolas" panose="020B0609020204030204" pitchFamily="49" charset="0"/>
              </a:rPr>
              <a:t>xmlns</a:t>
            </a:r>
            <a:r>
              <a:rPr lang="en-US" sz="1350" dirty="0">
                <a:solidFill>
                  <a:srgbClr val="FF0000"/>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FF0000"/>
                </a:solidFill>
                <a:latin typeface="Consolas" panose="020B0609020204030204" pitchFamily="49" charset="0"/>
              </a:rPr>
              <a:t> Title</a:t>
            </a:r>
            <a:r>
              <a:rPr lang="en-US" sz="1350" dirty="0">
                <a:solidFill>
                  <a:srgbClr val="0000FF"/>
                </a:solidFill>
                <a:latin typeface="Consolas" panose="020B0609020204030204" pitchFamily="49" charset="0"/>
              </a:rPr>
              <a:t>="</a:t>
            </a:r>
            <a:r>
              <a:rPr lang="en-US" sz="1350" dirty="0" err="1">
                <a:solidFill>
                  <a:srgbClr val="0000FF"/>
                </a:solidFill>
                <a:latin typeface="Consolas" panose="020B0609020204030204" pitchFamily="49" charset="0"/>
              </a:rPr>
              <a:t>DemoStyle</a:t>
            </a:r>
            <a:r>
              <a:rPr lang="en-US" sz="1350" dirty="0">
                <a:solidFill>
                  <a:srgbClr val="0000FF"/>
                </a:solidFill>
                <a:latin typeface="Consolas" panose="020B0609020204030204" pitchFamily="49" charset="0"/>
              </a:rPr>
              <a:t>"</a:t>
            </a:r>
            <a:r>
              <a:rPr lang="en-US" sz="1350" dirty="0">
                <a:solidFill>
                  <a:srgbClr val="FF0000"/>
                </a:solidFill>
                <a:latin typeface="Consolas" panose="020B0609020204030204" pitchFamily="49" charset="0"/>
              </a:rPr>
              <a:t> Height</a:t>
            </a:r>
            <a:r>
              <a:rPr lang="en-US" sz="1350" dirty="0">
                <a:solidFill>
                  <a:srgbClr val="0000FF"/>
                </a:solidFill>
                <a:latin typeface="Consolas" panose="020B0609020204030204" pitchFamily="49" charset="0"/>
              </a:rPr>
              <a:t>="200"</a:t>
            </a:r>
            <a:r>
              <a:rPr lang="en-US" sz="1350" dirty="0">
                <a:solidFill>
                  <a:srgbClr val="FF0000"/>
                </a:solidFill>
                <a:latin typeface="Consolas" panose="020B0609020204030204" pitchFamily="49" charset="0"/>
              </a:rPr>
              <a:t> Width</a:t>
            </a:r>
            <a:r>
              <a:rPr lang="en-US" sz="1350" dirty="0">
                <a:solidFill>
                  <a:srgbClr val="0000FF"/>
                </a:solidFill>
                <a:latin typeface="Consolas" panose="020B0609020204030204" pitchFamily="49" charset="0"/>
              </a:rPr>
              <a:t>="300"&gt;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Window.Resources</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Style</a:t>
            </a:r>
            <a:r>
              <a:rPr lang="en-US" sz="1350" dirty="0">
                <a:solidFill>
                  <a:srgbClr val="FF0000"/>
                </a:solidFill>
                <a:latin typeface="Consolas" panose="020B0609020204030204" pitchFamily="49" charset="0"/>
              </a:rPr>
              <a:t> </a:t>
            </a:r>
            <a:r>
              <a:rPr lang="en-US" sz="1350" dirty="0" err="1">
                <a:solidFill>
                  <a:srgbClr val="FF0000"/>
                </a:solidFill>
                <a:latin typeface="Consolas" panose="020B0609020204030204" pitchFamily="49" charset="0"/>
              </a:rPr>
              <a:t>TargetType</a:t>
            </a:r>
            <a:r>
              <a:rPr lang="en-US" sz="1350" dirty="0">
                <a:solidFill>
                  <a:srgbClr val="0000FF"/>
                </a:solidFill>
                <a:latin typeface="Consolas" panose="020B0609020204030204" pitchFamily="49" charset="0"/>
              </a:rPr>
              <a:t>="</a:t>
            </a:r>
            <a:r>
              <a:rPr lang="en-US" sz="1350" dirty="0" err="1">
                <a:solidFill>
                  <a:srgbClr val="0000FF"/>
                </a:solidFill>
                <a:latin typeface="Consolas" panose="020B0609020204030204" pitchFamily="49" charset="0"/>
              </a:rPr>
              <a:t>TextBlock</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Setter</a:t>
            </a:r>
            <a:r>
              <a:rPr lang="en-US" sz="1350" dirty="0">
                <a:solidFill>
                  <a:srgbClr val="FF0000"/>
                </a:solidFill>
                <a:latin typeface="Consolas" panose="020B0609020204030204" pitchFamily="49" charset="0"/>
              </a:rPr>
              <a:t> Property</a:t>
            </a:r>
            <a:r>
              <a:rPr lang="en-US" sz="1350" dirty="0">
                <a:solidFill>
                  <a:srgbClr val="0000FF"/>
                </a:solidFill>
                <a:latin typeface="Consolas" panose="020B0609020204030204" pitchFamily="49" charset="0"/>
              </a:rPr>
              <a:t>="Foreground"</a:t>
            </a:r>
            <a:r>
              <a:rPr lang="en-US" sz="1350" dirty="0">
                <a:solidFill>
                  <a:srgbClr val="FF0000"/>
                </a:solidFill>
                <a:latin typeface="Consolas" panose="020B0609020204030204" pitchFamily="49" charset="0"/>
              </a:rPr>
              <a:t> Value</a:t>
            </a:r>
            <a:r>
              <a:rPr lang="en-US" sz="1350" dirty="0">
                <a:solidFill>
                  <a:srgbClr val="0000FF"/>
                </a:solidFill>
                <a:latin typeface="Consolas" panose="020B0609020204030204" pitchFamily="49" charset="0"/>
              </a:rPr>
              <a:t>="Green" /&gt;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Setter</a:t>
            </a:r>
            <a:r>
              <a:rPr lang="en-US" sz="1350" dirty="0">
                <a:solidFill>
                  <a:srgbClr val="FF0000"/>
                </a:solidFill>
                <a:latin typeface="Consolas" panose="020B0609020204030204" pitchFamily="49" charset="0"/>
              </a:rPr>
              <a:t> Property</a:t>
            </a:r>
            <a:r>
              <a:rPr lang="en-US" sz="1350" dirty="0">
                <a:solidFill>
                  <a:srgbClr val="0000FF"/>
                </a:solidFill>
                <a:latin typeface="Consolas" panose="020B0609020204030204" pitchFamily="49" charset="0"/>
              </a:rPr>
              <a:t>="</a:t>
            </a:r>
            <a:r>
              <a:rPr lang="en-US" sz="1350" dirty="0" err="1">
                <a:solidFill>
                  <a:srgbClr val="0000FF"/>
                </a:solidFill>
                <a:latin typeface="Consolas" panose="020B0609020204030204" pitchFamily="49" charset="0"/>
              </a:rPr>
              <a:t>FontSize</a:t>
            </a:r>
            <a:r>
              <a:rPr lang="en-US" sz="1350" dirty="0">
                <a:solidFill>
                  <a:srgbClr val="0000FF"/>
                </a:solidFill>
                <a:latin typeface="Consolas" panose="020B0609020204030204" pitchFamily="49" charset="0"/>
              </a:rPr>
              <a:t>"</a:t>
            </a:r>
            <a:r>
              <a:rPr lang="en-US" sz="1350" dirty="0">
                <a:solidFill>
                  <a:srgbClr val="FF0000"/>
                </a:solidFill>
                <a:latin typeface="Consolas" panose="020B0609020204030204" pitchFamily="49" charset="0"/>
              </a:rPr>
              <a:t> Value</a:t>
            </a:r>
            <a:r>
              <a:rPr lang="en-US" sz="1350" dirty="0">
                <a:solidFill>
                  <a:srgbClr val="0000FF"/>
                </a:solidFill>
                <a:latin typeface="Consolas" panose="020B0609020204030204" pitchFamily="49" charset="0"/>
              </a:rPr>
              <a:t>="24" /&gt;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Style</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Window.Resources</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StackPanel</a:t>
            </a:r>
            <a:r>
              <a:rPr lang="en-US" sz="1350" dirty="0">
                <a:solidFill>
                  <a:srgbClr val="FF0000"/>
                </a:solidFill>
                <a:latin typeface="Consolas" panose="020B0609020204030204" pitchFamily="49" charset="0"/>
              </a:rPr>
              <a:t> Margin</a:t>
            </a:r>
            <a:r>
              <a:rPr lang="en-US" sz="1350" dirty="0">
                <a:solidFill>
                  <a:srgbClr val="0000FF"/>
                </a:solidFill>
                <a:latin typeface="Consolas" panose="020B0609020204030204" pitchFamily="49" charset="0"/>
              </a:rPr>
              <a:t>="10"&gt;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0000FF"/>
                </a:solidFill>
                <a:latin typeface="Consolas" panose="020B0609020204030204" pitchFamily="49" charset="0"/>
              </a:rPr>
              <a:t>&gt;</a:t>
            </a:r>
            <a:r>
              <a:rPr lang="en-US" sz="1350" dirty="0">
                <a:solidFill>
                  <a:srgbClr val="000000"/>
                </a:solidFill>
                <a:latin typeface="Consolas" panose="020B0609020204030204" pitchFamily="49" charset="0"/>
              </a:rPr>
              <a:t>WPF</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0000FF"/>
                </a:solidFill>
                <a:latin typeface="Consolas" panose="020B0609020204030204" pitchFamily="49" charset="0"/>
              </a:rPr>
              <a:t>&gt;</a:t>
            </a:r>
            <a:r>
              <a:rPr lang="en-US" sz="1350" dirty="0">
                <a:solidFill>
                  <a:srgbClr val="000000"/>
                </a:solidFill>
                <a:latin typeface="Consolas" panose="020B0609020204030204" pitchFamily="49" charset="0"/>
              </a:rPr>
              <a:t>.NET</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FF0000"/>
                </a:solidFill>
                <a:latin typeface="Consolas" panose="020B0609020204030204" pitchFamily="49" charset="0"/>
              </a:rPr>
              <a:t> Foreground</a:t>
            </a:r>
            <a:r>
              <a:rPr lang="en-US" sz="1350" dirty="0">
                <a:solidFill>
                  <a:srgbClr val="0000FF"/>
                </a:solidFill>
                <a:latin typeface="Consolas" panose="020B0609020204030204" pitchFamily="49" charset="0"/>
              </a:rPr>
              <a:t>="Blue"&gt;</a:t>
            </a:r>
            <a:r>
              <a:rPr lang="en-US" sz="1350" dirty="0">
                <a:solidFill>
                  <a:srgbClr val="000000"/>
                </a:solidFill>
                <a:latin typeface="Consolas" panose="020B0609020204030204" pitchFamily="49" charset="0"/>
              </a:rPr>
              <a:t>C#</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TextBlock</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&lt;/</a:t>
            </a:r>
            <a:r>
              <a:rPr lang="en-US" sz="1350" dirty="0" err="1">
                <a:solidFill>
                  <a:srgbClr val="A31515"/>
                </a:solidFill>
                <a:latin typeface="Consolas" panose="020B0609020204030204" pitchFamily="49" charset="0"/>
              </a:rPr>
              <a:t>StackPanel</a:t>
            </a:r>
            <a:r>
              <a:rPr lang="en-US" sz="1350" dirty="0">
                <a:solidFill>
                  <a:srgbClr val="0000FF"/>
                </a:solidFill>
                <a:latin typeface="Consolas" panose="020B0609020204030204" pitchFamily="49" charset="0"/>
              </a:rPr>
              <a:t>&gt;</a:t>
            </a:r>
            <a:endParaRPr lang="en-US" sz="1350" dirty="0">
              <a:solidFill>
                <a:srgbClr val="000000"/>
              </a:solidFill>
              <a:latin typeface="Consolas" panose="020B0609020204030204" pitchFamily="49" charset="0"/>
            </a:endParaRPr>
          </a:p>
          <a:p>
            <a:r>
              <a:rPr lang="en-US" sz="1350" dirty="0">
                <a:solidFill>
                  <a:srgbClr val="0000FF"/>
                </a:solidFill>
                <a:latin typeface="Consolas" panose="020B0609020204030204" pitchFamily="49" charset="0"/>
              </a:rPr>
              <a:t>&lt;/</a:t>
            </a:r>
            <a:r>
              <a:rPr lang="en-US" sz="1350" dirty="0">
                <a:solidFill>
                  <a:srgbClr val="A31515"/>
                </a:solidFill>
                <a:latin typeface="Consolas" panose="020B0609020204030204" pitchFamily="49" charset="0"/>
              </a:rPr>
              <a:t>Window</a:t>
            </a:r>
            <a:r>
              <a:rPr lang="en-US" sz="1350" dirty="0">
                <a:solidFill>
                  <a:srgbClr val="0000FF"/>
                </a:solidFill>
                <a:latin typeface="Consolas" panose="020B0609020204030204" pitchFamily="49" charset="0"/>
              </a:rPr>
              <a:t>&gt;</a:t>
            </a:r>
            <a:endParaRPr lang="en-US" dirty="0"/>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5823812" y="2264191"/>
            <a:ext cx="3250493" cy="219114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Templates</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9103" y="2030878"/>
            <a:ext cx="9163103" cy="3857594"/>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A template describes the </a:t>
            </a:r>
            <a:r>
              <a:rPr lang="en-US" sz="1950" dirty="0">
                <a:solidFill>
                  <a:srgbClr val="FF0000"/>
                </a:solidFill>
                <a:latin typeface="+mj-lt"/>
              </a:rPr>
              <a:t>overall look and visual appearance of a control</a:t>
            </a:r>
            <a:r>
              <a:rPr lang="en-US" sz="1950" dirty="0">
                <a:solidFill>
                  <a:srgbClr val="111111"/>
                </a:solidFill>
                <a:latin typeface="+mj-lt"/>
              </a:rPr>
              <a:t>. For each control, there is </a:t>
            </a:r>
            <a:r>
              <a:rPr lang="en-US" sz="1950" dirty="0">
                <a:solidFill>
                  <a:srgbClr val="FF0000"/>
                </a:solidFill>
                <a:latin typeface="+mj-lt"/>
              </a:rPr>
              <a:t>a default template </a:t>
            </a:r>
            <a:r>
              <a:rPr lang="en-US" sz="1950" dirty="0">
                <a:solidFill>
                  <a:srgbClr val="111111"/>
                </a:solidFill>
                <a:latin typeface="+mj-lt"/>
              </a:rPr>
              <a:t>associated with it which gives the control its appearance</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In WPF applications, we can easily create templates when we want to </a:t>
            </a:r>
            <a:r>
              <a:rPr lang="en-US" sz="1950" dirty="0">
                <a:solidFill>
                  <a:srgbClr val="FF0000"/>
                </a:solidFill>
                <a:latin typeface="+mj-lt"/>
              </a:rPr>
              <a:t>customize the visual behavior and visual appearance of a control</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Connectivity between the logic and the template can be achieved by data binding. The main difference between styles and templates are listed below </a:t>
            </a:r>
          </a:p>
          <a:p>
            <a:pPr marL="385763" indent="-172641">
              <a:lnSpc>
                <a:spcPct val="110000"/>
              </a:lnSpc>
              <a:spcBef>
                <a:spcPts val="450"/>
              </a:spcBef>
              <a:spcAft>
                <a:spcPts val="450"/>
              </a:spcAft>
              <a:buClr>
                <a:srgbClr val="973735"/>
              </a:buClr>
              <a:buSzPct val="70000"/>
              <a:buFont typeface="Wingdings" panose="05000000000000000000" pitchFamily="2" charset="2"/>
              <a:buChar char="§"/>
              <a:tabLst>
                <a:tab pos="180975" algn="l"/>
              </a:tabLst>
              <a:defRPr/>
            </a:pPr>
            <a:r>
              <a:rPr lang="en-US" sz="1725" dirty="0"/>
              <a:t>Styles can </a:t>
            </a:r>
            <a:r>
              <a:rPr lang="en-US" sz="1725" dirty="0">
                <a:solidFill>
                  <a:srgbClr val="FF0000"/>
                </a:solidFill>
              </a:rPr>
              <a:t>only change the appearance of control</a:t>
            </a:r>
            <a:r>
              <a:rPr lang="en-US" sz="1725" dirty="0"/>
              <a:t> with default properties of that control</a:t>
            </a:r>
          </a:p>
          <a:p>
            <a:pPr marL="385763" indent="-172641">
              <a:lnSpc>
                <a:spcPct val="110000"/>
              </a:lnSpc>
              <a:spcBef>
                <a:spcPts val="450"/>
              </a:spcBef>
              <a:spcAft>
                <a:spcPts val="450"/>
              </a:spcAft>
              <a:buClr>
                <a:srgbClr val="973735"/>
              </a:buClr>
              <a:buSzPct val="70000"/>
              <a:buFont typeface="Wingdings" panose="05000000000000000000" pitchFamily="2" charset="2"/>
              <a:buChar char="§"/>
              <a:tabLst>
                <a:tab pos="180975" algn="l"/>
              </a:tabLst>
              <a:defRPr/>
            </a:pPr>
            <a:r>
              <a:rPr lang="en-US" sz="1725" dirty="0"/>
              <a:t>With templates, we can </a:t>
            </a:r>
            <a:r>
              <a:rPr lang="en-US" sz="1725" dirty="0">
                <a:solidFill>
                  <a:srgbClr val="FF0000"/>
                </a:solidFill>
              </a:rPr>
              <a:t>access more parts of a control than in styles</a:t>
            </a:r>
            <a:r>
              <a:rPr lang="en-US" sz="1725" dirty="0"/>
              <a:t>. we can also </a:t>
            </a:r>
            <a:r>
              <a:rPr lang="en-US" sz="1725" dirty="0">
                <a:solidFill>
                  <a:srgbClr val="FF0000"/>
                </a:solidFill>
              </a:rPr>
              <a:t>specify both existing and new behavior of a control</a:t>
            </a:r>
            <a:endParaRPr lang="en-US" sz="1950" dirty="0">
              <a:solidFill>
                <a:srgbClr val="FF0000"/>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Templates</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9103" y="2030878"/>
            <a:ext cx="9163103" cy="3672800"/>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There are two types of templates which are most commonly used: Control Template and Data Template</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Control Template defines the </a:t>
            </a:r>
            <a:r>
              <a:rPr lang="en-US" sz="1950" dirty="0">
                <a:solidFill>
                  <a:srgbClr val="FF0000"/>
                </a:solidFill>
                <a:latin typeface="+mj-lt"/>
              </a:rPr>
              <a:t>visual appearance of a control</a:t>
            </a:r>
            <a:r>
              <a:rPr lang="en-US" sz="1950" dirty="0">
                <a:solidFill>
                  <a:srgbClr val="111111"/>
                </a:solidFill>
                <a:latin typeface="+mj-lt"/>
              </a:rPr>
              <a:t>. All of the UI elements have some kind of </a:t>
            </a:r>
            <a:r>
              <a:rPr lang="en-US" sz="1950" dirty="0">
                <a:solidFill>
                  <a:srgbClr val="FF0000"/>
                </a:solidFill>
                <a:latin typeface="+mj-lt"/>
              </a:rPr>
              <a:t>appearance as well as behavior</a:t>
            </a:r>
            <a:r>
              <a:rPr lang="en-US" sz="1950" dirty="0">
                <a:solidFill>
                  <a:srgbClr val="111111"/>
                </a:solidFill>
                <a:latin typeface="+mj-lt"/>
              </a:rPr>
              <a:t>, e.g. Templates can be applied globally to application, windows and pages, or directly to controls. Most scenarios that require we to create a new control can be covered by instead creating a new template for an existing control</a:t>
            </a:r>
          </a:p>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2100" dirty="0">
                <a:solidFill>
                  <a:srgbClr val="000000"/>
                </a:solidFill>
              </a:rPr>
              <a:t>Data Template </a:t>
            </a:r>
            <a:r>
              <a:rPr lang="en-US" sz="1950" dirty="0">
                <a:solidFill>
                  <a:srgbClr val="111111"/>
                </a:solidFill>
                <a:latin typeface="+mj-lt"/>
              </a:rPr>
              <a:t>defines and specifies the </a:t>
            </a:r>
            <a:r>
              <a:rPr lang="en-US" sz="1950" dirty="0">
                <a:solidFill>
                  <a:srgbClr val="FF0000"/>
                </a:solidFill>
                <a:latin typeface="+mj-lt"/>
              </a:rPr>
              <a:t>appearance and structure of a collection of data</a:t>
            </a:r>
            <a:r>
              <a:rPr lang="en-US" sz="1950" dirty="0">
                <a:solidFill>
                  <a:srgbClr val="111111"/>
                </a:solidFill>
                <a:latin typeface="+mj-lt"/>
              </a:rPr>
              <a:t>. It provides the flexibility to format and define the presentation of the data on any UI element. It is mostly used on data related Item controls such as </a:t>
            </a:r>
            <a:r>
              <a:rPr lang="en-US" sz="1950" dirty="0" err="1">
                <a:solidFill>
                  <a:srgbClr val="111111"/>
                </a:solidFill>
                <a:latin typeface="+mj-lt"/>
              </a:rPr>
              <a:t>ComboBox</a:t>
            </a:r>
            <a:r>
              <a:rPr lang="en-US" sz="1950" dirty="0">
                <a:solidFill>
                  <a:srgbClr val="111111"/>
                </a:solidFill>
                <a:latin typeface="+mj-lt"/>
              </a:rPr>
              <a:t>, </a:t>
            </a:r>
            <a:r>
              <a:rPr lang="en-US" sz="1950" dirty="0" err="1">
                <a:solidFill>
                  <a:srgbClr val="111111"/>
                </a:solidFill>
                <a:latin typeface="+mj-lt"/>
              </a:rPr>
              <a:t>ListBox</a:t>
            </a:r>
            <a:r>
              <a:rPr lang="en-US" sz="1950" dirty="0">
                <a:solidFill>
                  <a:srgbClr val="111111"/>
                </a:solidFill>
                <a:latin typeface="+mj-lt"/>
              </a:rPr>
              <a:t>, </a:t>
            </a:r>
            <a:r>
              <a:rPr lang="en-US" sz="1950" dirty="0" err="1">
                <a:solidFill>
                  <a:srgbClr val="111111"/>
                </a:solidFill>
                <a:latin typeface="+mj-lt"/>
              </a:rPr>
              <a:t>etc</a:t>
            </a:r>
            <a:endParaRPr lang="en-US" sz="1950" dirty="0">
              <a:solidFill>
                <a:srgbClr val="111111"/>
              </a:solidFill>
              <a:latin typeface="+mj-lt"/>
            </a:endParaRPr>
          </a:p>
        </p:txBody>
      </p:sp>
    </p:spTree>
    <p:extLst>
      <p:ext uri="{BB962C8B-B14F-4D97-AF65-F5344CB8AC3E}">
        <p14:creationId xmlns:p14="http://schemas.microsoft.com/office/powerpoint/2010/main" val="64996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7A5C39-638E-4307-8B34-52A7A0F749B7}"/>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58</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1" y="1885477"/>
            <a:ext cx="6993731" cy="3793331"/>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5887722" y="2103854"/>
            <a:ext cx="3157918" cy="1813458"/>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804205" y="2345748"/>
            <a:ext cx="4313321" cy="9118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5106044" y="2741118"/>
            <a:ext cx="1887687" cy="269465"/>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111302" y="3973958"/>
            <a:ext cx="4840216" cy="494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297573" y="1397255"/>
            <a:ext cx="8365578" cy="431575"/>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a:t>Control Template with Button Demo</a:t>
            </a:r>
            <a:endParaRPr lang="en-US" sz="3000"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5117525" y="3200056"/>
            <a:ext cx="1876206" cy="756224"/>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Controlling Content Layout Using Panels</a:t>
            </a:r>
            <a:endParaRPr lang="en-US" sz="3000" dirty="0"/>
          </a:p>
        </p:txBody>
      </p:sp>
      <p:sp>
        <p:nvSpPr>
          <p:cNvPr id="8" name="TextBox 7">
            <a:extLst>
              <a:ext uri="{FF2B5EF4-FFF2-40B4-BE49-F238E27FC236}">
                <a16:creationId xmlns:a16="http://schemas.microsoft.com/office/drawing/2014/main" id="{23D4539E-F57C-4DB9-AD6B-64F059C9489D}"/>
              </a:ext>
            </a:extLst>
          </p:cNvPr>
          <p:cNvSpPr txBox="1"/>
          <p:nvPr/>
        </p:nvSpPr>
        <p:spPr>
          <a:xfrm>
            <a:off x="-38967" y="2058258"/>
            <a:ext cx="9038658" cy="3400931"/>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A WPF application invariably contains a good number of UI elements (e.g., user input controls, graphical content, menu systems, and status bars) that need to be well organized within </a:t>
            </a:r>
            <a:r>
              <a:rPr lang="en-US" sz="1950" dirty="0">
                <a:solidFill>
                  <a:srgbClr val="FF0000"/>
                </a:solidFill>
                <a:latin typeface="+mj-lt"/>
              </a:rPr>
              <a:t>various windows</a:t>
            </a:r>
            <a:r>
              <a:rPr lang="en-US" sz="1950" dirty="0">
                <a:solidFill>
                  <a:srgbClr val="111111"/>
                </a:solidFill>
                <a:latin typeface="+mj-lt"/>
              </a:rPr>
              <a:t>.</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After place the UI elements, we need to make sure they behave as intended when the end user resizes the window or possibly a portion of the window (as in the case of a splitter window)</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To ensure our WPF controls retain their position within the hosting window, we can take advantage of a good number of panel types (also known as </a:t>
            </a:r>
            <a:r>
              <a:rPr lang="en-US" sz="1950" dirty="0">
                <a:solidFill>
                  <a:srgbClr val="FF0000"/>
                </a:solidFill>
                <a:latin typeface="+mj-lt"/>
              </a:rPr>
              <a:t>layout managers</a:t>
            </a:r>
            <a:r>
              <a:rPr lang="en-US" sz="1950" dirty="0">
                <a:solidFill>
                  <a:srgbClr val="111111"/>
                </a:solidFill>
                <a:latin typeface="+mj-lt"/>
              </a:rPr>
              <a:t>)</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47413" y="1371507"/>
            <a:ext cx="3450947" cy="431575"/>
          </a:xfrm>
        </p:spPr>
        <p:txBody>
          <a:bodyPr>
            <a:noAutofit/>
          </a:bodyPr>
          <a:lstStyle/>
          <a:p>
            <a:r>
              <a:rPr lang="en-US" sz="3000"/>
              <a:t>WPF Architecture</a:t>
            </a:r>
            <a:endParaRPr lang="en-US" sz="3000"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4924562" y="1659948"/>
            <a:ext cx="4160174" cy="4029075"/>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60109" y="1912115"/>
            <a:ext cx="4757718" cy="3603551"/>
          </a:xfrm>
          <a:prstGeom prst="rect">
            <a:avLst/>
          </a:prstGeom>
          <a:noFill/>
        </p:spPr>
        <p:txBody>
          <a:bodyPr wrap="square">
            <a:spAutoFit/>
          </a:bodyPr>
          <a:lstStyle/>
          <a:p>
            <a:pPr marL="257175" indent="-257175" algn="just">
              <a:spcBef>
                <a:spcPts val="450"/>
              </a:spcBef>
              <a:spcAft>
                <a:spcPts val="450"/>
              </a:spcAft>
              <a:buClr>
                <a:srgbClr val="973735"/>
              </a:buClr>
              <a:buSzPct val="50000"/>
              <a:buFont typeface="Wingdings" pitchFamily="2" charset="2"/>
              <a:buChar char="u"/>
              <a:tabLst>
                <a:tab pos="180975" algn="l"/>
              </a:tabLst>
              <a:defRPr/>
            </a:pPr>
            <a:r>
              <a:rPr lang="en-US" sz="1950" dirty="0">
                <a:solidFill>
                  <a:srgbClr val="111111"/>
                </a:solidFill>
                <a:latin typeface="+mj-lt"/>
              </a:rPr>
              <a:t>Managed Layer: The layer is composed of three different services:</a:t>
            </a:r>
          </a:p>
          <a:p>
            <a:pPr marL="385763" indent="-172641" algn="just">
              <a:spcBef>
                <a:spcPts val="450"/>
              </a:spcBef>
              <a:spcAft>
                <a:spcPts val="450"/>
              </a:spcAft>
              <a:buClr>
                <a:srgbClr val="973735"/>
              </a:buClr>
              <a:buSzPct val="70000"/>
              <a:buFont typeface="Wingdings" panose="05000000000000000000" pitchFamily="2" charset="2"/>
              <a:buChar char="§"/>
              <a:defRPr/>
            </a:pPr>
            <a:r>
              <a:rPr lang="en-US" sz="1725" dirty="0"/>
              <a:t>PresentationFramework.dll: This DLL provides </a:t>
            </a:r>
            <a:r>
              <a:rPr lang="en-US" sz="1725" dirty="0">
                <a:solidFill>
                  <a:srgbClr val="FF0000"/>
                </a:solidFill>
              </a:rPr>
              <a:t>the basic types</a:t>
            </a:r>
            <a:r>
              <a:rPr lang="en-US" sz="1725" dirty="0"/>
              <a:t> to build a WPF application, such as </a:t>
            </a:r>
            <a:r>
              <a:rPr lang="en-US" sz="1725" dirty="0">
                <a:solidFill>
                  <a:srgbClr val="FF0000"/>
                </a:solidFill>
              </a:rPr>
              <a:t>windows, controls, shapes, media, documents, animation, data bindings, style and many more</a:t>
            </a:r>
          </a:p>
          <a:p>
            <a:pPr marL="385763" indent="-172641" algn="just">
              <a:spcBef>
                <a:spcPts val="450"/>
              </a:spcBef>
              <a:spcAft>
                <a:spcPts val="450"/>
              </a:spcAft>
              <a:buClr>
                <a:srgbClr val="973735"/>
              </a:buClr>
              <a:buSzPct val="70000"/>
              <a:buFont typeface="Wingdings" panose="05000000000000000000" pitchFamily="2" charset="2"/>
              <a:buChar char="§"/>
              <a:defRPr/>
            </a:pPr>
            <a:r>
              <a:rPr lang="en-US" sz="1725" dirty="0"/>
              <a:t>PresentationCore.dll: This DLL provides basic types like </a:t>
            </a:r>
            <a:r>
              <a:rPr lang="en-US" sz="1725" dirty="0" err="1">
                <a:solidFill>
                  <a:srgbClr val="FF0000"/>
                </a:solidFill>
              </a:rPr>
              <a:t>UIElement</a:t>
            </a:r>
            <a:r>
              <a:rPr lang="en-US" sz="1725" dirty="0">
                <a:solidFill>
                  <a:srgbClr val="FF0000"/>
                </a:solidFill>
              </a:rPr>
              <a:t> and Visual</a:t>
            </a:r>
            <a:r>
              <a:rPr lang="en-US" sz="1725" dirty="0"/>
              <a:t>. The </a:t>
            </a:r>
            <a:r>
              <a:rPr lang="en-US" sz="1725" dirty="0" err="1"/>
              <a:t>UIElement</a:t>
            </a:r>
            <a:r>
              <a:rPr lang="en-US" sz="1725" dirty="0"/>
              <a: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5670396" y="1631196"/>
            <a:ext cx="2610526" cy="2937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962510"/>
            <a:ext cx="9191290" cy="992579"/>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The </a:t>
            </a:r>
            <a:r>
              <a:rPr lang="en-US" sz="1950" dirty="0" err="1">
                <a:solidFill>
                  <a:srgbClr val="111111"/>
                </a:solidFill>
                <a:latin typeface="+mj-lt"/>
              </a:rPr>
              <a:t>System.Windows.Controls</a:t>
            </a:r>
            <a:r>
              <a:rPr lang="en-US" sz="1950" dirty="0">
                <a:solidFill>
                  <a:srgbClr val="111111"/>
                </a:solidFill>
                <a:latin typeface="+mj-lt"/>
              </a:rPr>
              <a:t> namespace provides numerous panels, each of which </a:t>
            </a:r>
            <a:r>
              <a:rPr lang="en-US" sz="1950" dirty="0">
                <a:solidFill>
                  <a:srgbClr val="FF0000"/>
                </a:solidFill>
                <a:latin typeface="+mj-lt"/>
              </a:rPr>
              <a:t>controls how sub elements are maintained</a:t>
            </a:r>
            <a:r>
              <a:rPr lang="en-US" sz="1950" dirty="0">
                <a:solidFill>
                  <a:srgbClr val="111111"/>
                </a:solidFill>
                <a:latin typeface="+mj-lt"/>
              </a:rPr>
              <a:t>.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297573" y="1397255"/>
            <a:ext cx="8365578" cy="431575"/>
          </a:xfrm>
        </p:spPr>
        <p:txBody>
          <a:bodyPr>
            <a:noAutofit/>
          </a:bodyPr>
          <a:lstStyle/>
          <a:p>
            <a:r>
              <a:rPr lang="en-US" sz="3000"/>
              <a:t>Controlling Content Layout Using Panels</a:t>
            </a:r>
            <a:endParaRPr lang="en-US" sz="3000"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nvPr>
        </p:nvGraphicFramePr>
        <p:xfrm>
          <a:off x="59195" y="2942994"/>
          <a:ext cx="9025610" cy="2738551"/>
        </p:xfrm>
        <a:graphic>
          <a:graphicData uri="http://schemas.openxmlformats.org/drawingml/2006/table">
            <a:tbl>
              <a:tblPr firstRow="1" bandRow="1">
                <a:tableStyleId>{5C22544A-7EE6-4342-B048-85BDC9FD1C3A}</a:tableStyleId>
              </a:tblPr>
              <a:tblGrid>
                <a:gridCol w="1510881">
                  <a:extLst>
                    <a:ext uri="{9D8B030D-6E8A-4147-A177-3AD203B41FA5}">
                      <a16:colId xmlns:a16="http://schemas.microsoft.com/office/drawing/2014/main" val="20000"/>
                    </a:ext>
                  </a:extLst>
                </a:gridCol>
                <a:gridCol w="7514729">
                  <a:extLst>
                    <a:ext uri="{9D8B030D-6E8A-4147-A177-3AD203B41FA5}">
                      <a16:colId xmlns:a16="http://schemas.microsoft.com/office/drawing/2014/main" val="20001"/>
                    </a:ext>
                  </a:extLst>
                </a:gridCol>
              </a:tblGrid>
              <a:tr h="331515">
                <a:tc>
                  <a:txBody>
                    <a:bodyPr/>
                    <a:lstStyle/>
                    <a:p>
                      <a:pPr marL="0" algn="just" defTabSz="914400" rtl="0" eaLnBrk="1" latinLnBrk="0" hangingPunct="1"/>
                      <a:r>
                        <a:rPr lang="en-US" sz="1500" b="1" kern="1200">
                          <a:solidFill>
                            <a:schemeClr val="lt1"/>
                          </a:solidFill>
                          <a:latin typeface="+mn-lt"/>
                          <a:ea typeface="+mn-ea"/>
                          <a:cs typeface="+mn-cs"/>
                        </a:rPr>
                        <a:t>Panel Control</a:t>
                      </a:r>
                      <a:endParaRPr lang="en-US" sz="1500" b="1" kern="1200" dirty="0">
                        <a:solidFill>
                          <a:schemeClr val="lt1"/>
                        </a:solidFill>
                        <a:latin typeface="+mn-lt"/>
                        <a:ea typeface="+mn-ea"/>
                        <a:cs typeface="+mn-cs"/>
                      </a:endParaRPr>
                    </a:p>
                  </a:txBody>
                  <a:tcPr marL="68580" marR="68580" marT="34290" marB="34290"/>
                </a:tc>
                <a:tc>
                  <a:txBody>
                    <a:bodyPr/>
                    <a:lstStyle/>
                    <a:p>
                      <a:pPr algn="just"/>
                      <a:r>
                        <a:rPr lang="en-US" sz="1500"/>
                        <a:t>Description</a:t>
                      </a:r>
                      <a:endParaRPr lang="en-US" sz="1500" dirty="0"/>
                    </a:p>
                  </a:txBody>
                  <a:tcPr marL="68580" marR="68580" marT="34290" marB="34290"/>
                </a:tc>
                <a:extLst>
                  <a:ext uri="{0D108BD9-81ED-4DB2-BD59-A6C34878D82A}">
                    <a16:rowId xmlns:a16="http://schemas.microsoft.com/office/drawing/2014/main" val="10000"/>
                  </a:ext>
                </a:extLst>
              </a:tr>
              <a:tr h="525776">
                <a:tc>
                  <a:txBody>
                    <a:bodyPr/>
                    <a:lstStyle/>
                    <a:p>
                      <a:pPr algn="just"/>
                      <a:r>
                        <a:rPr lang="en-US" sz="1500"/>
                        <a:t>Canvas</a:t>
                      </a:r>
                      <a:endParaRPr lang="en-US" sz="1500" kern="1200" baseline="0" dirty="0">
                        <a:solidFill>
                          <a:schemeClr val="tx1"/>
                        </a:solidFill>
                        <a:latin typeface="+mj-lt"/>
                        <a:ea typeface="+mn-ea"/>
                        <a:cs typeface="+mn-cs"/>
                      </a:endParaRPr>
                    </a:p>
                  </a:txBody>
                  <a:tcPr marL="68580" marR="68580" marT="34288" marB="34288" anchor="ctr" horzOverflow="overflow"/>
                </a:tc>
                <a:tc>
                  <a:txBody>
                    <a:bodyPr/>
                    <a:lstStyle/>
                    <a:p>
                      <a:pPr algn="just"/>
                      <a:r>
                        <a:rPr lang="en-US" sz="1500" dirty="0"/>
                        <a:t>Provides a </a:t>
                      </a:r>
                      <a:r>
                        <a:rPr lang="en-US" sz="1500" b="1" dirty="0">
                          <a:solidFill>
                            <a:srgbClr val="FF0000"/>
                          </a:solidFill>
                        </a:rPr>
                        <a:t>classic mode </a:t>
                      </a:r>
                      <a:r>
                        <a:rPr lang="en-US" sz="1500" dirty="0"/>
                        <a:t>of content placement. </a:t>
                      </a:r>
                      <a:r>
                        <a:rPr lang="en-US" sz="1500" b="1" dirty="0">
                          <a:solidFill>
                            <a:srgbClr val="FF0000"/>
                          </a:solidFill>
                        </a:rPr>
                        <a:t>Items stay exactly where we put them at design time</a:t>
                      </a:r>
                      <a:endParaRPr lang="en-US" sz="1500" b="1" kern="1200" baseline="0" dirty="0">
                        <a:solidFill>
                          <a:srgbClr val="FF0000"/>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10001"/>
                  </a:ext>
                </a:extLst>
              </a:tr>
              <a:tr h="297176">
                <a:tc>
                  <a:txBody>
                    <a:bodyPr/>
                    <a:lstStyle/>
                    <a:p>
                      <a:pPr algn="just"/>
                      <a:r>
                        <a:rPr lang="en-US" sz="1500"/>
                        <a:t>DockPanel</a:t>
                      </a:r>
                      <a:endParaRPr lang="en-US" sz="1500" kern="1200" baseline="0" dirty="0">
                        <a:solidFill>
                          <a:schemeClr val="tx1"/>
                        </a:solidFill>
                        <a:latin typeface="+mj-lt"/>
                        <a:ea typeface="+mn-ea"/>
                        <a:cs typeface="+mn-cs"/>
                      </a:endParaRPr>
                    </a:p>
                  </a:txBody>
                  <a:tcPr marL="68580" marR="68580" marT="34288" marB="34288" anchor="ctr" horzOverflow="overflow"/>
                </a:tc>
                <a:tc>
                  <a:txBody>
                    <a:bodyPr/>
                    <a:lstStyle/>
                    <a:p>
                      <a:pPr algn="just"/>
                      <a:r>
                        <a:rPr lang="en-US" sz="1500" b="1" dirty="0">
                          <a:solidFill>
                            <a:srgbClr val="FF0000"/>
                          </a:solidFill>
                        </a:rPr>
                        <a:t>Locks</a:t>
                      </a:r>
                      <a:r>
                        <a:rPr lang="en-US" sz="1500" dirty="0"/>
                        <a:t> content to a </a:t>
                      </a:r>
                      <a:r>
                        <a:rPr lang="en-US" sz="1500" b="1" dirty="0">
                          <a:solidFill>
                            <a:srgbClr val="FF0000"/>
                          </a:solidFill>
                        </a:rPr>
                        <a:t>specified side of the panel </a:t>
                      </a:r>
                      <a:r>
                        <a:rPr lang="en-US" sz="1500" dirty="0"/>
                        <a:t>(Top, Bottom, Left, or Right)</a:t>
                      </a:r>
                      <a:endParaRPr lang="en-US" sz="1500" kern="1200" baseline="0" dirty="0">
                        <a:solidFill>
                          <a:schemeClr val="tx1"/>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10002"/>
                  </a:ext>
                </a:extLst>
              </a:tr>
              <a:tr h="303934">
                <a:tc>
                  <a:txBody>
                    <a:bodyPr/>
                    <a:lstStyle/>
                    <a:p>
                      <a:pPr algn="just"/>
                      <a:r>
                        <a:rPr lang="en-US" sz="1500"/>
                        <a:t>Grid</a:t>
                      </a:r>
                      <a:endParaRPr lang="en-US" sz="1500" kern="1200" baseline="0" dirty="0">
                        <a:solidFill>
                          <a:schemeClr val="tx1"/>
                        </a:solidFill>
                        <a:latin typeface="+mj-lt"/>
                        <a:ea typeface="+mn-ea"/>
                        <a:cs typeface="+mn-cs"/>
                      </a:endParaRPr>
                    </a:p>
                  </a:txBody>
                  <a:tcPr marL="68580" marR="68580" marT="34288" marB="34288" anchor="ctr" horzOverflow="overflow"/>
                </a:tc>
                <a:tc>
                  <a:txBody>
                    <a:bodyPr/>
                    <a:lstStyle/>
                    <a:p>
                      <a:pPr algn="just"/>
                      <a:r>
                        <a:rPr lang="en-US" sz="1500" dirty="0"/>
                        <a:t>Arranges content within </a:t>
                      </a:r>
                      <a:r>
                        <a:rPr lang="en-US" sz="1500" b="1" dirty="0">
                          <a:solidFill>
                            <a:srgbClr val="FF0000"/>
                          </a:solidFill>
                        </a:rPr>
                        <a:t>a series of cells</a:t>
                      </a:r>
                      <a:r>
                        <a:rPr lang="en-US" sz="1500" dirty="0"/>
                        <a:t>, maintained within </a:t>
                      </a:r>
                      <a:r>
                        <a:rPr lang="en-US" sz="1500" b="1" dirty="0">
                          <a:solidFill>
                            <a:srgbClr val="FF0000"/>
                          </a:solidFill>
                        </a:rPr>
                        <a:t>a tabular grid</a:t>
                      </a:r>
                      <a:endParaRPr lang="en-US" sz="1500" b="1" kern="1200" baseline="0" dirty="0">
                        <a:solidFill>
                          <a:srgbClr val="FF0000"/>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10003"/>
                  </a:ext>
                </a:extLst>
              </a:tr>
              <a:tr h="297176">
                <a:tc>
                  <a:txBody>
                    <a:bodyPr/>
                    <a:lstStyle/>
                    <a:p>
                      <a:pPr algn="just"/>
                      <a:r>
                        <a:rPr lang="en-US" sz="1500"/>
                        <a:t>StackPanel</a:t>
                      </a:r>
                      <a:endParaRPr lang="en-US" sz="1500" kern="1200" baseline="0" dirty="0">
                        <a:solidFill>
                          <a:schemeClr val="tx1"/>
                        </a:solidFill>
                        <a:latin typeface="+mj-lt"/>
                        <a:ea typeface="+mn-ea"/>
                        <a:cs typeface="+mn-cs"/>
                      </a:endParaRPr>
                    </a:p>
                  </a:txBody>
                  <a:tcPr marL="68580" marR="68580" marT="34288" marB="34288" anchor="ctr" horzOverflow="overflow"/>
                </a:tc>
                <a:tc>
                  <a:txBody>
                    <a:bodyPr/>
                    <a:lstStyle/>
                    <a:p>
                      <a:pPr algn="just"/>
                      <a:r>
                        <a:rPr lang="en-US" sz="1500" dirty="0"/>
                        <a:t>Stacks content in </a:t>
                      </a:r>
                      <a:r>
                        <a:rPr lang="en-US" sz="1500" b="1" dirty="0">
                          <a:solidFill>
                            <a:srgbClr val="FF0000"/>
                          </a:solidFill>
                        </a:rPr>
                        <a:t>a vertical or horizontal manner</a:t>
                      </a:r>
                      <a:r>
                        <a:rPr lang="en-US" sz="1500" dirty="0"/>
                        <a:t>, as dictated by the Orientation property</a:t>
                      </a:r>
                      <a:endParaRPr lang="en-US" sz="1500" kern="1200" baseline="0" dirty="0">
                        <a:solidFill>
                          <a:schemeClr val="tx1"/>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10004"/>
                  </a:ext>
                </a:extLst>
              </a:tr>
              <a:tr h="754376">
                <a:tc>
                  <a:txBody>
                    <a:bodyPr/>
                    <a:lstStyle/>
                    <a:p>
                      <a:pPr algn="just"/>
                      <a:r>
                        <a:rPr lang="en-US" sz="1500"/>
                        <a:t>WrapPanel</a:t>
                      </a:r>
                      <a:endParaRPr lang="en-US" sz="1500" kern="1200" baseline="0" dirty="0">
                        <a:solidFill>
                          <a:schemeClr val="tx1"/>
                        </a:solidFill>
                        <a:latin typeface="+mj-lt"/>
                        <a:ea typeface="+mn-ea"/>
                        <a:cs typeface="+mn-cs"/>
                      </a:endParaRPr>
                    </a:p>
                  </a:txBody>
                  <a:tcPr marL="68580" marR="68580" marT="34288" marB="34288" anchor="ctr" horzOverflow="overflow"/>
                </a:tc>
                <a:tc>
                  <a:txBody>
                    <a:bodyPr/>
                    <a:lstStyle/>
                    <a:p>
                      <a:pPr algn="just"/>
                      <a:r>
                        <a:rPr lang="en-US" sz="1500" dirty="0"/>
                        <a:t>Positions content from left to right, breaking the content to the next line at the edge of the containing box. Subsequent ordering happens sequentially from top to bottom or from right to left, depending on the value of the Orientation property</a:t>
                      </a:r>
                      <a:endParaRPr lang="en-US" sz="1500" kern="1200" baseline="0" dirty="0">
                        <a:solidFill>
                          <a:schemeClr val="tx1"/>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Canvas Panel Demo</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54915" y="1828830"/>
            <a:ext cx="7848684" cy="392415"/>
          </a:xfrm>
          <a:prstGeom prst="rect">
            <a:avLst/>
          </a:prstGeom>
          <a:noFill/>
        </p:spPr>
        <p:txBody>
          <a:bodyPr wrap="square">
            <a:spAutoFit/>
          </a:bodyPr>
          <a:lstStyle/>
          <a:p>
            <a:pPr algn="just">
              <a:spcBef>
                <a:spcPts val="750"/>
              </a:spcBef>
              <a:buClr>
                <a:srgbClr val="973735"/>
              </a:buClr>
              <a:buSzPct val="50000"/>
              <a:tabLst>
                <a:tab pos="180975" algn="l"/>
              </a:tabLst>
              <a:defRPr/>
            </a:pPr>
            <a:r>
              <a:rPr lang="en-US" sz="1950">
                <a:solidFill>
                  <a:srgbClr val="111111"/>
                </a:solidFill>
                <a:latin typeface="+mj-lt"/>
              </a:rPr>
              <a:t>1. Create a DemoCanvasPanel.xaml and write codes as follows:</a:t>
            </a:r>
            <a:endParaRPr lang="en-US" sz="195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30935" y="2253232"/>
            <a:ext cx="9082130" cy="3439403"/>
          </a:xfrm>
          <a:prstGeom prst="rect">
            <a:avLst/>
          </a:prstGeom>
          <a:noFill/>
          <a:ln w="19050">
            <a:solidFill>
              <a:srgbClr val="92D050"/>
            </a:solidFill>
          </a:ln>
        </p:spPr>
        <p:txBody>
          <a:bodyPr wrap="square">
            <a:spAutoFit/>
          </a:bodyPr>
          <a:lstStyle/>
          <a:p>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Window</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Class</a:t>
            </a:r>
            <a:r>
              <a:rPr lang="en-US" sz="1200" dirty="0">
                <a:solidFill>
                  <a:srgbClr val="0000FF"/>
                </a:solidFill>
                <a:latin typeface="Consolas" panose="020B0609020204030204" pitchFamily="49" charset="0"/>
              </a:rPr>
              <a:t>="MyWPFApp.DemoCanvasPanel"</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&lt;!–-</a:t>
            </a:r>
            <a:r>
              <a:rPr lang="en-US" sz="1350" dirty="0">
                <a:solidFill>
                  <a:srgbClr val="FF0000"/>
                </a:solidFill>
                <a:latin typeface="Consolas" panose="020B0609020204030204" pitchFamily="49" charset="0"/>
              </a:rPr>
              <a:t> </a:t>
            </a:r>
            <a:r>
              <a:rPr lang="en-US" sz="1350" dirty="0" err="1">
                <a:solidFill>
                  <a:srgbClr val="FF0000"/>
                </a:solidFill>
                <a:latin typeface="Consolas" panose="020B0609020204030204" pitchFamily="49" charset="0"/>
              </a:rPr>
              <a:t>xmlns</a:t>
            </a:r>
            <a:r>
              <a:rPr lang="en-US" sz="1350" dirty="0">
                <a:solidFill>
                  <a:srgbClr val="FF0000"/>
                </a:solidFill>
                <a:latin typeface="Consolas" panose="020B0609020204030204" pitchFamily="49" charset="0"/>
              </a:rPr>
              <a:t>=…</a:t>
            </a:r>
            <a:r>
              <a:rPr lang="en-US" sz="1200" dirty="0">
                <a:solidFill>
                  <a:srgbClr val="000000"/>
                </a:solidFill>
                <a:latin typeface="Consolas" panose="020B0609020204030204" pitchFamily="49" charset="0"/>
              </a:rPr>
              <a:t> --&gt;</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Title</a:t>
            </a:r>
            <a:r>
              <a:rPr lang="en-US" sz="1200" dirty="0">
                <a:solidFill>
                  <a:srgbClr val="0000FF"/>
                </a:solidFill>
                <a:latin typeface="Consolas" panose="020B0609020204030204" pitchFamily="49" charset="0"/>
              </a:rPr>
              <a:t>="Canvas Panel"</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="300"</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="400"</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WindowStartupLocation</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CenterScreen</a:t>
            </a:r>
            <a:r>
              <a:rPr lang="en-US" sz="1200" dirty="0">
                <a:solidFill>
                  <a:srgbClr val="0000FF"/>
                </a:solidFill>
                <a:latin typeface="Consolas" panose="020B0609020204030204" pitchFamily="49" charset="0"/>
              </a:rPr>
              <a:t>" &gt;</a:t>
            </a:r>
          </a:p>
          <a:p>
            <a:r>
              <a:rPr lang="en-US" sz="1200" dirty="0">
                <a:solidFill>
                  <a:srgbClr val="0000FF"/>
                </a:solidFill>
                <a:latin typeface="Consolas" panose="020B0609020204030204" pitchFamily="49" charset="0"/>
              </a:rPr>
              <a:t>  &lt;</a:t>
            </a:r>
            <a:r>
              <a:rPr lang="en-US" sz="1200" dirty="0">
                <a:solidFill>
                  <a:srgbClr val="A31515"/>
                </a:solidFill>
                <a:latin typeface="Consolas" panose="020B0609020204030204" pitchFamily="49" charset="0"/>
              </a:rPr>
              <a:t>Grid</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Canvas</a:t>
            </a:r>
            <a:r>
              <a:rPr lang="en-US" sz="1200" dirty="0">
                <a:solidFill>
                  <a:srgbClr val="FF0000"/>
                </a:solidFill>
                <a:latin typeface="Consolas" panose="020B0609020204030204" pitchFamily="49" charset="0"/>
              </a:rPr>
              <a:t> Background</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LightBlue</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Button</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="btnDisplay"</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="94"</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="28"</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="203"</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="80"</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="Display"</a:t>
            </a:r>
            <a:r>
              <a:rPr lang="en-US" sz="1200" dirty="0">
                <a:solidFill>
                  <a:srgbClr val="FF0000"/>
                </a:solidFill>
                <a:latin typeface="Consolas" panose="020B0609020204030204" pitchFamily="49" charset="0"/>
              </a:rPr>
              <a:t> </a:t>
            </a:r>
            <a:r>
              <a:rPr lang="en-US" sz="1200" dirty="0">
                <a:solidFill>
                  <a:srgbClr val="FF0000"/>
                </a:solidFill>
                <a:highlight>
                  <a:srgbClr val="FFFF00"/>
                </a:highlight>
                <a:latin typeface="Consolas" panose="020B0609020204030204" pitchFamily="49" charset="0"/>
              </a:rPr>
              <a:t>Click</a:t>
            </a:r>
            <a:r>
              <a:rPr lang="en-US" sz="1200" dirty="0">
                <a:solidFill>
                  <a:srgbClr val="0000FF"/>
                </a:solidFill>
                <a:highlight>
                  <a:srgbClr val="FFFF00"/>
                </a:highlight>
                <a:latin typeface="Consolas" panose="020B0609020204030204" pitchFamily="49" charset="0"/>
              </a:rPr>
              <a:t>="</a:t>
            </a:r>
            <a:r>
              <a:rPr lang="en-US" sz="1200" dirty="0" err="1">
                <a:solidFill>
                  <a:srgbClr val="0000FF"/>
                </a:solidFill>
                <a:highlight>
                  <a:srgbClr val="FFFF00"/>
                </a:highlight>
                <a:latin typeface="Consolas" panose="020B0609020204030204" pitchFamily="49" charset="0"/>
              </a:rPr>
              <a:t>btnDisplay_Click</a:t>
            </a:r>
            <a:r>
              <a:rPr lang="en-US" sz="1200" dirty="0">
                <a:solidFill>
                  <a:srgbClr val="0000FF"/>
                </a:solidFill>
                <a:highlight>
                  <a:srgbClr val="FFFF00"/>
                </a:highlight>
                <a:latin typeface="Consolas" panose="020B0609020204030204" pitchFamily="49" charset="0"/>
              </a:rPr>
              <a:t>" </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="lblInstructions"</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="17"</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="14"</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="328"</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="27"</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FontSize</a:t>
            </a:r>
            <a:r>
              <a:rPr lang="en-US" sz="1200" dirty="0">
                <a:solidFill>
                  <a:srgbClr val="0000FF"/>
                </a:solidFill>
                <a:latin typeface="Consolas" panose="020B0609020204030204" pitchFamily="49" charset="0"/>
              </a:rPr>
              <a:t>="15"</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="Enter Car Information"/&gt;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="lblCarName"</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="17"</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="60"</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="Car Name"/&gt;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="txtCarName"</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="94"</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="60"</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="193"</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="25"/&gt;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="lblColor"</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="17"</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="109"</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="Color"/&gt;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="txtColor"</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="94"</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="107"</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="193"</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="25"/&gt;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="lblBrand"</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="17"</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="155"</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="Brand"/&gt;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="txtBrand"</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Canvas.Left</a:t>
            </a:r>
            <a:r>
              <a:rPr lang="en-US" sz="1200" dirty="0">
                <a:solidFill>
                  <a:srgbClr val="0000FF"/>
                </a:solidFill>
                <a:latin typeface="Consolas" panose="020B0609020204030204" pitchFamily="49" charset="0"/>
              </a:rPr>
              <a:t>="94"</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Canvas.Top</a:t>
            </a:r>
            <a:r>
              <a:rPr lang="en-US" sz="1200" dirty="0">
                <a:solidFill>
                  <a:srgbClr val="0000FF"/>
                </a:solidFill>
                <a:latin typeface="Consolas" panose="020B0609020204030204" pitchFamily="49" charset="0"/>
              </a:rPr>
              <a:t>="153"</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="193"</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="25"/&gt;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Canvas</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&lt;/</a:t>
            </a:r>
            <a:r>
              <a:rPr lang="en-US" sz="1200" dirty="0">
                <a:solidFill>
                  <a:srgbClr val="A31515"/>
                </a:solidFill>
                <a:latin typeface="Consolas" panose="020B0609020204030204" pitchFamily="49" charset="0"/>
              </a:rPr>
              <a:t>Grid</a:t>
            </a:r>
            <a:r>
              <a:rPr lang="en-US" sz="1200" dirty="0">
                <a:solidFill>
                  <a:srgbClr val="0000FF"/>
                </a:solidFill>
                <a:latin typeface="Consolas" panose="020B0609020204030204" pitchFamily="49" charset="0"/>
              </a:rPr>
              <a:t>&gt;</a:t>
            </a:r>
          </a:p>
          <a:p>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Window</a:t>
            </a:r>
            <a:r>
              <a:rPr lang="en-US" sz="1200" dirty="0">
                <a:solidFill>
                  <a:srgbClr val="0000FF"/>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3922562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Canvas Panel Demo</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23741" y="1959910"/>
            <a:ext cx="8705934" cy="392415"/>
          </a:xfrm>
          <a:prstGeom prst="rect">
            <a:avLst/>
          </a:prstGeom>
          <a:noFill/>
        </p:spPr>
        <p:txBody>
          <a:bodyPr wrap="square">
            <a:spAutoFit/>
          </a:bodyPr>
          <a:lstStyle/>
          <a:p>
            <a:pPr algn="just">
              <a:spcBef>
                <a:spcPts val="750"/>
              </a:spcBef>
              <a:buClr>
                <a:srgbClr val="973735"/>
              </a:buClr>
              <a:buSzPct val="50000"/>
              <a:tabLst>
                <a:tab pos="180975" algn="l"/>
              </a:tabLst>
              <a:defRPr/>
            </a:pPr>
            <a:r>
              <a:rPr lang="en-US" sz="1950">
                <a:solidFill>
                  <a:srgbClr val="111111"/>
                </a:solidFill>
                <a:latin typeface="+mj-lt"/>
              </a:rPr>
              <a:t>2. Open DemoCanvasPanel.xaml.cs then write codes and run</a:t>
            </a:r>
            <a:endParaRPr lang="en-US" sz="195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23741" y="2400797"/>
            <a:ext cx="6043379" cy="1877886"/>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5811116" y="3213313"/>
            <a:ext cx="3286125" cy="2478173"/>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WrapPanel Demo</a:t>
            </a:r>
            <a:endParaRPr lang="en-US" sz="3000"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6214311" y="2834481"/>
            <a:ext cx="2873996" cy="2816156"/>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38967" y="2834482"/>
            <a:ext cx="6074690" cy="2839239"/>
          </a:xfrm>
          <a:prstGeom prst="rect">
            <a:avLst/>
          </a:prstGeom>
          <a:noFill/>
          <a:ln w="19050">
            <a:solidFill>
              <a:srgbClr val="92D050"/>
            </a:solidFill>
          </a:ln>
        </p:spPr>
        <p:txBody>
          <a:bodyPr wrap="square">
            <a:spAutoFit/>
          </a:bodyPr>
          <a:lstStyle/>
          <a:p>
            <a:r>
              <a:rPr lang="en-US" sz="1275">
                <a:solidFill>
                  <a:srgbClr val="A31515"/>
                </a:solidFill>
                <a:latin typeface="Consolas" panose="020B0609020204030204" pitchFamily="49" charset="0"/>
              </a:rPr>
              <a:t>Grid</a:t>
            </a:r>
            <a:r>
              <a:rPr lang="en-US" sz="1275">
                <a:solidFill>
                  <a:srgbClr val="0000FF"/>
                </a:solidFill>
                <a:latin typeface="Consolas" panose="020B0609020204030204" pitchFamily="49" charset="0"/>
              </a:rPr>
              <a:t>&gt;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WrapPanel</a:t>
            </a:r>
            <a:r>
              <a:rPr lang="en-US" sz="1275">
                <a:solidFill>
                  <a:srgbClr val="FF0000"/>
                </a:solidFill>
                <a:latin typeface="Consolas" panose="020B0609020204030204" pitchFamily="49" charset="0"/>
              </a:rPr>
              <a:t> Background</a:t>
            </a:r>
            <a:r>
              <a:rPr lang="en-US" sz="1275">
                <a:solidFill>
                  <a:srgbClr val="0000FF"/>
                </a:solidFill>
                <a:latin typeface="Consolas" panose="020B0609020204030204" pitchFamily="49" charset="0"/>
              </a:rPr>
              <a:t>="LightBlue"</a:t>
            </a:r>
            <a:r>
              <a:rPr lang="en-US" sz="1275">
                <a:solidFill>
                  <a:srgbClr val="000000"/>
                </a:solidFill>
                <a:latin typeface="Consolas" panose="020B0609020204030204" pitchFamily="49" charset="0"/>
              </a:rPr>
              <a:t> </a:t>
            </a:r>
            <a:r>
              <a:rPr lang="en-US" sz="1275">
                <a:solidFill>
                  <a:srgbClr val="FF0000"/>
                </a:solidFill>
                <a:latin typeface="Consolas" panose="020B0609020204030204" pitchFamily="49" charset="0"/>
              </a:rPr>
              <a:t> Orientation</a:t>
            </a:r>
            <a:r>
              <a:rPr lang="en-US" sz="1275">
                <a:solidFill>
                  <a:srgbClr val="0000FF"/>
                </a:solidFill>
                <a:latin typeface="Consolas" panose="020B0609020204030204" pitchFamily="49" charset="0"/>
              </a:rPr>
              <a:t> ="Vertical"&gt;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Label</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="lblInstruction"</a:t>
            </a:r>
            <a:r>
              <a:rPr lang="en-US" sz="1275">
                <a:solidFill>
                  <a:srgbClr val="000000"/>
                </a:solidFill>
                <a:latin typeface="Consolas" panose="020B0609020204030204" pitchFamily="49" charset="0"/>
              </a:rPr>
              <a:t> </a:t>
            </a:r>
            <a:r>
              <a:rPr lang="en-US" sz="1275">
                <a:solidFill>
                  <a:srgbClr val="FF0000"/>
                </a:solidFill>
                <a:latin typeface="Consolas" panose="020B0609020204030204" pitchFamily="49" charset="0"/>
              </a:rPr>
              <a:t>Width</a:t>
            </a:r>
            <a:r>
              <a:rPr lang="en-US" sz="1275">
                <a:solidFill>
                  <a:srgbClr val="0000FF"/>
                </a:solidFill>
                <a:latin typeface="Consolas" panose="020B0609020204030204" pitchFamily="49" charset="0"/>
              </a:rPr>
              <a:t>="328"</a:t>
            </a:r>
            <a:r>
              <a:rPr lang="en-US" sz="1275">
                <a:solidFill>
                  <a:srgbClr val="FF0000"/>
                </a:solidFill>
                <a:latin typeface="Consolas" panose="020B0609020204030204" pitchFamily="49" charset="0"/>
              </a:rPr>
              <a:t> Height</a:t>
            </a:r>
            <a:r>
              <a:rPr lang="en-US" sz="1275">
                <a:solidFill>
                  <a:srgbClr val="0000FF"/>
                </a:solidFill>
                <a:latin typeface="Consolas" panose="020B0609020204030204" pitchFamily="49" charset="0"/>
              </a:rPr>
              <a:t>="27"</a:t>
            </a:r>
          </a:p>
          <a:p>
            <a:r>
              <a:rPr lang="en-US" sz="1275">
                <a:solidFill>
                  <a:srgbClr val="0000FF"/>
                </a:solidFill>
                <a:latin typeface="Consolas" panose="020B0609020204030204" pitchFamily="49" charset="0"/>
              </a:rPr>
              <a:t>         </a:t>
            </a:r>
            <a:r>
              <a:rPr lang="en-US" sz="1275">
                <a:solidFill>
                  <a:srgbClr val="FF0000"/>
                </a:solidFill>
                <a:latin typeface="Consolas" panose="020B0609020204030204" pitchFamily="49" charset="0"/>
              </a:rPr>
              <a:t> FontSize</a:t>
            </a:r>
            <a:r>
              <a:rPr lang="en-US" sz="1275">
                <a:solidFill>
                  <a:srgbClr val="0000FF"/>
                </a:solidFill>
                <a:latin typeface="Consolas" panose="020B0609020204030204" pitchFamily="49" charset="0"/>
              </a:rPr>
              <a:t>="15"</a:t>
            </a:r>
            <a:r>
              <a:rPr lang="en-US" sz="1275">
                <a:solidFill>
                  <a:srgbClr val="FF0000"/>
                </a:solidFill>
                <a:latin typeface="Consolas" panose="020B0609020204030204" pitchFamily="49" charset="0"/>
              </a:rPr>
              <a:t> Content</a:t>
            </a:r>
            <a:r>
              <a:rPr lang="en-US" sz="1275">
                <a:solidFill>
                  <a:srgbClr val="0000FF"/>
                </a:solidFill>
                <a:latin typeface="Consolas" panose="020B0609020204030204" pitchFamily="49" charset="0"/>
              </a:rPr>
              <a:t>="Enter Car Information"/&gt;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Label</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="lblCarName"</a:t>
            </a:r>
            <a:r>
              <a:rPr lang="en-US" sz="1275">
                <a:solidFill>
                  <a:srgbClr val="FF0000"/>
                </a:solidFill>
                <a:latin typeface="Consolas" panose="020B0609020204030204" pitchFamily="49" charset="0"/>
              </a:rPr>
              <a:t> Content</a:t>
            </a:r>
            <a:r>
              <a:rPr lang="en-US" sz="1275">
                <a:solidFill>
                  <a:srgbClr val="0000FF"/>
                </a:solidFill>
                <a:latin typeface="Consolas" panose="020B0609020204030204" pitchFamily="49" charset="0"/>
              </a:rPr>
              <a:t>="Car Name"/&gt;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TextBox</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="txtCarName"</a:t>
            </a:r>
            <a:r>
              <a:rPr lang="en-US" sz="1275">
                <a:solidFill>
                  <a:srgbClr val="FF0000"/>
                </a:solidFill>
                <a:latin typeface="Consolas" panose="020B0609020204030204" pitchFamily="49" charset="0"/>
              </a:rPr>
              <a:t> Width</a:t>
            </a:r>
            <a:r>
              <a:rPr lang="en-US" sz="1275">
                <a:solidFill>
                  <a:srgbClr val="0000FF"/>
                </a:solidFill>
                <a:latin typeface="Consolas" panose="020B0609020204030204" pitchFamily="49" charset="0"/>
              </a:rPr>
              <a:t>="193"</a:t>
            </a:r>
            <a:r>
              <a:rPr lang="en-US" sz="1275">
                <a:solidFill>
                  <a:srgbClr val="FF0000"/>
                </a:solidFill>
                <a:latin typeface="Consolas" panose="020B0609020204030204" pitchFamily="49" charset="0"/>
              </a:rPr>
              <a:t> Height</a:t>
            </a:r>
            <a:r>
              <a:rPr lang="en-US" sz="1275">
                <a:solidFill>
                  <a:srgbClr val="0000FF"/>
                </a:solidFill>
                <a:latin typeface="Consolas" panose="020B0609020204030204" pitchFamily="49" charset="0"/>
              </a:rPr>
              <a:t>="25"/&gt;</a:t>
            </a:r>
            <a:r>
              <a:rPr lang="en-US" sz="1275">
                <a:solidFill>
                  <a:srgbClr val="000000"/>
                </a:solidFill>
                <a:latin typeface="Consolas" panose="020B0609020204030204" pitchFamily="49" charset="0"/>
              </a:rPr>
              <a:t>           </a:t>
            </a: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Label</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="lblColor"</a:t>
            </a:r>
            <a:r>
              <a:rPr lang="en-US" sz="1275">
                <a:solidFill>
                  <a:srgbClr val="FF0000"/>
                </a:solidFill>
                <a:latin typeface="Consolas" panose="020B0609020204030204" pitchFamily="49" charset="0"/>
              </a:rPr>
              <a:t> Content</a:t>
            </a:r>
            <a:r>
              <a:rPr lang="en-US" sz="1275">
                <a:solidFill>
                  <a:srgbClr val="0000FF"/>
                </a:solidFill>
                <a:latin typeface="Consolas" panose="020B0609020204030204" pitchFamily="49" charset="0"/>
              </a:rPr>
              <a:t>="Color"/&gt;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TextBox</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="txtColor"</a:t>
            </a:r>
            <a:r>
              <a:rPr lang="en-US" sz="1275">
                <a:solidFill>
                  <a:srgbClr val="FF0000"/>
                </a:solidFill>
                <a:latin typeface="Consolas" panose="020B0609020204030204" pitchFamily="49" charset="0"/>
              </a:rPr>
              <a:t> Width</a:t>
            </a:r>
            <a:r>
              <a:rPr lang="en-US" sz="1275">
                <a:solidFill>
                  <a:srgbClr val="0000FF"/>
                </a:solidFill>
                <a:latin typeface="Consolas" panose="020B0609020204030204" pitchFamily="49" charset="0"/>
              </a:rPr>
              <a:t>="193"</a:t>
            </a:r>
            <a:r>
              <a:rPr lang="en-US" sz="1275">
                <a:solidFill>
                  <a:srgbClr val="FF0000"/>
                </a:solidFill>
                <a:latin typeface="Consolas" panose="020B0609020204030204" pitchFamily="49" charset="0"/>
              </a:rPr>
              <a:t> Height</a:t>
            </a:r>
            <a:r>
              <a:rPr lang="en-US" sz="1275">
                <a:solidFill>
                  <a:srgbClr val="0000FF"/>
                </a:solidFill>
                <a:latin typeface="Consolas" panose="020B0609020204030204" pitchFamily="49" charset="0"/>
              </a:rPr>
              <a:t>="25"/&gt;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Label</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="lblBrand"</a:t>
            </a:r>
            <a:r>
              <a:rPr lang="en-US" sz="1275">
                <a:solidFill>
                  <a:srgbClr val="FF0000"/>
                </a:solidFill>
                <a:latin typeface="Consolas" panose="020B0609020204030204" pitchFamily="49" charset="0"/>
              </a:rPr>
              <a:t> Content</a:t>
            </a:r>
            <a:r>
              <a:rPr lang="en-US" sz="1275">
                <a:solidFill>
                  <a:srgbClr val="0000FF"/>
                </a:solidFill>
                <a:latin typeface="Consolas" panose="020B0609020204030204" pitchFamily="49" charset="0"/>
              </a:rPr>
              <a:t>="Brand"/&gt;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TextBox</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="txtBrand"</a:t>
            </a:r>
            <a:r>
              <a:rPr lang="en-US" sz="1275">
                <a:solidFill>
                  <a:srgbClr val="FF0000"/>
                </a:solidFill>
                <a:latin typeface="Consolas" panose="020B0609020204030204" pitchFamily="49" charset="0"/>
              </a:rPr>
              <a:t> Width</a:t>
            </a:r>
            <a:r>
              <a:rPr lang="en-US" sz="1275">
                <a:solidFill>
                  <a:srgbClr val="0000FF"/>
                </a:solidFill>
                <a:latin typeface="Consolas" panose="020B0609020204030204" pitchFamily="49" charset="0"/>
              </a:rPr>
              <a:t>="193"</a:t>
            </a:r>
            <a:r>
              <a:rPr lang="en-US" sz="1275">
                <a:solidFill>
                  <a:srgbClr val="FF0000"/>
                </a:solidFill>
                <a:latin typeface="Consolas" panose="020B0609020204030204" pitchFamily="49" charset="0"/>
              </a:rPr>
              <a:t> Height</a:t>
            </a:r>
            <a:r>
              <a:rPr lang="en-US" sz="1275">
                <a:solidFill>
                  <a:srgbClr val="0000FF"/>
                </a:solidFill>
                <a:latin typeface="Consolas" panose="020B0609020204030204" pitchFamily="49" charset="0"/>
              </a:rPr>
              <a:t>="25"/&gt;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Button</a:t>
            </a:r>
            <a:r>
              <a:rPr lang="en-US" sz="1275">
                <a:solidFill>
                  <a:srgbClr val="FF0000"/>
                </a:solidFill>
                <a:latin typeface="Consolas" panose="020B0609020204030204" pitchFamily="49" charset="0"/>
              </a:rPr>
              <a:t> Name</a:t>
            </a:r>
            <a:r>
              <a:rPr lang="en-US" sz="1275">
                <a:solidFill>
                  <a:srgbClr val="0000FF"/>
                </a:solidFill>
                <a:latin typeface="Consolas" panose="020B0609020204030204" pitchFamily="49" charset="0"/>
              </a:rPr>
              <a:t>="btnDisplay"</a:t>
            </a:r>
            <a:r>
              <a:rPr lang="en-US" sz="1275">
                <a:solidFill>
                  <a:srgbClr val="FF0000"/>
                </a:solidFill>
                <a:latin typeface="Consolas" panose="020B0609020204030204" pitchFamily="49" charset="0"/>
              </a:rPr>
              <a:t> Width</a:t>
            </a:r>
            <a:r>
              <a:rPr lang="en-US" sz="1275">
                <a:solidFill>
                  <a:srgbClr val="0000FF"/>
                </a:solidFill>
                <a:latin typeface="Consolas" panose="020B0609020204030204" pitchFamily="49" charset="0"/>
              </a:rPr>
              <a:t>="80"</a:t>
            </a:r>
            <a:r>
              <a:rPr lang="en-US" sz="1275">
                <a:solidFill>
                  <a:srgbClr val="FF0000"/>
                </a:solidFill>
                <a:latin typeface="Consolas" panose="020B0609020204030204" pitchFamily="49" charset="0"/>
              </a:rPr>
              <a:t> </a:t>
            </a:r>
          </a:p>
          <a:p>
            <a:r>
              <a:rPr lang="en-US" sz="1275">
                <a:solidFill>
                  <a:srgbClr val="FF0000"/>
                </a:solidFill>
                <a:latin typeface="Consolas" panose="020B0609020204030204" pitchFamily="49" charset="0"/>
              </a:rPr>
              <a:t>          Margin</a:t>
            </a:r>
            <a:r>
              <a:rPr lang="en-US" sz="1275">
                <a:solidFill>
                  <a:srgbClr val="0000FF"/>
                </a:solidFill>
                <a:latin typeface="Consolas" panose="020B0609020204030204" pitchFamily="49" charset="0"/>
              </a:rPr>
              <a:t>="0,10,0,0"</a:t>
            </a:r>
            <a:r>
              <a:rPr lang="en-US" sz="1275">
                <a:solidFill>
                  <a:srgbClr val="FF0000"/>
                </a:solidFill>
                <a:latin typeface="Consolas" panose="020B0609020204030204" pitchFamily="49" charset="0"/>
              </a:rPr>
              <a:t> Content</a:t>
            </a:r>
            <a:r>
              <a:rPr lang="en-US" sz="1275">
                <a:solidFill>
                  <a:srgbClr val="0000FF"/>
                </a:solidFill>
                <a:latin typeface="Consolas" panose="020B0609020204030204" pitchFamily="49" charset="0"/>
              </a:rPr>
              <a:t>="Display"/&gt;</a:t>
            </a:r>
            <a:endParaRPr lang="en-US" sz="1275">
              <a:solidFill>
                <a:srgbClr val="000000"/>
              </a:solidFill>
              <a:latin typeface="Consolas" panose="020B0609020204030204" pitchFamily="49" charset="0"/>
            </a:endParaRPr>
          </a:p>
          <a:p>
            <a:r>
              <a:rPr lang="en-US" sz="1275">
                <a:solidFill>
                  <a:srgbClr val="000000"/>
                </a:solidFill>
                <a:latin typeface="Consolas" panose="020B0609020204030204" pitchFamily="49" charset="0"/>
              </a:rPr>
              <a:t>    </a:t>
            </a:r>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WrapPanel</a:t>
            </a:r>
            <a:r>
              <a:rPr lang="en-US" sz="1275">
                <a:solidFill>
                  <a:srgbClr val="0000FF"/>
                </a:solidFill>
                <a:latin typeface="Consolas" panose="020B0609020204030204" pitchFamily="49" charset="0"/>
              </a:rPr>
              <a:t>&gt;</a:t>
            </a:r>
            <a:endParaRPr lang="en-US" sz="1275">
              <a:solidFill>
                <a:srgbClr val="000000"/>
              </a:solidFill>
              <a:latin typeface="Consolas" panose="020B0609020204030204" pitchFamily="49" charset="0"/>
            </a:endParaRPr>
          </a:p>
          <a:p>
            <a:r>
              <a:rPr lang="en-US" sz="1275">
                <a:solidFill>
                  <a:srgbClr val="0000FF"/>
                </a:solidFill>
                <a:latin typeface="Consolas" panose="020B0609020204030204" pitchFamily="49" charset="0"/>
              </a:rPr>
              <a:t>&lt;/</a:t>
            </a:r>
            <a:r>
              <a:rPr lang="en-US" sz="1275">
                <a:solidFill>
                  <a:srgbClr val="A31515"/>
                </a:solidFill>
                <a:latin typeface="Consolas" panose="020B0609020204030204" pitchFamily="49" charset="0"/>
              </a:rPr>
              <a:t>Grid</a:t>
            </a:r>
            <a:r>
              <a:rPr lang="en-US" sz="1275">
                <a:solidFill>
                  <a:srgbClr val="0000FF"/>
                </a:solidFill>
                <a:latin typeface="Consolas" panose="020B0609020204030204" pitchFamily="49" charset="0"/>
              </a:rPr>
              <a:t>&gt;&lt;</a:t>
            </a:r>
            <a:endParaRPr lang="en-US" sz="1275"/>
          </a:p>
        </p:txBody>
      </p:sp>
      <p:sp>
        <p:nvSpPr>
          <p:cNvPr id="8" name="TextBox 7">
            <a:extLst>
              <a:ext uri="{FF2B5EF4-FFF2-40B4-BE49-F238E27FC236}">
                <a16:creationId xmlns:a16="http://schemas.microsoft.com/office/drawing/2014/main" id="{D8E668D5-67EA-4865-8932-4D56845FC0DB}"/>
              </a:ext>
            </a:extLst>
          </p:cNvPr>
          <p:cNvSpPr txBox="1"/>
          <p:nvPr/>
        </p:nvSpPr>
        <p:spPr>
          <a:xfrm>
            <a:off x="-72155" y="1928116"/>
            <a:ext cx="9216155" cy="888705"/>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725">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StackPanel Demo</a:t>
            </a:r>
            <a:endParaRPr lang="en-US" sz="3000"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84016" y="2824655"/>
            <a:ext cx="5385089" cy="2677656"/>
          </a:xfrm>
          <a:prstGeom prst="rect">
            <a:avLst/>
          </a:prstGeom>
          <a:noFill/>
          <a:ln w="19050">
            <a:solidFill>
              <a:srgbClr val="92D050"/>
            </a:solidFill>
          </a:ln>
        </p:spPr>
        <p:txBody>
          <a:bodyPr wrap="square">
            <a:spAutoFit/>
          </a:bodyPr>
          <a:lstStyle/>
          <a:p>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Grid</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StackPanel</a:t>
            </a:r>
            <a:r>
              <a:rPr lang="en-US" sz="1200">
                <a:solidFill>
                  <a:srgbClr val="FF0000"/>
                </a:solidFill>
                <a:latin typeface="Consolas" panose="020B0609020204030204" pitchFamily="49" charset="0"/>
              </a:rPr>
              <a:t> Background</a:t>
            </a:r>
            <a:r>
              <a:rPr lang="en-US" sz="1200">
                <a:solidFill>
                  <a:srgbClr val="0000FF"/>
                </a:solidFill>
                <a:latin typeface="Consolas" panose="020B0609020204030204" pitchFamily="49" charset="0"/>
              </a:rPr>
              <a:t>="LightBlue“ </a:t>
            </a:r>
            <a:r>
              <a:rPr lang="en-US" sz="1200">
                <a:solidFill>
                  <a:srgbClr val="FF0000"/>
                </a:solidFill>
                <a:latin typeface="Consolas" panose="020B0609020204030204" pitchFamily="49" charset="0"/>
              </a:rPr>
              <a:t>Orientation</a:t>
            </a:r>
            <a:r>
              <a:rPr lang="en-US" sz="1200">
                <a:solidFill>
                  <a:srgbClr val="0000FF"/>
                </a:solidFill>
                <a:latin typeface="Consolas" panose="020B0609020204030204" pitchFamily="49" charset="0"/>
              </a:rPr>
              <a:t> ="Vertical"&gt;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Label</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="lblInstruction"</a:t>
            </a:r>
            <a:endParaRPr lang="en-US" sz="1200">
              <a:solidFill>
                <a:srgbClr val="000000"/>
              </a:solidFill>
              <a:latin typeface="Consolas" panose="020B0609020204030204" pitchFamily="49" charset="0"/>
            </a:endParaRPr>
          </a:p>
          <a:p>
            <a:r>
              <a:rPr lang="fr-FR" sz="1200">
                <a:solidFill>
                  <a:srgbClr val="000000"/>
                </a:solidFill>
                <a:latin typeface="Consolas" panose="020B0609020204030204" pitchFamily="49" charset="0"/>
              </a:rPr>
              <a:t>             </a:t>
            </a:r>
            <a:r>
              <a:rPr lang="fr-FR" sz="1200">
                <a:solidFill>
                  <a:srgbClr val="FF0000"/>
                </a:solidFill>
                <a:latin typeface="Consolas" panose="020B0609020204030204" pitchFamily="49" charset="0"/>
              </a:rPr>
              <a:t>FontSize</a:t>
            </a:r>
            <a:r>
              <a:rPr lang="fr-FR" sz="1200">
                <a:solidFill>
                  <a:srgbClr val="0000FF"/>
                </a:solidFill>
                <a:latin typeface="Consolas" panose="020B0609020204030204" pitchFamily="49" charset="0"/>
              </a:rPr>
              <a:t>="15"</a:t>
            </a:r>
            <a:r>
              <a:rPr lang="fr-FR" sz="1200">
                <a:solidFill>
                  <a:srgbClr val="FF0000"/>
                </a:solidFill>
                <a:latin typeface="Consolas" panose="020B0609020204030204" pitchFamily="49" charset="0"/>
              </a:rPr>
              <a:t> Content</a:t>
            </a:r>
            <a:r>
              <a:rPr lang="fr-FR" sz="1200">
                <a:solidFill>
                  <a:srgbClr val="0000FF"/>
                </a:solidFill>
                <a:latin typeface="Consolas" panose="020B0609020204030204" pitchFamily="49" charset="0"/>
              </a:rPr>
              <a:t>="Enter Car Information"/&gt;</a:t>
            </a:r>
            <a:endParaRPr lang="fr-FR"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Label</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="lblCarName"</a:t>
            </a:r>
            <a:r>
              <a:rPr lang="en-US" sz="1200">
                <a:solidFill>
                  <a:srgbClr val="FF0000"/>
                </a:solidFill>
                <a:latin typeface="Consolas" panose="020B0609020204030204" pitchFamily="49" charset="0"/>
              </a:rPr>
              <a:t> Content</a:t>
            </a:r>
            <a:r>
              <a:rPr lang="en-US" sz="1200">
                <a:solidFill>
                  <a:srgbClr val="0000FF"/>
                </a:solidFill>
                <a:latin typeface="Consolas" panose="020B0609020204030204" pitchFamily="49" charset="0"/>
              </a:rPr>
              <a:t>="Car Name"/&gt;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TextBox</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="txtCarName"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Height</a:t>
            </a:r>
            <a:r>
              <a:rPr lang="en-US" sz="1200">
                <a:solidFill>
                  <a:srgbClr val="0000FF"/>
                </a:solidFill>
                <a:latin typeface="Consolas" panose="020B0609020204030204" pitchFamily="49" charset="0"/>
              </a:rPr>
              <a:t>="25"/&gt;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Label</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="lblColor"</a:t>
            </a:r>
            <a:r>
              <a:rPr lang="en-US" sz="1200">
                <a:solidFill>
                  <a:srgbClr val="FF0000"/>
                </a:solidFill>
                <a:latin typeface="Consolas" panose="020B0609020204030204" pitchFamily="49" charset="0"/>
              </a:rPr>
              <a:t> Content</a:t>
            </a:r>
            <a:r>
              <a:rPr lang="en-US" sz="1200">
                <a:solidFill>
                  <a:srgbClr val="0000FF"/>
                </a:solidFill>
                <a:latin typeface="Consolas" panose="020B0609020204030204" pitchFamily="49" charset="0"/>
              </a:rPr>
              <a:t>="Color"/&gt;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TextBox</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="txtColor"</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Height</a:t>
            </a:r>
            <a:r>
              <a:rPr lang="en-US" sz="1200">
                <a:solidFill>
                  <a:srgbClr val="0000FF"/>
                </a:solidFill>
                <a:latin typeface="Consolas" panose="020B0609020204030204" pitchFamily="49" charset="0"/>
              </a:rPr>
              <a:t>="25"/&gt;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Label</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="lblBrand"</a:t>
            </a:r>
            <a:r>
              <a:rPr lang="en-US" sz="1200">
                <a:solidFill>
                  <a:srgbClr val="FF0000"/>
                </a:solidFill>
                <a:latin typeface="Consolas" panose="020B0609020204030204" pitchFamily="49" charset="0"/>
              </a:rPr>
              <a:t> Content</a:t>
            </a:r>
            <a:r>
              <a:rPr lang="en-US" sz="1200">
                <a:solidFill>
                  <a:srgbClr val="0000FF"/>
                </a:solidFill>
                <a:latin typeface="Consolas" panose="020B0609020204030204" pitchFamily="49" charset="0"/>
              </a:rPr>
              <a:t>="Brand"/&gt;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TextBox</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="txtBrand"</a:t>
            </a:r>
            <a:r>
              <a:rPr lang="en-US" sz="1200">
                <a:solidFill>
                  <a:srgbClr val="FF0000"/>
                </a:solidFill>
                <a:latin typeface="Consolas" panose="020B0609020204030204" pitchFamily="49" charset="0"/>
              </a:rPr>
              <a:t> Height</a:t>
            </a:r>
            <a:r>
              <a:rPr lang="en-US" sz="1200">
                <a:solidFill>
                  <a:srgbClr val="0000FF"/>
                </a:solidFill>
                <a:latin typeface="Consolas" panose="020B0609020204030204" pitchFamily="49" charset="0"/>
              </a:rPr>
              <a:t>="25"/&gt;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Button</a:t>
            </a:r>
            <a:r>
              <a:rPr lang="en-US" sz="1200">
                <a:solidFill>
                  <a:srgbClr val="FF0000"/>
                </a:solidFill>
                <a:latin typeface="Consolas" panose="020B0609020204030204" pitchFamily="49" charset="0"/>
              </a:rPr>
              <a:t> Name</a:t>
            </a:r>
            <a:r>
              <a:rPr lang="en-US" sz="1200">
                <a:solidFill>
                  <a:srgbClr val="0000FF"/>
                </a:solidFill>
                <a:latin typeface="Consolas" panose="020B0609020204030204" pitchFamily="49" charset="0"/>
              </a:rPr>
              <a:t>="btnDisplay"</a:t>
            </a:r>
            <a:r>
              <a:rPr lang="en-US" sz="1200">
                <a:solidFill>
                  <a:srgbClr val="FF0000"/>
                </a:solidFill>
                <a:latin typeface="Consolas" panose="020B0609020204030204" pitchFamily="49" charset="0"/>
              </a:rPr>
              <a:t> Width</a:t>
            </a:r>
            <a:r>
              <a:rPr lang="en-US" sz="1200">
                <a:solidFill>
                  <a:srgbClr val="0000FF"/>
                </a:solidFill>
                <a:latin typeface="Consolas" panose="020B0609020204030204" pitchFamily="49" charset="0"/>
              </a:rPr>
              <a:t>="80"</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Margin</a:t>
            </a:r>
            <a:r>
              <a:rPr lang="en-US" sz="1200">
                <a:solidFill>
                  <a:srgbClr val="0000FF"/>
                </a:solidFill>
                <a:latin typeface="Consolas" panose="020B0609020204030204" pitchFamily="49" charset="0"/>
              </a:rPr>
              <a:t>="0,10,0,0"</a:t>
            </a:r>
            <a:r>
              <a:rPr lang="en-US" sz="1200">
                <a:solidFill>
                  <a:srgbClr val="FF0000"/>
                </a:solidFill>
                <a:latin typeface="Consolas" panose="020B0609020204030204" pitchFamily="49" charset="0"/>
              </a:rPr>
              <a:t> Content</a:t>
            </a:r>
            <a:r>
              <a:rPr lang="en-US" sz="1200">
                <a:solidFill>
                  <a:srgbClr val="0000FF"/>
                </a:solidFill>
                <a:latin typeface="Consolas" panose="020B0609020204030204" pitchFamily="49" charset="0"/>
              </a:rPr>
              <a:t>="Display"/&gt;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StackPanel</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Grid</a:t>
            </a:r>
            <a:r>
              <a:rPr lang="en-US" sz="1200">
                <a:solidFill>
                  <a:srgbClr val="0000FF"/>
                </a:solidFill>
                <a:latin typeface="Consolas" panose="020B0609020204030204" pitchFamily="49" charset="0"/>
              </a:rPr>
              <a:t>&gt;</a:t>
            </a:r>
            <a:endParaRPr lang="en-US" sz="12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5584703" y="2824655"/>
            <a:ext cx="3457575" cy="2654573"/>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16727" y="2044332"/>
            <a:ext cx="9144000"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Arranges child elements </a:t>
            </a:r>
            <a:r>
              <a:rPr lang="en-US" sz="1950" dirty="0">
                <a:solidFill>
                  <a:srgbClr val="FF0000"/>
                </a:solidFill>
                <a:latin typeface="+mj-lt"/>
              </a:rPr>
              <a:t>into a single line</a:t>
            </a:r>
            <a:r>
              <a:rPr lang="en-US" sz="1950" dirty="0">
                <a:solidFill>
                  <a:srgbClr val="111111"/>
                </a:solidFill>
                <a:latin typeface="+mj-lt"/>
              </a:rPr>
              <a:t>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Grid Panel Demo</a:t>
            </a:r>
            <a:endParaRPr lang="en-US" sz="3000"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5002963" y="2320816"/>
            <a:ext cx="3660188" cy="3342317"/>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226003" y="2355425"/>
            <a:ext cx="4198244" cy="3307708"/>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159096" y="1914669"/>
            <a:ext cx="7577064"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DockPanel Demo</a:t>
            </a:r>
            <a:endParaRPr lang="en-US" sz="3000"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5205556" y="2603547"/>
            <a:ext cx="3366389" cy="3082782"/>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473201" y="2621931"/>
            <a:ext cx="4098799" cy="3064399"/>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37276" y="1928954"/>
            <a:ext cx="9035276" cy="692497"/>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Controls in WPF</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922947"/>
            <a:ext cx="9191290" cy="692497"/>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WPF has a rich set of UI controls. These controls are grouped into various categories depending on their functionality, as shown in the following table:</a:t>
            </a:r>
            <a:endParaRPr lang="en-US" sz="195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61241" y="2660772"/>
          <a:ext cx="9025610" cy="2865848"/>
        </p:xfrm>
        <a:graphic>
          <a:graphicData uri="http://schemas.openxmlformats.org/drawingml/2006/table">
            <a:tbl>
              <a:tblPr firstRow="1" bandRow="1">
                <a:tableStyleId>{5C22544A-7EE6-4342-B048-85BDC9FD1C3A}</a:tableStyleId>
              </a:tblPr>
              <a:tblGrid>
                <a:gridCol w="1510881">
                  <a:extLst>
                    <a:ext uri="{9D8B030D-6E8A-4147-A177-3AD203B41FA5}">
                      <a16:colId xmlns:a16="http://schemas.microsoft.com/office/drawing/2014/main" val="20000"/>
                    </a:ext>
                  </a:extLst>
                </a:gridCol>
                <a:gridCol w="7514729">
                  <a:extLst>
                    <a:ext uri="{9D8B030D-6E8A-4147-A177-3AD203B41FA5}">
                      <a16:colId xmlns:a16="http://schemas.microsoft.com/office/drawing/2014/main" val="20001"/>
                    </a:ext>
                  </a:extLst>
                </a:gridCol>
              </a:tblGrid>
              <a:tr h="331515">
                <a:tc>
                  <a:txBody>
                    <a:bodyPr/>
                    <a:lstStyle/>
                    <a:p>
                      <a:pPr marL="0" algn="l" defTabSz="914400" rtl="0" eaLnBrk="1" latinLnBrk="0" hangingPunct="1"/>
                      <a:r>
                        <a:rPr lang="en-US" sz="1500" b="1" kern="1200">
                          <a:solidFill>
                            <a:schemeClr val="lt1"/>
                          </a:solidFill>
                          <a:latin typeface="+mn-lt"/>
                          <a:ea typeface="+mn-ea"/>
                          <a:cs typeface="+mn-cs"/>
                        </a:rPr>
                        <a:t>Category</a:t>
                      </a:r>
                      <a:endParaRPr lang="en-US" sz="1500" b="1" kern="1200" dirty="0">
                        <a:solidFill>
                          <a:schemeClr val="lt1"/>
                        </a:solidFill>
                        <a:latin typeface="+mn-lt"/>
                        <a:ea typeface="+mn-ea"/>
                        <a:cs typeface="+mn-cs"/>
                      </a:endParaRPr>
                    </a:p>
                  </a:txBody>
                  <a:tcPr marL="68580" marR="68580" marT="34290" marB="34290"/>
                </a:tc>
                <a:tc>
                  <a:txBody>
                    <a:bodyPr/>
                    <a:lstStyle/>
                    <a:p>
                      <a:r>
                        <a:rPr lang="en-US" sz="1500"/>
                        <a:t>Controls</a:t>
                      </a:r>
                      <a:endParaRPr lang="en-US" sz="1500" dirty="0"/>
                    </a:p>
                  </a:txBody>
                  <a:tcPr marL="68580" marR="68580" marT="34290" marB="34290"/>
                </a:tc>
                <a:extLst>
                  <a:ext uri="{0D108BD9-81ED-4DB2-BD59-A6C34878D82A}">
                    <a16:rowId xmlns:a16="http://schemas.microsoft.com/office/drawing/2014/main" val="10000"/>
                  </a:ext>
                </a:extLst>
              </a:tr>
              <a:tr h="480056">
                <a:tc>
                  <a:txBody>
                    <a:bodyPr/>
                    <a:lstStyle/>
                    <a:p>
                      <a:r>
                        <a:rPr lang="en-US" sz="1400" kern="1200" baseline="0" dirty="0">
                          <a:solidFill>
                            <a:schemeClr val="tx1"/>
                          </a:solidFill>
                          <a:latin typeface="+mj-lt"/>
                          <a:ea typeface="+mn-ea"/>
                          <a:cs typeface="+mn-cs"/>
                        </a:rPr>
                        <a:t>Layout	</a:t>
                      </a:r>
                    </a:p>
                  </a:txBody>
                  <a:tcPr marL="68580" marR="68580" marT="34288" marB="34288" anchor="ctr" horzOverflow="overflow"/>
                </a:tc>
                <a:tc>
                  <a:txBody>
                    <a:bodyPr/>
                    <a:lstStyle/>
                    <a:p>
                      <a:r>
                        <a:rPr lang="en-US" sz="1400" kern="1200" baseline="0">
                          <a:solidFill>
                            <a:schemeClr val="tx1"/>
                          </a:solidFill>
                          <a:latin typeface="+mj-lt"/>
                          <a:ea typeface="+mn-ea"/>
                          <a:cs typeface="+mn-cs"/>
                        </a:rPr>
                        <a:t>Border, Canvas, DockPanel, Grid, GridView, GridSplitter, GroupBox, Panel, StackPanel, Viewbox, WrapPanel</a:t>
                      </a:r>
                      <a:r>
                        <a:rPr lang="en-US" sz="1400" kern="1200" baseline="0" dirty="0">
                          <a:solidFill>
                            <a:schemeClr val="tx1"/>
                          </a:solidFill>
                          <a:latin typeface="+mj-lt"/>
                          <a:ea typeface="+mn-ea"/>
                          <a:cs typeface="+mn-cs"/>
                        </a:rPr>
                        <a:t>	</a:t>
                      </a:r>
                    </a:p>
                  </a:txBody>
                  <a:tcPr marL="68580" marR="68580" marT="34288" marB="34288" anchor="ctr" horzOverflow="overflow"/>
                </a:tc>
                <a:extLst>
                  <a:ext uri="{0D108BD9-81ED-4DB2-BD59-A6C34878D82A}">
                    <a16:rowId xmlns:a16="http://schemas.microsoft.com/office/drawing/2014/main" val="10001"/>
                  </a:ext>
                </a:extLst>
              </a:tr>
              <a:tr h="480056">
                <a:tc>
                  <a:txBody>
                    <a:bodyPr/>
                    <a:lstStyle/>
                    <a:p>
                      <a:r>
                        <a:rPr lang="en-US" sz="1000"/>
                        <a:t>Core user input controls</a:t>
                      </a:r>
                      <a:r>
                        <a:rPr lang="en-US" sz="1400" kern="1200" baseline="0" dirty="0">
                          <a:solidFill>
                            <a:schemeClr val="tx1"/>
                          </a:solidFill>
                          <a:latin typeface="+mj-lt"/>
                          <a:ea typeface="+mn-ea"/>
                          <a:cs typeface="+mn-cs"/>
                        </a:rPr>
                        <a:t>	</a:t>
                      </a:r>
                    </a:p>
                  </a:txBody>
                  <a:tcPr marL="68580" marR="68580" marT="34288" marB="34288" anchor="ctr" horzOverflow="overflow"/>
                </a:tc>
                <a:tc>
                  <a:txBody>
                    <a:bodyPr/>
                    <a:lstStyle/>
                    <a:p>
                      <a:r>
                        <a:rPr lang="en-US" sz="14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400" kern="1200" baseline="0" dirty="0">
                          <a:solidFill>
                            <a:schemeClr val="tx1"/>
                          </a:solidFill>
                          <a:latin typeface="+mj-lt"/>
                          <a:ea typeface="+mn-ea"/>
                          <a:cs typeface="+mn-cs"/>
                        </a:rPr>
                        <a:t>	</a:t>
                      </a:r>
                    </a:p>
                  </a:txBody>
                  <a:tcPr marL="68580" marR="68580" marT="34288" marB="34288" anchor="ctr" horzOverflow="overflow"/>
                </a:tc>
                <a:extLst>
                  <a:ext uri="{0D108BD9-81ED-4DB2-BD59-A6C34878D82A}">
                    <a16:rowId xmlns:a16="http://schemas.microsoft.com/office/drawing/2014/main" val="10002"/>
                  </a:ext>
                </a:extLst>
              </a:tr>
              <a:tr h="303934">
                <a:tc>
                  <a:txBody>
                    <a:bodyPr/>
                    <a:lstStyle/>
                    <a:p>
                      <a:r>
                        <a:rPr lang="en-US" sz="1400" kern="1200" baseline="0" dirty="0">
                          <a:solidFill>
                            <a:schemeClr val="tx1"/>
                          </a:solidFill>
                          <a:latin typeface="+mj-lt"/>
                          <a:ea typeface="+mn-ea"/>
                          <a:cs typeface="+mn-cs"/>
                        </a:rPr>
                        <a:t>Menus	</a:t>
                      </a:r>
                    </a:p>
                  </a:txBody>
                  <a:tcPr marL="68580" marR="68580" marT="34288" marB="34288" anchor="ctr" horzOverflow="overflow"/>
                </a:tc>
                <a:tc>
                  <a:txBody>
                    <a:bodyPr/>
                    <a:lstStyle/>
                    <a:p>
                      <a:r>
                        <a:rPr lang="en-US" sz="1400" kern="1200" baseline="0" dirty="0" err="1">
                          <a:solidFill>
                            <a:schemeClr val="tx1"/>
                          </a:solidFill>
                          <a:latin typeface="+mj-lt"/>
                          <a:ea typeface="+mn-ea"/>
                          <a:cs typeface="+mn-cs"/>
                        </a:rPr>
                        <a:t>ContextMenu</a:t>
                      </a:r>
                      <a:r>
                        <a:rPr lang="en-US" sz="1400" kern="1200" baseline="0">
                          <a:solidFill>
                            <a:schemeClr val="tx1"/>
                          </a:solidFill>
                          <a:latin typeface="+mj-lt"/>
                          <a:ea typeface="+mn-ea"/>
                          <a:cs typeface="+mn-cs"/>
                        </a:rPr>
                        <a:t>, Menu, ToolBar 	</a:t>
                      </a:r>
                      <a:endParaRPr lang="en-US" sz="1400" kern="1200" baseline="0" dirty="0">
                        <a:solidFill>
                          <a:schemeClr val="tx1"/>
                        </a:solidFill>
                        <a:latin typeface="+mj-lt"/>
                        <a:ea typeface="+mn-ea"/>
                        <a:cs typeface="+mn-cs"/>
                      </a:endParaRPr>
                    </a:p>
                  </a:txBody>
                  <a:tcPr marL="68580" marR="68580" marT="34288" marB="34288" anchor="ctr" horzOverflow="overflow"/>
                </a:tc>
                <a:extLst>
                  <a:ext uri="{0D108BD9-81ED-4DB2-BD59-A6C34878D82A}">
                    <a16:rowId xmlns:a16="http://schemas.microsoft.com/office/drawing/2014/main" val="10003"/>
                  </a:ext>
                </a:extLst>
              </a:tr>
              <a:tr h="296141">
                <a:tc>
                  <a:txBody>
                    <a:bodyPr/>
                    <a:lstStyle/>
                    <a:p>
                      <a:r>
                        <a:rPr lang="en-US" sz="1400" kern="1200" baseline="0" dirty="0">
                          <a:solidFill>
                            <a:schemeClr val="tx1"/>
                          </a:solidFill>
                          <a:latin typeface="+mj-lt"/>
                          <a:ea typeface="+mn-ea"/>
                          <a:cs typeface="+mn-cs"/>
                        </a:rPr>
                        <a:t>Selection	</a:t>
                      </a:r>
                    </a:p>
                  </a:txBody>
                  <a:tcPr marL="68580" marR="68580" marT="34288" marB="34288" anchor="ctr" horzOverflow="overflow"/>
                </a:tc>
                <a:tc>
                  <a:txBody>
                    <a:bodyPr/>
                    <a:lstStyle/>
                    <a:p>
                      <a:r>
                        <a:rPr lang="en-US" sz="1400" kern="1200" baseline="0" dirty="0" err="1">
                          <a:solidFill>
                            <a:schemeClr val="tx1"/>
                          </a:solidFill>
                          <a:latin typeface="+mj-lt"/>
                          <a:ea typeface="+mn-ea"/>
                          <a:cs typeface="+mn-cs"/>
                        </a:rPr>
                        <a:t>CheckBox</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ComboBox</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ListBox</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ListView</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TreeView</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RadioButton</a:t>
                      </a:r>
                      <a:r>
                        <a:rPr lang="en-US" sz="1400" kern="1200" baseline="0" dirty="0">
                          <a:solidFill>
                            <a:schemeClr val="tx1"/>
                          </a:solidFill>
                          <a:latin typeface="+mj-lt"/>
                          <a:ea typeface="+mn-ea"/>
                          <a:cs typeface="+mn-cs"/>
                        </a:rPr>
                        <a:t>	</a:t>
                      </a:r>
                    </a:p>
                  </a:txBody>
                  <a:tcPr marL="68580" marR="68580" marT="34288" marB="34288" anchor="ctr" horzOverflow="overflow"/>
                </a:tc>
                <a:extLst>
                  <a:ext uri="{0D108BD9-81ED-4DB2-BD59-A6C34878D82A}">
                    <a16:rowId xmlns:a16="http://schemas.microsoft.com/office/drawing/2014/main" val="10004"/>
                  </a:ext>
                </a:extLst>
              </a:tr>
              <a:tr h="342900">
                <a:tc>
                  <a:txBody>
                    <a:bodyPr/>
                    <a:lstStyle/>
                    <a:p>
                      <a:r>
                        <a:rPr lang="en-US" sz="1400" kern="1200" baseline="0" dirty="0">
                          <a:solidFill>
                            <a:schemeClr val="tx1"/>
                          </a:solidFill>
                          <a:latin typeface="+mj-lt"/>
                          <a:ea typeface="+mn-ea"/>
                          <a:cs typeface="+mn-cs"/>
                        </a:rPr>
                        <a:t>Navigation	</a:t>
                      </a:r>
                    </a:p>
                  </a:txBody>
                  <a:tcPr marL="68580" marR="68580" marT="34288" marB="34288" anchor="ctr" horzOverflow="overflow"/>
                </a:tc>
                <a:tc>
                  <a:txBody>
                    <a:bodyPr/>
                    <a:lstStyle/>
                    <a:p>
                      <a:r>
                        <a:rPr lang="en-US" sz="1400" kern="1200" baseline="0" dirty="0">
                          <a:solidFill>
                            <a:schemeClr val="tx1"/>
                          </a:solidFill>
                          <a:latin typeface="+mj-lt"/>
                          <a:ea typeface="+mn-ea"/>
                          <a:cs typeface="+mn-cs"/>
                        </a:rPr>
                        <a:t>Frame, Hyperlink, Page, </a:t>
                      </a:r>
                      <a:r>
                        <a:rPr lang="en-US" sz="1400" kern="1200" baseline="0" dirty="0" err="1">
                          <a:solidFill>
                            <a:schemeClr val="tx1"/>
                          </a:solidFill>
                          <a:latin typeface="+mj-lt"/>
                          <a:ea typeface="+mn-ea"/>
                          <a:cs typeface="+mn-cs"/>
                        </a:rPr>
                        <a:t>NavigationWindow</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TabControl</a:t>
                      </a:r>
                      <a:r>
                        <a:rPr lang="en-US" sz="1400" kern="1200" baseline="0" dirty="0">
                          <a:solidFill>
                            <a:schemeClr val="tx1"/>
                          </a:solidFill>
                          <a:latin typeface="+mj-lt"/>
                          <a:ea typeface="+mn-ea"/>
                          <a:cs typeface="+mn-cs"/>
                        </a:rPr>
                        <a:t> 	</a:t>
                      </a:r>
                    </a:p>
                  </a:txBody>
                  <a:tcPr marL="68580" marR="68580" marT="34288" marB="34288" anchor="ctr" horzOverflow="overflow"/>
                </a:tc>
                <a:extLst>
                  <a:ext uri="{0D108BD9-81ED-4DB2-BD59-A6C34878D82A}">
                    <a16:rowId xmlns:a16="http://schemas.microsoft.com/office/drawing/2014/main" val="207236356"/>
                  </a:ext>
                </a:extLst>
              </a:tr>
              <a:tr h="480056">
                <a:tc>
                  <a:txBody>
                    <a:bodyPr/>
                    <a:lstStyle/>
                    <a:p>
                      <a:r>
                        <a:rPr lang="en-US" sz="1400" kern="1200" baseline="0" dirty="0">
                          <a:solidFill>
                            <a:schemeClr val="tx1"/>
                          </a:solidFill>
                          <a:latin typeface="+mj-lt"/>
                          <a:ea typeface="+mn-ea"/>
                          <a:cs typeface="+mn-cs"/>
                        </a:rPr>
                        <a:t>User Information	</a:t>
                      </a:r>
                    </a:p>
                  </a:txBody>
                  <a:tcPr marL="68580" marR="68580" marT="34288" marB="34288" anchor="ctr" horzOverflow="overflow"/>
                </a:tc>
                <a:tc>
                  <a:txBody>
                    <a:bodyPr/>
                    <a:lstStyle/>
                    <a:p>
                      <a:r>
                        <a:rPr lang="en-US" sz="1400" kern="1200" baseline="0" dirty="0" err="1">
                          <a:solidFill>
                            <a:schemeClr val="tx1"/>
                          </a:solidFill>
                          <a:latin typeface="+mj-lt"/>
                          <a:ea typeface="+mn-ea"/>
                          <a:cs typeface="+mn-cs"/>
                        </a:rPr>
                        <a:t>AccessText</a:t>
                      </a:r>
                      <a:r>
                        <a:rPr lang="en-US" sz="1400" kern="1200" baseline="0" dirty="0">
                          <a:solidFill>
                            <a:schemeClr val="tx1"/>
                          </a:solidFill>
                          <a:latin typeface="+mj-lt"/>
                          <a:ea typeface="+mn-ea"/>
                          <a:cs typeface="+mn-cs"/>
                        </a:rPr>
                        <a:t>, Label, Popup, </a:t>
                      </a:r>
                      <a:r>
                        <a:rPr lang="en-US" sz="1400" kern="1200" baseline="0" dirty="0" err="1">
                          <a:solidFill>
                            <a:schemeClr val="tx1"/>
                          </a:solidFill>
                          <a:latin typeface="+mj-lt"/>
                          <a:ea typeface="+mn-ea"/>
                          <a:cs typeface="+mn-cs"/>
                        </a:rPr>
                        <a:t>ProgressBar</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StatusBar</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TextBlock</a:t>
                      </a:r>
                      <a:r>
                        <a:rPr lang="en-US" sz="1400" kern="1200" baseline="0" dirty="0">
                          <a:solidFill>
                            <a:schemeClr val="tx1"/>
                          </a:solidFill>
                          <a:latin typeface="+mj-lt"/>
                          <a:ea typeface="+mn-ea"/>
                          <a:cs typeface="+mn-cs"/>
                        </a:rPr>
                        <a:t>, ToolTip 	</a:t>
                      </a:r>
                    </a:p>
                  </a:txBody>
                  <a:tcPr marL="68580" marR="68580" marT="34288" marB="34288" anchor="ctr" horzOverflow="overflow"/>
                </a:tc>
                <a:extLst>
                  <a:ext uri="{0D108BD9-81ED-4DB2-BD59-A6C34878D82A}">
                    <a16:rowId xmlns:a16="http://schemas.microsoft.com/office/drawing/2014/main" val="747550591"/>
                  </a:ext>
                </a:extLst>
              </a:tr>
              <a:tr h="280555">
                <a:tc>
                  <a:txBody>
                    <a:bodyPr/>
                    <a:lstStyle/>
                    <a:p>
                      <a:r>
                        <a:rPr lang="en-US" sz="1400" kern="1200" baseline="0" dirty="0">
                          <a:solidFill>
                            <a:schemeClr val="tx1"/>
                          </a:solidFill>
                          <a:latin typeface="+mj-lt"/>
                          <a:ea typeface="+mn-ea"/>
                          <a:cs typeface="+mn-cs"/>
                        </a:rPr>
                        <a:t>Media	</a:t>
                      </a:r>
                    </a:p>
                  </a:txBody>
                  <a:tcPr marL="68580" marR="68580" marT="34288" marB="34288" anchor="ctr" horzOverflow="overflow"/>
                </a:tc>
                <a:tc>
                  <a:txBody>
                    <a:bodyPr/>
                    <a:lstStyle/>
                    <a:p>
                      <a:r>
                        <a:rPr lang="en-US" sz="1400" kern="1200" baseline="0" dirty="0">
                          <a:solidFill>
                            <a:schemeClr val="tx1"/>
                          </a:solidFill>
                          <a:latin typeface="+mj-lt"/>
                          <a:ea typeface="+mn-ea"/>
                          <a:cs typeface="+mn-cs"/>
                        </a:rPr>
                        <a:t>Image, </a:t>
                      </a:r>
                      <a:r>
                        <a:rPr lang="en-US" sz="1400" kern="1200" baseline="0" dirty="0" err="1">
                          <a:solidFill>
                            <a:schemeClr val="tx1"/>
                          </a:solidFill>
                          <a:latin typeface="+mj-lt"/>
                          <a:ea typeface="+mn-ea"/>
                          <a:cs typeface="+mn-cs"/>
                        </a:rPr>
                        <a:t>MediaElement</a:t>
                      </a:r>
                      <a:r>
                        <a:rPr lang="en-US" sz="1400" kern="1200" baseline="0" dirty="0">
                          <a:solidFill>
                            <a:schemeClr val="tx1"/>
                          </a:solidFill>
                          <a:latin typeface="+mj-lt"/>
                          <a:ea typeface="+mn-ea"/>
                          <a:cs typeface="+mn-cs"/>
                        </a:rPr>
                        <a:t>, </a:t>
                      </a:r>
                      <a:r>
                        <a:rPr lang="en-US" sz="1400" kern="1200" baseline="0" dirty="0" err="1">
                          <a:solidFill>
                            <a:schemeClr val="tx1"/>
                          </a:solidFill>
                          <a:latin typeface="+mj-lt"/>
                          <a:ea typeface="+mn-ea"/>
                          <a:cs typeface="+mn-cs"/>
                        </a:rPr>
                        <a:t>SoundPlayerAction</a:t>
                      </a:r>
                      <a:r>
                        <a:rPr lang="en-US" sz="1400" kern="1200" baseline="0" dirty="0">
                          <a:solidFill>
                            <a:schemeClr val="tx1"/>
                          </a:solidFill>
                          <a:latin typeface="+mj-lt"/>
                          <a:ea typeface="+mn-ea"/>
                          <a:cs typeface="+mn-cs"/>
                        </a:rPr>
                        <a:t> 	</a:t>
                      </a:r>
                    </a:p>
                  </a:txBody>
                  <a:tcPr marL="68580" marR="68580" marT="34288" marB="34288"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1825" y="1856387"/>
            <a:ext cx="8674976"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b="0" dirty="0">
                <a:solidFill>
                  <a:srgbClr val="171717"/>
                </a:solidFill>
                <a:latin typeface="+mj-lt"/>
              </a:rPr>
              <a:t>Provides a lightweight control for displaying small amounts of flow content</a:t>
            </a:r>
            <a:endParaRPr lang="en-US" sz="195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3048" y="2174337"/>
            <a:ext cx="7273125" cy="3635611"/>
          </a:xfrm>
          <a:prstGeom prst="rect">
            <a:avLst/>
          </a:prstGeom>
          <a:noFill/>
        </p:spPr>
        <p:txBody>
          <a:bodyPr wrap="square">
            <a:spAutoFit/>
          </a:bodyPr>
          <a:lstStyle/>
          <a:p>
            <a:r>
              <a:rPr lang="en-US" sz="1350"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Grid</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StackPanel</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TextBlock</a:t>
            </a:r>
            <a:r>
              <a:rPr lang="en-US" sz="1275" dirty="0">
                <a:solidFill>
                  <a:srgbClr val="FF0000"/>
                </a:solidFill>
                <a:latin typeface="Consolas" panose="020B0609020204030204" pitchFamily="49" charset="0"/>
              </a:rPr>
              <a:t> Name</a:t>
            </a:r>
            <a:r>
              <a:rPr lang="en-US" sz="1275" dirty="0">
                <a:solidFill>
                  <a:srgbClr val="0000FF"/>
                </a:solidFill>
                <a:latin typeface="Consolas" panose="020B0609020204030204" pitchFamily="49" charset="0"/>
              </a:rPr>
              <a:t>="textBlock1"</a:t>
            </a:r>
            <a:r>
              <a:rPr lang="en-US" sz="1275" dirty="0">
                <a:solidFill>
                  <a:srgbClr val="FF0000"/>
                </a:solidFill>
                <a:latin typeface="Consolas" panose="020B0609020204030204" pitchFamily="49" charset="0"/>
              </a:rPr>
              <a:t> </a:t>
            </a:r>
            <a:r>
              <a:rPr lang="en-US" sz="1275" dirty="0" err="1">
                <a:solidFill>
                  <a:srgbClr val="FF0000"/>
                </a:solidFill>
                <a:latin typeface="Consolas" panose="020B0609020204030204" pitchFamily="49" charset="0"/>
              </a:rPr>
              <a:t>TextWrapping</a:t>
            </a:r>
            <a:r>
              <a:rPr lang="en-US" sz="1275" dirty="0">
                <a:solidFill>
                  <a:srgbClr val="0000FF"/>
                </a:solidFill>
                <a:latin typeface="Consolas" panose="020B0609020204030204" pitchFamily="49" charset="0"/>
              </a:rPr>
              <a:t>="Wrap"&gt;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Bold</a:t>
            </a:r>
            <a:r>
              <a:rPr lang="en-US" sz="1275" dirty="0">
                <a:solidFill>
                  <a:srgbClr val="0000FF"/>
                </a:solidFill>
                <a:latin typeface="Consolas" panose="020B0609020204030204" pitchFamily="49" charset="0"/>
              </a:rPr>
              <a:t>&gt;</a:t>
            </a:r>
            <a:r>
              <a:rPr lang="en-US" sz="1275" dirty="0" err="1">
                <a:solidFill>
                  <a:srgbClr val="000000"/>
                </a:solidFill>
                <a:latin typeface="Consolas" panose="020B0609020204030204" pitchFamily="49" charset="0"/>
              </a:rPr>
              <a:t>TextBlock</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Bold</a:t>
            </a:r>
            <a:r>
              <a:rPr lang="en-US" sz="1275" dirty="0">
                <a:solidFill>
                  <a:srgbClr val="0000FF"/>
                </a:solidFill>
                <a:latin typeface="Consolas" panose="020B0609020204030204" pitchFamily="49" charset="0"/>
              </a:rPr>
              <a:t>&gt;</a:t>
            </a:r>
            <a:r>
              <a:rPr lang="en-US" sz="1275" dirty="0">
                <a:solidFill>
                  <a:srgbClr val="000000"/>
                </a:solidFill>
                <a:latin typeface="Consolas" panose="020B0609020204030204" pitchFamily="49" charset="0"/>
              </a:rPr>
              <a:t> is designed to be</a:t>
            </a: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Italic</a:t>
            </a:r>
            <a:r>
              <a:rPr lang="en-US" sz="1275" dirty="0">
                <a:solidFill>
                  <a:srgbClr val="0000FF"/>
                </a:solidFill>
                <a:latin typeface="Consolas" panose="020B0609020204030204" pitchFamily="49" charset="0"/>
              </a:rPr>
              <a:t>&gt;</a:t>
            </a:r>
            <a:r>
              <a:rPr lang="en-US" sz="1275" dirty="0">
                <a:solidFill>
                  <a:srgbClr val="000000"/>
                </a:solidFill>
                <a:latin typeface="Consolas" panose="020B0609020204030204" pitchFamily="49" charset="0"/>
              </a:rPr>
              <a:t>lightweight</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Italic</a:t>
            </a:r>
            <a:r>
              <a:rPr lang="en-US" sz="1275" dirty="0">
                <a:solidFill>
                  <a:srgbClr val="0000FF"/>
                </a:solidFill>
                <a:latin typeface="Consolas" panose="020B0609020204030204" pitchFamily="49" charset="0"/>
              </a:rPr>
              <a:t>&gt;</a:t>
            </a:r>
            <a:r>
              <a:rPr lang="en-US" sz="1275" dirty="0">
                <a:solidFill>
                  <a:srgbClr val="000000"/>
                </a:solidFill>
                <a:latin typeface="Consolas" panose="020B0609020204030204" pitchFamily="49" charset="0"/>
              </a:rPr>
              <a:t>, </a:t>
            </a:r>
          </a:p>
          <a:p>
            <a:r>
              <a:rPr lang="en-US" sz="1275" dirty="0">
                <a:solidFill>
                  <a:srgbClr val="000000"/>
                </a:solidFill>
                <a:latin typeface="Consolas" panose="020B0609020204030204" pitchFamily="49" charset="0"/>
              </a:rPr>
              <a:t>            and is geared specifically at integrating </a:t>
            </a: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Italic</a:t>
            </a:r>
            <a:r>
              <a:rPr lang="en-US" sz="1275" dirty="0">
                <a:solidFill>
                  <a:srgbClr val="0000FF"/>
                </a:solidFill>
                <a:latin typeface="Consolas" panose="020B0609020204030204" pitchFamily="49" charset="0"/>
              </a:rPr>
              <a:t>&gt;</a:t>
            </a:r>
            <a:r>
              <a:rPr lang="en-US" sz="1275" dirty="0">
                <a:solidFill>
                  <a:srgbClr val="000000"/>
                </a:solidFill>
                <a:latin typeface="Consolas" panose="020B0609020204030204" pitchFamily="49" charset="0"/>
              </a:rPr>
              <a:t>small</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Italic</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portions of flow content into a UI.</a:t>
            </a: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TextBlock</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Button</a:t>
            </a:r>
            <a:r>
              <a:rPr lang="en-US" sz="1275" dirty="0">
                <a:solidFill>
                  <a:srgbClr val="FF0000"/>
                </a:solidFill>
                <a:latin typeface="Consolas" panose="020B0609020204030204" pitchFamily="49" charset="0"/>
              </a:rPr>
              <a:t> Width</a:t>
            </a:r>
            <a:r>
              <a:rPr lang="en-US" sz="1275" dirty="0">
                <a:solidFill>
                  <a:srgbClr val="0000FF"/>
                </a:solidFill>
                <a:latin typeface="Consolas" panose="020B0609020204030204" pitchFamily="49" charset="0"/>
              </a:rPr>
              <a:t>="100"</a:t>
            </a:r>
            <a:r>
              <a:rPr lang="en-US" sz="1275" dirty="0">
                <a:solidFill>
                  <a:srgbClr val="FF0000"/>
                </a:solidFill>
                <a:latin typeface="Consolas" panose="020B0609020204030204" pitchFamily="49" charset="0"/>
              </a:rPr>
              <a:t> Margin</a:t>
            </a:r>
            <a:r>
              <a:rPr lang="en-US" sz="1275" dirty="0">
                <a:solidFill>
                  <a:srgbClr val="0000FF"/>
                </a:solidFill>
                <a:latin typeface="Consolas" panose="020B0609020204030204" pitchFamily="49" charset="0"/>
              </a:rPr>
              <a:t>="10"&gt;</a:t>
            </a:r>
            <a:r>
              <a:rPr lang="en-US" sz="1275" dirty="0">
                <a:solidFill>
                  <a:srgbClr val="000000"/>
                </a:solidFill>
                <a:latin typeface="Consolas" panose="020B0609020204030204" pitchFamily="49" charset="0"/>
              </a:rPr>
              <a:t>Click Me</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Button</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TextBlock</a:t>
            </a:r>
            <a:r>
              <a:rPr lang="en-US" sz="1275" dirty="0">
                <a:solidFill>
                  <a:srgbClr val="000000"/>
                </a:solidFill>
                <a:latin typeface="Consolas" panose="020B0609020204030204" pitchFamily="49" charset="0"/>
              </a:rPr>
              <a:t> </a:t>
            </a:r>
            <a:r>
              <a:rPr lang="en-US" sz="1275" dirty="0">
                <a:solidFill>
                  <a:srgbClr val="FF0000"/>
                </a:solidFill>
                <a:latin typeface="Consolas" panose="020B0609020204030204" pitchFamily="49" charset="0"/>
              </a:rPr>
              <a:t> Name</a:t>
            </a:r>
            <a:r>
              <a:rPr lang="en-US" sz="1275" dirty="0">
                <a:solidFill>
                  <a:srgbClr val="0000FF"/>
                </a:solidFill>
                <a:latin typeface="Consolas" panose="020B0609020204030204" pitchFamily="49" charset="0"/>
              </a:rPr>
              <a:t>="textBlock2"</a:t>
            </a:r>
            <a:r>
              <a:rPr lang="en-US" sz="1275" dirty="0">
                <a:solidFill>
                  <a:srgbClr val="FF0000"/>
                </a:solidFill>
                <a:latin typeface="Consolas" panose="020B0609020204030204" pitchFamily="49" charset="0"/>
              </a:rPr>
              <a:t> </a:t>
            </a:r>
            <a:r>
              <a:rPr lang="en-US" sz="1275" dirty="0" err="1">
                <a:solidFill>
                  <a:srgbClr val="FF0000"/>
                </a:solidFill>
                <a:latin typeface="Consolas" panose="020B0609020204030204" pitchFamily="49" charset="0"/>
              </a:rPr>
              <a:t>TextWrapping</a:t>
            </a:r>
            <a:r>
              <a:rPr lang="en-US" sz="1275" dirty="0">
                <a:solidFill>
                  <a:srgbClr val="0000FF"/>
                </a:solidFill>
                <a:latin typeface="Consolas" panose="020B0609020204030204" pitchFamily="49" charset="0"/>
              </a:rPr>
              <a:t>="Wrap"</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FF0000"/>
                </a:solidFill>
                <a:latin typeface="Consolas" panose="020B0609020204030204" pitchFamily="49" charset="0"/>
              </a:rPr>
              <a:t> Background</a:t>
            </a:r>
            <a:r>
              <a:rPr lang="en-US" sz="1275" dirty="0">
                <a:solidFill>
                  <a:srgbClr val="0000FF"/>
                </a:solidFill>
                <a:latin typeface="Consolas" panose="020B0609020204030204" pitchFamily="49" charset="0"/>
              </a:rPr>
              <a:t>="</a:t>
            </a:r>
            <a:r>
              <a:rPr lang="en-US" sz="1275" dirty="0" err="1">
                <a:solidFill>
                  <a:srgbClr val="0000FF"/>
                </a:solidFill>
                <a:latin typeface="Consolas" panose="020B0609020204030204" pitchFamily="49" charset="0"/>
              </a:rPr>
              <a:t>AntiqueWhite</a:t>
            </a:r>
            <a:r>
              <a:rPr lang="en-US" sz="1275" dirty="0">
                <a:solidFill>
                  <a:srgbClr val="0000FF"/>
                </a:solidFill>
                <a:latin typeface="Consolas" panose="020B0609020204030204" pitchFamily="49" charset="0"/>
              </a:rPr>
              <a:t>"</a:t>
            </a:r>
            <a:r>
              <a:rPr lang="en-US" sz="1275" dirty="0">
                <a:solidFill>
                  <a:srgbClr val="FF0000"/>
                </a:solidFill>
                <a:latin typeface="Consolas" panose="020B0609020204030204" pitchFamily="49" charset="0"/>
              </a:rPr>
              <a:t> </a:t>
            </a:r>
            <a:r>
              <a:rPr lang="en-US" sz="1275" dirty="0" err="1">
                <a:solidFill>
                  <a:srgbClr val="FF0000"/>
                </a:solidFill>
                <a:latin typeface="Consolas" panose="020B0609020204030204" pitchFamily="49" charset="0"/>
              </a:rPr>
              <a:t>TextAlignment</a:t>
            </a:r>
            <a:r>
              <a:rPr lang="en-US" sz="1275" dirty="0">
                <a:solidFill>
                  <a:srgbClr val="0000FF"/>
                </a:solidFill>
                <a:latin typeface="Consolas" panose="020B0609020204030204" pitchFamily="49" charset="0"/>
              </a:rPr>
              <a:t>="Center"&gt;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By default, a </a:t>
            </a:r>
            <a:r>
              <a:rPr lang="en-US" sz="1275" dirty="0" err="1">
                <a:solidFill>
                  <a:srgbClr val="000000"/>
                </a:solidFill>
                <a:latin typeface="Consolas" panose="020B0609020204030204" pitchFamily="49" charset="0"/>
              </a:rPr>
              <a:t>TextBlock</a:t>
            </a:r>
            <a:r>
              <a:rPr lang="en-US" sz="1275" dirty="0">
                <a:solidFill>
                  <a:srgbClr val="000000"/>
                </a:solidFill>
                <a:latin typeface="Consolas" panose="020B0609020204030204" pitchFamily="49" charset="0"/>
              </a:rPr>
              <a:t> provides no UI </a:t>
            </a:r>
          </a:p>
          <a:p>
            <a:r>
              <a:rPr lang="en-US" sz="1275" dirty="0">
                <a:solidFill>
                  <a:srgbClr val="000000"/>
                </a:solidFill>
                <a:latin typeface="Consolas" panose="020B0609020204030204" pitchFamily="49" charset="0"/>
              </a:rPr>
              <a:t>            beyond simply displaying its contents.</a:t>
            </a: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TextBlock</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Button</a:t>
            </a:r>
            <a:r>
              <a:rPr lang="en-US" sz="1275" dirty="0">
                <a:solidFill>
                  <a:srgbClr val="FF0000"/>
                </a:solidFill>
                <a:latin typeface="Consolas" panose="020B0609020204030204" pitchFamily="49" charset="0"/>
              </a:rPr>
              <a:t> Width</a:t>
            </a:r>
            <a:r>
              <a:rPr lang="en-US" sz="1275" dirty="0">
                <a:solidFill>
                  <a:srgbClr val="0000FF"/>
                </a:solidFill>
                <a:latin typeface="Consolas" panose="020B0609020204030204" pitchFamily="49" charset="0"/>
              </a:rPr>
              <a:t>="100"</a:t>
            </a:r>
            <a:r>
              <a:rPr lang="en-US" sz="1275" dirty="0">
                <a:solidFill>
                  <a:srgbClr val="FF0000"/>
                </a:solidFill>
                <a:latin typeface="Consolas" panose="020B0609020204030204" pitchFamily="49" charset="0"/>
              </a:rPr>
              <a:t> Margin</a:t>
            </a:r>
            <a:r>
              <a:rPr lang="en-US" sz="1275" dirty="0">
                <a:solidFill>
                  <a:srgbClr val="0000FF"/>
                </a:solidFill>
                <a:latin typeface="Consolas" panose="020B0609020204030204" pitchFamily="49" charset="0"/>
              </a:rPr>
              <a:t>="10"&gt;</a:t>
            </a:r>
            <a:r>
              <a:rPr lang="en-US" sz="1275" dirty="0">
                <a:solidFill>
                  <a:srgbClr val="000000"/>
                </a:solidFill>
                <a:latin typeface="Consolas" panose="020B0609020204030204" pitchFamily="49" charset="0"/>
              </a:rPr>
              <a:t>Click Me</a:t>
            </a:r>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Button</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00"/>
                </a:solidFill>
                <a:latin typeface="Consolas" panose="020B0609020204030204" pitchFamily="49" charset="0"/>
              </a:rPr>
              <a:t>   </a:t>
            </a:r>
            <a:r>
              <a:rPr lang="en-US" sz="1275" dirty="0">
                <a:solidFill>
                  <a:srgbClr val="0000FF"/>
                </a:solidFill>
                <a:latin typeface="Consolas" panose="020B0609020204030204" pitchFamily="49" charset="0"/>
              </a:rPr>
              <a:t>&lt;/</a:t>
            </a:r>
            <a:r>
              <a:rPr lang="en-US" sz="1275" dirty="0" err="1">
                <a:solidFill>
                  <a:srgbClr val="A31515"/>
                </a:solidFill>
                <a:latin typeface="Consolas" panose="020B0609020204030204" pitchFamily="49" charset="0"/>
              </a:rPr>
              <a:t>StackPanel</a:t>
            </a:r>
            <a:r>
              <a:rPr lang="en-US" sz="1275" dirty="0">
                <a:solidFill>
                  <a:srgbClr val="0000FF"/>
                </a:solidFill>
                <a:latin typeface="Consolas" panose="020B0609020204030204" pitchFamily="49" charset="0"/>
              </a:rPr>
              <a:t>&gt;</a:t>
            </a:r>
            <a:endParaRPr lang="en-US" sz="1275" dirty="0">
              <a:solidFill>
                <a:srgbClr val="000000"/>
              </a:solidFill>
              <a:latin typeface="Consolas" panose="020B0609020204030204" pitchFamily="49" charset="0"/>
            </a:endParaRPr>
          </a:p>
          <a:p>
            <a:r>
              <a:rPr lang="en-US" sz="1275" dirty="0">
                <a:solidFill>
                  <a:srgbClr val="0000FF"/>
                </a:solidFill>
                <a:latin typeface="Consolas" panose="020B0609020204030204" pitchFamily="49" charset="0"/>
              </a:rPr>
              <a:t>&lt;/</a:t>
            </a:r>
            <a:r>
              <a:rPr lang="en-US" sz="1275" dirty="0">
                <a:solidFill>
                  <a:srgbClr val="A31515"/>
                </a:solidFill>
                <a:latin typeface="Consolas" panose="020B0609020204030204" pitchFamily="49" charset="0"/>
              </a:rPr>
              <a:t>Grid</a:t>
            </a:r>
            <a:r>
              <a:rPr lang="en-US" sz="1275" dirty="0">
                <a:solidFill>
                  <a:srgbClr val="0000FF"/>
                </a:solidFill>
                <a:latin typeface="Consolas" panose="020B0609020204030204" pitchFamily="49" charset="0"/>
              </a:rPr>
              <a:t>&gt;</a:t>
            </a:r>
            <a:r>
              <a:rPr lang="en-US" sz="1275" dirty="0">
                <a:solidFill>
                  <a:srgbClr val="000000"/>
                </a:solidFill>
                <a:latin typeface="Consolas" panose="020B0609020204030204" pitchFamily="49" charset="0"/>
              </a:rPr>
              <a:t> </a:t>
            </a:r>
            <a:endParaRPr lang="en-US" sz="1275" dirty="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5649078" y="2640661"/>
            <a:ext cx="3491874" cy="2523748"/>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2007179"/>
            <a:ext cx="8674976"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b="0">
                <a:solidFill>
                  <a:srgbClr val="171717"/>
                </a:solidFill>
                <a:latin typeface="+mj-lt"/>
              </a:rPr>
              <a:t>Represents a Windows button control, which reacts to the Click event</a:t>
            </a:r>
            <a:endParaRPr lang="en-US" sz="195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41817" y="2638495"/>
            <a:ext cx="5852299" cy="3070071"/>
          </a:xfrm>
          <a:prstGeom prst="rect">
            <a:avLst/>
          </a:prstGeom>
          <a:noFill/>
        </p:spPr>
        <p:txBody>
          <a:bodyPr wrap="square">
            <a:spAutoFit/>
          </a:bodyPr>
          <a:lstStyle/>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Window</a:t>
            </a:r>
            <a:r>
              <a:rPr lang="en-US" sz="1350">
                <a:solidFill>
                  <a:srgbClr val="FF0000"/>
                </a:solidFill>
                <a:latin typeface="Consolas" panose="020B0609020204030204" pitchFamily="49" charset="0"/>
              </a:rPr>
              <a:t> x</a:t>
            </a:r>
            <a:r>
              <a:rPr lang="en-US" sz="1350">
                <a:solidFill>
                  <a:srgbClr val="0000FF"/>
                </a:solidFill>
                <a:latin typeface="Consolas" panose="020B0609020204030204" pitchFamily="49" charset="0"/>
              </a:rPr>
              <a:t>:</a:t>
            </a:r>
            <a:r>
              <a:rPr lang="en-US" sz="1350">
                <a:solidFill>
                  <a:srgbClr val="FF0000"/>
                </a:solidFill>
                <a:latin typeface="Consolas" panose="020B0609020204030204" pitchFamily="49" charset="0"/>
              </a:rPr>
              <a:t>Class</a:t>
            </a:r>
            <a:r>
              <a:rPr lang="en-US" sz="135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350">
              <a:solidFill>
                <a:srgbClr val="000000"/>
              </a:solidFill>
              <a:latin typeface="Consolas" panose="020B0609020204030204" pitchFamily="49" charset="0"/>
            </a:endParaRPr>
          </a:p>
          <a:p>
            <a:r>
              <a:rPr lang="en-US" sz="1350">
                <a:solidFill>
                  <a:srgbClr val="FF0000"/>
                </a:solidFill>
                <a:latin typeface="Consolas" panose="020B0609020204030204" pitchFamily="49" charset="0"/>
              </a:rPr>
              <a:t>    Title</a:t>
            </a:r>
            <a:r>
              <a:rPr lang="en-US" sz="1350">
                <a:solidFill>
                  <a:srgbClr val="0000FF"/>
                </a:solidFill>
                <a:latin typeface="Consolas" panose="020B0609020204030204" pitchFamily="49" charset="0"/>
              </a:rPr>
              <a:t>="MainWindow"</a:t>
            </a:r>
            <a:r>
              <a:rPr lang="en-US" sz="1350">
                <a:solidFill>
                  <a:srgbClr val="FF0000"/>
                </a:solidFill>
                <a:latin typeface="Consolas" panose="020B0609020204030204" pitchFamily="49" charset="0"/>
              </a:rPr>
              <a:t> Height</a:t>
            </a:r>
            <a:r>
              <a:rPr lang="en-US" sz="1350">
                <a:solidFill>
                  <a:srgbClr val="0000FF"/>
                </a:solidFill>
                <a:latin typeface="Consolas" panose="020B0609020204030204" pitchFamily="49" charset="0"/>
              </a:rPr>
              <a:t>="250"</a:t>
            </a:r>
            <a:r>
              <a:rPr lang="en-US" sz="1350">
                <a:solidFill>
                  <a:srgbClr val="FF0000"/>
                </a:solidFill>
                <a:latin typeface="Consolas" panose="020B0609020204030204" pitchFamily="49" charset="0"/>
              </a:rPr>
              <a:t> Width</a:t>
            </a:r>
            <a:r>
              <a:rPr lang="en-US" sz="1350">
                <a:solidFill>
                  <a:srgbClr val="0000FF"/>
                </a:solidFill>
                <a:latin typeface="Consolas" panose="020B0609020204030204" pitchFamily="49" charset="0"/>
              </a:rPr>
              <a:t>="350"&gt;</a:t>
            </a:r>
            <a:r>
              <a:rPr lang="en-US" sz="1350">
                <a:solidFill>
                  <a:srgbClr val="000000"/>
                </a:solidFill>
                <a:latin typeface="Consolas" panose="020B0609020204030204" pitchFamily="49" charset="0"/>
              </a:rPr>
              <a:t>    </a:t>
            </a: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Button</a:t>
            </a:r>
            <a:r>
              <a:rPr lang="en-US" sz="1350">
                <a:solidFill>
                  <a:srgbClr val="FF0000"/>
                </a:solidFill>
                <a:latin typeface="Consolas" panose="020B0609020204030204" pitchFamily="49" charset="0"/>
              </a:rPr>
              <a:t> Margin</a:t>
            </a:r>
            <a:r>
              <a:rPr lang="en-US" sz="1350">
                <a:solidFill>
                  <a:srgbClr val="0000FF"/>
                </a:solidFill>
                <a:latin typeface="Consolas" panose="020B0609020204030204" pitchFamily="49" charset="0"/>
              </a:rPr>
              <a:t>="10"&gt;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fr-FR" sz="1350">
                <a:solidFill>
                  <a:srgbClr val="000000"/>
                </a:solidFill>
                <a:latin typeface="Consolas" panose="020B0609020204030204" pitchFamily="49" charset="0"/>
              </a:rPr>
              <a:t>                </a:t>
            </a:r>
            <a:r>
              <a:rPr lang="fr-FR" sz="1350">
                <a:solidFill>
                  <a:srgbClr val="0000FF"/>
                </a:solidFill>
                <a:latin typeface="Consolas" panose="020B0609020204030204" pitchFamily="49" charset="0"/>
              </a:rPr>
              <a:t>&lt;</a:t>
            </a:r>
            <a:r>
              <a:rPr lang="fr-FR" sz="1350">
                <a:solidFill>
                  <a:srgbClr val="A31515"/>
                </a:solidFill>
                <a:latin typeface="Consolas" panose="020B0609020204030204" pitchFamily="49" charset="0"/>
              </a:rPr>
              <a:t>Polygon</a:t>
            </a:r>
            <a:r>
              <a:rPr lang="fr-FR" sz="1350">
                <a:solidFill>
                  <a:srgbClr val="FF0000"/>
                </a:solidFill>
                <a:latin typeface="Consolas" panose="020B0609020204030204" pitchFamily="49" charset="0"/>
              </a:rPr>
              <a:t> Points</a:t>
            </a:r>
            <a:r>
              <a:rPr lang="fr-FR" sz="1350">
                <a:solidFill>
                  <a:srgbClr val="0000FF"/>
                </a:solidFill>
                <a:latin typeface="Consolas" panose="020B0609020204030204" pitchFamily="49" charset="0"/>
              </a:rPr>
              <a:t>="100,25 125,0 200,25 125,50"</a:t>
            </a:r>
            <a:endParaRPr lang="fr-FR"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Fill</a:t>
            </a:r>
            <a:r>
              <a:rPr lang="en-US" sz="1350">
                <a:solidFill>
                  <a:srgbClr val="0000FF"/>
                </a:solidFill>
                <a:latin typeface="Consolas" panose="020B0609020204030204" pitchFamily="49" charset="0"/>
              </a:rPr>
              <a:t>="LightSteelBlue" /&gt;</a:t>
            </a:r>
            <a:endParaRPr lang="en-US" sz="1350">
              <a:solidFill>
                <a:srgbClr val="000000"/>
              </a:solidFill>
              <a:latin typeface="Consolas" panose="020B0609020204030204" pitchFamily="49" charset="0"/>
            </a:endParaRPr>
          </a:p>
          <a:p>
            <a:r>
              <a:rPr lang="fr-FR" sz="1350">
                <a:solidFill>
                  <a:srgbClr val="000000"/>
                </a:solidFill>
                <a:latin typeface="Consolas" panose="020B0609020204030204" pitchFamily="49" charset="0"/>
              </a:rPr>
              <a:t>                </a:t>
            </a:r>
            <a:r>
              <a:rPr lang="fr-FR" sz="1350">
                <a:solidFill>
                  <a:srgbClr val="0000FF"/>
                </a:solidFill>
                <a:latin typeface="Consolas" panose="020B0609020204030204" pitchFamily="49" charset="0"/>
              </a:rPr>
              <a:t>&lt;</a:t>
            </a:r>
            <a:r>
              <a:rPr lang="fr-FR" sz="1350">
                <a:solidFill>
                  <a:srgbClr val="A31515"/>
                </a:solidFill>
                <a:latin typeface="Consolas" panose="020B0609020204030204" pitchFamily="49" charset="0"/>
              </a:rPr>
              <a:t>Polygon</a:t>
            </a:r>
            <a:r>
              <a:rPr lang="fr-FR" sz="1350">
                <a:solidFill>
                  <a:srgbClr val="FF0000"/>
                </a:solidFill>
                <a:latin typeface="Consolas" panose="020B0609020204030204" pitchFamily="49" charset="0"/>
              </a:rPr>
              <a:t> Points</a:t>
            </a:r>
            <a:r>
              <a:rPr lang="fr-FR" sz="1350">
                <a:solidFill>
                  <a:srgbClr val="0000FF"/>
                </a:solidFill>
                <a:latin typeface="Consolas" panose="020B0609020204030204" pitchFamily="49" charset="0"/>
              </a:rPr>
              <a:t>="100,25 75,0 0,25 75,50"</a:t>
            </a:r>
            <a:endParaRPr lang="fr-FR"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FF0000"/>
                </a:solidFill>
                <a:latin typeface="Consolas" panose="020B0609020204030204" pitchFamily="49" charset="0"/>
              </a:rPr>
              <a:t> Fill</a:t>
            </a:r>
            <a:r>
              <a:rPr lang="en-US" sz="1350">
                <a:solidFill>
                  <a:srgbClr val="0000FF"/>
                </a:solidFill>
                <a:latin typeface="Consolas" panose="020B0609020204030204" pitchFamily="49" charset="0"/>
              </a:rPr>
              <a:t>="White"/&gt;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Button</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a:p>
            <a:r>
              <a:rPr lang="en-US" sz="1350">
                <a:solidFill>
                  <a:srgbClr val="000000"/>
                </a:solidFill>
                <a:latin typeface="Consolas" panose="020B0609020204030204" pitchFamily="49" charset="0"/>
              </a:rPr>
              <a:t>    </a:t>
            </a:r>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Grid</a:t>
            </a:r>
            <a:r>
              <a:rPr lang="en-US" sz="1350">
                <a:solidFill>
                  <a:srgbClr val="0000FF"/>
                </a:solidFill>
                <a:latin typeface="Consolas" panose="020B0609020204030204" pitchFamily="49" charset="0"/>
              </a:rPr>
              <a:t>&gt;</a:t>
            </a:r>
            <a:r>
              <a:rPr lang="en-US" sz="1350">
                <a:solidFill>
                  <a:srgbClr val="000000"/>
                </a:solidFill>
                <a:latin typeface="Consolas" panose="020B0609020204030204" pitchFamily="49" charset="0"/>
              </a:rPr>
              <a:t>    </a:t>
            </a:r>
          </a:p>
          <a:p>
            <a:r>
              <a:rPr lang="en-US" sz="1350">
                <a:solidFill>
                  <a:srgbClr val="0000FF"/>
                </a:solidFill>
                <a:latin typeface="Consolas" panose="020B0609020204030204" pitchFamily="49" charset="0"/>
              </a:rPr>
              <a:t>&lt;/</a:t>
            </a:r>
            <a:r>
              <a:rPr lang="en-US" sz="1350">
                <a:solidFill>
                  <a:srgbClr val="A31515"/>
                </a:solidFill>
                <a:latin typeface="Consolas" panose="020B0609020204030204" pitchFamily="49" charset="0"/>
              </a:rPr>
              <a:t>Window</a:t>
            </a:r>
            <a:r>
              <a:rPr lang="en-US" sz="1350">
                <a:solidFill>
                  <a:srgbClr val="0000FF"/>
                </a:solidFill>
                <a:latin typeface="Consolas" panose="020B0609020204030204" pitchFamily="49" charset="0"/>
              </a:rPr>
              <a:t>&gt;</a:t>
            </a:r>
            <a:endParaRPr lang="en-US" sz="135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6035914" y="2671978"/>
            <a:ext cx="3014663" cy="2178844"/>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47413" y="1371507"/>
            <a:ext cx="3450947" cy="431575"/>
          </a:xfrm>
        </p:spPr>
        <p:txBody>
          <a:bodyPr>
            <a:noAutofit/>
          </a:bodyPr>
          <a:lstStyle/>
          <a:p>
            <a:r>
              <a:rPr lang="en-US" sz="3000"/>
              <a:t>WPF Architecture</a:t>
            </a:r>
            <a:endParaRPr lang="en-US" sz="3000"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5062715" y="1644362"/>
            <a:ext cx="4036592" cy="404994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250940" y="1919370"/>
            <a:ext cx="5227172" cy="4228081"/>
          </a:xfrm>
          <a:prstGeom prst="rect">
            <a:avLst/>
          </a:prstGeom>
          <a:noFill/>
        </p:spPr>
        <p:txBody>
          <a:bodyPr wrap="square">
            <a:spAutoFit/>
          </a:bodyPr>
          <a:lstStyle/>
          <a:p>
            <a:pPr marL="385763" indent="-172641" algn="just">
              <a:spcBef>
                <a:spcPts val="450"/>
              </a:spcBef>
              <a:spcAft>
                <a:spcPts val="450"/>
              </a:spcAft>
              <a:buClr>
                <a:srgbClr val="973735"/>
              </a:buClr>
              <a:buSzPct val="70000"/>
              <a:buFont typeface="Wingdings" panose="05000000000000000000" pitchFamily="2" charset="2"/>
              <a:buChar char="§"/>
              <a:defRPr/>
            </a:pPr>
            <a:r>
              <a:rPr lang="en-US" sz="1725"/>
              <a:t>WindowBase.dll: This DLL holds the WPF basic types like DependencyProperty, DependencyObject, DispatcherObject, and other types. The important one is given below:</a:t>
            </a:r>
          </a:p>
          <a:p>
            <a:pPr marL="646510" indent="-257175" algn="just">
              <a:spcBef>
                <a:spcPts val="450"/>
              </a:spcBef>
              <a:spcAft>
                <a:spcPts val="450"/>
              </a:spcAft>
              <a:buClr>
                <a:srgbClr val="973735"/>
              </a:buClr>
              <a:buSzPct val="70000"/>
              <a:buFont typeface="Arial" panose="020B0604020202020204" pitchFamily="34" charset="0"/>
              <a:buChar char="•"/>
              <a:defRPr/>
            </a:pPr>
            <a:r>
              <a:rPr lang="en-US" sz="1575"/>
              <a:t>DependencyProperty: provides a new property system that can enable or disable function like data binding, define attach properties, etc</a:t>
            </a:r>
          </a:p>
          <a:p>
            <a:pPr marL="646510" indent="-257175" algn="just">
              <a:spcBef>
                <a:spcPts val="450"/>
              </a:spcBef>
              <a:spcAft>
                <a:spcPts val="450"/>
              </a:spcAft>
              <a:buClr>
                <a:srgbClr val="973735"/>
              </a:buClr>
              <a:buSzPct val="70000"/>
              <a:buFont typeface="Arial" panose="020B0604020202020204" pitchFamily="34" charset="0"/>
              <a:buChar char="•"/>
              <a:defRPr/>
            </a:pPr>
            <a:r>
              <a:rPr lang="en-US" sz="1575"/>
              <a:t>DependencyObject: is the base of every WPF types and provides the function to enable property notification</a:t>
            </a:r>
          </a:p>
          <a:p>
            <a:pPr marL="646510" indent="-257175" algn="just">
              <a:spcBef>
                <a:spcPts val="450"/>
              </a:spcBef>
              <a:spcAft>
                <a:spcPts val="450"/>
              </a:spcAft>
              <a:buClr>
                <a:srgbClr val="973735"/>
              </a:buClr>
              <a:buSzPct val="70000"/>
              <a:buFont typeface="Arial" panose="020B0604020202020204" pitchFamily="34" charset="0"/>
              <a:buChar char="•"/>
              <a:defRPr/>
            </a:pPr>
            <a:r>
              <a:rPr lang="en-US" sz="1575"/>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5172500" y="1994675"/>
            <a:ext cx="1468052" cy="5185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192357" y="1839418"/>
            <a:ext cx="8137604"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486994" y="2219337"/>
            <a:ext cx="3987611" cy="3490555"/>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5163886" y="2476082"/>
            <a:ext cx="3885329" cy="1905836"/>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71</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297573" y="1397255"/>
            <a:ext cx="8365578" cy="431575"/>
          </a:xfrm>
        </p:spPr>
        <p:txBody>
          <a:bodyPr>
            <a:noAutofit/>
          </a:bodyPr>
          <a:lstStyle/>
          <a:p>
            <a:r>
              <a:rPr lang="en-US" sz="3000"/>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32060" y="1894792"/>
            <a:ext cx="4188677"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66706" y="2264124"/>
            <a:ext cx="5238689" cy="3140985"/>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5931972" y="3972007"/>
            <a:ext cx="3008519" cy="1721545"/>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4480362" y="1920557"/>
            <a:ext cx="4629316" cy="2072977"/>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297573" y="1397255"/>
            <a:ext cx="8365578" cy="431575"/>
          </a:xfrm>
        </p:spPr>
        <p:txBody>
          <a:bodyPr>
            <a:noAutofit/>
          </a:bodyPr>
          <a:lstStyle/>
          <a:p>
            <a:r>
              <a:rPr lang="en-US" sz="3000"/>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32060" y="1894792"/>
            <a:ext cx="9072911" cy="623248"/>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725">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464207"/>
            <a:ext cx="5497219" cy="3220114"/>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5405284" y="2249849"/>
            <a:ext cx="3738716" cy="195879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5497219" y="4288124"/>
            <a:ext cx="3543632" cy="1350169"/>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297573" y="1397255"/>
            <a:ext cx="8365578" cy="431575"/>
          </a:xfrm>
        </p:spPr>
        <p:txBody>
          <a:bodyPr>
            <a:noAutofit/>
          </a:bodyPr>
          <a:lstStyle/>
          <a:p>
            <a:r>
              <a:rPr lang="en-US" sz="3000"/>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56093" y="1917175"/>
            <a:ext cx="6570638" cy="357790"/>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725">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663498" y="4412064"/>
            <a:ext cx="3020775" cy="1273624"/>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23887" y="2283969"/>
            <a:ext cx="4274908" cy="2096008"/>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4298795" y="2283968"/>
            <a:ext cx="4806902" cy="3401720"/>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106630" y="2908482"/>
            <a:ext cx="2033259" cy="1985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098267" y="3329737"/>
            <a:ext cx="1949625" cy="1985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073177" y="3742629"/>
            <a:ext cx="1949625" cy="1985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5724086" cy="431575"/>
          </a:xfrm>
        </p:spPr>
        <p:txBody>
          <a:bodyPr>
            <a:noAutofit/>
          </a:bodyPr>
          <a:lstStyle/>
          <a:p>
            <a:r>
              <a:rPr lang="en-US" sz="3000"/>
              <a:t>Understanding Data Binding</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90" y="1893701"/>
            <a:ext cx="9191290" cy="3604320"/>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Data binding is the process that </a:t>
            </a:r>
            <a:r>
              <a:rPr lang="en-US" sz="1950" dirty="0">
                <a:solidFill>
                  <a:srgbClr val="FF0000"/>
                </a:solidFill>
                <a:latin typeface="+mj-lt"/>
              </a:rPr>
              <a:t>establishes a connection between the app UI and the data it displays.</a:t>
            </a:r>
            <a:r>
              <a:rPr lang="en-US" sz="1950" dirty="0">
                <a:solidFill>
                  <a:srgbClr val="111111"/>
                </a:solidFill>
                <a:latin typeface="+mj-lt"/>
              </a:rPr>
              <a:t> If the binding has the correct settings and the data provides the proper notifications, </a:t>
            </a:r>
            <a:r>
              <a:rPr lang="en-US" sz="1950" dirty="0">
                <a:solidFill>
                  <a:srgbClr val="FF0000"/>
                </a:solidFill>
                <a:latin typeface="+mj-lt"/>
              </a:rPr>
              <a:t>when the data changes its value, the elements that are bound to the data reflect changes automatically</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Data binding can also mean that </a:t>
            </a:r>
            <a:r>
              <a:rPr lang="en-US" sz="1950" dirty="0">
                <a:solidFill>
                  <a:srgbClr val="FF0000"/>
                </a:solidFill>
                <a:latin typeface="+mj-lt"/>
              </a:rPr>
              <a:t>if an outer representation of the data in an element changes</a:t>
            </a:r>
            <a:r>
              <a:rPr lang="en-US" sz="1950" dirty="0">
                <a:solidFill>
                  <a:srgbClr val="111111"/>
                </a:solidFill>
                <a:latin typeface="+mj-lt"/>
              </a:rPr>
              <a:t>, then the underlying data can be </a:t>
            </a:r>
            <a:r>
              <a:rPr lang="en-US" sz="1950" dirty="0">
                <a:solidFill>
                  <a:srgbClr val="FF0000"/>
                </a:solidFill>
                <a:latin typeface="+mj-lt"/>
              </a:rPr>
              <a:t>automatically updated to reflect the change. </a:t>
            </a:r>
          </a:p>
          <a:p>
            <a:pPr marL="385763" indent="-172641">
              <a:lnSpc>
                <a:spcPct val="90000"/>
              </a:lnSpc>
              <a:spcBef>
                <a:spcPts val="750"/>
              </a:spcBef>
              <a:spcAft>
                <a:spcPts val="225"/>
              </a:spcAft>
              <a:buClr>
                <a:srgbClr val="973735"/>
              </a:buClr>
              <a:buSzPct val="70000"/>
              <a:buFont typeface="Wingdings" panose="05000000000000000000" pitchFamily="2" charset="2"/>
              <a:buChar char="§"/>
              <a:tabLst>
                <a:tab pos="180975" algn="l"/>
              </a:tabLst>
              <a:defRPr/>
            </a:pPr>
            <a:r>
              <a:rPr lang="en-US" sz="1725" dirty="0"/>
              <a:t>For example: if the user edits the value in a </a:t>
            </a:r>
            <a:r>
              <a:rPr lang="en-US" sz="1725" dirty="0" err="1"/>
              <a:t>TextBox</a:t>
            </a:r>
            <a:r>
              <a:rPr lang="en-US" sz="1725" dirty="0"/>
              <a:t> element, the underlying data value is automatically updated to reflect that change</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A typical use of data binding is to place server or local configuration data into forms or other UI controls. In WPF, this concept is expanded to include </a:t>
            </a:r>
            <a:r>
              <a:rPr lang="en-US" sz="1950" dirty="0">
                <a:solidFill>
                  <a:srgbClr val="FF0000"/>
                </a:solidFill>
                <a:latin typeface="+mj-lt"/>
              </a:rPr>
              <a:t>binding a broad range of properties to a variety of data sources</a:t>
            </a:r>
          </a:p>
        </p:txBody>
      </p:sp>
    </p:spTree>
    <p:extLst>
      <p:ext uri="{BB962C8B-B14F-4D97-AF65-F5344CB8AC3E}">
        <p14:creationId xmlns:p14="http://schemas.microsoft.com/office/powerpoint/2010/main" val="3002459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5724086" cy="431575"/>
          </a:xfrm>
        </p:spPr>
        <p:txBody>
          <a:bodyPr>
            <a:noAutofit/>
          </a:bodyPr>
          <a:lstStyle/>
          <a:p>
            <a:r>
              <a:rPr lang="en-US" sz="3000"/>
              <a:t>Understanding Data Binding</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89" y="1910428"/>
            <a:ext cx="5592234"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Typically, each binding has </a:t>
            </a:r>
            <a:r>
              <a:rPr lang="en-US" sz="1950" dirty="0">
                <a:solidFill>
                  <a:srgbClr val="FF0000"/>
                </a:solidFill>
                <a:latin typeface="+mj-lt"/>
              </a:rPr>
              <a:t>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46671" y="2302816"/>
            <a:ext cx="5147010" cy="1671611"/>
          </a:xfrm>
          <a:prstGeom prst="rect">
            <a:avLst/>
          </a:prstGeom>
          <a:noFill/>
        </p:spPr>
        <p:txBody>
          <a:bodyPr wrap="square">
            <a:spAutoFit/>
          </a:bodyPr>
          <a:lstStyle/>
          <a:p>
            <a:pPr marL="385763" indent="-172641">
              <a:lnSpc>
                <a:spcPct val="90000"/>
              </a:lnSpc>
              <a:spcBef>
                <a:spcPts val="450"/>
              </a:spcBef>
              <a:spcAft>
                <a:spcPts val="450"/>
              </a:spcAft>
              <a:buClr>
                <a:srgbClr val="973735"/>
              </a:buClr>
              <a:buSzPct val="70000"/>
              <a:buFont typeface="Wingdings" panose="05000000000000000000" pitchFamily="2" charset="2"/>
              <a:buChar char="§"/>
              <a:defRPr/>
            </a:pPr>
            <a:r>
              <a:rPr lang="en-US" sz="1725" dirty="0"/>
              <a:t>A binding target object</a:t>
            </a:r>
          </a:p>
          <a:p>
            <a:pPr marL="385763" indent="-172641">
              <a:lnSpc>
                <a:spcPct val="90000"/>
              </a:lnSpc>
              <a:spcBef>
                <a:spcPts val="450"/>
              </a:spcBef>
              <a:spcAft>
                <a:spcPts val="450"/>
              </a:spcAft>
              <a:buClr>
                <a:srgbClr val="973735"/>
              </a:buClr>
              <a:buSzPct val="70000"/>
              <a:buFont typeface="Wingdings" panose="05000000000000000000" pitchFamily="2" charset="2"/>
              <a:buChar char="§"/>
              <a:defRPr/>
            </a:pPr>
            <a:r>
              <a:rPr lang="en-US" sz="1725" dirty="0"/>
              <a:t>A target property</a:t>
            </a:r>
          </a:p>
          <a:p>
            <a:pPr marL="385763" indent="-172641">
              <a:lnSpc>
                <a:spcPct val="90000"/>
              </a:lnSpc>
              <a:spcBef>
                <a:spcPts val="450"/>
              </a:spcBef>
              <a:spcAft>
                <a:spcPts val="450"/>
              </a:spcAft>
              <a:buClr>
                <a:srgbClr val="973735"/>
              </a:buClr>
              <a:buSzPct val="70000"/>
              <a:buFont typeface="Wingdings" panose="05000000000000000000" pitchFamily="2" charset="2"/>
              <a:buChar char="§"/>
              <a:defRPr/>
            </a:pPr>
            <a:r>
              <a:rPr lang="en-US" sz="1725" dirty="0"/>
              <a:t>A binding source</a:t>
            </a:r>
          </a:p>
          <a:p>
            <a:pPr marL="385763" indent="-172641">
              <a:lnSpc>
                <a:spcPct val="90000"/>
              </a:lnSpc>
              <a:spcBef>
                <a:spcPts val="450"/>
              </a:spcBef>
              <a:spcAft>
                <a:spcPts val="450"/>
              </a:spcAft>
              <a:buClr>
                <a:srgbClr val="973735"/>
              </a:buClr>
              <a:buSzPct val="70000"/>
              <a:buFont typeface="Wingdings" panose="05000000000000000000" pitchFamily="2" charset="2"/>
              <a:buChar char="§"/>
              <a:defRPr/>
            </a:pPr>
            <a:r>
              <a:rPr lang="en-US" sz="1725" dirty="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1742231" y="3669362"/>
            <a:ext cx="5734507" cy="2007077"/>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5724086" cy="431575"/>
          </a:xfrm>
        </p:spPr>
        <p:txBody>
          <a:bodyPr>
            <a:noAutofit/>
          </a:bodyPr>
          <a:lstStyle/>
          <a:p>
            <a:r>
              <a:rPr lang="en-US" sz="3000"/>
              <a:t>Understanding Data Binding</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7289" y="1943881"/>
            <a:ext cx="5592234" cy="392415"/>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1522309" y="2446285"/>
            <a:ext cx="6250762" cy="3200996"/>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3589244" y="3109204"/>
            <a:ext cx="2033259" cy="147812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5724086" cy="431575"/>
          </a:xfrm>
        </p:spPr>
        <p:txBody>
          <a:bodyPr>
            <a:noAutofit/>
          </a:bodyPr>
          <a:lstStyle/>
          <a:p>
            <a:r>
              <a:rPr lang="en-US" sz="3000"/>
              <a:t>Understanding Data Binding</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2027780"/>
            <a:ext cx="9144000" cy="3023905"/>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err="1">
                <a:solidFill>
                  <a:srgbClr val="111111"/>
                </a:solidFill>
                <a:latin typeface="+mj-lt"/>
              </a:rPr>
              <a:t>OneWay</a:t>
            </a:r>
            <a:r>
              <a:rPr lang="en-US" sz="1950" dirty="0">
                <a:solidFill>
                  <a:srgbClr val="111111"/>
                </a:solidFill>
                <a:latin typeface="+mj-lt"/>
              </a:rPr>
              <a:t> binding causes </a:t>
            </a:r>
            <a:r>
              <a:rPr lang="en-US" sz="1950" dirty="0">
                <a:solidFill>
                  <a:srgbClr val="FF0000"/>
                </a:solidFill>
                <a:latin typeface="+mj-lt"/>
              </a:rPr>
              <a:t>changes to the source property to automatically update the target property</a:t>
            </a:r>
            <a:r>
              <a:rPr lang="en-US" sz="1950" dirty="0">
                <a:solidFill>
                  <a:srgbClr val="111111"/>
                </a:solidFill>
                <a:latin typeface="+mj-lt"/>
              </a:rPr>
              <a:t>, but changes to the target property are not propagated back to the source property. This type of binding is appropriate if the control being bound is implicitly read-only</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err="1">
                <a:solidFill>
                  <a:srgbClr val="111111"/>
                </a:solidFill>
                <a:latin typeface="+mj-lt"/>
              </a:rPr>
              <a:t>TwoWay</a:t>
            </a:r>
            <a:r>
              <a:rPr lang="en-US" sz="1950" dirty="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a:t>
            </a:r>
            <a:r>
              <a:rPr lang="en-US" sz="1950" dirty="0" err="1">
                <a:solidFill>
                  <a:srgbClr val="111111"/>
                </a:solidFill>
                <a:latin typeface="+mj-lt"/>
              </a:rPr>
              <a:t>OneWay</a:t>
            </a:r>
            <a:r>
              <a:rPr lang="en-US" sz="1950" dirty="0">
                <a:solidFill>
                  <a:srgbClr val="111111"/>
                </a:solidFill>
                <a:latin typeface="+mj-lt"/>
              </a:rPr>
              <a:t> binding, but some dependency properties (typically properties of user-editable controls such as the </a:t>
            </a:r>
            <a:r>
              <a:rPr lang="en-US" sz="1950" dirty="0" err="1">
                <a:solidFill>
                  <a:srgbClr val="111111"/>
                </a:solidFill>
                <a:latin typeface="+mj-lt"/>
              </a:rPr>
              <a:t>TextBox.Text</a:t>
            </a:r>
            <a:r>
              <a:rPr lang="en-US" sz="1950" dirty="0">
                <a:solidFill>
                  <a:srgbClr val="111111"/>
                </a:solidFill>
                <a:latin typeface="+mj-lt"/>
              </a:rPr>
              <a:t> and </a:t>
            </a:r>
            <a:r>
              <a:rPr lang="en-US" sz="1950" dirty="0" err="1">
                <a:solidFill>
                  <a:srgbClr val="111111"/>
                </a:solidFill>
                <a:latin typeface="+mj-lt"/>
              </a:rPr>
              <a:t>CheckBox.IsChecked</a:t>
            </a:r>
            <a:r>
              <a:rPr lang="en-US" sz="1950" dirty="0">
                <a:solidFill>
                  <a:srgbClr val="111111"/>
                </a:solidFill>
                <a:latin typeface="+mj-lt"/>
              </a:rPr>
              <a:t>) default to </a:t>
            </a:r>
            <a:r>
              <a:rPr lang="en-US" sz="1950" dirty="0" err="1">
                <a:solidFill>
                  <a:srgbClr val="111111"/>
                </a:solidFill>
                <a:latin typeface="+mj-lt"/>
              </a:rPr>
              <a:t>TwoWay</a:t>
            </a:r>
            <a:r>
              <a:rPr lang="en-US" sz="1950" dirty="0">
                <a:solidFill>
                  <a:srgbClr val="111111"/>
                </a:solidFill>
                <a:latin typeface="+mj-lt"/>
              </a:rPr>
              <a:t> binding</a:t>
            </a:r>
          </a:p>
        </p:txBody>
      </p:sp>
    </p:spTree>
    <p:extLst>
      <p:ext uri="{BB962C8B-B14F-4D97-AF65-F5344CB8AC3E}">
        <p14:creationId xmlns:p14="http://schemas.microsoft.com/office/powerpoint/2010/main" val="897138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5724086" cy="431575"/>
          </a:xfrm>
        </p:spPr>
        <p:txBody>
          <a:bodyPr>
            <a:noAutofit/>
          </a:bodyPr>
          <a:lstStyle/>
          <a:p>
            <a:r>
              <a:rPr lang="en-US" sz="3000"/>
              <a:t>Understanding Data Binding</a:t>
            </a:r>
            <a:endParaRPr lang="en-US" sz="3000"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727" y="1906035"/>
            <a:ext cx="9091031" cy="3749360"/>
          </a:xfrm>
          <a:prstGeom prst="rect">
            <a:avLst/>
          </a:prstGeom>
          <a:noFill/>
        </p:spPr>
        <p:txBody>
          <a:bodyPr wrap="square">
            <a:spAutoFit/>
          </a:bodyPr>
          <a:lstStyle/>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dirty="0" err="1">
                <a:solidFill>
                  <a:srgbClr val="111111"/>
                </a:solidFill>
                <a:latin typeface="+mj-lt"/>
              </a:rPr>
              <a:t>OneWayToSource</a:t>
            </a:r>
            <a:r>
              <a:rPr lang="en-US" sz="1950" dirty="0">
                <a:solidFill>
                  <a:srgbClr val="111111"/>
                </a:solidFill>
                <a:latin typeface="+mj-lt"/>
              </a:rPr>
              <a:t> is the reverse of </a:t>
            </a:r>
            <a:r>
              <a:rPr lang="en-US" sz="1950" dirty="0" err="1">
                <a:solidFill>
                  <a:srgbClr val="111111"/>
                </a:solidFill>
                <a:latin typeface="+mj-lt"/>
              </a:rPr>
              <a:t>OneWay</a:t>
            </a:r>
            <a:r>
              <a:rPr lang="en-US" sz="1950" dirty="0">
                <a:solidFill>
                  <a:srgbClr val="111111"/>
                </a:solidFill>
                <a:latin typeface="+mj-lt"/>
              </a:rPr>
              <a:t> binding; it updates the source property when the target property changes. One example scenario is if we only need to reevaluate the source value from the UI</a:t>
            </a:r>
          </a:p>
          <a:p>
            <a:pPr marL="257175" indent="-257175" algn="just">
              <a:lnSpc>
                <a:spcPct val="150000"/>
              </a:lnSpc>
              <a:spcBef>
                <a:spcPts val="750"/>
              </a:spcBef>
              <a:buClr>
                <a:srgbClr val="973735"/>
              </a:buClr>
              <a:buSzPct val="50000"/>
              <a:buFont typeface="Wingdings" pitchFamily="2" charset="2"/>
              <a:buChar char="u"/>
              <a:tabLst>
                <a:tab pos="180975" algn="l"/>
              </a:tabLst>
              <a:defRPr/>
            </a:pPr>
            <a:r>
              <a:rPr lang="en-US" sz="1950" dirty="0" err="1">
                <a:solidFill>
                  <a:srgbClr val="111111"/>
                </a:solidFill>
                <a:latin typeface="+mj-lt"/>
              </a:rPr>
              <a:t>OneTime</a:t>
            </a:r>
            <a:r>
              <a:rPr lang="en-US" sz="1950" dirty="0">
                <a:solidFill>
                  <a:srgbClr val="111111"/>
                </a:solidFill>
                <a:latin typeface="+mj-lt"/>
              </a:rPr>
              <a:t> is essentially a simpler form of </a:t>
            </a:r>
            <a:r>
              <a:rPr lang="en-US" sz="1950" dirty="0" err="1">
                <a:solidFill>
                  <a:srgbClr val="111111"/>
                </a:solidFill>
                <a:latin typeface="+mj-lt"/>
              </a:rPr>
              <a:t>OneWay</a:t>
            </a:r>
            <a:r>
              <a:rPr lang="en-US" sz="1950" dirty="0">
                <a:solidFill>
                  <a:srgbClr val="111111"/>
                </a:solidFill>
                <a:latin typeface="+mj-lt"/>
              </a:rPr>
              <a:t>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543622" y="2538344"/>
            <a:ext cx="8070695"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000" b="1">
                <a:solidFill>
                  <a:schemeClr val="accent2"/>
                </a:solidFill>
                <a:latin typeface="Arial" panose="020B0604020202020204" pitchFamily="34" charset="0"/>
                <a:cs typeface="Arial" panose="020B0604020202020204" pitchFamily="34" charset="0"/>
              </a:rPr>
              <a:t>Access to Database Demonstration</a:t>
            </a:r>
            <a:endParaRPr lang="en-US" sz="3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47413" y="1371507"/>
            <a:ext cx="3450947" cy="431575"/>
          </a:xfrm>
        </p:spPr>
        <p:txBody>
          <a:bodyPr>
            <a:noAutofit/>
          </a:bodyPr>
          <a:lstStyle/>
          <a:p>
            <a:r>
              <a:rPr lang="en-US" sz="3000"/>
              <a:t>WPF Architecture</a:t>
            </a:r>
            <a:endParaRPr lang="en-US" sz="3000"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5035836" y="1731187"/>
            <a:ext cx="4108165" cy="3978705"/>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60109" y="1880942"/>
            <a:ext cx="5015604" cy="4143442"/>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sz="1950">
                <a:solidFill>
                  <a:srgbClr val="111111"/>
                </a:solidFill>
                <a:latin typeface="+mj-lt"/>
              </a:rPr>
              <a:t>Unmanaged Layer: This layer consist of two different services:</a:t>
            </a:r>
          </a:p>
          <a:p>
            <a:pPr marL="385763" indent="-172641" algn="just">
              <a:buClr>
                <a:srgbClr val="973735"/>
              </a:buClr>
              <a:buSzPct val="70000"/>
              <a:buFont typeface="Wingdings" panose="05000000000000000000" pitchFamily="2" charset="2"/>
              <a:buChar char="§"/>
              <a:defRPr/>
            </a:pPr>
            <a:r>
              <a:rPr lang="en-US" sz="1725"/>
              <a:t>Milcore.dll: This is the media integration library or milcore that provides direct interaction with the DirectX and renders all the UI elements through this engine</a:t>
            </a:r>
          </a:p>
          <a:p>
            <a:pPr marL="385763" indent="-172641" algn="just">
              <a:buClr>
                <a:srgbClr val="973735"/>
              </a:buClr>
              <a:buSzPct val="70000"/>
              <a:buFont typeface="Wingdings" panose="05000000000000000000" pitchFamily="2" charset="2"/>
              <a:buChar char="§"/>
              <a:defRPr/>
            </a:pPr>
            <a:r>
              <a:rPr lang="en-US" sz="1725"/>
              <a:t>WindowsCodecs.dll: This DLL provides the services for imaging like displaying, scaling, etc</a:t>
            </a:r>
          </a:p>
          <a:p>
            <a:pPr marL="385763" indent="-172641" algn="just">
              <a:buClr>
                <a:srgbClr val="973735"/>
              </a:buClr>
              <a:buSzPct val="70000"/>
              <a:buFont typeface="Wingdings" panose="05000000000000000000" pitchFamily="2" charset="2"/>
              <a:buChar char="§"/>
              <a:defRPr/>
            </a:pPr>
            <a:r>
              <a:rPr lang="en-US" sz="1725"/>
              <a:t>Direct3D: This DLL provides access to low-level API which helps in rendering in WPF</a:t>
            </a:r>
          </a:p>
          <a:p>
            <a:pPr marL="385763" indent="-172641" algn="just">
              <a:buClr>
                <a:srgbClr val="973735"/>
              </a:buClr>
              <a:buSzPct val="70000"/>
              <a:buFont typeface="Wingdings" panose="05000000000000000000" pitchFamily="2" charset="2"/>
              <a:buChar char="§"/>
              <a:defRPr/>
            </a:pPr>
            <a:r>
              <a:rPr lang="en-US" sz="1725"/>
              <a:t>User32: This is the basic core OS functionality that every application on Windows uses</a:t>
            </a:r>
            <a:endParaRPr lang="en-US" sz="195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6197290" y="2883857"/>
            <a:ext cx="2866370" cy="2883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80</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5428086" y="2483102"/>
            <a:ext cx="2172918" cy="2664187"/>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232210" y="2483102"/>
            <a:ext cx="3870867" cy="1708946"/>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04555" y="1460989"/>
            <a:ext cx="8727572" cy="692497"/>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a:solidFill>
                  <a:srgbClr val="111111"/>
                </a:solidFill>
                <a:latin typeface="+mj-lt"/>
              </a:rPr>
              <a:t>Create a sample database named MyStore includes a table named Categories as follows:</a:t>
            </a:r>
          </a:p>
        </p:txBody>
      </p:sp>
    </p:spTree>
    <p:extLst>
      <p:ext uri="{BB962C8B-B14F-4D97-AF65-F5344CB8AC3E}">
        <p14:creationId xmlns:p14="http://schemas.microsoft.com/office/powerpoint/2010/main" val="42497628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41532" y="1399367"/>
            <a:ext cx="9002468" cy="661784"/>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dirty="0">
                <a:solidFill>
                  <a:srgbClr val="111111"/>
                </a:solidFill>
                <a:latin typeface="+mj-lt"/>
              </a:rPr>
              <a:t>1.Create a WPF app named </a:t>
            </a:r>
            <a:r>
              <a:rPr lang="en-US" sz="1725" dirty="0" err="1">
                <a:solidFill>
                  <a:srgbClr val="111111"/>
                </a:solidFill>
                <a:latin typeface="+mj-lt"/>
              </a:rPr>
              <a:t>ManageCategoriesApp</a:t>
            </a:r>
            <a:r>
              <a:rPr lang="en-US" sz="1725" dirty="0">
                <a:solidFill>
                  <a:srgbClr val="111111"/>
                </a:solidFill>
                <a:latin typeface="+mj-lt"/>
              </a:rPr>
              <a:t> includes a window named </a:t>
            </a:r>
            <a:r>
              <a:rPr lang="en-US" sz="1725" dirty="0" err="1">
                <a:solidFill>
                  <a:srgbClr val="111111"/>
                </a:solidFill>
                <a:latin typeface="+mj-lt"/>
              </a:rPr>
              <a:t>WindowManageCategories.xaml</a:t>
            </a:r>
            <a:r>
              <a:rPr lang="en-US" sz="1725" dirty="0">
                <a:solidFill>
                  <a:srgbClr val="111111"/>
                </a:solidFill>
                <a:latin typeface="+mj-lt"/>
              </a:rPr>
              <a:t> that has controls as follows :  </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2377254" y="2039799"/>
            <a:ext cx="4381385" cy="3652886"/>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3674589" y="4765203"/>
            <a:ext cx="1348220" cy="63504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5602454" y="2364216"/>
            <a:ext cx="3068261" cy="1319868"/>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383395" y="2315897"/>
            <a:ext cx="2150717" cy="1061495"/>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383395" y="3598166"/>
            <a:ext cx="5219060" cy="635048"/>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16802" y="1533414"/>
            <a:ext cx="5211053" cy="369781"/>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XAML code of WindowManageCategories.xaml:</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435769" y="2371029"/>
            <a:ext cx="8272463" cy="2802434"/>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020337" y="3844138"/>
            <a:ext cx="7551608" cy="4755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020336" y="4501064"/>
            <a:ext cx="1497052" cy="2535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2517387" y="4643614"/>
            <a:ext cx="1275338" cy="16661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3792725" y="4534518"/>
            <a:ext cx="1348220" cy="63504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41532" y="1357782"/>
            <a:ext cx="9002468" cy="369781"/>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XAML code of Grid tag  </a:t>
            </a:r>
          </a:p>
        </p:txBody>
      </p:sp>
      <p:sp>
        <p:nvSpPr>
          <p:cNvPr id="11" name="TextBox 10">
            <a:extLst>
              <a:ext uri="{FF2B5EF4-FFF2-40B4-BE49-F238E27FC236}">
                <a16:creationId xmlns:a16="http://schemas.microsoft.com/office/drawing/2014/main" id="{A22FF874-8031-4EC3-849F-4458F747C5EC}"/>
              </a:ext>
            </a:extLst>
          </p:cNvPr>
          <p:cNvSpPr txBox="1"/>
          <p:nvPr/>
        </p:nvSpPr>
        <p:spPr>
          <a:xfrm>
            <a:off x="7809" y="1713111"/>
            <a:ext cx="8564136" cy="3970318"/>
          </a:xfrm>
          <a:prstGeom prst="rect">
            <a:avLst/>
          </a:prstGeom>
          <a:noFill/>
        </p:spPr>
        <p:txBody>
          <a:bodyPr wrap="square">
            <a:spAutoFit/>
          </a:bodyPr>
          <a:lstStyle/>
          <a:p>
            <a:r>
              <a:rPr lang="en-US" sz="1125"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Grid</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Grid.RowDefinitions</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RowDefinition</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RowDefinition</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Grid.RowDefinitions</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StackPanel</a:t>
            </a:r>
            <a:r>
              <a:rPr lang="en-US" sz="1200" dirty="0">
                <a:solidFill>
                  <a:srgbClr val="FF0000"/>
                </a:solidFill>
                <a:latin typeface="Consolas" panose="020B0609020204030204" pitchFamily="49" charset="0"/>
              </a:rPr>
              <a:t> Background</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LightBlue</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Orientation</a:t>
            </a:r>
            <a:r>
              <a:rPr lang="en-US" sz="1200" dirty="0">
                <a:solidFill>
                  <a:srgbClr val="0000FF"/>
                </a:solidFill>
                <a:latin typeface="Consolas" panose="020B0609020204030204" pitchFamily="49" charset="0"/>
              </a:rPr>
              <a:t> ="Vertical"</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HorizontalAlignment</a:t>
            </a:r>
            <a:r>
              <a:rPr lang="en-US" sz="1200" dirty="0">
                <a:solidFill>
                  <a:srgbClr val="0000FF"/>
                </a:solidFill>
                <a:latin typeface="Consolas" panose="020B0609020204030204" pitchFamily="49" charset="0"/>
              </a:rPr>
              <a:t>="Left"</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="400"&gt;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lblInstruction</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Foreground</a:t>
            </a:r>
            <a:r>
              <a:rPr lang="en-US" sz="1200" dirty="0">
                <a:solidFill>
                  <a:srgbClr val="0000FF"/>
                </a:solidFill>
                <a:latin typeface="Consolas" panose="020B0609020204030204" pitchFamily="49" charset="0"/>
              </a:rPr>
              <a:t>="Red"</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FontWeight</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DemiBold</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FontSize</a:t>
            </a:r>
            <a:r>
              <a:rPr lang="en-US" sz="1200" dirty="0">
                <a:solidFill>
                  <a:srgbClr val="0000FF"/>
                </a:solidFill>
                <a:latin typeface="Consolas" panose="020B0609020204030204" pitchFamily="49" charset="0"/>
              </a:rPr>
              <a:t>="20"</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="Category Information"/&gt;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lblCategoryID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CategoryID</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txtCategoryID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HorizontalAlignment</a:t>
            </a:r>
            <a:r>
              <a:rPr lang="en-US" sz="1200" dirty="0">
                <a:solidFill>
                  <a:srgbClr val="0000FF"/>
                </a:solidFill>
                <a:latin typeface="Consolas" panose="020B0609020204030204" pitchFamily="49" charset="0"/>
              </a:rPr>
              <a:t>="Left"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IsReadOnly</a:t>
            </a:r>
            <a:r>
              <a:rPr lang="en-US" sz="1200" dirty="0">
                <a:solidFill>
                  <a:srgbClr val="0000FF"/>
                </a:solidFill>
                <a:latin typeface="Consolas" panose="020B0609020204030204" pitchFamily="49" charset="0"/>
              </a:rPr>
              <a:t>="True"</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="25"</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="300"</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Text</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CategoryID</a:t>
            </a:r>
            <a:r>
              <a:rPr lang="en-US" sz="1200" dirty="0">
                <a:solidFill>
                  <a:srgbClr val="0000FF"/>
                </a:solidFill>
                <a:highlight>
                  <a:srgbClr val="00FF00"/>
                </a:highlight>
                <a:latin typeface="Consolas" panose="020B0609020204030204" pitchFamily="49" charset="0"/>
              </a:rPr>
              <a:t>,</a:t>
            </a:r>
            <a:r>
              <a:rPr lang="en-US" sz="1200" dirty="0">
                <a:solidFill>
                  <a:srgbClr val="FF0000"/>
                </a:solidFill>
                <a:highlight>
                  <a:srgbClr val="00FF00"/>
                </a:highlight>
                <a:latin typeface="Consolas" panose="020B0609020204030204" pitchFamily="49" charset="0"/>
              </a:rPr>
              <a:t> Mode</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OneWay</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DataContext</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ElementName</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lvCategories</a:t>
            </a:r>
            <a:r>
              <a:rPr lang="en-US" sz="1200" dirty="0">
                <a:solidFill>
                  <a:srgbClr val="0000FF"/>
                </a:solidFill>
                <a:highlight>
                  <a:srgbClr val="00FF00"/>
                </a:highlight>
                <a:latin typeface="Consolas" panose="020B0609020204030204" pitchFamily="49" charset="0"/>
              </a:rPr>
              <a:t>,</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SelectedItem</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 /&gt;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Label</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lbCategoryName</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="Category Name" /&gt;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txtCategoryName</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HorizontalAlignment</a:t>
            </a:r>
            <a:r>
              <a:rPr lang="en-US" sz="1200" dirty="0">
                <a:solidFill>
                  <a:srgbClr val="0000FF"/>
                </a:solidFill>
                <a:latin typeface="Consolas" panose="020B0609020204030204" pitchFamily="49" charset="0"/>
              </a:rPr>
              <a:t>="Left"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="25"</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="300"</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Text</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CategoryName</a:t>
            </a:r>
            <a:r>
              <a:rPr lang="en-US" sz="1200" dirty="0">
                <a:solidFill>
                  <a:srgbClr val="0000FF"/>
                </a:solidFill>
                <a:highlight>
                  <a:srgbClr val="00FF00"/>
                </a:highlight>
                <a:latin typeface="Consolas" panose="020B0609020204030204" pitchFamily="49" charset="0"/>
              </a:rPr>
              <a:t>,</a:t>
            </a:r>
            <a:r>
              <a:rPr lang="en-US" sz="1200" dirty="0">
                <a:solidFill>
                  <a:srgbClr val="FF0000"/>
                </a:solidFill>
                <a:highlight>
                  <a:srgbClr val="00FF00"/>
                </a:highlight>
                <a:latin typeface="Consolas" panose="020B0609020204030204" pitchFamily="49" charset="0"/>
              </a:rPr>
              <a:t> Mode</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OneWay</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DataContext</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ElementName</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lvCategories</a:t>
            </a:r>
            <a:r>
              <a:rPr lang="en-US" sz="1200" dirty="0">
                <a:solidFill>
                  <a:srgbClr val="0000FF"/>
                </a:solidFill>
                <a:highlight>
                  <a:srgbClr val="00FF00"/>
                </a:highlight>
                <a:latin typeface="Consolas" panose="020B0609020204030204" pitchFamily="49" charset="0"/>
              </a:rPr>
              <a:t>,</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SelectedItem</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 /&gt;</a:t>
            </a:r>
            <a:endParaRPr lang="en-US" sz="1200" dirty="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5628579" y="3136759"/>
            <a:ext cx="3188171" cy="2086194"/>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 OneWay mode</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41532" y="1357782"/>
            <a:ext cx="9002468" cy="369781"/>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XAML code of Grid tag (cont.)  </a:t>
            </a:r>
          </a:p>
        </p:txBody>
      </p:sp>
      <p:sp>
        <p:nvSpPr>
          <p:cNvPr id="7" name="TextBox 6">
            <a:extLst>
              <a:ext uri="{FF2B5EF4-FFF2-40B4-BE49-F238E27FC236}">
                <a16:creationId xmlns:a16="http://schemas.microsoft.com/office/drawing/2014/main" id="{0567DB70-58BE-4AC0-BD5A-B4CFA70D3063}"/>
              </a:ext>
            </a:extLst>
          </p:cNvPr>
          <p:cNvSpPr txBox="1"/>
          <p:nvPr/>
        </p:nvSpPr>
        <p:spPr>
          <a:xfrm>
            <a:off x="200722" y="1696384"/>
            <a:ext cx="8187783" cy="3970318"/>
          </a:xfrm>
          <a:prstGeom prst="rect">
            <a:avLst/>
          </a:prstGeom>
          <a:noFill/>
        </p:spPr>
        <p:txBody>
          <a:bodyPr wrap="square">
            <a:spAutoFit/>
          </a:bodyPr>
          <a:lstStyle/>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StackPanel</a:t>
            </a:r>
            <a:r>
              <a:rPr lang="en-US" sz="1200" dirty="0">
                <a:solidFill>
                  <a:srgbClr val="FF0000"/>
                </a:solidFill>
                <a:latin typeface="Consolas" panose="020B0609020204030204" pitchFamily="49" charset="0"/>
              </a:rPr>
              <a:t> Orientation</a:t>
            </a:r>
            <a:r>
              <a:rPr lang="en-US" sz="1200" dirty="0">
                <a:solidFill>
                  <a:srgbClr val="0000FF"/>
                </a:solidFill>
                <a:latin typeface="Consolas" panose="020B0609020204030204" pitchFamily="49" charset="0"/>
              </a:rPr>
              <a:t>="Horizontal"</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HorizontalAlignment</a:t>
            </a:r>
            <a:r>
              <a:rPr lang="en-US" sz="1200" dirty="0">
                <a:solidFill>
                  <a:srgbClr val="0000FF"/>
                </a:solidFill>
                <a:latin typeface="Consolas" panose="020B0609020204030204" pitchFamily="49" charset="0"/>
              </a:rPr>
              <a:t>="Left"&gt;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Button</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="btnInsert"</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="10"</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="80"</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="Insert"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Click</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btnInsert_Click</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Button</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="btnUpdate"</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="10"</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="80"</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="Update"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Click</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btnUpdate_Click</a:t>
            </a:r>
            <a:r>
              <a:rPr lang="en-US" sz="1200" dirty="0">
                <a:solidFill>
                  <a:srgbClr val="0000FF"/>
                </a:solidFill>
                <a:highlight>
                  <a:srgbClr val="00FF00"/>
                </a:highlight>
                <a:latin typeface="Consolas" panose="020B0609020204030204" pitchFamily="49" charset="0"/>
              </a:rPr>
              <a:t>"</a:t>
            </a:r>
            <a:r>
              <a:rPr lang="en-US" sz="1200" dirty="0">
                <a:solidFill>
                  <a:srgbClr val="0000FF"/>
                </a:solidFill>
                <a:latin typeface="Consolas" panose="020B0609020204030204" pitchFamily="49" charset="0"/>
              </a:rPr>
              <a:t> /&gt;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Button</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Name</a:t>
            </a:r>
            <a:r>
              <a:rPr lang="en-US" sz="1200" dirty="0">
                <a:solidFill>
                  <a:srgbClr val="0000FF"/>
                </a:solidFill>
                <a:latin typeface="Consolas" panose="020B0609020204030204" pitchFamily="49" charset="0"/>
              </a:rPr>
              <a:t>="btnDelete"</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="10"</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="80"</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="Delete"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Click</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btnDelete_Click</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StackPanel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StackPanel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ListView</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Grid.Row</a:t>
            </a:r>
            <a:r>
              <a:rPr lang="en-US" sz="1200" dirty="0">
                <a:solidFill>
                  <a:srgbClr val="0000FF"/>
                </a:solidFill>
                <a:latin typeface="Consolas" panose="020B0609020204030204" pitchFamily="49" charset="0"/>
              </a:rPr>
              <a:t>="1"</a:t>
            </a:r>
            <a:r>
              <a:rPr lang="en-US" sz="1200" dirty="0">
                <a:solidFill>
                  <a:srgbClr val="FF0000"/>
                </a:solidFill>
                <a:latin typeface="Consolas" panose="020B0609020204030204" pitchFamily="49" charset="0"/>
              </a:rPr>
              <a:t> </a:t>
            </a:r>
            <a:r>
              <a:rPr lang="en-US" sz="1200" dirty="0">
                <a:solidFill>
                  <a:srgbClr val="FF0000"/>
                </a:solidFill>
                <a:highlight>
                  <a:srgbClr val="00FF00"/>
                </a:highlight>
                <a:latin typeface="Consolas" panose="020B0609020204030204" pitchFamily="49" charset="0"/>
              </a:rPr>
              <a:t>Name</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lvCategories</a:t>
            </a:r>
            <a:r>
              <a:rPr lang="en-US" sz="1200" dirty="0">
                <a:solidFill>
                  <a:srgbClr val="0000FF"/>
                </a:solidFill>
                <a:highlight>
                  <a:srgbClr val="00FF00"/>
                </a:highlight>
                <a:latin typeface="Consolas" panose="020B0609020204030204" pitchFamily="49" charset="0"/>
              </a:rPr>
              <a:t>"</a:t>
            </a:r>
            <a:r>
              <a:rPr lang="en-US" sz="1200" dirty="0">
                <a:solidFill>
                  <a:srgbClr val="FF0000"/>
                </a:solidFill>
                <a:highlight>
                  <a:srgbClr val="00FF00"/>
                </a:highlight>
                <a:latin typeface="Consolas" panose="020B0609020204030204" pitchFamily="49" charset="0"/>
              </a:rPr>
              <a:t> </a:t>
            </a:r>
            <a:r>
              <a:rPr lang="en-US" sz="1200" dirty="0">
                <a:solidFill>
                  <a:srgbClr val="FF0000"/>
                </a:solidFill>
                <a:latin typeface="Consolas" panose="020B0609020204030204" pitchFamily="49" charset="0"/>
              </a:rPr>
              <a:t>Width</a:t>
            </a:r>
            <a:r>
              <a:rPr lang="en-US" sz="1200" dirty="0">
                <a:solidFill>
                  <a:srgbClr val="0000FF"/>
                </a:solidFill>
                <a:latin typeface="Consolas" panose="020B0609020204030204" pitchFamily="49" charset="0"/>
              </a:rPr>
              <a:t>="400" &gt;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ListView.View</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GridView</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GridViewColumn</a:t>
            </a:r>
            <a:r>
              <a:rPr lang="en-US" sz="1200" dirty="0">
                <a:solidFill>
                  <a:srgbClr val="FF0000"/>
                </a:solidFill>
                <a:latin typeface="Consolas" panose="020B0609020204030204" pitchFamily="49" charset="0"/>
              </a:rPr>
              <a:t> Header</a:t>
            </a:r>
            <a:r>
              <a:rPr lang="en-US" sz="1200" dirty="0">
                <a:solidFill>
                  <a:srgbClr val="0000FF"/>
                </a:solidFill>
                <a:latin typeface="Consolas" panose="020B0609020204030204" pitchFamily="49" charset="0"/>
              </a:rPr>
              <a:t>="Category ID"</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="100"</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DisplayMemberBinding</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CategoryID</a:t>
            </a:r>
            <a:r>
              <a:rPr lang="en-US" sz="1200" dirty="0">
                <a:solidFill>
                  <a:srgbClr val="0000FF"/>
                </a:solidFill>
                <a:highlight>
                  <a:srgbClr val="00FF00"/>
                </a:highlight>
                <a:latin typeface="Consolas" panose="020B0609020204030204" pitchFamily="49" charset="0"/>
              </a:rPr>
              <a:t> } </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GridViewColumn</a:t>
            </a:r>
            <a:r>
              <a:rPr lang="en-US" sz="1200" dirty="0">
                <a:solidFill>
                  <a:srgbClr val="FF0000"/>
                </a:solidFill>
                <a:latin typeface="Consolas" panose="020B0609020204030204" pitchFamily="49" charset="0"/>
              </a:rPr>
              <a:t> Header</a:t>
            </a:r>
            <a:r>
              <a:rPr lang="en-US" sz="1200" dirty="0">
                <a:solidFill>
                  <a:srgbClr val="0000FF"/>
                </a:solidFill>
                <a:latin typeface="Consolas" panose="020B0609020204030204" pitchFamily="49" charset="0"/>
              </a:rPr>
              <a:t>="Category Name"</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="200"</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 </a:t>
            </a:r>
            <a:r>
              <a:rPr lang="en-US" sz="1200" dirty="0" err="1">
                <a:solidFill>
                  <a:srgbClr val="FF0000"/>
                </a:solidFill>
                <a:highlight>
                  <a:srgbClr val="00FF00"/>
                </a:highlight>
                <a:latin typeface="Consolas" panose="020B0609020204030204" pitchFamily="49" charset="0"/>
              </a:rPr>
              <a:t>DisplayMemberBinding</a:t>
            </a:r>
            <a:r>
              <a:rPr lang="en-US" sz="1200" dirty="0">
                <a:solidFill>
                  <a:srgbClr val="0000FF"/>
                </a:solidFill>
                <a:highlight>
                  <a:srgbClr val="00FF00"/>
                </a:highlight>
                <a:latin typeface="Consolas" panose="020B0609020204030204" pitchFamily="49" charset="0"/>
              </a:rPr>
              <a:t>="{</a:t>
            </a:r>
            <a:r>
              <a:rPr lang="en-US" sz="1200" dirty="0">
                <a:solidFill>
                  <a:srgbClr val="A31515"/>
                </a:solidFill>
                <a:highlight>
                  <a:srgbClr val="00FF00"/>
                </a:highlight>
                <a:latin typeface="Consolas" panose="020B0609020204030204" pitchFamily="49" charset="0"/>
              </a:rPr>
              <a:t>Binding</a:t>
            </a:r>
            <a:r>
              <a:rPr lang="en-US" sz="1200" dirty="0">
                <a:solidFill>
                  <a:srgbClr val="FF0000"/>
                </a:solidFill>
                <a:highlight>
                  <a:srgbClr val="00FF00"/>
                </a:highlight>
                <a:latin typeface="Consolas" panose="020B0609020204030204" pitchFamily="49" charset="0"/>
              </a:rPr>
              <a:t> Path</a:t>
            </a:r>
            <a:r>
              <a:rPr lang="en-US" sz="1200" dirty="0">
                <a:solidFill>
                  <a:srgbClr val="0000FF"/>
                </a:solidFill>
                <a:highlight>
                  <a:srgbClr val="00FF00"/>
                </a:highlight>
                <a:latin typeface="Consolas" panose="020B0609020204030204" pitchFamily="49" charset="0"/>
              </a:rPr>
              <a:t>=</a:t>
            </a:r>
            <a:r>
              <a:rPr lang="en-US" sz="1200" dirty="0" err="1">
                <a:solidFill>
                  <a:srgbClr val="0000FF"/>
                </a:solidFill>
                <a:highlight>
                  <a:srgbClr val="00FF00"/>
                </a:highlight>
                <a:latin typeface="Consolas" panose="020B0609020204030204" pitchFamily="49" charset="0"/>
              </a:rPr>
              <a:t>CategoryName</a:t>
            </a:r>
            <a:r>
              <a:rPr lang="en-US" sz="1200" dirty="0">
                <a:solidFill>
                  <a:srgbClr val="0000FF"/>
                </a:solidFill>
                <a:highlight>
                  <a:srgbClr val="00FF00"/>
                </a:highlight>
                <a:latin typeface="Consolas" panose="020B0609020204030204" pitchFamily="49" charset="0"/>
              </a:rPr>
              <a:t>} </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GridView</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ListView.View</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ListView</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Grid</a:t>
            </a:r>
            <a:r>
              <a:rPr lang="en-US" sz="1200" dirty="0">
                <a:solidFill>
                  <a:srgbClr val="0000FF"/>
                </a:solidFill>
                <a:latin typeface="Consolas" panose="020B0609020204030204" pitchFamily="49" charset="0"/>
              </a:rPr>
              <a:t>&gt;</a:t>
            </a:r>
            <a:endParaRPr lang="en-US" sz="1200" dirty="0"/>
          </a:p>
        </p:txBody>
      </p:sp>
      <p:grpSp>
        <p:nvGrpSpPr>
          <p:cNvPr id="8" name="Group 7">
            <a:extLst>
              <a:ext uri="{FF2B5EF4-FFF2-40B4-BE49-F238E27FC236}">
                <a16:creationId xmlns:a16="http://schemas.microsoft.com/office/drawing/2014/main" id="{E1FAA201-DCDA-420D-993D-77EF70C356BD}"/>
              </a:ext>
            </a:extLst>
          </p:cNvPr>
          <p:cNvGrpSpPr/>
          <p:nvPr/>
        </p:nvGrpSpPr>
        <p:grpSpPr>
          <a:xfrm>
            <a:off x="66907" y="2114838"/>
            <a:ext cx="2225342" cy="991460"/>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6514545" y="3251019"/>
            <a:ext cx="2302205" cy="1378132"/>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179991" y="1825370"/>
            <a:ext cx="7806060" cy="3803968"/>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2"/>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16572" y="1277650"/>
            <a:ext cx="8913128" cy="661784"/>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2.Right-click on the project | Add |  Class, named ManageCategories.cs then write codes as follows ( Note: Install Microsoft.Data.SqlClient package from Nuget)</a:t>
            </a:r>
          </a:p>
        </p:txBody>
      </p:sp>
    </p:spTree>
    <p:extLst>
      <p:ext uri="{BB962C8B-B14F-4D97-AF65-F5344CB8AC3E}">
        <p14:creationId xmlns:p14="http://schemas.microsoft.com/office/powerpoint/2010/main" val="17121011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2"/>
          <a:stretch>
            <a:fillRect/>
          </a:stretch>
        </p:blipFill>
        <p:spPr>
          <a:xfrm>
            <a:off x="150401" y="1388665"/>
            <a:ext cx="6550241" cy="4305462"/>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3"/>
          <a:stretch>
            <a:fillRect/>
          </a:stretch>
        </p:blipFill>
        <p:spPr>
          <a:xfrm>
            <a:off x="6014350" y="1412313"/>
            <a:ext cx="3129650" cy="1942138"/>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249108" y="1522105"/>
            <a:ext cx="8645785" cy="3662780"/>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10813" y="1351157"/>
            <a:ext cx="7004149" cy="378867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189543"/>
            <a:ext cx="7351442" cy="381771"/>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3.Write codes in </a:t>
            </a:r>
            <a:r>
              <a:rPr lang="en-US">
                <a:solidFill>
                  <a:srgbClr val="111111"/>
                </a:solidFill>
                <a:latin typeface="+mj-lt"/>
              </a:rPr>
              <a:t>WindowManageCategories.xaml</a:t>
            </a:r>
            <a:r>
              <a:rPr lang="en-US">
                <a:solidFill>
                  <a:schemeClr val="dk1"/>
                </a:solidFill>
                <a:latin typeface="+mn-lt"/>
              </a:rPr>
              <a:t>.cs</a:t>
            </a:r>
            <a:r>
              <a:rPr lang="en-US" sz="1725">
                <a:solidFill>
                  <a:srgbClr val="111111"/>
                </a:solidFill>
                <a:latin typeface="+mj-lt"/>
              </a:rPr>
              <a:t> as follows:</a:t>
            </a:r>
          </a:p>
        </p:txBody>
      </p:sp>
    </p:spTree>
    <p:extLst>
      <p:ext uri="{BB962C8B-B14F-4D97-AF65-F5344CB8AC3E}">
        <p14:creationId xmlns:p14="http://schemas.microsoft.com/office/powerpoint/2010/main" val="8885340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110329" y="1401394"/>
            <a:ext cx="6784734" cy="4274564"/>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247412" y="1371507"/>
            <a:ext cx="7093765" cy="431575"/>
          </a:xfrm>
        </p:spPr>
        <p:txBody>
          <a:bodyPr>
            <a:noAutofit/>
          </a:bodyPr>
          <a:lstStyle/>
          <a:p>
            <a:r>
              <a:rPr lang="en-US" sz="3000"/>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4746046" y="1954072"/>
            <a:ext cx="4390160" cy="3742745"/>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37824" y="1899519"/>
            <a:ext cx="6077540" cy="992579"/>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a:solidFill>
                  <a:srgbClr val="111111"/>
                </a:solidFill>
                <a:latin typeface="+mj-lt"/>
              </a:rPr>
              <a:t>DispatcherObject: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68998" y="4121875"/>
            <a:ext cx="4799459" cy="1592744"/>
          </a:xfrm>
          <a:prstGeom prst="rect">
            <a:avLst/>
          </a:prstGeom>
          <a:noFill/>
        </p:spPr>
        <p:txBody>
          <a:bodyPr wrap="square">
            <a:spAutoFit/>
          </a:bodyPr>
          <a:lstStyle/>
          <a:p>
            <a:pPr marL="257175" indent="-257175" algn="just">
              <a:buClr>
                <a:srgbClr val="973735"/>
              </a:buClr>
              <a:buSzPct val="50000"/>
              <a:buFont typeface="Wingdings" pitchFamily="2" charset="2"/>
              <a:buChar char="u"/>
              <a:tabLst>
                <a:tab pos="180975" algn="l"/>
              </a:tabLst>
              <a:defRPr/>
            </a:pPr>
            <a:r>
              <a:rPr lang="en-US" sz="1950">
                <a:solidFill>
                  <a:srgbClr val="111111"/>
                </a:solidFill>
                <a:latin typeface="+mj-lt"/>
              </a:rPr>
              <a:t>Visual: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53411" y="2860099"/>
            <a:ext cx="6077540" cy="1292662"/>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a:solidFill>
                  <a:srgbClr val="111111"/>
                </a:solidFill>
                <a:latin typeface="+mj-lt"/>
              </a:rPr>
              <a:t>DependencyObject: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1761235" y="999428"/>
            <a:ext cx="5206918" cy="4658422"/>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21/08/2022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17088" y="1288286"/>
            <a:ext cx="7635798" cy="369781"/>
          </a:xfrm>
          <a:prstGeom prst="rect">
            <a:avLst/>
          </a:prstGeom>
          <a:noFill/>
        </p:spPr>
        <p:txBody>
          <a:bodyPr wrap="square">
            <a:spAutoFit/>
          </a:bodyPr>
          <a:lstStyle/>
          <a:p>
            <a:pPr algn="just">
              <a:lnSpc>
                <a:spcPct val="110000"/>
              </a:lnSpc>
              <a:spcBef>
                <a:spcPts val="750"/>
              </a:spcBef>
              <a:spcAft>
                <a:spcPts val="225"/>
              </a:spcAft>
              <a:buClr>
                <a:srgbClr val="973735"/>
              </a:buClr>
              <a:buSzPct val="50000"/>
              <a:tabLst>
                <a:tab pos="346472" algn="l"/>
              </a:tabLst>
              <a:defRPr/>
            </a:pPr>
            <a:r>
              <a:rPr lang="en-US" sz="1725">
                <a:solidFill>
                  <a:srgbClr val="111111"/>
                </a:solidFill>
                <a:latin typeface="+mj-lt"/>
              </a:rPr>
              <a:t>4. Press Ctrl+F5 to run project and view the output</a:t>
            </a: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2653075" y="1674237"/>
            <a:ext cx="3837851" cy="3996190"/>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939" y="2538344"/>
            <a:ext cx="7629525" cy="13307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3300" b="1">
                <a:solidFill>
                  <a:schemeClr val="accent2"/>
                </a:solidFill>
                <a:latin typeface="Arial" panose="020B0604020202020204" pitchFamily="34" charset="0"/>
                <a:cs typeface="Arial" panose="020B0604020202020204" pitchFamily="34" charset="0"/>
              </a:rPr>
              <a:t>Introduction to MVVM Pattern </a:t>
            </a:r>
            <a:br>
              <a:rPr lang="en-US" altLang="ko-KR" sz="3300" b="1">
                <a:solidFill>
                  <a:schemeClr val="accent2"/>
                </a:solidFill>
                <a:latin typeface="Arial" panose="020B0604020202020204" pitchFamily="34" charset="0"/>
                <a:cs typeface="Arial" panose="020B0604020202020204" pitchFamily="34" charset="0"/>
              </a:rPr>
            </a:br>
            <a:r>
              <a:rPr lang="en-US" altLang="ko-KR" sz="3300" b="1">
                <a:solidFill>
                  <a:schemeClr val="accent2"/>
                </a:solidFill>
                <a:latin typeface="Arial" panose="020B0604020202020204" pitchFamily="34" charset="0"/>
                <a:cs typeface="Arial" panose="020B0604020202020204" pitchFamily="34" charset="0"/>
              </a:rPr>
              <a:t>(Model-View-ViewModel)</a:t>
            </a:r>
            <a:endParaRPr lang="en-US" sz="33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93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846427" cy="431575"/>
          </a:xfrm>
        </p:spPr>
        <p:txBody>
          <a:bodyPr>
            <a:noAutofit/>
          </a:bodyPr>
          <a:lstStyle/>
          <a:p>
            <a:r>
              <a:rPr lang="en-US" sz="3000" dirty="0"/>
              <a:t>MVVM Pattern (Model-View-</a:t>
            </a:r>
            <a:r>
              <a:rPr lang="en-US" sz="3000" dirty="0" err="1"/>
              <a:t>ViewModel</a:t>
            </a:r>
            <a:r>
              <a:rPr lang="en-US" sz="3000" dirty="0"/>
              <a: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2048235"/>
            <a:ext cx="9087381" cy="2954655"/>
          </a:xfrm>
          <a:prstGeom prst="rect">
            <a:avLst/>
          </a:prstGeom>
          <a:noFill/>
        </p:spPr>
        <p:txBody>
          <a:bodyPr wrap="square">
            <a:spAutoFit/>
          </a:bodyPr>
          <a:lstStyle/>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MVVM was introduced by John </a:t>
            </a:r>
            <a:r>
              <a:rPr lang="en-US" sz="1950" dirty="0" err="1">
                <a:solidFill>
                  <a:srgbClr val="111111"/>
                </a:solidFill>
                <a:latin typeface="+mj-lt"/>
              </a:rPr>
              <a:t>Gossman</a:t>
            </a:r>
            <a:r>
              <a:rPr lang="en-US" sz="1950" dirty="0">
                <a:solidFill>
                  <a:srgbClr val="111111"/>
                </a:solidFill>
                <a:latin typeface="+mj-lt"/>
              </a:rPr>
              <a:t> in 2005 specifically for use with WPF as a concrete application of Martin Fowler's broader Presentation Model pattern</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The implementation of an application, based on the MVVM patterns, uses various platform capabilities that are available in some form for </a:t>
            </a:r>
            <a:r>
              <a:rPr lang="en-US" sz="1950" dirty="0">
                <a:solidFill>
                  <a:srgbClr val="FF0000"/>
                </a:solidFill>
                <a:latin typeface="+mj-lt"/>
              </a:rPr>
              <a:t>WPF, Silverlight Desktop/web, and on Windows</a:t>
            </a:r>
            <a:r>
              <a:rPr lang="en-US" sz="1950" dirty="0">
                <a:solidFill>
                  <a:srgbClr val="111111"/>
                </a:solidFill>
                <a:latin typeface="+mj-lt"/>
              </a:rPr>
              <a:t>. Many commercial applications, including Microsoft Expression products, were built following MVVM</a:t>
            </a:r>
          </a:p>
          <a:p>
            <a:pPr marL="257175" indent="-257175" algn="just">
              <a:spcBef>
                <a:spcPts val="900"/>
              </a:spcBef>
              <a:spcAft>
                <a:spcPts val="900"/>
              </a:spcAft>
              <a:buClr>
                <a:srgbClr val="973735"/>
              </a:buClr>
              <a:buSzPct val="50000"/>
              <a:buFont typeface="Wingdings" pitchFamily="2" charset="2"/>
              <a:buChar char="u"/>
              <a:tabLst>
                <a:tab pos="180975" algn="l"/>
              </a:tabLst>
              <a:defRPr/>
            </a:pPr>
            <a:r>
              <a:rPr lang="en-US" sz="1950" dirty="0">
                <a:solidFill>
                  <a:srgbClr val="111111"/>
                </a:solidFill>
                <a:latin typeface="+mj-lt"/>
              </a:rPr>
              <a:t>The Model, View, </a:t>
            </a:r>
            <a:r>
              <a:rPr lang="en-US" sz="1950" dirty="0" err="1">
                <a:solidFill>
                  <a:srgbClr val="111111"/>
                </a:solidFill>
                <a:latin typeface="+mj-lt"/>
              </a:rPr>
              <a:t>ViewModel</a:t>
            </a:r>
            <a:r>
              <a:rPr lang="en-US" sz="1950" dirty="0">
                <a:solidFill>
                  <a:srgbClr val="111111"/>
                </a:solidFill>
                <a:latin typeface="+mj-lt"/>
              </a:rPr>
              <a:t> (MVVM pattern) is all about guiding us in how to organize and structure our code to write maintainable, testable and extensible applications</a:t>
            </a:r>
          </a:p>
        </p:txBody>
      </p:sp>
    </p:spTree>
    <p:extLst>
      <p:ext uri="{BB962C8B-B14F-4D97-AF65-F5344CB8AC3E}">
        <p14:creationId xmlns:p14="http://schemas.microsoft.com/office/powerpoint/2010/main" val="21359423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297573" y="1397255"/>
            <a:ext cx="8846427" cy="431575"/>
          </a:xfrm>
        </p:spPr>
        <p:txBody>
          <a:bodyPr>
            <a:noAutofit/>
          </a:bodyPr>
          <a:lstStyle/>
          <a:p>
            <a:r>
              <a:rPr lang="en-US" sz="3000"/>
              <a:t>MVVM Pattern (Model-View-ViewModel)</a:t>
            </a:r>
            <a:endParaRPr lang="en-US" sz="3000"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737375" y="1930002"/>
            <a:ext cx="5260120" cy="3678718"/>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6416423" y="1848120"/>
            <a:ext cx="1804814" cy="3760600"/>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2069977"/>
            <a:ext cx="9079057" cy="3598421"/>
          </a:xfrm>
          <a:prstGeom prst="rect">
            <a:avLst/>
          </a:prstGeom>
          <a:noFill/>
        </p:spPr>
        <p:txBody>
          <a:bodyPr wrap="square">
            <a:spAutoFit/>
          </a:bodyPr>
          <a:lstStyle/>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Model: The model is </a:t>
            </a:r>
            <a:r>
              <a:rPr lang="en-US" sz="1950" dirty="0">
                <a:solidFill>
                  <a:srgbClr val="FF0000"/>
                </a:solidFill>
                <a:latin typeface="+mj-lt"/>
              </a:rPr>
              <a:t>the object representation of data</a:t>
            </a:r>
            <a:r>
              <a:rPr lang="en-US" sz="1950" dirty="0">
                <a:solidFill>
                  <a:srgbClr val="111111"/>
                </a:solidFill>
                <a:latin typeface="+mj-lt"/>
              </a:rPr>
              <a:t>. In MVVM, models are conceptually the same as the models from data access layer (DAL)</a:t>
            </a:r>
          </a:p>
          <a:p>
            <a:pPr marL="257175" indent="-257175" algn="just">
              <a:spcBef>
                <a:spcPts val="750"/>
              </a:spcBef>
              <a:buClr>
                <a:srgbClr val="973735"/>
              </a:buClr>
              <a:buSzPct val="50000"/>
              <a:buFont typeface="Wingdings" pitchFamily="2" charset="2"/>
              <a:buChar char="u"/>
              <a:tabLst>
                <a:tab pos="180975" algn="l"/>
              </a:tabLst>
              <a:defRPr/>
            </a:pPr>
            <a:r>
              <a:rPr lang="en-US" sz="1950" dirty="0" err="1">
                <a:solidFill>
                  <a:srgbClr val="111111"/>
                </a:solidFill>
                <a:latin typeface="+mj-lt"/>
              </a:rPr>
              <a:t>ViewModel</a:t>
            </a:r>
            <a:r>
              <a:rPr lang="en-US" sz="1950" dirty="0">
                <a:solidFill>
                  <a:srgbClr val="111111"/>
                </a:solidFill>
                <a:latin typeface="+mj-lt"/>
              </a:rPr>
              <a:t> is a non-visual class. The MVVM Design Pattern does not derive from any WPF based class. The </a:t>
            </a:r>
            <a:r>
              <a:rPr lang="en-US" sz="1950" dirty="0" err="1">
                <a:solidFill>
                  <a:srgbClr val="111111"/>
                </a:solidFill>
                <a:latin typeface="+mj-lt"/>
              </a:rPr>
              <a:t>ViewModel</a:t>
            </a:r>
            <a:r>
              <a:rPr lang="en-US" sz="1950" dirty="0">
                <a:solidFill>
                  <a:srgbClr val="111111"/>
                </a:solidFill>
                <a:latin typeface="+mj-lt"/>
              </a:rPr>
              <a:t> is unaware of the view directly. </a:t>
            </a:r>
            <a:r>
              <a:rPr lang="en-US" sz="1950" dirty="0">
                <a:solidFill>
                  <a:srgbClr val="FF0000"/>
                </a:solidFill>
                <a:latin typeface="+mj-lt"/>
              </a:rPr>
              <a:t>Communication between the View and </a:t>
            </a:r>
            <a:r>
              <a:rPr lang="en-US" sz="1950" dirty="0" err="1">
                <a:solidFill>
                  <a:srgbClr val="FF0000"/>
                </a:solidFill>
                <a:latin typeface="+mj-lt"/>
              </a:rPr>
              <a:t>ViewModel</a:t>
            </a:r>
            <a:r>
              <a:rPr lang="en-US" sz="1950" dirty="0">
                <a:solidFill>
                  <a:srgbClr val="FF0000"/>
                </a:solidFill>
                <a:latin typeface="+mj-lt"/>
              </a:rPr>
              <a:t> is through some property and binding. </a:t>
            </a:r>
            <a:r>
              <a:rPr lang="en-US" sz="1950" dirty="0">
                <a:solidFill>
                  <a:srgbClr val="111111"/>
                </a:solidFill>
                <a:latin typeface="+mj-lt"/>
              </a:rPr>
              <a:t>Models are connected directly to the </a:t>
            </a:r>
            <a:r>
              <a:rPr lang="en-US" sz="1950" dirty="0" err="1">
                <a:solidFill>
                  <a:srgbClr val="111111"/>
                </a:solidFill>
                <a:latin typeface="+mj-lt"/>
              </a:rPr>
              <a:t>ViewModel</a:t>
            </a:r>
            <a:r>
              <a:rPr lang="en-US" sz="1950" dirty="0">
                <a:solidFill>
                  <a:srgbClr val="111111"/>
                </a:solidFill>
                <a:latin typeface="+mj-lt"/>
              </a:rPr>
              <a:t> and invoke a method by the model class, it knows what the model has, like properties, methods etcetera and also is aware of what the view needs</a:t>
            </a:r>
          </a:p>
          <a:p>
            <a:pPr marL="257175" indent="-257175" algn="just">
              <a:spcBef>
                <a:spcPts val="750"/>
              </a:spcBef>
              <a:buClr>
                <a:srgbClr val="973735"/>
              </a:buClr>
              <a:buSzPct val="50000"/>
              <a:buFont typeface="Wingdings" pitchFamily="2" charset="2"/>
              <a:buChar char="u"/>
              <a:tabLst>
                <a:tab pos="180975" algn="l"/>
              </a:tabLst>
              <a:defRPr/>
            </a:pPr>
            <a:r>
              <a:rPr lang="en-US" sz="1950" dirty="0">
                <a:solidFill>
                  <a:srgbClr val="111111"/>
                </a:solidFill>
                <a:latin typeface="+mj-lt"/>
              </a:rPr>
              <a:t>View: The View is </a:t>
            </a:r>
            <a:r>
              <a:rPr lang="en-US" sz="1950" dirty="0">
                <a:solidFill>
                  <a:srgbClr val="FF0000"/>
                </a:solidFill>
                <a:latin typeface="+mj-lt"/>
              </a:rPr>
              <a:t>the graphical interface </a:t>
            </a:r>
            <a:r>
              <a:rPr lang="en-US" sz="1950" dirty="0" err="1">
                <a:solidFill>
                  <a:srgbClr val="FF0000"/>
                </a:solidFill>
                <a:latin typeface="+mj-lt"/>
              </a:rPr>
              <a:t>incharge</a:t>
            </a:r>
            <a:r>
              <a:rPr lang="en-US" sz="1950" dirty="0">
                <a:solidFill>
                  <a:srgbClr val="FF0000"/>
                </a:solidFill>
                <a:latin typeface="+mj-lt"/>
              </a:rPr>
              <a:t> of displaying data to users and interacting with them.</a:t>
            </a:r>
            <a:r>
              <a:rPr lang="en-US" sz="1950" dirty="0">
                <a:solidFill>
                  <a:srgbClr val="111111"/>
                </a:solidFill>
                <a:latin typeface="+mj-lt"/>
              </a:rPr>
              <a:t> In a WPF application, the View might be a </a:t>
            </a:r>
            <a:r>
              <a:rPr lang="en-US" sz="1950" dirty="0" err="1">
                <a:solidFill>
                  <a:srgbClr val="111111"/>
                </a:solidFill>
                <a:latin typeface="+mj-lt"/>
              </a:rPr>
              <a:t>UserControl</a:t>
            </a:r>
            <a:r>
              <a:rPr lang="en-US" sz="1950" dirty="0">
                <a:solidFill>
                  <a:srgbClr val="111111"/>
                </a:solidFill>
                <a:latin typeface="+mj-lt"/>
              </a:rPr>
              <a:t>, a Window, or a Page</a:t>
            </a: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297573" y="1397255"/>
            <a:ext cx="8846427" cy="431575"/>
          </a:xfrm>
        </p:spPr>
        <p:txBody>
          <a:bodyPr>
            <a:noAutofit/>
          </a:bodyPr>
          <a:lstStyle/>
          <a:p>
            <a:r>
              <a:rPr lang="en-US" sz="3000"/>
              <a:t>MVVM Pattern (Model-View-ViewModel)</a:t>
            </a:r>
            <a:endParaRPr lang="en-US" sz="3000" dirty="0"/>
          </a:p>
        </p:txBody>
      </p:sp>
    </p:spTree>
    <p:extLst>
      <p:ext uri="{BB962C8B-B14F-4D97-AF65-F5344CB8AC3E}">
        <p14:creationId xmlns:p14="http://schemas.microsoft.com/office/powerpoint/2010/main" val="2552795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628650" y="5709892"/>
            <a:ext cx="2057400" cy="273844"/>
          </a:xfrm>
        </p:spPr>
        <p:txBody>
          <a:bodyPr/>
          <a:lstStyle>
            <a:lvl1pPr>
              <a:defRPr>
                <a:solidFill>
                  <a:schemeClr val="tx1"/>
                </a:solidFill>
              </a:defRPr>
            </a:lvl1pPr>
          </a:lstStyle>
          <a:p>
            <a:fld id="{5DCBE059-FAD7-45D8-8659-E6542D1E092D}" type="datetime1">
              <a:rPr lang="en-US" smtClean="0"/>
              <a:t>21/08/2022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6514545" y="5717775"/>
            <a:ext cx="2057400" cy="273844"/>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97573" y="1397255"/>
            <a:ext cx="8365578" cy="431575"/>
          </a:xfrm>
        </p:spPr>
        <p:txBody>
          <a:bodyPr>
            <a:noAutofit/>
          </a:bodyPr>
          <a:lstStyle/>
          <a:p>
            <a:r>
              <a:rPr lang="en-US" sz="3000"/>
              <a:t>MVVM Advantages</a:t>
            </a:r>
            <a:endParaRPr lang="en-US" sz="3000"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2046158"/>
            <a:ext cx="9132130" cy="3817071"/>
          </a:xfrm>
          <a:prstGeom prst="rect">
            <a:avLst/>
          </a:prstGeom>
          <a:noFill/>
        </p:spPr>
        <p:txBody>
          <a:bodyPr wrap="square">
            <a:spAutoFit/>
          </a:bodyPr>
          <a:lstStyle/>
          <a:p>
            <a:pPr marL="257175" indent="-257175" algn="just">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Maintainability</a:t>
            </a:r>
          </a:p>
          <a:p>
            <a:pPr marL="385763" indent="-172641" algn="just">
              <a:lnSpc>
                <a:spcPct val="90000"/>
              </a:lnSpc>
              <a:spcBef>
                <a:spcPts val="225"/>
              </a:spcBef>
              <a:spcAft>
                <a:spcPts val="225"/>
              </a:spcAft>
              <a:buClr>
                <a:srgbClr val="973735"/>
              </a:buClr>
              <a:buSzPct val="70000"/>
              <a:buFont typeface="Wingdings" panose="05000000000000000000" pitchFamily="2" charset="2"/>
              <a:buChar char="§"/>
              <a:defRPr/>
            </a:pPr>
            <a:r>
              <a:rPr lang="en-US" sz="1725" dirty="0">
                <a:solidFill>
                  <a:srgbClr val="FF0000"/>
                </a:solidFill>
              </a:rPr>
              <a:t>A clean separation </a:t>
            </a:r>
            <a:r>
              <a:rPr lang="en-US" sz="1725" dirty="0"/>
              <a:t>of different kinds of code should make it easier to go into one or several of those more granular and focused parts and make changes without worrying. That means we can remain agile and keep moving out to new releases quickly</a:t>
            </a:r>
          </a:p>
          <a:p>
            <a:pPr marL="257175" indent="-257175" algn="just">
              <a:lnSpc>
                <a:spcPct val="90000"/>
              </a:lnSpc>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Testability</a:t>
            </a:r>
          </a:p>
          <a:p>
            <a:pPr marL="385763" indent="-172641" algn="just">
              <a:lnSpc>
                <a:spcPct val="90000"/>
              </a:lnSpc>
              <a:spcBef>
                <a:spcPts val="225"/>
              </a:spcBef>
              <a:spcAft>
                <a:spcPts val="225"/>
              </a:spcAft>
              <a:buClr>
                <a:srgbClr val="973735"/>
              </a:buClr>
              <a:buSzPct val="70000"/>
              <a:buFont typeface="Wingdings" panose="05000000000000000000" pitchFamily="2" charset="2"/>
              <a:buChar char="§"/>
              <a:defRPr/>
            </a:pPr>
            <a:r>
              <a:rPr lang="en-US" sz="1725" dirty="0"/>
              <a:t>With MVVM </a:t>
            </a:r>
            <a:r>
              <a:rPr lang="en-US" sz="1725" dirty="0">
                <a:solidFill>
                  <a:srgbClr val="FF0000"/>
                </a:solidFill>
              </a:rPr>
              <a:t>each piece of code is more granular </a:t>
            </a:r>
            <a:r>
              <a:rPr lang="en-US" sz="1725" dirty="0"/>
              <a:t>and if it is implemented right our external and internal dependences are in separate pieces of code from the parts with the core logic that we would like to test. That makes it a lot </a:t>
            </a:r>
            <a:r>
              <a:rPr lang="en-US" sz="1725" dirty="0">
                <a:solidFill>
                  <a:srgbClr val="FF0000"/>
                </a:solidFill>
              </a:rPr>
              <a:t>easier to write unit tests against a core logic</a:t>
            </a:r>
          </a:p>
          <a:p>
            <a:pPr marL="257175" indent="-257175" algn="just">
              <a:lnSpc>
                <a:spcPct val="90000"/>
              </a:lnSpc>
              <a:spcBef>
                <a:spcPts val="225"/>
              </a:spcBef>
              <a:spcAft>
                <a:spcPts val="225"/>
              </a:spcAft>
              <a:buClr>
                <a:srgbClr val="973735"/>
              </a:buClr>
              <a:buSzPct val="50000"/>
              <a:buFont typeface="Wingdings" pitchFamily="2" charset="2"/>
              <a:buChar char="u"/>
              <a:tabLst>
                <a:tab pos="180975" algn="l"/>
              </a:tabLst>
              <a:defRPr/>
            </a:pPr>
            <a:r>
              <a:rPr lang="en-US" sz="1950" dirty="0">
                <a:solidFill>
                  <a:srgbClr val="111111"/>
                </a:solidFill>
                <a:latin typeface="+mj-lt"/>
              </a:rPr>
              <a:t>Extensibility</a:t>
            </a:r>
          </a:p>
          <a:p>
            <a:pPr marL="385763" indent="-172641" algn="just">
              <a:lnSpc>
                <a:spcPct val="90000"/>
              </a:lnSpc>
              <a:spcBef>
                <a:spcPts val="225"/>
              </a:spcBef>
              <a:spcAft>
                <a:spcPts val="225"/>
              </a:spcAft>
              <a:buClr>
                <a:srgbClr val="973735"/>
              </a:buClr>
              <a:buSzPct val="70000"/>
              <a:buFont typeface="Wingdings" panose="05000000000000000000" pitchFamily="2" charset="2"/>
              <a:buChar char="§"/>
              <a:defRPr/>
            </a:pPr>
            <a:r>
              <a:rPr lang="en-US" sz="1725" dirty="0"/>
              <a:t>It sometimes overlaps with maintainability, because of the clean separation boundaries and more granular pieces of code. We have </a:t>
            </a:r>
            <a:r>
              <a:rPr lang="en-US" sz="1725" dirty="0">
                <a:solidFill>
                  <a:srgbClr val="FF0000"/>
                </a:solidFill>
              </a:rPr>
              <a:t>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3">
            <a:extLst>
              <a:ext uri="{FF2B5EF4-FFF2-40B4-BE49-F238E27FC236}">
                <a16:creationId xmlns:a16="http://schemas.microsoft.com/office/drawing/2014/main" id="{4E52311F-70C1-419B-A1ED-FD81B9C5E8A5}"/>
              </a:ext>
            </a:extLst>
          </p:cNvPr>
          <p:cNvSpPr>
            <a:spLocks noChangeArrowheads="1" noChangeShapeType="1" noTextEdit="1"/>
          </p:cNvSpPr>
          <p:nvPr/>
        </p:nvSpPr>
        <p:spPr bwMode="gray">
          <a:xfrm>
            <a:off x="1905000" y="3657600"/>
            <a:ext cx="5715000" cy="857250"/>
          </a:xfrm>
          <a:prstGeom prst="rect">
            <a:avLst/>
          </a:prstGeom>
        </p:spPr>
        <p:txBody>
          <a:bodyPr wrap="none" fromWordArt="1">
            <a:prstTxWarp prst="textDeflate">
              <a:avLst>
                <a:gd name="adj" fmla="val 0"/>
              </a:avLst>
            </a:prstTxWarp>
          </a:bodyPr>
          <a:lstStyle/>
          <a:p>
            <a:pPr algn="ctr"/>
            <a:r>
              <a:rPr lang="en-US" sz="5400" kern="1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rPr>
              <a:t>Thank You !</a:t>
            </a:r>
          </a:p>
        </p:txBody>
      </p:sp>
    </p:spTree>
  </p:cSld>
  <p:clrMapOvr>
    <a:masterClrMapping/>
  </p:clrMapOvr>
</p:sld>
</file>

<file path=ppt/theme/theme1.xml><?xml version="1.0" encoding="utf-8"?>
<a:theme xmlns:a="http://schemas.openxmlformats.org/drawingml/2006/main" name="VKU_Presentation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VKU_Presentation_Template</Template>
  <TotalTime>1772</TotalTime>
  <Words>7938</Words>
  <Application>Microsoft Office PowerPoint</Application>
  <PresentationFormat>On-screen Show (4:3)</PresentationFormat>
  <Paragraphs>868</Paragraphs>
  <Slides>97</Slides>
  <Notes>53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맑은 고딕</vt:lpstr>
      <vt:lpstr>Arial</vt:lpstr>
      <vt:lpstr>Calibri</vt:lpstr>
      <vt:lpstr>Calibri Light</vt:lpstr>
      <vt:lpstr>Consolas</vt:lpstr>
      <vt:lpstr>Tahoma</vt:lpstr>
      <vt:lpstr>Verdana</vt:lpstr>
      <vt:lpstr>Wingdings</vt:lpstr>
      <vt:lpstr>VKU_Presentation_Template</vt:lpstr>
      <vt:lpstr>Chapter 8 Windows Presentation Foundation (WPF)</vt:lpstr>
      <vt:lpstr> Overview Windows Presentation Foundation</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loivn</dc:creator>
  <cp:lastModifiedBy>NGUYEN VAN LOI</cp:lastModifiedBy>
  <cp:revision>123</cp:revision>
  <dcterms:created xsi:type="dcterms:W3CDTF">2010-05-02T14:13:59Z</dcterms:created>
  <dcterms:modified xsi:type="dcterms:W3CDTF">2022-08-21T15:18:24Z</dcterms:modified>
</cp:coreProperties>
</file>