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8404800" cy="38404800"/>
  <p:notesSz cx="6858000" cy="9144000"/>
  <p:defaultTextStyle>
    <a:defPPr>
      <a:defRPr lang="en-US"/>
    </a:defPPr>
    <a:lvl1pPr marL="0" algn="l" defTabSz="3686767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1pPr>
    <a:lvl2pPr marL="1843384" algn="l" defTabSz="3686767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2pPr>
    <a:lvl3pPr marL="3686767" algn="l" defTabSz="3686767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3pPr>
    <a:lvl4pPr marL="5530152" algn="l" defTabSz="3686767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4pPr>
    <a:lvl5pPr marL="7373536" algn="l" defTabSz="3686767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5pPr>
    <a:lvl6pPr marL="9216919" algn="l" defTabSz="3686767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6pPr>
    <a:lvl7pPr marL="11060303" algn="l" defTabSz="3686767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7pPr>
    <a:lvl8pPr marL="12903686" algn="l" defTabSz="3686767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8pPr>
    <a:lvl9pPr marL="14747072" algn="l" defTabSz="3686767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5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7"/>
    <p:restoredTop sz="94613"/>
  </p:normalViewPr>
  <p:slideViewPr>
    <p:cSldViewPr snapToGrid="0" snapToObjects="1">
      <p:cViewPr>
        <p:scale>
          <a:sx n="15" d="100"/>
          <a:sy n="15" d="100"/>
        </p:scale>
        <p:origin x="808" y="1216"/>
      </p:cViewPr>
      <p:guideLst>
        <p:guide orient="horz" pos="12095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1B2C-7FEC-A643-940A-7934DC981F4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883" y="9486144"/>
            <a:ext cx="30166791" cy="1742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117" y="16603536"/>
            <a:ext cx="14323065" cy="1725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374192" y="3474267"/>
            <a:ext cx="23406499" cy="1941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16" dirty="0">
                <a:latin typeface="Raleway Medium"/>
                <a:ea typeface="Blanch Caps" charset="0"/>
                <a:cs typeface="Raleway Medium"/>
              </a:rPr>
              <a:t>DATA:THE NEW ASSET CLASS</a:t>
            </a:r>
            <a:endParaRPr lang="en-US" sz="12016" dirty="0">
              <a:latin typeface="Raleway Medium"/>
              <a:ea typeface="Blanch Caps" charset="0"/>
              <a:cs typeface="Raleway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30540" y="9205777"/>
            <a:ext cx="27936904" cy="10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9" dirty="0">
                <a:latin typeface="Raleway Medium" charset="0"/>
                <a:ea typeface="Raleway Medium" charset="0"/>
                <a:cs typeface="Raleway Medium" charset="0"/>
              </a:rPr>
              <a:t>Data Types</a:t>
            </a:r>
            <a:endParaRPr lang="en-US" sz="6009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033" y="10765090"/>
            <a:ext cx="2075675" cy="1688728"/>
          </a:xfrm>
          <a:prstGeom prst="rect">
            <a:avLst/>
          </a:prstGeom>
        </p:spPr>
      </p:pic>
      <p:pic>
        <p:nvPicPr>
          <p:cNvPr id="16" name="Picture 15" descr="Surv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841" y="10710724"/>
            <a:ext cx="1919883" cy="1285211"/>
          </a:xfrm>
          <a:prstGeom prst="rect">
            <a:avLst/>
          </a:prstGeom>
        </p:spPr>
      </p:pic>
      <p:pic>
        <p:nvPicPr>
          <p:cNvPr id="17" name="Picture 16" descr="medical recor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746" y="10690325"/>
            <a:ext cx="2535372" cy="1763493"/>
          </a:xfrm>
          <a:prstGeom prst="rect">
            <a:avLst/>
          </a:prstGeom>
        </p:spPr>
      </p:pic>
      <p:pic>
        <p:nvPicPr>
          <p:cNvPr id="18" name="Picture 17" descr="Credit car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730" y="10730940"/>
            <a:ext cx="3127285" cy="1956894"/>
          </a:xfrm>
          <a:prstGeom prst="rect">
            <a:avLst/>
          </a:prstGeom>
        </p:spPr>
      </p:pic>
      <p:pic>
        <p:nvPicPr>
          <p:cNvPr id="19" name="Picture 18" descr="Social medi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839" y="10640851"/>
            <a:ext cx="3686212" cy="19966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630541" y="13133073"/>
            <a:ext cx="6841041" cy="13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3" b="1" dirty="0">
                <a:latin typeface="Trebuchet MS" charset="0"/>
                <a:ea typeface="Trebuchet MS" charset="0"/>
                <a:cs typeface="Trebuchet MS" charset="0"/>
              </a:rPr>
              <a:t>Designed Data Collections</a:t>
            </a:r>
          </a:p>
          <a:p>
            <a:r>
              <a:rPr lang="en-US" sz="2773" dirty="0">
                <a:latin typeface="Trebuchet MS" charset="0"/>
                <a:ea typeface="Trebuchet MS" charset="0"/>
                <a:cs typeface="Trebuchet MS" charset="0"/>
              </a:rPr>
              <a:t>Statistically designed and intentional observational data collections</a:t>
            </a:r>
            <a:endParaRPr lang="en-US" sz="2773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46747" y="13133073"/>
            <a:ext cx="6841041" cy="13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3" b="1" dirty="0">
                <a:latin typeface="Trebuchet MS" charset="0"/>
                <a:ea typeface="Trebuchet MS" charset="0"/>
                <a:cs typeface="Trebuchet MS" charset="0"/>
              </a:rPr>
              <a:t>Administrative Data</a:t>
            </a:r>
          </a:p>
          <a:p>
            <a:r>
              <a:rPr lang="en-US" sz="2773" dirty="0">
                <a:latin typeface="Trebuchet MS" charset="0"/>
                <a:ea typeface="Trebuchet MS" charset="0"/>
                <a:cs typeface="Trebuchet MS" charset="0"/>
              </a:rPr>
              <a:t>Data collected for the administration of an organization or program</a:t>
            </a:r>
            <a:endParaRPr lang="en-US" sz="2773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06367" y="13133073"/>
            <a:ext cx="6116434" cy="13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3" b="1" dirty="0">
                <a:latin typeface="Trebuchet MS" charset="0"/>
                <a:ea typeface="Trebuchet MS" charset="0"/>
                <a:cs typeface="Trebuchet MS" charset="0"/>
              </a:rPr>
              <a:t>Opportunity Data</a:t>
            </a:r>
          </a:p>
          <a:p>
            <a:r>
              <a:rPr lang="en-US" sz="2773" dirty="0">
                <a:latin typeface="Trebuchet MS" charset="0"/>
                <a:ea typeface="Trebuchet MS" charset="0"/>
                <a:cs typeface="Trebuchet MS" charset="0"/>
              </a:rPr>
              <a:t>Data generated as we move through our daily paces</a:t>
            </a:r>
            <a:endParaRPr lang="en-US" sz="2773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48560" y="13169820"/>
            <a:ext cx="6284695" cy="13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3" b="1" dirty="0">
                <a:latin typeface="Trebuchet MS" charset="0"/>
                <a:ea typeface="Trebuchet MS" charset="0"/>
                <a:cs typeface="Trebuchet MS" charset="0"/>
              </a:rPr>
              <a:t>Procedural Data</a:t>
            </a:r>
          </a:p>
          <a:p>
            <a:r>
              <a:rPr lang="en-US" sz="2773" dirty="0">
                <a:latin typeface="Trebuchet MS" charset="0"/>
                <a:ea typeface="Trebuchet MS" charset="0"/>
                <a:cs typeface="Trebuchet MS" charset="0"/>
              </a:rPr>
              <a:t>Data derived from policies and procedures </a:t>
            </a:r>
            <a:endParaRPr lang="en-US" sz="2773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44107" y="11512751"/>
            <a:ext cx="1715450" cy="11750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802" y="10705815"/>
            <a:ext cx="2537925" cy="21872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630541" y="16331056"/>
            <a:ext cx="12049132" cy="10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9" dirty="0">
                <a:latin typeface="Raleway Medium" charset="0"/>
                <a:ea typeface="Raleway Medium" charset="0"/>
                <a:cs typeface="Raleway Medium" charset="0"/>
              </a:rPr>
              <a:t>Veracity and Value </a:t>
            </a:r>
            <a:endParaRPr lang="en-US" sz="6009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81" y="16603536"/>
            <a:ext cx="14323065" cy="172538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591805" y="16331056"/>
            <a:ext cx="12049132" cy="10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9" dirty="0">
                <a:latin typeface="Raleway Medium" charset="0"/>
                <a:ea typeface="Raleway Medium" charset="0"/>
                <a:cs typeface="Raleway Medium" charset="0"/>
              </a:rPr>
              <a:t>Social and Behavioral Data Flows </a:t>
            </a:r>
            <a:endParaRPr lang="en-US" sz="6009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404" y="25869611"/>
            <a:ext cx="30166791" cy="174291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630540" y="24864151"/>
            <a:ext cx="27936904" cy="10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9" dirty="0">
                <a:latin typeface="Raleway Medium" charset="0"/>
                <a:ea typeface="Raleway Medium" charset="0"/>
                <a:cs typeface="Raleway Medium" charset="0"/>
              </a:rPr>
              <a:t>Governance, Structure, and Quality </a:t>
            </a:r>
            <a:endParaRPr lang="en-US" sz="6009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883" y="31884314"/>
            <a:ext cx="30166791" cy="174291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0630540" y="31603947"/>
            <a:ext cx="27936904" cy="10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9" dirty="0">
                <a:latin typeface="Raleway Medium" charset="0"/>
                <a:ea typeface="Raleway Medium" charset="0"/>
                <a:cs typeface="Raleway Medium" charset="0"/>
              </a:rPr>
              <a:t>Challenge and Opportunities </a:t>
            </a:r>
            <a:endParaRPr lang="en-US" sz="6009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64819" y="5552434"/>
            <a:ext cx="20775028" cy="13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67" dirty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Sallie Keller, Aaron Schroeder, Stephanie Shipp, David Higdon, </a:t>
            </a:r>
            <a:br>
              <a:rPr lang="en-US" sz="4067" dirty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4067" dirty="0" err="1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Gizem</a:t>
            </a:r>
            <a:r>
              <a:rPr lang="en-US" sz="4067" dirty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4067" dirty="0" err="1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Korkmaz,Emily</a:t>
            </a:r>
            <a:r>
              <a:rPr lang="en-US" sz="4067" dirty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4067" dirty="0" err="1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Molfino</a:t>
            </a:r>
            <a:r>
              <a:rPr lang="en-US" sz="4067" dirty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, Mark Orr, </a:t>
            </a:r>
            <a:r>
              <a:rPr lang="en-US" sz="4067" dirty="0" err="1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Bianica</a:t>
            </a:r>
            <a:r>
              <a:rPr lang="en-US" sz="4067" dirty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4067" dirty="0" err="1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Pires</a:t>
            </a:r>
            <a:r>
              <a:rPr lang="en-US" sz="4067" dirty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, Katie </a:t>
            </a:r>
            <a:r>
              <a:rPr lang="en-US" sz="4067" dirty="0" err="1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Ziemer</a:t>
            </a:r>
            <a:endParaRPr lang="en-US" sz="4067" dirty="0">
              <a:solidFill>
                <a:schemeClr val="bg2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05600" y="19942013"/>
            <a:ext cx="192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400" dirty="0">
                <a:latin typeface="Raleway Medium"/>
                <a:ea typeface="Blanch Caps" charset="0"/>
                <a:cs typeface="Raleway Medium"/>
              </a:rPr>
              <a:t>Understanding Social Diffusion Dynamics Using Networked Cognitive Systems</a:t>
            </a:r>
            <a:endParaRPr lang="en-US" sz="8400" dirty="0">
              <a:latin typeface="Raleway Medium"/>
              <a:ea typeface="Blanch Caps" charset="0"/>
              <a:cs typeface="Raleway Medium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54545" y="-117052"/>
            <a:ext cx="43003104" cy="38521852"/>
            <a:chOff x="-62337" y="-133774"/>
            <a:chExt cx="49146404" cy="44024974"/>
          </a:xfrm>
        </p:grpSpPr>
        <p:grpSp>
          <p:nvGrpSpPr>
            <p:cNvPr id="24" name="Group 23"/>
            <p:cNvGrpSpPr/>
            <p:nvPr/>
          </p:nvGrpSpPr>
          <p:grpSpPr>
            <a:xfrm>
              <a:off x="-62337" y="-133774"/>
              <a:ext cx="49146404" cy="43891200"/>
              <a:chOff x="-137151" y="231986"/>
              <a:chExt cx="49054862" cy="43891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-137151" y="231986"/>
                <a:ext cx="49054862" cy="43891200"/>
                <a:chOff x="-137151" y="231986"/>
                <a:chExt cx="49054862" cy="4389622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203893" y="231986"/>
                  <a:ext cx="43713818" cy="43896226"/>
                  <a:chOff x="-23392804" y="102542"/>
                  <a:chExt cx="43713818" cy="43896226"/>
                </a:xfrm>
              </p:grpSpPr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3392804" y="102542"/>
                    <a:ext cx="38637269" cy="43896226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2445567" y="41851739"/>
                    <a:ext cx="7875447" cy="4956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2218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Raleway Medium" charset="0"/>
                        <a:ea typeface="Raleway Medium" charset="0"/>
                        <a:cs typeface="Raleway Medium" charset="0"/>
                      </a:rPr>
                      <a:t>bi.vt.edu</a:t>
                    </a:r>
                    <a:r>
                      <a:rPr lang="en-US" sz="2218" dirty="0">
                        <a:solidFill>
                          <a:schemeClr val="bg2">
                            <a:lumMod val="50000"/>
                          </a:schemeClr>
                        </a:solidFill>
                        <a:latin typeface="Raleway Medium" charset="0"/>
                        <a:ea typeface="Raleway Medium" charset="0"/>
                        <a:cs typeface="Raleway Medium" charset="0"/>
                      </a:rPr>
                      <a:t>/</a:t>
                    </a:r>
                    <a:r>
                      <a:rPr lang="en-US" sz="2218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Raleway Medium" charset="0"/>
                        <a:ea typeface="Raleway Medium" charset="0"/>
                        <a:cs typeface="Raleway Medium" charset="0"/>
                      </a:rPr>
                      <a:t>sdal</a:t>
                    </a:r>
                    <a:endParaRPr lang="en-US" sz="2218" dirty="0">
                      <a:solidFill>
                        <a:schemeClr val="bg2">
                          <a:lumMod val="50000"/>
                        </a:schemeClr>
                      </a:solidFill>
                      <a:latin typeface="Raleway Medium" charset="0"/>
                      <a:ea typeface="Raleway Medium" charset="0"/>
                      <a:cs typeface="Raleway Medium" charset="0"/>
                    </a:endParaRPr>
                  </a:p>
                </p:txBody>
              </p:sp>
            </p:grpSp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37151" y="231986"/>
                  <a:ext cx="38637269" cy="43896226"/>
                </a:xfrm>
                <a:prstGeom prst="rect">
                  <a:avLst/>
                </a:prstGeom>
              </p:spPr>
            </p:pic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242" y="1473298"/>
                <a:ext cx="9203183" cy="372957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1297" y="41701877"/>
                <a:ext cx="6037073" cy="1958695"/>
              </a:xfrm>
              <a:prstGeom prst="rect">
                <a:avLst/>
              </a:prstGeom>
            </p:spPr>
          </p:pic>
        </p:grpSp>
        <p:sp>
          <p:nvSpPr>
            <p:cNvPr id="25" name="Rectangle 24"/>
            <p:cNvSpPr/>
            <p:nvPr/>
          </p:nvSpPr>
          <p:spPr>
            <a:xfrm>
              <a:off x="36341292" y="-133774"/>
              <a:ext cx="3051127" cy="4402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010" tIns="40005" rIns="80010" bIns="40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35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8805" y="-21484"/>
            <a:ext cx="43003104" cy="38442582"/>
            <a:chOff x="90063" y="-24553"/>
            <a:chExt cx="49146404" cy="43934379"/>
          </a:xfrm>
        </p:grpSpPr>
        <p:grpSp>
          <p:nvGrpSpPr>
            <p:cNvPr id="53" name="Group 52"/>
            <p:cNvGrpSpPr/>
            <p:nvPr/>
          </p:nvGrpSpPr>
          <p:grpSpPr>
            <a:xfrm>
              <a:off x="90063" y="18626"/>
              <a:ext cx="49146404" cy="43891200"/>
              <a:chOff x="-62337" y="-133774"/>
              <a:chExt cx="49146404" cy="438912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-62337" y="-133774"/>
                <a:ext cx="49146404" cy="43891200"/>
                <a:chOff x="-137151" y="231986"/>
                <a:chExt cx="49054862" cy="43891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-137151" y="231986"/>
                  <a:ext cx="49054862" cy="43891200"/>
                  <a:chOff x="-137151" y="231986"/>
                  <a:chExt cx="49054862" cy="43896226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5203893" y="231986"/>
                    <a:ext cx="43713818" cy="43896226"/>
                    <a:chOff x="-23392804" y="102542"/>
                    <a:chExt cx="43713818" cy="43896226"/>
                  </a:xfrm>
                </p:grpSpPr>
                <p:pic>
                  <p:nvPicPr>
                    <p:cNvPr id="61" name="Picture 60"/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23392804" y="102542"/>
                      <a:ext cx="38637269" cy="4389622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2445567" y="41851739"/>
                      <a:ext cx="7875447" cy="495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just"/>
                      <a:r>
                        <a:rPr lang="en-US" sz="2218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Raleway Medium" charset="0"/>
                          <a:ea typeface="Raleway Medium" charset="0"/>
                          <a:cs typeface="Raleway Medium" charset="0"/>
                        </a:rPr>
                        <a:t>bi.vt.edu</a:t>
                      </a:r>
                      <a:r>
                        <a:rPr lang="en-US" sz="2218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aleway Medium" charset="0"/>
                          <a:ea typeface="Raleway Medium" charset="0"/>
                          <a:cs typeface="Raleway Medium" charset="0"/>
                        </a:rPr>
                        <a:t>/</a:t>
                      </a:r>
                      <a:r>
                        <a:rPr lang="en-US" sz="2218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Raleway Medium" charset="0"/>
                          <a:ea typeface="Raleway Medium" charset="0"/>
                          <a:cs typeface="Raleway Medium" charset="0"/>
                        </a:rPr>
                        <a:t>sdal</a:t>
                      </a:r>
                      <a:endParaRPr lang="en-US" sz="2218" dirty="0">
                        <a:solidFill>
                          <a:schemeClr val="bg2">
                            <a:lumMod val="50000"/>
                          </a:schemeClr>
                        </a:solidFill>
                        <a:latin typeface="Raleway Medium" charset="0"/>
                        <a:ea typeface="Raleway Medium" charset="0"/>
                        <a:cs typeface="Raleway Medium" charset="0"/>
                      </a:endParaRPr>
                    </a:p>
                  </p:txBody>
                </p:sp>
              </p:grpSp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2" r="783"/>
                  <a:stretch/>
                </p:blipFill>
                <p:spPr>
                  <a:xfrm>
                    <a:off x="-137151" y="231986"/>
                    <a:ext cx="38333266" cy="4389622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242" y="1473298"/>
                  <a:ext cx="9203183" cy="3729570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1297" y="41701877"/>
                  <a:ext cx="6037073" cy="1958695"/>
                </a:xfrm>
                <a:prstGeom prst="rect">
                  <a:avLst/>
                </a:prstGeom>
              </p:spPr>
            </p:pic>
          </p:grpSp>
          <p:sp>
            <p:nvSpPr>
              <p:cNvPr id="55" name="Rectangle 54"/>
              <p:cNvSpPr/>
              <p:nvPr/>
            </p:nvSpPr>
            <p:spPr>
              <a:xfrm>
                <a:off x="36341292" y="-133774"/>
                <a:ext cx="3051127" cy="43428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010" tIns="40005" rIns="80010" bIns="400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350"/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88" r="14565"/>
            <a:stretch/>
          </p:blipFill>
          <p:spPr>
            <a:xfrm>
              <a:off x="22235943" y="-24553"/>
              <a:ext cx="18288000" cy="4389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00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86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Blanch Caps</vt:lpstr>
      <vt:lpstr>Calibri</vt:lpstr>
      <vt:lpstr>Calibri Light</vt:lpstr>
      <vt:lpstr>Raleway</vt:lpstr>
      <vt:lpstr>Raleway Medium</vt:lpstr>
      <vt:lpstr>Trebuchet MS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2016-07-05T19:56:53Z</dcterms:created>
  <dcterms:modified xsi:type="dcterms:W3CDTF">2017-06-16T23:13:32Z</dcterms:modified>
</cp:coreProperties>
</file>