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0" cy="41549638"/>
  <p:notesSz cx="6858000" cy="9144000"/>
  <p:defaultTextStyle>
    <a:defPPr>
      <a:defRPr lang="en-US"/>
    </a:defPPr>
    <a:lvl1pPr marL="0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1pPr>
    <a:lvl2pPr marL="1874977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2pPr>
    <a:lvl3pPr marL="3749954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3pPr>
    <a:lvl4pPr marL="5624932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4pPr>
    <a:lvl5pPr marL="7499909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5pPr>
    <a:lvl6pPr marL="9374886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6pPr>
    <a:lvl7pPr marL="11249863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7pPr>
    <a:lvl8pPr marL="13124840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8pPr>
    <a:lvl9pPr marL="14999818" algn="l" defTabSz="3749954" rtl="0" eaLnBrk="1" latinLnBrk="0" hangingPunct="1">
      <a:defRPr sz="73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8"/>
    <p:restoredTop sz="94613"/>
  </p:normalViewPr>
  <p:slideViewPr>
    <p:cSldViewPr snapToGrid="0" snapToObjects="1">
      <p:cViewPr>
        <p:scale>
          <a:sx n="35" d="100"/>
          <a:sy n="35" d="100"/>
        </p:scale>
        <p:origin x="-1752" y="-384"/>
      </p:cViewPr>
      <p:guideLst>
        <p:guide orient="horz" pos="1308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6799909"/>
            <a:ext cx="31089600" cy="1446543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1823181"/>
            <a:ext cx="27432000" cy="10031542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2212133"/>
            <a:ext cx="7886700" cy="352113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2212133"/>
            <a:ext cx="23202900" cy="352113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10358568"/>
            <a:ext cx="31546800" cy="17283492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7805569"/>
            <a:ext cx="31546800" cy="9088980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1060667"/>
            <a:ext cx="15544800" cy="26362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1060667"/>
            <a:ext cx="15544800" cy="26362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212143"/>
            <a:ext cx="31546800" cy="8031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10185435"/>
            <a:ext cx="15473360" cy="499172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5177160"/>
            <a:ext cx="15473360" cy="22323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10185435"/>
            <a:ext cx="15549564" cy="499172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5177160"/>
            <a:ext cx="15549564" cy="22323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9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769976"/>
            <a:ext cx="11796712" cy="969491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982388"/>
            <a:ext cx="18516600" cy="2952717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2464892"/>
            <a:ext cx="11796712" cy="23092753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769976"/>
            <a:ext cx="11796712" cy="969491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982388"/>
            <a:ext cx="18516600" cy="2952717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2464892"/>
            <a:ext cx="11796712" cy="23092753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2212143"/>
            <a:ext cx="31546800" cy="8031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1060667"/>
            <a:ext cx="31546800" cy="2636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8510368"/>
            <a:ext cx="8229600" cy="2212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1B2C-7FEC-A643-940A-7934DC981F4F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8510368"/>
            <a:ext cx="12344400" cy="2212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8510368"/>
            <a:ext cx="8229600" cy="2212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F19A-555B-134D-AEFE-81A7C113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704"/>
            <a:ext cx="36576000" cy="41554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23" y="957385"/>
            <a:ext cx="8712200" cy="353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23" y="39039800"/>
            <a:ext cx="5715000" cy="185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8020538"/>
            <a:ext cx="32637046" cy="1885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55" y="15720748"/>
            <a:ext cx="15495932" cy="1866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79516" y="1516368"/>
            <a:ext cx="253231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latin typeface="Raleway Medium"/>
                <a:ea typeface="Blanch Caps" charset="0"/>
                <a:cs typeface="Raleway Medium"/>
              </a:rPr>
              <a:t>DATA:THE NEW ASSET CLASS</a:t>
            </a:r>
            <a:endParaRPr lang="en-US" sz="13000" dirty="0">
              <a:latin typeface="Raleway Medium"/>
              <a:ea typeface="Blanch Caps" charset="0"/>
              <a:cs typeface="Raleway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649" y="7717212"/>
            <a:ext cx="302245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latin typeface="Raleway Medium" charset="0"/>
                <a:ea typeface="Raleway Medium" charset="0"/>
                <a:cs typeface="Raleway Medium" charset="0"/>
              </a:rPr>
              <a:t>Data Types</a:t>
            </a:r>
            <a:endParaRPr lang="en-US" sz="6500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14" y="9404212"/>
            <a:ext cx="2245645" cy="1827012"/>
          </a:xfrm>
          <a:prstGeom prst="rect">
            <a:avLst/>
          </a:prstGeom>
        </p:spPr>
      </p:pic>
      <p:pic>
        <p:nvPicPr>
          <p:cNvPr id="16" name="Picture 15" descr="Survey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20" y="9345394"/>
            <a:ext cx="2077096" cy="1390453"/>
          </a:xfrm>
          <a:prstGeom prst="rect">
            <a:avLst/>
          </a:prstGeom>
        </p:spPr>
      </p:pic>
      <p:pic>
        <p:nvPicPr>
          <p:cNvPr id="17" name="Picture 16" descr="medical record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388" y="9323325"/>
            <a:ext cx="2742985" cy="1907899"/>
          </a:xfrm>
          <a:prstGeom prst="rect">
            <a:avLst/>
          </a:prstGeom>
        </p:spPr>
      </p:pic>
      <p:pic>
        <p:nvPicPr>
          <p:cNvPr id="18" name="Picture 17" descr="Credit car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18" y="9367266"/>
            <a:ext cx="3383368" cy="2117137"/>
          </a:xfrm>
          <a:prstGeom prst="rect">
            <a:avLst/>
          </a:prstGeom>
        </p:spPr>
      </p:pic>
      <p:pic>
        <p:nvPicPr>
          <p:cNvPr id="19" name="Picture 18" descr="Social media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167" y="9269799"/>
            <a:ext cx="3988064" cy="21602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83650" y="11966101"/>
            <a:ext cx="7401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rebuchet MS" charset="0"/>
                <a:ea typeface="Trebuchet MS" charset="0"/>
                <a:cs typeface="Trebuchet MS" charset="0"/>
              </a:rPr>
              <a:t>Designed Data Collections</a:t>
            </a:r>
          </a:p>
          <a:p>
            <a:r>
              <a:rPr lang="en-US" sz="3000" dirty="0" smtClean="0">
                <a:latin typeface="Trebuchet MS" charset="0"/>
                <a:ea typeface="Trebuchet MS" charset="0"/>
                <a:cs typeface="Trebuchet MS" charset="0"/>
              </a:rPr>
              <a:t>Statistically designed and intentional observational data collections</a:t>
            </a:r>
            <a:endParaRPr 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4389" y="11966101"/>
            <a:ext cx="7401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rebuchet MS" charset="0"/>
                <a:ea typeface="Trebuchet MS" charset="0"/>
                <a:cs typeface="Trebuchet MS" charset="0"/>
              </a:rPr>
              <a:t>Administrative Data</a:t>
            </a:r>
          </a:p>
          <a:p>
            <a:r>
              <a:rPr lang="en-US" sz="3000" dirty="0" smtClean="0">
                <a:latin typeface="Trebuchet MS" charset="0"/>
                <a:ea typeface="Trebuchet MS" charset="0"/>
                <a:cs typeface="Trebuchet MS" charset="0"/>
              </a:rPr>
              <a:t>Data collected for the administration of an organization or program</a:t>
            </a:r>
            <a:endParaRPr 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61230" y="11966101"/>
            <a:ext cx="6617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rebuchet MS" charset="0"/>
                <a:ea typeface="Trebuchet MS" charset="0"/>
                <a:cs typeface="Trebuchet MS" charset="0"/>
              </a:rPr>
              <a:t>Opportunity Data</a:t>
            </a:r>
          </a:p>
          <a:p>
            <a:r>
              <a:rPr lang="en-US" sz="3000" dirty="0" smtClean="0">
                <a:latin typeface="Trebuchet MS" charset="0"/>
                <a:ea typeface="Trebuchet MS" charset="0"/>
                <a:cs typeface="Trebuchet MS" charset="0"/>
              </a:rPr>
              <a:t>Data generated as we move through our daily paces</a:t>
            </a:r>
            <a:endParaRPr 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88272" y="12005858"/>
            <a:ext cx="6799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rebuchet MS" charset="0"/>
                <a:ea typeface="Trebuchet MS" charset="0"/>
                <a:cs typeface="Trebuchet MS" charset="0"/>
              </a:rPr>
              <a:t>Procedural Data</a:t>
            </a:r>
          </a:p>
          <a:p>
            <a:r>
              <a:rPr lang="en-US" sz="3000" dirty="0" smtClean="0">
                <a:latin typeface="Trebuchet MS" charset="0"/>
                <a:ea typeface="Trebuchet MS" charset="0"/>
                <a:cs typeface="Trebuchet MS" charset="0"/>
              </a:rPr>
              <a:t>Data derived from policies and procedures </a:t>
            </a:r>
            <a:endParaRPr lang="en-US" sz="3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5723" y="10213096"/>
            <a:ext cx="1855922" cy="12713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00" y="9340083"/>
            <a:ext cx="2745747" cy="23663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83650" y="15425956"/>
            <a:ext cx="1303579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latin typeface="Raleway Medium" charset="0"/>
                <a:ea typeface="Raleway Medium" charset="0"/>
                <a:cs typeface="Raleway Medium" charset="0"/>
              </a:rPr>
              <a:t>Veracity and Value </a:t>
            </a:r>
            <a:endParaRPr lang="en-US" sz="6500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733" y="15720748"/>
            <a:ext cx="15495932" cy="186667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651928" y="15425956"/>
            <a:ext cx="1303579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latin typeface="Raleway Medium" charset="0"/>
                <a:ea typeface="Raleway Medium" charset="0"/>
                <a:cs typeface="Raleway Medium" charset="0"/>
              </a:rPr>
              <a:t>Social and Behavioral Data Flows </a:t>
            </a:r>
            <a:endParaRPr lang="en-US" sz="6500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24961122"/>
            <a:ext cx="32637046" cy="188563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83649" y="24657796"/>
            <a:ext cx="302245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latin typeface="Raleway Medium" charset="0"/>
                <a:ea typeface="Raleway Medium" charset="0"/>
                <a:cs typeface="Raleway Medium" charset="0"/>
              </a:rPr>
              <a:t>Governance, Structure, and Quality </a:t>
            </a:r>
            <a:endParaRPr lang="en-US" sz="6500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32252817"/>
            <a:ext cx="32637046" cy="18856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383649" y="31949491"/>
            <a:ext cx="302245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latin typeface="Raleway Medium" charset="0"/>
                <a:ea typeface="Raleway Medium" charset="0"/>
                <a:cs typeface="Raleway Medium" charset="0"/>
              </a:rPr>
              <a:t>Challenge and Opportunities </a:t>
            </a:r>
            <a:endParaRPr lang="en-US" sz="6500" dirty="0"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49101" y="39409416"/>
            <a:ext cx="745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</a:rPr>
              <a:t>bi.vt.edu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</a:rPr>
              <a:t>/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</a:rPr>
              <a:t>sdal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751262" y="3764710"/>
            <a:ext cx="22476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Sallie Keller, Aaron Schroeder, Stephanie Shipp, David Higdon, </a:t>
            </a:r>
            <a:b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Gizem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Korkmaz,Emily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Molfino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, Mark Orr, 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Bianica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Pires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, Katie 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Ziemer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0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79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Katie Ziemer</cp:lastModifiedBy>
  <cp:revision>6</cp:revision>
  <dcterms:created xsi:type="dcterms:W3CDTF">2016-07-05T19:56:53Z</dcterms:created>
  <dcterms:modified xsi:type="dcterms:W3CDTF">2016-07-07T20:33:51Z</dcterms:modified>
</cp:coreProperties>
</file>