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9" r:id="rId3"/>
    <p:sldId id="258" r:id="rId4"/>
    <p:sldId id="259" r:id="rId5"/>
    <p:sldId id="263" r:id="rId6"/>
    <p:sldId id="264" r:id="rId7"/>
    <p:sldId id="265" r:id="rId8"/>
    <p:sldId id="266" r:id="rId9"/>
    <p:sldId id="268" r:id="rId10"/>
    <p:sldId id="298" r:id="rId11"/>
    <p:sldId id="315" r:id="rId12"/>
    <p:sldId id="312" r:id="rId13"/>
    <p:sldId id="313" r:id="rId14"/>
    <p:sldId id="314" r:id="rId15"/>
    <p:sldId id="27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154"/>
    <a:srgbClr val="E9E6E8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32"/>
        <p:guide pos="383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2.xml"/><Relationship Id="rId2" Type="http://schemas.openxmlformats.org/officeDocument/2006/relationships/hyperlink" Target="https://www.jianshu.com/p/7adffa6bf028" TargetMode="External"/><Relationship Id="rId1" Type="http://schemas.openxmlformats.org/officeDocument/2006/relationships/hyperlink" Target="https://www.jianshu.com/p/4d9e52a9e27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851025" y="1143000"/>
            <a:ext cx="8489950" cy="1932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3300" dirty="0" smtClean="0">
                <a:latin typeface="宋体-简" panose="02010800040101010101" charset="-122"/>
                <a:ea typeface="宋体-简" panose="02010800040101010101" charset="-122"/>
              </a:rPr>
              <a:t>RN / </a:t>
            </a:r>
            <a:r>
              <a:rPr kumimoji="1" lang="zh-CN" altLang="en-US" sz="13300" dirty="0" smtClean="0">
                <a:latin typeface="宋体-简" panose="02010800040101010101" charset="-122"/>
                <a:ea typeface="宋体-简" panose="02010800040101010101" charset="-122"/>
              </a:rPr>
              <a:t>思维</a:t>
            </a:r>
            <a:endParaRPr kumimoji="1" lang="zh-CN" altLang="en-US" sz="13300" dirty="0" smtClean="0">
              <a:latin typeface="宋体-简" panose="02010800040101010101" charset="-122"/>
              <a:ea typeface="宋体-简" panose="020108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01303" y="3674827"/>
            <a:ext cx="6850062" cy="113102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无题</a:t>
            </a:r>
            <a:endParaRPr kumimoji="1" lang="zh-CN" altLang="en-US" sz="3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" name="直线连接符 16"/>
          <p:cNvCxnSpPr/>
          <p:nvPr/>
        </p:nvCxnSpPr>
        <p:spPr>
          <a:xfrm>
            <a:off x="2637155" y="3226435"/>
            <a:ext cx="7045325" cy="1460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93190" y="826770"/>
            <a:ext cx="92284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  <a:latin typeface="宋体-简" panose="02010800040101010101" charset="-122"/>
                <a:ea typeface="宋体-简" panose="02010800040101010101" charset="-122"/>
              </a:rPr>
              <a:t>5So</a:t>
            </a:r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latin typeface="宋体-简" panose="02010800040101010101" charset="-122"/>
                <a:ea typeface="宋体-简" panose="02010800040101010101" charset="-122"/>
              </a:rPr>
              <a:t>思考法   </a:t>
            </a:r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  <a:latin typeface="宋体-简" panose="02010800040101010101" charset="-122"/>
                <a:ea typeface="宋体-简" panose="02010800040101010101" charset="-122"/>
              </a:rPr>
              <a:t>---   </a:t>
            </a:r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latin typeface="宋体-简" panose="02010800040101010101" charset="-122"/>
                <a:ea typeface="宋体-简" panose="02010800040101010101" charset="-122"/>
              </a:rPr>
              <a:t>洞悉事物的未来趋势</a:t>
            </a:r>
            <a:endParaRPr lang="zh-CN" altLang="en-US" sz="4000" b="1" dirty="0" smtClean="0">
              <a:solidFill>
                <a:schemeClr val="bg1">
                  <a:lumMod val="50000"/>
                </a:schemeClr>
              </a:solidFill>
              <a:latin typeface="宋体-简" panose="02010800040101010101" charset="-122"/>
              <a:ea typeface="宋体-简" panose="020108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88490" y="1814195"/>
            <a:ext cx="76644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-简" panose="02010800040101010101" charset="-122"/>
                <a:ea typeface="宋体-简" panose="02010800040101010101" charset="-122"/>
              </a:rPr>
              <a:t>什么是</a:t>
            </a:r>
            <a:r>
              <a:rPr lang="en-US" altLang="zh-CN">
                <a:latin typeface="宋体-简" panose="02010800040101010101" charset="-122"/>
                <a:ea typeface="宋体-简" panose="02010800040101010101" charset="-122"/>
              </a:rPr>
              <a:t>5So</a:t>
            </a:r>
            <a:r>
              <a:rPr lang="zh-CN" altLang="en-US">
                <a:latin typeface="宋体-简" panose="02010800040101010101" charset="-122"/>
                <a:ea typeface="宋体-简" panose="02010800040101010101" charset="-122"/>
              </a:rPr>
              <a:t>思考法？</a:t>
            </a:r>
            <a:endParaRPr lang="zh-CN" altLang="en-US">
              <a:latin typeface="宋体-简" panose="02010800040101010101" charset="-122"/>
              <a:ea typeface="宋体-简" panose="02010800040101010101" charset="-122"/>
            </a:endParaRPr>
          </a:p>
          <a:p>
            <a:endParaRPr lang="zh-CN" altLang="en-US">
              <a:latin typeface="宋体-简" panose="02010800040101010101" charset="-122"/>
              <a:ea typeface="宋体-简" panose="02010800040101010101" charset="-122"/>
            </a:endParaRPr>
          </a:p>
          <a:p>
            <a:endParaRPr lang="zh-CN" altLang="en-US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>
                <a:latin typeface="宋体-简" panose="02010800040101010101" charset="-122"/>
                <a:ea typeface="宋体-简" panose="02010800040101010101" charset="-122"/>
              </a:rPr>
              <a:t>5So思考法，是指对一个现象连续追问其产生的结果，以探求它对未来可能造成的深远影响。</a:t>
            </a:r>
            <a:endParaRPr>
              <a:latin typeface="宋体-简" panose="02010800040101010101" charset="-122"/>
              <a:ea typeface="宋体-简" panose="02010800040101010101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890645" y="896265"/>
            <a:ext cx="40576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latin typeface="宋体-简" panose="02010800040101010101" charset="-122"/>
                <a:ea typeface="宋体-简" panose="02010800040101010101" charset="-122"/>
              </a:rPr>
              <a:t>案例二</a:t>
            </a:r>
            <a:endParaRPr lang="zh-CN" altLang="en-US" sz="4000" b="1" dirty="0" smtClean="0">
              <a:solidFill>
                <a:schemeClr val="bg1">
                  <a:lumMod val="50000"/>
                </a:schemeClr>
              </a:solidFill>
              <a:latin typeface="宋体-简" panose="02010800040101010101" charset="-122"/>
              <a:ea typeface="宋体-简" panose="020108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7110" y="2115820"/>
            <a:ext cx="9825355" cy="3136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20000"/>
              </a:lnSpc>
            </a:pPr>
            <a:r>
              <a:rPr lang="en-US" altLang="zh-CN">
                <a:latin typeface="宋体-简" panose="02010800040101010101" charset="-122"/>
                <a:ea typeface="宋体-简" panose="02010800040101010101" charset="-122"/>
              </a:rPr>
              <a:t>         </a:t>
            </a:r>
            <a:r>
              <a:rPr>
                <a:latin typeface="宋体-简" panose="02010800040101010101" charset="-122"/>
                <a:ea typeface="宋体-简" panose="02010800040101010101" charset="-122"/>
              </a:rPr>
              <a:t>2013年7月到8月，网络上传出了上海自贸区要成立的消息，而且有官方背书，确定性很大，A股市场上随之暗流涌动。不过，明明7月份就有消息了，可是整个A股市场上却迟迟不见动静，只有一只股票涨了起来——上海物贸</a:t>
            </a:r>
            <a:r>
              <a:rPr lang="zh-CN">
                <a:latin typeface="宋体-简" panose="02010800040101010101" charset="-122"/>
                <a:ea typeface="宋体-简" panose="02010800040101010101" charset="-122"/>
              </a:rPr>
              <a:t>。</a:t>
            </a:r>
            <a:endParaRPr lang="zh-CN">
              <a:latin typeface="宋体-简" panose="02010800040101010101" charset="-122"/>
              <a:ea typeface="宋体-简" panose="02010800040101010101" charset="-122"/>
            </a:endParaRPr>
          </a:p>
          <a:p>
            <a:pPr>
              <a:lnSpc>
                <a:spcPct val="220000"/>
              </a:lnSpc>
            </a:pPr>
            <a:r>
              <a:rPr lang="zh-CN">
                <a:latin typeface="宋体-简" panose="02010800040101010101" charset="-122"/>
                <a:ea typeface="宋体-简" panose="02010800040101010101" charset="-122"/>
              </a:rPr>
              <a:t>         这只股票上涨的逻辑很明显，既然是自贸区，那么上海本地的贸易类股票肯定是利好的，所以这只股票最早上涨。可是然后呢？上海自贸这么大的一个政策，就仅仅利好了一只股票吗？</a:t>
            </a:r>
            <a:endParaRPr lang="zh-CN">
              <a:latin typeface="宋体-简" panose="02010800040101010101" charset="-122"/>
              <a:ea typeface="宋体-简" panose="02010800040101010101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813175" y="827050"/>
            <a:ext cx="40576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latin typeface="宋体-简" panose="02010800040101010101" charset="-122"/>
                <a:ea typeface="宋体-简" panose="02010800040101010101" charset="-122"/>
              </a:rPr>
              <a:t>影响</a:t>
            </a:r>
            <a:endParaRPr lang="zh-CN" altLang="en-US" sz="4000" b="1" dirty="0" smtClean="0">
              <a:solidFill>
                <a:schemeClr val="bg1">
                  <a:lumMod val="50000"/>
                </a:schemeClr>
              </a:solidFill>
              <a:latin typeface="宋体-简" panose="02010800040101010101" charset="-122"/>
              <a:ea typeface="宋体-简" panose="020108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43380" y="2802255"/>
            <a:ext cx="8601075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zh-CN" altLang="en-US">
                <a:latin typeface="宋体-简" panose="02010800040101010101" charset="-122"/>
                <a:ea typeface="宋体-简" panose="02010800040101010101" charset="-122"/>
              </a:rPr>
              <a:t>很多相关的股票翻倍了，甚至有的涨了</a:t>
            </a:r>
            <a:r>
              <a:rPr lang="en-US" altLang="zh-CN">
                <a:latin typeface="宋体-简" panose="02010800040101010101" charset="-122"/>
                <a:ea typeface="宋体-简" panose="02010800040101010101" charset="-122"/>
              </a:rPr>
              <a:t>4</a:t>
            </a:r>
            <a:r>
              <a:rPr lang="zh-CN" altLang="en-US">
                <a:latin typeface="宋体-简" panose="02010800040101010101" charset="-122"/>
                <a:ea typeface="宋体-简" panose="02010800040101010101" charset="-122"/>
              </a:rPr>
              <a:t>倍！！！</a:t>
            </a:r>
            <a:endParaRPr lang="zh-CN" altLang="en-US">
              <a:latin typeface="宋体-简" panose="02010800040101010101" charset="-122"/>
              <a:ea typeface="宋体-简" panose="02010800040101010101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IMG_15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7700" y="450215"/>
            <a:ext cx="8155305" cy="42183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8815" y="5458460"/>
            <a:ext cx="10633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-简" panose="02010800040101010101" charset="-122"/>
                <a:ea typeface="宋体-简" panose="02010800040101010101" charset="-122"/>
              </a:rPr>
              <a:t>上海自贸区成立 </a:t>
            </a:r>
            <a:r>
              <a:rPr lang="en-US" altLang="zh-CN">
                <a:latin typeface="宋体-简" panose="02010800040101010101" charset="-122"/>
                <a:ea typeface="宋体-简" panose="02010800040101010101" charset="-122"/>
              </a:rPr>
              <a:t>-- </a:t>
            </a:r>
            <a:r>
              <a:rPr lang="zh-CN" altLang="en-US">
                <a:latin typeface="宋体-简" panose="02010800040101010101" charset="-122"/>
                <a:ea typeface="宋体-简" panose="02010800040101010101" charset="-122"/>
              </a:rPr>
              <a:t>贸易公司业务会繁荣 </a:t>
            </a:r>
            <a:r>
              <a:rPr lang="en-US" altLang="zh-CN">
                <a:latin typeface="宋体-简" panose="02010800040101010101" charset="-122"/>
                <a:ea typeface="宋体-简" panose="02010800040101010101" charset="-122"/>
              </a:rPr>
              <a:t>-- </a:t>
            </a:r>
            <a:r>
              <a:rPr lang="zh-CN" altLang="en-US">
                <a:latin typeface="宋体-简" panose="02010800040101010101" charset="-122"/>
                <a:ea typeface="宋体-简" panose="02010800040101010101" charset="-122"/>
              </a:rPr>
              <a:t>物流 </a:t>
            </a:r>
            <a:r>
              <a:rPr lang="en-US" altLang="zh-CN">
                <a:latin typeface="宋体-简" panose="02010800040101010101" charset="-122"/>
                <a:ea typeface="宋体-简" panose="02010800040101010101" charset="-122"/>
              </a:rPr>
              <a:t>-- </a:t>
            </a:r>
            <a:r>
              <a:rPr lang="zh-CN" altLang="en-US">
                <a:latin typeface="宋体-简" panose="02010800040101010101" charset="-122"/>
                <a:ea typeface="宋体-简" panose="02010800040101010101" charset="-122"/>
              </a:rPr>
              <a:t>港口 </a:t>
            </a:r>
            <a:r>
              <a:rPr lang="en-US" altLang="zh-CN">
                <a:latin typeface="宋体-简" panose="02010800040101010101" charset="-122"/>
                <a:ea typeface="宋体-简" panose="02010800040101010101" charset="-122"/>
              </a:rPr>
              <a:t>-- </a:t>
            </a:r>
            <a:r>
              <a:rPr lang="zh-CN" altLang="en-US">
                <a:latin typeface="宋体-简" panose="02010800040101010101" charset="-122"/>
                <a:ea typeface="宋体-简" panose="02010800040101010101" charset="-122"/>
              </a:rPr>
              <a:t>（港口周边土地、集装箱等）</a:t>
            </a:r>
            <a:r>
              <a:rPr lang="en-US" altLang="zh-CN">
                <a:latin typeface="宋体-简" panose="02010800040101010101" charset="-122"/>
                <a:ea typeface="宋体-简" panose="02010800040101010101" charset="-122"/>
              </a:rPr>
              <a:t>...........</a:t>
            </a:r>
            <a:endParaRPr lang="en-US" altLang="zh-CN">
              <a:latin typeface="宋体-简" panose="02010800040101010101" charset="-122"/>
              <a:ea typeface="宋体-简" panose="02010800040101010101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12655" y="2650490"/>
            <a:ext cx="556573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sz="6000" dirty="0" smtClean="0">
                <a:latin typeface="宋体-简" panose="02010800040101010101" charset="-122"/>
                <a:ea typeface="宋体-简" panose="02010800040101010101" charset="-122"/>
                <a:sym typeface="+mn-ea"/>
              </a:rPr>
              <a:t>谢谢您的聆听</a:t>
            </a:r>
            <a:endParaRPr kumimoji="1" lang="zh-CN" altLang="en-US" sz="6000" dirty="0" smtClean="0">
              <a:latin typeface="宋体-简" panose="02010800040101010101" charset="-122"/>
              <a:ea typeface="宋体-简" panose="02010800040101010101" charset="-122"/>
              <a:sym typeface="+mn-ea"/>
            </a:endParaRPr>
          </a:p>
        </p:txBody>
      </p:sp>
      <p:cxnSp>
        <p:nvCxnSpPr>
          <p:cNvPr id="14" name="直线连接符 16"/>
          <p:cNvCxnSpPr/>
          <p:nvPr/>
        </p:nvCxnSpPr>
        <p:spPr>
          <a:xfrm>
            <a:off x="4029710" y="3838575"/>
            <a:ext cx="413194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07066" y="160472"/>
            <a:ext cx="344741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800" b="1" dirty="0" smtClean="0">
                <a:solidFill>
                  <a:schemeClr val="bg2">
                    <a:lumMod val="10000"/>
                  </a:schemeClr>
                </a:solidFill>
                <a:latin typeface="宋体-简" panose="02010800040101010101" charset="-122"/>
                <a:ea typeface="宋体-简" panose="02010800040101010101" charset="-122"/>
              </a:rPr>
              <a:t>目录</a:t>
            </a:r>
            <a:endParaRPr kumimoji="1" lang="zh-CN" altLang="en-US" sz="4800" b="1" dirty="0" smtClean="0">
              <a:solidFill>
                <a:schemeClr val="bg2">
                  <a:lumMod val="10000"/>
                </a:schemeClr>
              </a:solidFill>
              <a:latin typeface="宋体-简" panose="02010800040101010101" charset="-122"/>
              <a:ea typeface="宋体-简" panose="02010800040101010101" charset="-122"/>
            </a:endParaRPr>
          </a:p>
          <a:p>
            <a:pPr algn="ctr"/>
            <a:r>
              <a:rPr kumimoji="1" lang="en-US" altLang="zh-CN" sz="4800" b="1" dirty="0" smtClean="0">
                <a:solidFill>
                  <a:schemeClr val="bg2">
                    <a:lumMod val="10000"/>
                  </a:schemeClr>
                </a:solidFill>
                <a:latin typeface="宋体-简" panose="02010800040101010101" charset="-122"/>
                <a:ea typeface="宋体-简" panose="02010800040101010101" charset="-122"/>
              </a:rPr>
              <a:t>CONTENTS</a:t>
            </a:r>
            <a:endParaRPr kumimoji="1" lang="en-US" altLang="zh-CN" sz="4800" b="1" dirty="0" smtClean="0">
              <a:solidFill>
                <a:schemeClr val="bg2">
                  <a:lumMod val="10000"/>
                </a:schemeClr>
              </a:solidFill>
              <a:latin typeface="宋体-简" panose="02010800040101010101" charset="-122"/>
              <a:ea typeface="宋体-简" panose="020108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73835" y="2967355"/>
            <a:ext cx="2756535" cy="52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9E6E8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bg2">
                    <a:lumMod val="10000"/>
                  </a:schemeClr>
                </a:solidFill>
                <a:latin typeface="宋体-简" panose="02010800040101010101" charset="-122"/>
                <a:ea typeface="宋体-简" panose="02010800040101010101" charset="-122"/>
              </a:rPr>
              <a:t>PART</a:t>
            </a:r>
            <a:r>
              <a:rPr kumimoji="1" lang="zh-CN" altLang="en-US" sz="2800" b="1" dirty="0" smtClean="0">
                <a:solidFill>
                  <a:schemeClr val="bg2">
                    <a:lumMod val="10000"/>
                  </a:schemeClr>
                </a:solidFill>
                <a:latin typeface="宋体-简" panose="02010800040101010101" charset="-122"/>
                <a:ea typeface="宋体-简" panose="02010800040101010101" charset="-122"/>
              </a:rPr>
              <a:t> </a:t>
            </a:r>
            <a:r>
              <a:rPr kumimoji="1" lang="en-US" altLang="zh-CN" sz="2800" b="1" dirty="0" smtClean="0">
                <a:solidFill>
                  <a:schemeClr val="bg2">
                    <a:lumMod val="10000"/>
                  </a:schemeClr>
                </a:solidFill>
                <a:latin typeface="宋体-简" panose="02010800040101010101" charset="-122"/>
                <a:ea typeface="宋体-简" panose="02010800040101010101" charset="-122"/>
              </a:rPr>
              <a:t>ONE</a:t>
            </a:r>
            <a:endParaRPr kumimoji="1" lang="en-US" altLang="zh-CN" sz="2800" b="1" dirty="0" smtClean="0">
              <a:solidFill>
                <a:schemeClr val="bg2">
                  <a:lumMod val="10000"/>
                </a:schemeClr>
              </a:solidFill>
              <a:latin typeface="宋体-简" panose="02010800040101010101" charset="-122"/>
              <a:ea typeface="宋体-简" panose="020108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9810" y="3509275"/>
            <a:ext cx="4147305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宋体-简" panose="02010800040101010101" charset="-122"/>
                <a:ea typeface="宋体-简" panose="02010800040101010101" charset="-122"/>
              </a:rPr>
              <a:t>React Native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宋体-简" panose="02010800040101010101" charset="-122"/>
                <a:ea typeface="宋体-简" panose="02010800040101010101" charset="-122"/>
              </a:rPr>
              <a:t>中遇到的部分问题总结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宋体-简" panose="02010800040101010101" charset="-122"/>
              <a:ea typeface="宋体-简" panose="020108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17435" y="2897505"/>
            <a:ext cx="2787015" cy="52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9E6E8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bg2">
                    <a:lumMod val="10000"/>
                  </a:schemeClr>
                </a:solidFill>
                <a:latin typeface="宋体-简" panose="02010800040101010101" charset="-122"/>
                <a:ea typeface="宋体-简" panose="02010800040101010101" charset="-122"/>
              </a:rPr>
              <a:t>PART</a:t>
            </a:r>
            <a:r>
              <a:rPr kumimoji="1" lang="zh-CN" altLang="en-US" sz="2800" b="1" dirty="0">
                <a:solidFill>
                  <a:schemeClr val="bg2">
                    <a:lumMod val="10000"/>
                  </a:schemeClr>
                </a:solidFill>
                <a:latin typeface="宋体-简" panose="02010800040101010101" charset="-122"/>
                <a:ea typeface="宋体-简" panose="02010800040101010101" charset="-122"/>
              </a:rPr>
              <a:t> </a:t>
            </a:r>
            <a:r>
              <a:rPr kumimoji="1" lang="en-US" altLang="zh-CN" sz="2800" b="1" dirty="0" smtClean="0">
                <a:solidFill>
                  <a:schemeClr val="bg2">
                    <a:lumMod val="10000"/>
                  </a:schemeClr>
                </a:solidFill>
                <a:latin typeface="宋体-简" panose="02010800040101010101" charset="-122"/>
                <a:ea typeface="宋体-简" panose="02010800040101010101" charset="-122"/>
              </a:rPr>
              <a:t>TWO</a:t>
            </a:r>
            <a:endParaRPr kumimoji="1" lang="en-US" altLang="zh-CN" sz="2800" b="1" dirty="0" smtClean="0">
              <a:solidFill>
                <a:schemeClr val="bg2">
                  <a:lumMod val="10000"/>
                </a:schemeClr>
              </a:solidFill>
              <a:latin typeface="宋体-简" panose="02010800040101010101" charset="-122"/>
              <a:ea typeface="宋体-简" panose="0201080004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13532" y="3439425"/>
            <a:ext cx="4147305" cy="810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宋体-简" panose="02010800040101010101" charset="-122"/>
                <a:ea typeface="宋体-简" panose="02010800040101010101" charset="-122"/>
                <a:sym typeface="+mn-ea"/>
              </a:rPr>
              <a:t>《深度思维：透过复杂直抵本质的跨越式成长方法论》读后感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宋体-简" panose="02010800040101010101" charset="-122"/>
              <a:ea typeface="宋体-简" panose="02010800040101010101" charset="-122"/>
              <a:sym typeface="+mn-ea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12655" y="1070610"/>
            <a:ext cx="5565737" cy="2750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9200" dirty="0" smtClean="0">
                <a:latin typeface="宋体-简" panose="02010800040101010101" charset="-122"/>
                <a:ea typeface="宋体-简" panose="02010800040101010101" charset="-122"/>
              </a:rPr>
              <a:t>01</a:t>
            </a:r>
            <a:endParaRPr kumimoji="1" lang="en-US" altLang="zh-CN" sz="19200" dirty="0" smtClean="0">
              <a:latin typeface="宋体-简" panose="02010800040101010101" charset="-122"/>
              <a:ea typeface="宋体-简" panose="020108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01303" y="3786587"/>
            <a:ext cx="6850062" cy="113102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>
                <a:solidFill>
                  <a:schemeClr val="tx1"/>
                </a:solidFill>
                <a:latin typeface="宋体-简" panose="02010800040101010101" charset="-122"/>
                <a:ea typeface="宋体-简" panose="02010800040101010101" charset="-122"/>
              </a:rPr>
              <a:t>ReactNative</a:t>
            </a:r>
            <a:endParaRPr kumimoji="1" lang="en-US" altLang="zh-CN" sz="3600" dirty="0">
              <a:solidFill>
                <a:schemeClr val="tx1"/>
              </a:solidFill>
              <a:latin typeface="宋体-简" panose="02010800040101010101" charset="-122"/>
              <a:ea typeface="宋体-简" panose="02010800040101010101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05765" y="299085"/>
            <a:ext cx="46774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宋体-简" panose="02010800040101010101" charset="-122"/>
                <a:ea typeface="宋体-简" panose="02010800040101010101" charset="-122"/>
              </a:rPr>
              <a:t>使用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宋体-简" panose="02010800040101010101" charset="-122"/>
                <a:ea typeface="宋体-简" panose="02010800040101010101" charset="-122"/>
              </a:rPr>
              <a:t>ReactNative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宋体-简" panose="02010800040101010101" charset="-122"/>
                <a:ea typeface="宋体-简" panose="02010800040101010101" charset="-122"/>
              </a:rPr>
              <a:t>过程中遇到的问题</a:t>
            </a:r>
            <a:endParaRPr lang="zh-CN" altLang="en-US" sz="2000" b="1" dirty="0" smtClean="0">
              <a:solidFill>
                <a:schemeClr val="bg1">
                  <a:lumMod val="50000"/>
                </a:schemeClr>
              </a:solidFill>
              <a:latin typeface="宋体-简" panose="02010800040101010101" charset="-122"/>
              <a:ea typeface="宋体-简" panose="02010800040101010101" charset="-122"/>
            </a:endParaRPr>
          </a:p>
        </p:txBody>
      </p:sp>
      <p:sp>
        <p:nvSpPr>
          <p:cNvPr id="39" name="TextBox 41"/>
          <p:cNvSpPr txBox="1"/>
          <p:nvPr/>
        </p:nvSpPr>
        <p:spPr>
          <a:xfrm>
            <a:off x="3237865" y="2830195"/>
            <a:ext cx="5115560" cy="1475105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p>
            <a:pPr algn="ctr" defTabSz="913765"/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  <a:latin typeface="宋体-简" panose="02010800040101010101" charset="-122"/>
                <a:ea typeface="宋体-简" panose="02010800040101010101" charset="-122"/>
                <a:hlinkClick r:id="rId1" action="ppaction://hlinkfile"/>
              </a:rPr>
              <a:t>1. 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  <a:latin typeface="宋体-简" panose="02010800040101010101" charset="-122"/>
                <a:ea typeface="宋体-简" panose="02010800040101010101" charset="-122"/>
                <a:hlinkClick r:id="rId1" action="ppaction://hlinkfile"/>
              </a:rPr>
              <a:t>RN中的ERROR和WARNING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913765"/>
            <a:endParaRPr lang="zh-CN" altLang="en-US" b="1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913765"/>
            <a:endParaRPr lang="zh-CN" altLang="en-US" b="1" dirty="0">
              <a:solidFill>
                <a:schemeClr val="bg2">
                  <a:lumMod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913765"/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  <a:latin typeface="宋体-简" panose="02010800040101010101" charset="-122"/>
                <a:ea typeface="宋体-简" panose="02010800040101010101" charset="-122"/>
                <a:sym typeface="+mn-ea"/>
                <a:hlinkClick r:id="rId2" action="ppaction://hlinkfile"/>
              </a:rPr>
              <a:t>2. 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  <a:latin typeface="宋体-简" panose="02010800040101010101" charset="-122"/>
                <a:ea typeface="宋体-简" panose="02010800040101010101" charset="-122"/>
                <a:sym typeface="+mn-ea"/>
                <a:hlinkClick r:id="rId2" action="ppaction://hlinkfile"/>
              </a:rPr>
              <a:t>RN中安卓兼容性问题（其一）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  <a:latin typeface="宋体-简" panose="02010800040101010101" charset="-122"/>
              <a:ea typeface="宋体-简" panose="02010800040101010101" charset="-122"/>
            </a:endParaRPr>
          </a:p>
          <a:p>
            <a:pPr algn="ctr" defTabSz="913765"/>
            <a:endParaRPr lang="zh-CN" altLang="en-US" b="1" dirty="0">
              <a:solidFill>
                <a:schemeClr val="bg2">
                  <a:lumMod val="10000"/>
                </a:schemeClr>
              </a:solidFill>
              <a:latin typeface="宋体-简" panose="02010800040101010101" charset="-122"/>
              <a:ea typeface="宋体-简" panose="02010800040101010101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12655" y="1070610"/>
            <a:ext cx="5565737" cy="2750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19200" dirty="0" smtClean="0">
                <a:latin typeface="宋体-简" panose="02010800040101010101" charset="-122"/>
                <a:ea typeface="宋体-简" panose="02010800040101010101" charset="-122"/>
              </a:rPr>
              <a:t>02</a:t>
            </a:r>
            <a:endParaRPr kumimoji="1" lang="en-US" altLang="zh-CN" sz="19200" dirty="0" smtClean="0">
              <a:latin typeface="宋体-简" panose="02010800040101010101" charset="-122"/>
              <a:ea typeface="宋体-简" panose="020108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01620" y="3674745"/>
            <a:ext cx="6849745" cy="24987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bg2">
                    <a:lumMod val="10000"/>
                  </a:schemeClr>
                </a:solidFill>
                <a:latin typeface="宋体-简" panose="02010800040101010101" charset="-122"/>
                <a:ea typeface="宋体-简" panose="02010800040101010101" charset="-122"/>
                <a:sym typeface="+mn-ea"/>
              </a:rPr>
              <a:t>《深度思维：透过复杂直抵本质的跨越式成长方法论</a:t>
            </a:r>
            <a:endParaRPr lang="zh-CN" altLang="en-US" sz="3600" dirty="0">
              <a:solidFill>
                <a:schemeClr val="bg2">
                  <a:lumMod val="10000"/>
                </a:schemeClr>
              </a:solidFill>
              <a:latin typeface="宋体-简" panose="02010800040101010101" charset="-122"/>
              <a:ea typeface="宋体-简" panose="02010800040101010101" charset="-122"/>
              <a:sym typeface="+mn-ea"/>
            </a:endParaRPr>
          </a:p>
          <a:p>
            <a:pPr algn="ctr"/>
            <a:endParaRPr kumimoji="1" lang="zh-CN" altLang="en-US" sz="3600" dirty="0">
              <a:solidFill>
                <a:schemeClr val="tx1"/>
              </a:solidFill>
              <a:latin typeface="宋体-简" panose="02010800040101010101" charset="-122"/>
              <a:ea typeface="宋体-简" panose="02010800040101010101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890645" y="1343305"/>
            <a:ext cx="40576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latin typeface="宋体-简" panose="02010800040101010101" charset="-122"/>
                <a:ea typeface="宋体-简" panose="02010800040101010101" charset="-122"/>
              </a:rPr>
              <a:t>案例一</a:t>
            </a:r>
            <a:endParaRPr lang="zh-CN" altLang="en-US" sz="4000" b="1" dirty="0" smtClean="0">
              <a:solidFill>
                <a:schemeClr val="bg1">
                  <a:lumMod val="50000"/>
                </a:schemeClr>
              </a:solidFill>
              <a:latin typeface="宋体-简" panose="02010800040101010101" charset="-122"/>
              <a:ea typeface="宋体-简" panose="020108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7110" y="2548890"/>
            <a:ext cx="9825355" cy="1309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20000"/>
              </a:lnSpc>
            </a:pPr>
            <a:r>
              <a:rPr lang="en-US" altLang="zh-CN">
                <a:latin typeface="宋体-简" panose="02010800040101010101" charset="-122"/>
                <a:ea typeface="宋体-简" panose="02010800040101010101" charset="-122"/>
              </a:rPr>
              <a:t>         一个博物馆的东边外墙面上有非常严重的腐蚀，需要经常涂刷新的油漆。这一天，博物馆的主管发现墙面又腐蚀得很严重了，现在</a:t>
            </a:r>
            <a:r>
              <a:rPr lang="zh-CN" altLang="en-US">
                <a:latin typeface="宋体-简" panose="02010800040101010101" charset="-122"/>
                <a:ea typeface="宋体-简" panose="02010800040101010101" charset="-122"/>
              </a:rPr>
              <a:t>如果你是他，你会</a:t>
            </a:r>
            <a:r>
              <a:rPr lang="en-US" altLang="zh-CN">
                <a:latin typeface="宋体-简" panose="02010800040101010101" charset="-122"/>
                <a:ea typeface="宋体-简" panose="02010800040101010101" charset="-122"/>
              </a:rPr>
              <a:t>怎么处理这件事情</a:t>
            </a:r>
            <a:endParaRPr lang="en-US" altLang="zh-CN">
              <a:latin typeface="宋体-简" panose="02010800040101010101" charset="-122"/>
              <a:ea typeface="宋体-简" panose="02010800040101010101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813175" y="827050"/>
            <a:ext cx="40576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latin typeface="宋体-简" panose="02010800040101010101" charset="-122"/>
                <a:ea typeface="宋体-简" panose="02010800040101010101" charset="-122"/>
              </a:rPr>
              <a:t>处理方式</a:t>
            </a:r>
            <a:endParaRPr lang="zh-CN" altLang="en-US" sz="4000" b="1" dirty="0" smtClean="0">
              <a:solidFill>
                <a:schemeClr val="bg1">
                  <a:lumMod val="50000"/>
                </a:schemeClr>
              </a:solidFill>
              <a:latin typeface="宋体-简" panose="02010800040101010101" charset="-122"/>
              <a:ea typeface="宋体-简" panose="020108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43380" y="2802255"/>
            <a:ext cx="8601075" cy="125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en-US" altLang="zh-CN">
                <a:latin typeface="宋体-简" panose="02010800040101010101" charset="-122"/>
                <a:ea typeface="宋体-简" panose="02010800040101010101" charset="-122"/>
              </a:rPr>
              <a:t>1</a:t>
            </a:r>
            <a:r>
              <a:rPr lang="zh-CN" altLang="en-US">
                <a:latin typeface="宋体-简" panose="02010800040101010101" charset="-122"/>
                <a:ea typeface="宋体-简" panose="02010800040101010101" charset="-122"/>
              </a:rPr>
              <a:t>、直接喷刷一次漆。</a:t>
            </a:r>
            <a:endParaRPr lang="zh-CN" altLang="en-US">
              <a:latin typeface="宋体-简" panose="02010800040101010101" charset="-122"/>
              <a:ea typeface="宋体-简" panose="02010800040101010101" charset="-122"/>
            </a:endParaRPr>
          </a:p>
          <a:p>
            <a:pPr algn="l">
              <a:lnSpc>
                <a:spcPct val="140000"/>
              </a:lnSpc>
            </a:pPr>
            <a:endParaRPr lang="zh-CN" altLang="en-US">
              <a:latin typeface="宋体-简" panose="02010800040101010101" charset="-122"/>
              <a:ea typeface="宋体-简" panose="02010800040101010101" charset="-122"/>
            </a:endParaRPr>
          </a:p>
          <a:p>
            <a:pPr algn="l">
              <a:lnSpc>
                <a:spcPct val="140000"/>
              </a:lnSpc>
            </a:pPr>
            <a:r>
              <a:rPr lang="en-US" altLang="zh-CN">
                <a:latin typeface="宋体-简" panose="02010800040101010101" charset="-122"/>
                <a:ea typeface="宋体-简" panose="02010800040101010101" charset="-122"/>
              </a:rPr>
              <a:t>2</a:t>
            </a:r>
            <a:r>
              <a:rPr lang="zh-CN" altLang="en-US">
                <a:latin typeface="宋体-简" panose="02010800040101010101" charset="-122"/>
                <a:ea typeface="宋体-简" panose="02010800040101010101" charset="-122"/>
              </a:rPr>
              <a:t>、问清问什么只有东面的墙腐蚀很严重，其他几面墙没有这样的请况。</a:t>
            </a:r>
            <a:endParaRPr lang="zh-CN" altLang="en-US">
              <a:latin typeface="宋体-简" panose="02010800040101010101" charset="-122"/>
              <a:ea typeface="宋体-简" panose="02010800040101010101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28650" y="826770"/>
            <a:ext cx="101371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  <a:latin typeface="宋体-简" panose="02010800040101010101" charset="-122"/>
                <a:ea typeface="宋体-简" panose="02010800040101010101" charset="-122"/>
              </a:rPr>
              <a:t>5Why</a:t>
            </a:r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latin typeface="宋体-简" panose="02010800040101010101" charset="-122"/>
                <a:ea typeface="宋体-简" panose="02010800040101010101" charset="-122"/>
              </a:rPr>
              <a:t>思考法   </a:t>
            </a:r>
            <a:r>
              <a:rPr lang="en-US" altLang="zh-CN" sz="4000" b="1" dirty="0" smtClean="0">
                <a:solidFill>
                  <a:schemeClr val="bg1">
                    <a:lumMod val="50000"/>
                  </a:schemeClr>
                </a:solidFill>
                <a:latin typeface="宋体-简" panose="02010800040101010101" charset="-122"/>
                <a:ea typeface="宋体-简" panose="02010800040101010101" charset="-122"/>
              </a:rPr>
              <a:t>---   </a:t>
            </a:r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latin typeface="宋体-简" panose="02010800040101010101" charset="-122"/>
                <a:ea typeface="宋体-简" panose="02010800040101010101" charset="-122"/>
              </a:rPr>
              <a:t>找到问题根本原因</a:t>
            </a:r>
            <a:endParaRPr lang="zh-CN" altLang="en-US" sz="4000" b="1" dirty="0" smtClean="0">
              <a:solidFill>
                <a:schemeClr val="bg1">
                  <a:lumMod val="50000"/>
                </a:schemeClr>
              </a:solidFill>
              <a:latin typeface="宋体-简" panose="02010800040101010101" charset="-122"/>
              <a:ea typeface="宋体-简" panose="020108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64995" y="2592070"/>
            <a:ext cx="76644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-简" panose="02010800040101010101" charset="-122"/>
                <a:ea typeface="宋体-简" panose="02010800040101010101" charset="-122"/>
              </a:rPr>
              <a:t>什么是</a:t>
            </a:r>
            <a:r>
              <a:rPr lang="en-US" altLang="zh-CN">
                <a:latin typeface="宋体-简" panose="02010800040101010101" charset="-122"/>
                <a:ea typeface="宋体-简" panose="02010800040101010101" charset="-122"/>
              </a:rPr>
              <a:t>5Why</a:t>
            </a:r>
            <a:r>
              <a:rPr lang="zh-CN" altLang="en-US">
                <a:latin typeface="宋体-简" panose="02010800040101010101" charset="-122"/>
                <a:ea typeface="宋体-简" panose="02010800040101010101" charset="-122"/>
              </a:rPr>
              <a:t>思考法？</a:t>
            </a:r>
            <a:endParaRPr lang="zh-CN" altLang="en-US">
              <a:latin typeface="宋体-简" panose="02010800040101010101" charset="-122"/>
              <a:ea typeface="宋体-简" panose="02010800040101010101" charset="-122"/>
            </a:endParaRPr>
          </a:p>
          <a:p>
            <a:endParaRPr lang="zh-CN" altLang="en-US">
              <a:latin typeface="宋体-简" panose="02010800040101010101" charset="-122"/>
              <a:ea typeface="宋体-简" panose="02010800040101010101" charset="-122"/>
            </a:endParaRPr>
          </a:p>
          <a:p>
            <a:endParaRPr lang="zh-CN" altLang="en-US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altLang="zh-CN">
                <a:latin typeface="宋体-简" panose="02010800040101010101" charset="-122"/>
                <a:ea typeface="宋体-简" panose="02010800040101010101" charset="-122"/>
              </a:rPr>
              <a:t>5Why</a:t>
            </a:r>
            <a:r>
              <a:rPr lang="zh-CN" altLang="en-US">
                <a:latin typeface="宋体-简" panose="02010800040101010101" charset="-122"/>
                <a:ea typeface="宋体-简" panose="02010800040101010101" charset="-122"/>
              </a:rPr>
              <a:t>法，是指对一个问题连续多次追问为什么，知道找出问题的根本原因</a:t>
            </a:r>
            <a:endParaRPr lang="zh-CN" altLang="en-US">
              <a:latin typeface="宋体-简" panose="02010800040101010101" charset="-122"/>
              <a:ea typeface="宋体-简" panose="02010800040101010101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G_15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213485"/>
            <a:ext cx="10058400" cy="44316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SLIDE_MODEL_TYPE" val="numdgm"/>
</p:tagLst>
</file>

<file path=ppt/tags/tag63.xml><?xml version="1.0" encoding="utf-8"?>
<p:tagLst xmlns:p="http://schemas.openxmlformats.org/presentationml/2006/main">
  <p:tag name="KSO_WM_SLIDE_MODEL_TYPE" val="cover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751</Words>
  <Application>WPS 演示</Application>
  <PresentationFormat>宽屏</PresentationFormat>
  <Paragraphs>69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方正书宋_GBK</vt:lpstr>
      <vt:lpstr>Wingdings</vt:lpstr>
      <vt:lpstr>微软雅黑</vt:lpstr>
      <vt:lpstr>宋体-简</vt:lpstr>
      <vt:lpstr>宋体</vt:lpstr>
      <vt:lpstr>Segoe UI</vt:lpstr>
      <vt:lpstr>Bauhaus 93</vt:lpstr>
      <vt:lpstr>Calibri</vt:lpstr>
      <vt:lpstr>Century Gothic</vt:lpstr>
      <vt:lpstr>Arial Unicode MS</vt:lpstr>
      <vt:lpstr>汉仪书宋二KW</vt:lpstr>
      <vt:lpstr/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liuwei</cp:lastModifiedBy>
  <cp:revision>15</cp:revision>
  <dcterms:created xsi:type="dcterms:W3CDTF">2019-05-22T10:20:13Z</dcterms:created>
  <dcterms:modified xsi:type="dcterms:W3CDTF">2019-05-22T10:20:13Z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2052-1.0.0.1304</vt:lpwstr>
  </property>
</Properties>
</file>