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  <p:sldMasterId id="214748368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Montserrat Black"/>
      <p:bold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Source Sans Pro Black"/>
      <p:bold r:id="rId27"/>
      <p:boldItalic r:id="rId28"/>
    </p:embeddedFont>
    <p:embeddedFont>
      <p:font typeface="Source Sans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Black-boldItalic.fntdata"/><Relationship Id="rId21" Type="http://schemas.openxmlformats.org/officeDocument/2006/relationships/font" Target="fonts/MontserratBlack-bold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SourceSansProBlack-boldItalic.fntdata"/><Relationship Id="rId27" Type="http://schemas.openxmlformats.org/officeDocument/2006/relationships/font" Target="fonts/SourceSansProBlack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Sans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SansPro-italic.fntdata"/><Relationship Id="rId30" Type="http://schemas.openxmlformats.org/officeDocument/2006/relationships/font" Target="fonts/SourceSans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SourceSansPr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b533404ce_0_1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bb533404ce_0_1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b533404ce_0_4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bb533404ce_0_4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b533404ce_0_4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gbb533404ce_0_4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b533404ce_0_4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gbb533404ce_0_4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b533404ce_0_2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b533404ce_0_2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bb533404ce_0_2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b533404ce_0_2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bb533404ce_0_2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bb533404ce_0_2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b533404ce_0_3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bb533404ce_0_3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b533404ce_0_1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b533404ce_0_1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bb533404ce_0_1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b533404ce_0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b533404ce_0_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bb533404ce_0_2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b533404ce_0_2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bb533404ce_0_2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b533404ce_0_2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bb533404ce_0_2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b533404ce_0_2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b533404ce_0_2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bb533404ce_0_2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565b7365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565b7365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c565b7365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b533404ce_0_3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b533404ce_0_3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bb533404ce_0_3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 1" showMasterSp="0">
  <p:cSld name="3_01 - BLANK">
    <p:bg>
      <p:bgPr>
        <a:solidFill>
          <a:schemeClr val="dk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 rotWithShape="1">
          <a:blip r:embed="rId2">
            <a:alphaModFix/>
          </a:blip>
          <a:srcRect b="0" l="30939" r="0" t="0"/>
          <a:stretch/>
        </p:blipFill>
        <p:spPr>
          <a:xfrm>
            <a:off x="3423125" y="0"/>
            <a:ext cx="5720875" cy="465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281495"/>
            <a:ext cx="1690374" cy="36339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/>
          <p:nvPr>
            <p:ph type="title"/>
          </p:nvPr>
        </p:nvSpPr>
        <p:spPr>
          <a:xfrm>
            <a:off x="573500" y="1952530"/>
            <a:ext cx="34815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5" name="Google Shape;55;p14"/>
          <p:cNvCxnSpPr/>
          <p:nvPr/>
        </p:nvCxnSpPr>
        <p:spPr>
          <a:xfrm>
            <a:off x="571500" y="3903675"/>
            <a:ext cx="4006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564000" y="4013547"/>
            <a:ext cx="400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Montserrat"/>
              <a:buNone/>
              <a:defRPr b="1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573400" y="4288125"/>
            <a:ext cx="4006200" cy="16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900">
                <a:solidFill>
                  <a:schemeClr val="lt1"/>
                </a:solidFill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900">
                <a:solidFill>
                  <a:schemeClr val="lt1"/>
                </a:solidFill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>
                <a:solidFill>
                  <a:schemeClr val="lt1"/>
                </a:solidFill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900">
                <a:solidFill>
                  <a:schemeClr val="lt1"/>
                </a:solidFill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900">
                <a:solidFill>
                  <a:schemeClr val="lt1"/>
                </a:solidFill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>
                <a:solidFill>
                  <a:schemeClr val="lt1"/>
                </a:solidFill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900">
                <a:solidFill>
                  <a:schemeClr val="lt1"/>
                </a:solidFill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900">
                <a:solidFill>
                  <a:schemeClr val="lt1"/>
                </a:solidFill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pos="5400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pos="2880">
          <p15:clr>
            <a:srgbClr val="FA7B17"/>
          </p15:clr>
        </p15:guide>
        <p15:guide id="6" orient="horz" pos="2635">
          <p15:clr>
            <a:srgbClr val="FA7B17"/>
          </p15:clr>
        </p15:guide>
        <p15:guide id="7" orient="horz" pos="2771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 2" showMasterSp="0">
  <p:cSld name="3_01 - BLANK_1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/>
          <p:cNvPicPr preferRelativeResize="0"/>
          <p:nvPr/>
        </p:nvPicPr>
        <p:blipFill rotWithShape="1">
          <a:blip r:embed="rId2">
            <a:alphaModFix/>
          </a:blip>
          <a:srcRect b="0" l="30939" r="0" t="0"/>
          <a:stretch/>
        </p:blipFill>
        <p:spPr>
          <a:xfrm>
            <a:off x="3423125" y="0"/>
            <a:ext cx="5720875" cy="465967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 txBox="1"/>
          <p:nvPr>
            <p:ph type="title"/>
          </p:nvPr>
        </p:nvSpPr>
        <p:spPr>
          <a:xfrm>
            <a:off x="573500" y="1952530"/>
            <a:ext cx="34815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1" name="Google Shape;61;p15"/>
          <p:cNvCxnSpPr/>
          <p:nvPr/>
        </p:nvCxnSpPr>
        <p:spPr>
          <a:xfrm>
            <a:off x="571500" y="3903675"/>
            <a:ext cx="40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564000" y="4013547"/>
            <a:ext cx="400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Montserrat"/>
              <a:buNone/>
              <a:defRPr b="1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2" type="body"/>
          </p:nvPr>
        </p:nvSpPr>
        <p:spPr>
          <a:xfrm>
            <a:off x="573400" y="4288125"/>
            <a:ext cx="4006200" cy="16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>
                <a:solidFill>
                  <a:schemeClr val="dk1"/>
                </a:solidFill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>
                <a:solidFill>
                  <a:schemeClr val="dk1"/>
                </a:solidFill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>
                <a:solidFill>
                  <a:schemeClr val="dk1"/>
                </a:solidFill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>
                <a:solidFill>
                  <a:schemeClr val="dk1"/>
                </a:solidFill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>
                <a:solidFill>
                  <a:schemeClr val="dk1"/>
                </a:solidFill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>
                <a:solidFill>
                  <a:schemeClr val="dk1"/>
                </a:solidFill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>
                <a:solidFill>
                  <a:schemeClr val="dk1"/>
                </a:solidFill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>
                <a:solidFill>
                  <a:schemeClr val="dk1"/>
                </a:solidFill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494" y="342899"/>
            <a:ext cx="1688375" cy="36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pos="5400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pos="2880">
          <p15:clr>
            <a:srgbClr val="FA7B17"/>
          </p15:clr>
        </p15:guide>
        <p15:guide id="6" orient="horz" pos="2635">
          <p15:clr>
            <a:srgbClr val="FA7B17"/>
          </p15:clr>
        </p15:guide>
        <p15:guide id="7" orient="horz" pos="2771">
          <p15:clr>
            <a:srgbClr val="FA7B17"/>
          </p15:clr>
        </p15:guide>
        <p15:guide id="8" pos="1425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 1">
  <p:cSld name="CUSTOM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3" type="body"/>
          </p:nvPr>
        </p:nvSpPr>
        <p:spPr>
          <a:xfrm>
            <a:off x="568625" y="2098975"/>
            <a:ext cx="4005300" cy="27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+инфографика или картинка 1">
  <p:cSld name="CUSTOM_7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3" type="body"/>
          </p:nvPr>
        </p:nvSpPr>
        <p:spPr>
          <a:xfrm>
            <a:off x="568625" y="2098975"/>
            <a:ext cx="40053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+инфографика или картинка 2">
  <p:cSld name="CUSTOM_7_1"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3" type="body"/>
          </p:nvPr>
        </p:nvSpPr>
        <p:spPr>
          <a:xfrm>
            <a:off x="568625" y="2098975"/>
            <a:ext cx="40053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подзаголовок/текст 1">
  <p:cSld name="CUSTOM_5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2" type="subTitle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3" type="body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подзаголовок/текст/задание 1">
  <p:cSld name="CUSTOM_5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2" type="subTitle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3" type="body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89" name="Google Shape;89;p21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21"/>
          <p:cNvSpPr txBox="1"/>
          <p:nvPr>
            <p:ph idx="4" type="subTitle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200"/>
              <a:buFont typeface="Montserrat"/>
              <a:buNone/>
              <a:defRPr b="1" sz="1200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5" type="body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подзаголовок/текст/задание 2">
  <p:cSld name="CUSTOM_5_2_1"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2" type="subTitle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5" name="Google Shape;95;p22"/>
          <p:cNvSpPr txBox="1"/>
          <p:nvPr>
            <p:ph idx="3" type="body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96" name="Google Shape;96;p22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22"/>
          <p:cNvSpPr txBox="1"/>
          <p:nvPr>
            <p:ph idx="4" type="subTitle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200"/>
              <a:buFont typeface="Montserrat"/>
              <a:buNone/>
              <a:defRPr b="1" sz="1200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9pPr>
          </a:lstStyle>
          <a:p/>
        </p:txBody>
      </p:sp>
      <p:sp>
        <p:nvSpPr>
          <p:cNvPr id="98" name="Google Shape;98;p22"/>
          <p:cNvSpPr txBox="1"/>
          <p:nvPr>
            <p:ph idx="5" type="body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подзаголовок/текст 2">
  <p:cSld name="CUSTOM_5_1"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idx="2" type="subTitle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3" type="body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/место для иконок 1">
  <p:cSld name="CUSTOM_4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9pPr>
          </a:lstStyle>
          <a:p/>
        </p:txBody>
      </p:sp>
      <p:sp>
        <p:nvSpPr>
          <p:cNvPr id="106" name="Google Shape;106;p24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7" name="Google Shape;107;p24"/>
          <p:cNvSpPr txBox="1"/>
          <p:nvPr>
            <p:ph idx="3" type="body"/>
          </p:nvPr>
        </p:nvSpPr>
        <p:spPr>
          <a:xfrm>
            <a:off x="1143000" y="2098975"/>
            <a:ext cx="3430800" cy="28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  <p15:guide id="10" pos="720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/место для иконок 2">
  <p:cSld name="CUSTOM_4_1"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25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9pPr>
          </a:lstStyle>
          <a:p/>
        </p:txBody>
      </p:sp>
      <p:sp>
        <p:nvSpPr>
          <p:cNvPr id="111" name="Google Shape;111;p25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2" name="Google Shape;112;p25"/>
          <p:cNvSpPr txBox="1"/>
          <p:nvPr>
            <p:ph idx="3" type="body"/>
          </p:nvPr>
        </p:nvSpPr>
        <p:spPr>
          <a:xfrm>
            <a:off x="1143000" y="2098975"/>
            <a:ext cx="3430800" cy="28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  <p15:guide id="10" pos="720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/задание 1">
  <p:cSld name="CUSTOM_3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9pPr>
          </a:lstStyle>
          <a:p/>
        </p:txBody>
      </p:sp>
      <p:sp>
        <p:nvSpPr>
          <p:cNvPr id="116" name="Google Shape;116;p26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7" name="Google Shape;117;p26"/>
          <p:cNvSpPr txBox="1"/>
          <p:nvPr>
            <p:ph idx="3" type="body"/>
          </p:nvPr>
        </p:nvSpPr>
        <p:spPr>
          <a:xfrm>
            <a:off x="568625" y="2098975"/>
            <a:ext cx="40005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118" name="Google Shape;118;p26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26"/>
          <p:cNvSpPr txBox="1"/>
          <p:nvPr>
            <p:ph idx="4" type="subTitle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200"/>
              <a:buFont typeface="Montserrat"/>
              <a:buNone/>
              <a:defRPr b="1" sz="1200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9pPr>
          </a:lstStyle>
          <a:p/>
        </p:txBody>
      </p:sp>
      <p:sp>
        <p:nvSpPr>
          <p:cNvPr id="120" name="Google Shape;120;p26"/>
          <p:cNvSpPr txBox="1"/>
          <p:nvPr>
            <p:ph idx="5" type="body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  <p15:guide id="10" orient="horz" pos="2602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/задание 2">
  <p:cSld name="CUSTOM_3_1"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27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9pPr>
          </a:lstStyle>
          <a:p/>
        </p:txBody>
      </p:sp>
      <p:sp>
        <p:nvSpPr>
          <p:cNvPr id="124" name="Google Shape;124;p27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5" name="Google Shape;125;p27"/>
          <p:cNvSpPr txBox="1"/>
          <p:nvPr>
            <p:ph idx="3" type="body"/>
          </p:nvPr>
        </p:nvSpPr>
        <p:spPr>
          <a:xfrm>
            <a:off x="568625" y="2098975"/>
            <a:ext cx="40005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126" name="Google Shape;126;p27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27"/>
          <p:cNvSpPr txBox="1"/>
          <p:nvPr>
            <p:ph idx="4" type="subTitle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200"/>
              <a:buFont typeface="Montserrat"/>
              <a:buNone/>
              <a:defRPr b="1" sz="1200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9pPr>
          </a:lstStyle>
          <a:p/>
        </p:txBody>
      </p:sp>
      <p:sp>
        <p:nvSpPr>
          <p:cNvPr id="128" name="Google Shape;128;p27"/>
          <p:cNvSpPr txBox="1"/>
          <p:nvPr>
            <p:ph idx="5" type="body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  <p15:guide id="10" orient="horz" pos="2602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 2">
  <p:cSld name="CUSTOM_2"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28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9pPr>
          </a:lstStyle>
          <a:p/>
        </p:txBody>
      </p:sp>
      <p:sp>
        <p:nvSpPr>
          <p:cNvPr id="132" name="Google Shape;132;p28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3" name="Google Shape;133;p28"/>
          <p:cNvSpPr txBox="1"/>
          <p:nvPr>
            <p:ph idx="3" type="body"/>
          </p:nvPr>
        </p:nvSpPr>
        <p:spPr>
          <a:xfrm>
            <a:off x="568625" y="2098975"/>
            <a:ext cx="4005300" cy="27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1">
  <p:cSld name="CUSTOM_6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9"/>
          <p:cNvPicPr preferRelativeResize="0"/>
          <p:nvPr/>
        </p:nvPicPr>
        <p:blipFill rotWithShape="1">
          <a:blip r:embed="rId2">
            <a:alphaModFix/>
          </a:blip>
          <a:srcRect b="0" l="30939" r="0" t="0"/>
          <a:stretch/>
        </p:blipFill>
        <p:spPr>
          <a:xfrm flipH="1">
            <a:off x="2" y="1"/>
            <a:ext cx="3870648" cy="315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9"/>
          <p:cNvSpPr txBox="1"/>
          <p:nvPr>
            <p:ph type="title"/>
          </p:nvPr>
        </p:nvSpPr>
        <p:spPr>
          <a:xfrm>
            <a:off x="573350" y="3332648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2 2">
  <p:cSld name="CUSTOM_6_2_3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571500" y="5487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9" name="Google Shape;139;p30"/>
          <p:cNvPicPr preferRelativeResize="0"/>
          <p:nvPr/>
        </p:nvPicPr>
        <p:blipFill rotWithShape="1">
          <a:blip r:embed="rId2">
            <a:alphaModFix/>
          </a:blip>
          <a:srcRect b="0" l="30939" r="0" t="0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2 1">
  <p:cSld name="CUSTOM_6_2_2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571500" y="6921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3000"/>
              <a:buFont typeface="Montserrat Black"/>
              <a:buNone/>
              <a:defRPr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2" name="Google Shape;142;p31"/>
          <p:cNvPicPr preferRelativeResize="0"/>
          <p:nvPr/>
        </p:nvPicPr>
        <p:blipFill rotWithShape="1">
          <a:blip r:embed="rId2">
            <a:alphaModFix/>
          </a:blip>
          <a:srcRect b="0" l="30939" r="0" t="0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1"/>
          <p:cNvSpPr txBox="1"/>
          <p:nvPr>
            <p:ph idx="2" type="title"/>
          </p:nvPr>
        </p:nvSpPr>
        <p:spPr>
          <a:xfrm>
            <a:off x="567300" y="330675"/>
            <a:ext cx="2464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2 1 2">
  <p:cSld name="CUSTOM_6_2_2_2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/>
          <p:nvPr>
            <p:ph type="title"/>
          </p:nvPr>
        </p:nvSpPr>
        <p:spPr>
          <a:xfrm>
            <a:off x="571500" y="6921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3000"/>
              <a:buFont typeface="Montserrat Black"/>
              <a:buNone/>
              <a:defRPr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2" type="title"/>
          </p:nvPr>
        </p:nvSpPr>
        <p:spPr>
          <a:xfrm>
            <a:off x="567300" y="330675"/>
            <a:ext cx="2464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7" name="Google Shape;147;p32"/>
          <p:cNvPicPr preferRelativeResize="0"/>
          <p:nvPr/>
        </p:nvPicPr>
        <p:blipFill rotWithShape="1">
          <a:blip r:embed="rId2">
            <a:alphaModFix/>
          </a:blip>
          <a:srcRect b="0" l="30939" r="0" t="0"/>
          <a:stretch/>
        </p:blipFill>
        <p:spPr>
          <a:xfrm flipH="1" rot="10800000">
            <a:off x="2991700" y="118976"/>
            <a:ext cx="6152299" cy="501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2 1 1">
  <p:cSld name="CUSTOM_6_2_2_1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>
            <p:ph type="title"/>
          </p:nvPr>
        </p:nvSpPr>
        <p:spPr>
          <a:xfrm>
            <a:off x="571500" y="6921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3000"/>
              <a:buFont typeface="Montserrat Black"/>
              <a:buNone/>
              <a:defRPr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0" name="Google Shape;150;p33"/>
          <p:cNvPicPr preferRelativeResize="0"/>
          <p:nvPr/>
        </p:nvPicPr>
        <p:blipFill rotWithShape="1">
          <a:blip r:embed="rId2">
            <a:alphaModFix/>
          </a:blip>
          <a:srcRect b="0" l="30939" r="0" t="0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3"/>
          <p:cNvSpPr txBox="1"/>
          <p:nvPr>
            <p:ph idx="2" type="title"/>
          </p:nvPr>
        </p:nvSpPr>
        <p:spPr>
          <a:xfrm>
            <a:off x="567300" y="330675"/>
            <a:ext cx="2464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2 1 1 1">
  <p:cSld name="CUSTOM_6_2_2_1_1"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4"/>
          <p:cNvSpPr txBox="1"/>
          <p:nvPr>
            <p:ph type="title"/>
          </p:nvPr>
        </p:nvSpPr>
        <p:spPr>
          <a:xfrm>
            <a:off x="571500" y="6921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3000"/>
              <a:buFont typeface="Montserrat Black"/>
              <a:buNone/>
              <a:defRPr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4"/>
          <p:cNvSpPr txBox="1"/>
          <p:nvPr>
            <p:ph idx="2" type="title"/>
          </p:nvPr>
        </p:nvSpPr>
        <p:spPr>
          <a:xfrm>
            <a:off x="567300" y="330675"/>
            <a:ext cx="2464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2">
            <a:alphaModFix/>
          </a:blip>
          <a:srcRect b="0" l="30939" r="0" t="0"/>
          <a:stretch/>
        </p:blipFill>
        <p:spPr>
          <a:xfrm flipH="1" rot="10800000">
            <a:off x="2991700" y="118976"/>
            <a:ext cx="6152299" cy="501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2.1">
  <p:cSld name="CUSTOM_6_2_1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/>
          <p:nvPr>
            <p:ph type="title"/>
          </p:nvPr>
        </p:nvSpPr>
        <p:spPr>
          <a:xfrm>
            <a:off x="571500" y="5487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8" name="Google Shape;158;p35"/>
          <p:cNvPicPr preferRelativeResize="0"/>
          <p:nvPr/>
        </p:nvPicPr>
        <p:blipFill rotWithShape="1">
          <a:blip r:embed="rId2">
            <a:alphaModFix/>
          </a:blip>
          <a:srcRect b="0" l="30939" r="0" t="0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2.2">
  <p:cSld name="CUSTOM_6_1"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6"/>
          <p:cNvPicPr preferRelativeResize="0"/>
          <p:nvPr/>
        </p:nvPicPr>
        <p:blipFill rotWithShape="1">
          <a:blip r:embed="rId2">
            <a:alphaModFix/>
          </a:blip>
          <a:srcRect b="0" l="30939" r="0" t="0"/>
          <a:stretch/>
        </p:blipFill>
        <p:spPr>
          <a:xfrm flipH="1">
            <a:off x="2" y="1"/>
            <a:ext cx="3870648" cy="315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6"/>
          <p:cNvSpPr txBox="1"/>
          <p:nvPr>
            <p:ph type="title"/>
          </p:nvPr>
        </p:nvSpPr>
        <p:spPr>
          <a:xfrm>
            <a:off x="573350" y="3332648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 для инструкций в шаблоне">
  <p:cSld name="3_DEFAULT - Title"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6">
          <p15:clr>
            <a:srgbClr val="FA7B17"/>
          </p15:clr>
        </p15:guide>
        <p15:guide id="2" orient="horz" pos="3024">
          <p15:clr>
            <a:srgbClr val="FA7B17"/>
          </p15:clr>
        </p15:guide>
        <p15:guide id="3" pos="360">
          <p15:clr>
            <a:srgbClr val="FA7B17"/>
          </p15:clr>
        </p15:guide>
        <p15:guide id="4" pos="5400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atboost.ai/" TargetMode="External"/><Relationship Id="rId4" Type="http://schemas.openxmlformats.org/officeDocument/2006/relationships/hyperlink" Target="https://xgboost.readthedocs.io/en/latest/" TargetMode="External"/><Relationship Id="rId5" Type="http://schemas.openxmlformats.org/officeDocument/2006/relationships/hyperlink" Target="https://scikit-learn.org/stable/modules/generated/sklearn.ensemble.RandomForestClassifier.html" TargetMode="External"/><Relationship Id="rId6" Type="http://schemas.openxmlformats.org/officeDocument/2006/relationships/hyperlink" Target="https://scikit-learn.org/stable/modules/generated/sklearn.linear_model.LogisticRegressionCV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hyperlink" Target="https://docs.google.com/forms/d/e/1FAIpQLScV-_4J0RMEpnTw1PEabGZIfnT5pD0JtzMdPJ2NXgnd2CRihw/viewform?usp=send_form" TargetMode="External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hyperlink" Target="https://github.com/testdriver87/sf_rds_projects/tree/master/rds_06" TargetMode="External"/><Relationship Id="rId5" Type="http://schemas.openxmlformats.org/officeDocument/2006/relationships/hyperlink" Target="https://habr.com/ru/company/ruvds/blog/451478/" TargetMode="External"/><Relationship Id="rId6" Type="http://schemas.openxmlformats.org/officeDocument/2006/relationships/hyperlink" Target="https://pythonworld.ru/osnovy/pep-8-rukovodstvo-po-napisaniyu-koda-na-python.html" TargetMode="External"/><Relationship Id="rId7" Type="http://schemas.openxmlformats.org/officeDocument/2006/relationships/hyperlink" Target="https://scikit-learn.org/stable/modules/classes.html#module-sklearn.feature_selection" TargetMode="External"/><Relationship Id="rId8" Type="http://schemas.openxmlformats.org/officeDocument/2006/relationships/hyperlink" Target="https://github.com/yurybikuzin/skillfactory_rds4_recommendation_challen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42327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8"/>
          <p:cNvSpPr txBox="1"/>
          <p:nvPr/>
        </p:nvSpPr>
        <p:spPr>
          <a:xfrm>
            <a:off x="572000" y="3903675"/>
            <a:ext cx="43551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41818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rPr>
              <a:t>Нохрина Анна</a:t>
            </a:r>
            <a:endParaRPr b="1" sz="1200">
              <a:solidFill>
                <a:srgbClr val="3CB2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41818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ФинТех разработчик CodeRocket</a:t>
            </a:r>
            <a:endParaRPr sz="9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" name="Google Shape;168;p38"/>
          <p:cNvPicPr preferRelativeResize="0"/>
          <p:nvPr/>
        </p:nvPicPr>
        <p:blipFill rotWithShape="1">
          <a:blip r:embed="rId3">
            <a:alphaModFix/>
          </a:blip>
          <a:srcRect b="0" l="30939" r="0" t="0"/>
          <a:stretch/>
        </p:blipFill>
        <p:spPr>
          <a:xfrm>
            <a:off x="3423125" y="0"/>
            <a:ext cx="5720875" cy="465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" y="281495"/>
            <a:ext cx="1690374" cy="36339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8"/>
          <p:cNvSpPr txBox="1"/>
          <p:nvPr/>
        </p:nvSpPr>
        <p:spPr>
          <a:xfrm>
            <a:off x="571500" y="2965525"/>
            <a:ext cx="51804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0" spcFirstLastPara="1" rIns="457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Вводный вебинар по проекту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Компьютер говорит НЕТ</a:t>
            </a:r>
            <a:endParaRPr sz="26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171" name="Google Shape;171;p38"/>
          <p:cNvCxnSpPr/>
          <p:nvPr/>
        </p:nvCxnSpPr>
        <p:spPr>
          <a:xfrm>
            <a:off x="571500" y="3903675"/>
            <a:ext cx="4006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7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Название модуля/презентации</a:t>
            </a:r>
            <a:endParaRPr b="1"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47"/>
          <p:cNvSpPr txBox="1"/>
          <p:nvPr/>
        </p:nvSpPr>
        <p:spPr>
          <a:xfrm>
            <a:off x="571500" y="592950"/>
            <a:ext cx="61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Сложности при выполнении проекта </a:t>
            </a:r>
            <a:endParaRPr sz="18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48" name="Google Shape;248;p47"/>
          <p:cNvSpPr txBox="1"/>
          <p:nvPr/>
        </p:nvSpPr>
        <p:spPr>
          <a:xfrm>
            <a:off x="2986468" y="1293875"/>
            <a:ext cx="1275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ru" sz="11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решение</a:t>
            </a:r>
            <a:endParaRPr i="0" sz="11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49" name="Google Shape;249;p47"/>
          <p:cNvSpPr/>
          <p:nvPr/>
        </p:nvSpPr>
        <p:spPr>
          <a:xfrm>
            <a:off x="3827562" y="1798813"/>
            <a:ext cx="185042" cy="124741"/>
          </a:xfrm>
          <a:custGeom>
            <a:rect b="b" l="l" r="r" t="t"/>
            <a:pathLst>
              <a:path extrusionOk="0" h="120" w="176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3CB250"/>
          </a:solidFill>
          <a:ln cap="flat" cmpd="sng" w="9525">
            <a:solidFill>
              <a:srgbClr val="3CB2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0" name="Google Shape;250;p47"/>
          <p:cNvSpPr txBox="1"/>
          <p:nvPr/>
        </p:nvSpPr>
        <p:spPr>
          <a:xfrm>
            <a:off x="899825" y="1652800"/>
            <a:ext cx="27150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Сделать основную часть работы, смотреть ноутбуки коллег, работать в команде</a:t>
            </a:r>
            <a:endParaRPr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47"/>
          <p:cNvSpPr/>
          <p:nvPr/>
        </p:nvSpPr>
        <p:spPr>
          <a:xfrm>
            <a:off x="3827562" y="2465846"/>
            <a:ext cx="185042" cy="124741"/>
          </a:xfrm>
          <a:custGeom>
            <a:rect b="b" l="l" r="r" t="t"/>
            <a:pathLst>
              <a:path extrusionOk="0" h="120" w="176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3CB250"/>
          </a:solidFill>
          <a:ln cap="flat" cmpd="sng" w="9525">
            <a:solidFill>
              <a:srgbClr val="3CB2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2" name="Google Shape;252;p47"/>
          <p:cNvSpPr txBox="1"/>
          <p:nvPr/>
        </p:nvSpPr>
        <p:spPr>
          <a:xfrm>
            <a:off x="1314325" y="2396575"/>
            <a:ext cx="2300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Пересмотреть видео с работой на каггл, спросить в канале</a:t>
            </a:r>
            <a:endParaRPr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47"/>
          <p:cNvSpPr/>
          <p:nvPr/>
        </p:nvSpPr>
        <p:spPr>
          <a:xfrm>
            <a:off x="3827562" y="3151102"/>
            <a:ext cx="185042" cy="124741"/>
          </a:xfrm>
          <a:custGeom>
            <a:rect b="b" l="l" r="r" t="t"/>
            <a:pathLst>
              <a:path extrusionOk="0" h="120" w="176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3CB250"/>
          </a:solidFill>
          <a:ln cap="flat" cmpd="sng" w="9525">
            <a:solidFill>
              <a:srgbClr val="3CB2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4" name="Google Shape;254;p47"/>
          <p:cNvSpPr txBox="1"/>
          <p:nvPr/>
        </p:nvSpPr>
        <p:spPr>
          <a:xfrm>
            <a:off x="1314325" y="3082350"/>
            <a:ext cx="2300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Посмотреть другие метрики, вернуться к ЕДА</a:t>
            </a:r>
            <a:endParaRPr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47"/>
          <p:cNvSpPr/>
          <p:nvPr/>
        </p:nvSpPr>
        <p:spPr>
          <a:xfrm>
            <a:off x="3827562" y="3788776"/>
            <a:ext cx="185042" cy="124741"/>
          </a:xfrm>
          <a:custGeom>
            <a:rect b="b" l="l" r="r" t="t"/>
            <a:pathLst>
              <a:path extrusionOk="0" h="120" w="176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3CB250"/>
          </a:solidFill>
          <a:ln cap="flat" cmpd="sng" w="9525">
            <a:solidFill>
              <a:srgbClr val="3CB2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6" name="Google Shape;256;p47"/>
          <p:cNvSpPr txBox="1"/>
          <p:nvPr/>
        </p:nvSpPr>
        <p:spPr>
          <a:xfrm>
            <a:off x="982950" y="3720575"/>
            <a:ext cx="26319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Закреп в слаке, спросить у ментора, оставить задачу</a:t>
            </a:r>
            <a:endParaRPr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47"/>
          <p:cNvSpPr/>
          <p:nvPr/>
        </p:nvSpPr>
        <p:spPr>
          <a:xfrm>
            <a:off x="3827562" y="4285399"/>
            <a:ext cx="185042" cy="124741"/>
          </a:xfrm>
          <a:custGeom>
            <a:rect b="b" l="l" r="r" t="t"/>
            <a:pathLst>
              <a:path extrusionOk="0" h="120" w="176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3CB250"/>
          </a:solidFill>
          <a:ln cap="flat" cmpd="sng" w="9525">
            <a:solidFill>
              <a:srgbClr val="3CB2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8" name="Google Shape;258;p47"/>
          <p:cNvSpPr txBox="1"/>
          <p:nvPr/>
        </p:nvSpPr>
        <p:spPr>
          <a:xfrm>
            <a:off x="1314325" y="4217725"/>
            <a:ext cx="2300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Сменить команду, делать одному, написать тьютору</a:t>
            </a:r>
            <a:endParaRPr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9" name="Google Shape;259;p47"/>
          <p:cNvCxnSpPr/>
          <p:nvPr/>
        </p:nvCxnSpPr>
        <p:spPr>
          <a:xfrm>
            <a:off x="4370808" y="1417380"/>
            <a:ext cx="0" cy="3184200"/>
          </a:xfrm>
          <a:prstGeom prst="straightConnector1">
            <a:avLst/>
          </a:prstGeom>
          <a:noFill/>
          <a:ln cap="sq" cmpd="sng" w="9525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260" name="Google Shape;260;p47"/>
          <p:cNvSpPr txBox="1"/>
          <p:nvPr/>
        </p:nvSpPr>
        <p:spPr>
          <a:xfrm>
            <a:off x="4473971" y="1293875"/>
            <a:ext cx="1275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ru" sz="1200">
                <a:solidFill>
                  <a:srgbClr val="F44747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проблема</a:t>
            </a:r>
            <a:endParaRPr b="0" i="0" sz="1200" u="none" cap="none" strike="noStrike">
              <a:solidFill>
                <a:srgbClr val="F44747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261" name="Google Shape;261;p47"/>
          <p:cNvSpPr/>
          <p:nvPr/>
        </p:nvSpPr>
        <p:spPr>
          <a:xfrm>
            <a:off x="4756629" y="1787296"/>
            <a:ext cx="162082" cy="148883"/>
          </a:xfrm>
          <a:custGeom>
            <a:rect b="b" l="l" r="r" t="t"/>
            <a:pathLst>
              <a:path extrusionOk="0" h="144" w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44747"/>
          </a:solidFill>
          <a:ln cap="flat" cmpd="sng" w="9525">
            <a:solidFill>
              <a:srgbClr val="F447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2" name="Google Shape;262;p47"/>
          <p:cNvSpPr txBox="1"/>
          <p:nvPr/>
        </p:nvSpPr>
        <p:spPr>
          <a:xfrm>
            <a:off x="5162934" y="1690364"/>
            <a:ext cx="198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Не хватает времени</a:t>
            </a:r>
            <a:endParaRPr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47"/>
          <p:cNvSpPr/>
          <p:nvPr/>
        </p:nvSpPr>
        <p:spPr>
          <a:xfrm>
            <a:off x="4756629" y="2344389"/>
            <a:ext cx="162082" cy="148883"/>
          </a:xfrm>
          <a:custGeom>
            <a:rect b="b" l="l" r="r" t="t"/>
            <a:pathLst>
              <a:path extrusionOk="0" h="144" w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44747"/>
          </a:solidFill>
          <a:ln cap="flat" cmpd="sng" w="9525">
            <a:solidFill>
              <a:srgbClr val="F447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4" name="Google Shape;264;p47"/>
          <p:cNvSpPr txBox="1"/>
          <p:nvPr/>
        </p:nvSpPr>
        <p:spPr>
          <a:xfrm>
            <a:off x="5162924" y="2134225"/>
            <a:ext cx="2300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Сложности при сабмите и создании ноутбука на каггле</a:t>
            </a:r>
            <a:endParaRPr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47"/>
          <p:cNvSpPr/>
          <p:nvPr/>
        </p:nvSpPr>
        <p:spPr>
          <a:xfrm>
            <a:off x="4756629" y="2905385"/>
            <a:ext cx="162082" cy="148883"/>
          </a:xfrm>
          <a:custGeom>
            <a:rect b="b" l="l" r="r" t="t"/>
            <a:pathLst>
              <a:path extrusionOk="0" h="144" w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44747"/>
          </a:solidFill>
          <a:ln cap="flat" cmpd="sng" w="9525">
            <a:solidFill>
              <a:srgbClr val="F447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6" name="Google Shape;266;p47"/>
          <p:cNvSpPr txBox="1"/>
          <p:nvPr/>
        </p:nvSpPr>
        <p:spPr>
          <a:xfrm>
            <a:off x="5162924" y="2848150"/>
            <a:ext cx="2144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Не растет метрика чтобы я ни делал</a:t>
            </a:r>
            <a:endParaRPr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7"/>
          <p:cNvSpPr/>
          <p:nvPr/>
        </p:nvSpPr>
        <p:spPr>
          <a:xfrm>
            <a:off x="4756629" y="3554409"/>
            <a:ext cx="162082" cy="148883"/>
          </a:xfrm>
          <a:custGeom>
            <a:rect b="b" l="l" r="r" t="t"/>
            <a:pathLst>
              <a:path extrusionOk="0" h="144" w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44747"/>
          </a:solidFill>
          <a:ln cap="flat" cmpd="sng" w="9525">
            <a:solidFill>
              <a:srgbClr val="F447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" name="Google Shape;268;p47"/>
          <p:cNvSpPr txBox="1"/>
          <p:nvPr/>
        </p:nvSpPr>
        <p:spPr>
          <a:xfrm>
            <a:off x="5162923" y="3497725"/>
            <a:ext cx="24216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Сложности при подборе гиперпараметров</a:t>
            </a:r>
            <a:endParaRPr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47"/>
          <p:cNvSpPr/>
          <p:nvPr/>
        </p:nvSpPr>
        <p:spPr>
          <a:xfrm>
            <a:off x="4756629" y="4212509"/>
            <a:ext cx="162082" cy="148883"/>
          </a:xfrm>
          <a:custGeom>
            <a:rect b="b" l="l" r="r" t="t"/>
            <a:pathLst>
              <a:path extrusionOk="0" h="144" w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44747"/>
          </a:solidFill>
          <a:ln cap="flat" cmpd="sng" w="9525">
            <a:solidFill>
              <a:srgbClr val="F447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Google Shape;270;p47"/>
          <p:cNvSpPr txBox="1"/>
          <p:nvPr/>
        </p:nvSpPr>
        <p:spPr>
          <a:xfrm>
            <a:off x="5162923" y="4155825"/>
            <a:ext cx="24216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Вялая команда</a:t>
            </a:r>
            <a:endParaRPr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8"/>
          <p:cNvSpPr txBox="1"/>
          <p:nvPr/>
        </p:nvSpPr>
        <p:spPr>
          <a:xfrm>
            <a:off x="571500" y="1663500"/>
            <a:ext cx="74079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Качество кода (соблюдение стандартов оформления pep-8, комментирование кода, наличие выводов ). Оформление проекта на Github— 3 балла.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Качество разведывательного анализа данных (визуализация, очистка данных, работа с выбросами) — 3 балла.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Работа с признаками (выбор признаков, генерация новых признаков) — 3 балла.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Качество решения: Результат метрики ROC AUC, f1, accuracy, matrix confusion — 3 балла.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Качество решения: обоснованность выводов и общая логика решения — 3 балла.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*Работа в команде — 3 балла.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*Настройка гиперпараметров — 3 балла.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Работа сдана к дедлайну — 3 балла. 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За каждый критерий можно получить от 0 до 3 баллов. 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48"/>
          <p:cNvSpPr txBox="1"/>
          <p:nvPr/>
        </p:nvSpPr>
        <p:spPr>
          <a:xfrm>
            <a:off x="571500" y="794475"/>
            <a:ext cx="52161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Критерии оценивания</a:t>
            </a:r>
            <a:endParaRPr sz="18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77" name="Google Shape;277;p48"/>
          <p:cNvSpPr txBox="1"/>
          <p:nvPr/>
        </p:nvSpPr>
        <p:spPr>
          <a:xfrm>
            <a:off x="515750" y="457200"/>
            <a:ext cx="380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по проекту “Компьютер говорит НЕТ”</a:t>
            </a:r>
            <a:endParaRPr b="1"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/>
          <p:nvPr/>
        </p:nvSpPr>
        <p:spPr>
          <a:xfrm>
            <a:off x="571500" y="1663500"/>
            <a:ext cx="74079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https://catboost.ai/</a:t>
            </a: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https://xgboost.readthedocs.io/en/latest/</a:t>
            </a: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https://scikit-learn.org/stable/modules/generated/sklearn.ensemble.RandomForestClassifier.html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https://scikit-learn.org/stable/modules/generated/sklearn.linear_model.LogisticRegressionCV.html</a:t>
            </a: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9"/>
          <p:cNvSpPr txBox="1"/>
          <p:nvPr/>
        </p:nvSpPr>
        <p:spPr>
          <a:xfrm>
            <a:off x="571500" y="794475"/>
            <a:ext cx="52161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Для любопытных</a:t>
            </a:r>
            <a:endParaRPr sz="18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84" name="Google Shape;284;p49"/>
          <p:cNvSpPr txBox="1"/>
          <p:nvPr/>
        </p:nvSpPr>
        <p:spPr>
          <a:xfrm>
            <a:off x="515750" y="457200"/>
            <a:ext cx="380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по проекту “Компьютер говорит НЕТ”</a:t>
            </a:r>
            <a:endParaRPr b="1"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50"/>
          <p:cNvPicPr preferRelativeResize="0"/>
          <p:nvPr/>
        </p:nvPicPr>
        <p:blipFill rotWithShape="1">
          <a:blip r:embed="rId3">
            <a:alphaModFix/>
          </a:blip>
          <a:srcRect b="0" l="30939" r="0" t="0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50"/>
          <p:cNvSpPr txBox="1"/>
          <p:nvPr/>
        </p:nvSpPr>
        <p:spPr>
          <a:xfrm>
            <a:off x="4572000" y="1122814"/>
            <a:ext cx="40005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Вопросы </a:t>
            </a: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92" name="Google Shape;292;p50"/>
          <p:cNvSpPr txBox="1"/>
          <p:nvPr/>
        </p:nvSpPr>
        <p:spPr>
          <a:xfrm>
            <a:off x="571500" y="181350"/>
            <a:ext cx="380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по проекту “Компьютер говорит НЕТ”</a:t>
            </a:r>
            <a:endParaRPr b="1"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51"/>
          <p:cNvPicPr preferRelativeResize="0"/>
          <p:nvPr/>
        </p:nvPicPr>
        <p:blipFill rotWithShape="1">
          <a:blip r:embed="rId3">
            <a:alphaModFix/>
          </a:blip>
          <a:srcRect b="0" l="30939" r="0" t="0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51"/>
          <p:cNvSpPr txBox="1"/>
          <p:nvPr/>
        </p:nvSpPr>
        <p:spPr>
          <a:xfrm>
            <a:off x="571500" y="533525"/>
            <a:ext cx="70050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Поделитесь вашими впечатлениями о том, как прошел вебинар!</a:t>
            </a: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:)</a:t>
            </a: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00" name="Google Shape;300;p51"/>
          <p:cNvSpPr txBox="1"/>
          <p:nvPr/>
        </p:nvSpPr>
        <p:spPr>
          <a:xfrm>
            <a:off x="571500" y="181350"/>
            <a:ext cx="380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по проекту “Компьютер говорит НЕТ”</a:t>
            </a:r>
            <a:endParaRPr b="1"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51"/>
          <p:cNvSpPr txBox="1"/>
          <p:nvPr/>
        </p:nvSpPr>
        <p:spPr>
          <a:xfrm>
            <a:off x="4705800" y="4400400"/>
            <a:ext cx="43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Нажмите, чтобы оставить ОС ментору</a:t>
            </a:r>
            <a:endParaRPr>
              <a:solidFill>
                <a:srgbClr val="3CB2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2" name="Google Shape;302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1325" y="2210625"/>
            <a:ext cx="3983641" cy="20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9"/>
          <p:cNvSpPr txBox="1"/>
          <p:nvPr/>
        </p:nvSpPr>
        <p:spPr>
          <a:xfrm>
            <a:off x="571500" y="2989475"/>
            <a:ext cx="75378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Вместе мы:</a:t>
            </a:r>
            <a:endParaRPr b="1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1" lang="ru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формируем совместный план по решению задачи</a:t>
            </a:r>
            <a:endParaRPr b="1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1" lang="ru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работаем на протяжении всего проекта</a:t>
            </a:r>
            <a:endParaRPr b="1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Montserrat"/>
              <a:buChar char="●"/>
            </a:pPr>
            <a:r>
              <a:rPr b="1" lang="ru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активно задаем вопросы в </a:t>
            </a:r>
            <a:r>
              <a:rPr b="1" lang="ru" u="sng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rPr>
              <a:t>#0_project_4-компьютер_говорит_нет</a:t>
            </a:r>
            <a:endParaRPr b="1" u="sng">
              <a:solidFill>
                <a:srgbClr val="3CB2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Montserrat"/>
              <a:buChar char="●"/>
            </a:pPr>
            <a:r>
              <a:rPr b="1" lang="ru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если не успеваете сдать проект, пишем в слак </a:t>
            </a:r>
            <a:r>
              <a:rPr b="1" lang="ru" u="sng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rPr>
              <a:t>@Анна Нохрина</a:t>
            </a:r>
            <a:endParaRPr b="1" u="sng">
              <a:solidFill>
                <a:srgbClr val="3CB2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Montserrat"/>
              <a:buChar char="●"/>
            </a:pPr>
            <a:r>
              <a:rPr b="1" lang="ru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подводим итоги проделанной работы</a:t>
            </a:r>
            <a:endParaRPr b="1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39"/>
          <p:cNvSpPr txBox="1"/>
          <p:nvPr/>
        </p:nvSpPr>
        <p:spPr>
          <a:xfrm>
            <a:off x="571500" y="794475"/>
            <a:ext cx="52161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Давайте знакомиться</a:t>
            </a:r>
            <a:endParaRPr sz="18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78" name="Google Shape;178;p39"/>
          <p:cNvSpPr txBox="1"/>
          <p:nvPr/>
        </p:nvSpPr>
        <p:spPr>
          <a:xfrm>
            <a:off x="571500" y="471375"/>
            <a:ext cx="380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по проекту “Компьютер говорит НЕТ”</a:t>
            </a:r>
            <a:endParaRPr b="1"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9" name="Google Shape;17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6275" y="471375"/>
            <a:ext cx="2235976" cy="223597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9"/>
          <p:cNvSpPr txBox="1"/>
          <p:nvPr/>
        </p:nvSpPr>
        <p:spPr>
          <a:xfrm>
            <a:off x="3387700" y="238425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41818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Ментор проекта Компьютер говорит Нет</a:t>
            </a:r>
            <a:endParaRPr sz="9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39"/>
          <p:cNvSpPr txBox="1"/>
          <p:nvPr/>
        </p:nvSpPr>
        <p:spPr>
          <a:xfrm>
            <a:off x="4572000" y="2049325"/>
            <a:ext cx="174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41818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Нохрина Анна</a:t>
            </a:r>
            <a:endParaRPr b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40"/>
          <p:cNvPicPr preferRelativeResize="0"/>
          <p:nvPr/>
        </p:nvPicPr>
        <p:blipFill rotWithShape="1">
          <a:blip r:embed="rId3">
            <a:alphaModFix/>
          </a:blip>
          <a:srcRect b="0" l="30939" r="0" t="0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40"/>
          <p:cNvSpPr txBox="1"/>
          <p:nvPr/>
        </p:nvSpPr>
        <p:spPr>
          <a:xfrm>
            <a:off x="571500" y="676775"/>
            <a:ext cx="52866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 вебинара</a:t>
            </a: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89" name="Google Shape;189;p40"/>
          <p:cNvSpPr txBox="1"/>
          <p:nvPr/>
        </p:nvSpPr>
        <p:spPr>
          <a:xfrm>
            <a:off x="571500" y="181350"/>
            <a:ext cx="380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по проекту “Компьютер говорит НЕТ”</a:t>
            </a:r>
            <a:endParaRPr b="1"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40"/>
          <p:cNvSpPr txBox="1"/>
          <p:nvPr/>
        </p:nvSpPr>
        <p:spPr>
          <a:xfrm>
            <a:off x="4434700" y="1741050"/>
            <a:ext cx="3805500" cy="16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AutoNum type="arabicPeriod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Постановка задачи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AutoNum type="arabicPeriod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Обзор навыков для решения задачи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AutoNum type="arabicPeriod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Составление плана работы над проектом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AutoNum type="arabicPeriod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Сложности при выполнении проекта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AutoNum type="arabicPeriod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Рекомендации к выполнению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AutoNum type="arabicPeriod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Вопросы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41"/>
          <p:cNvPicPr preferRelativeResize="0"/>
          <p:nvPr/>
        </p:nvPicPr>
        <p:blipFill rotWithShape="1">
          <a:blip r:embed="rId3">
            <a:alphaModFix/>
          </a:blip>
          <a:srcRect b="0" l="30939" r="0" t="0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1"/>
          <p:cNvSpPr txBox="1"/>
          <p:nvPr/>
        </p:nvSpPr>
        <p:spPr>
          <a:xfrm>
            <a:off x="571500" y="676764"/>
            <a:ext cx="40005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Постановка задачи</a:t>
            </a: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98" name="Google Shape;198;p41"/>
          <p:cNvSpPr txBox="1"/>
          <p:nvPr/>
        </p:nvSpPr>
        <p:spPr>
          <a:xfrm>
            <a:off x="571500" y="181350"/>
            <a:ext cx="380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по проекту “Компьютер говорит НЕТ”</a:t>
            </a:r>
            <a:endParaRPr b="1"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41"/>
          <p:cNvSpPr txBox="1"/>
          <p:nvPr/>
        </p:nvSpPr>
        <p:spPr>
          <a:xfrm>
            <a:off x="4103650" y="914400"/>
            <a:ext cx="4678200" cy="16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Задача</a:t>
            </a: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: Предсказать вероятность дефолта клиента банка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Цель</a:t>
            </a: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: Построить модель на имеющихся данных, которая сумела бы решить нашу задачу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Данные</a:t>
            </a: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: Имеется датасет о клиентах банка с информацией о КИ и анкетных данных клиентов банка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2"/>
          <p:cNvSpPr txBox="1"/>
          <p:nvPr/>
        </p:nvSpPr>
        <p:spPr>
          <a:xfrm>
            <a:off x="571500" y="1663500"/>
            <a:ext cx="61080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Какие навыки у нас уже есть?</a:t>
            </a:r>
            <a:endParaRPr b="1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уверенно владеем основами  python, pandas, numpy…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умеем проводить качественный разведывательный анализ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есть опыт участия на kaggle 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построили свою первую модель и можем построить еще!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42"/>
          <p:cNvSpPr txBox="1"/>
          <p:nvPr/>
        </p:nvSpPr>
        <p:spPr>
          <a:xfrm>
            <a:off x="571500" y="3209800"/>
            <a:ext cx="65160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Чему еще необходимо научиться?</a:t>
            </a:r>
            <a:endParaRPr b="1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изучить новый алгоритм логистической регрессии и научиться с ним работать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изучить разные метрики оценки модели и найти самую подходящую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попробовать подобрать гиперпараметры к модели для ее улучшения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42"/>
          <p:cNvSpPr txBox="1"/>
          <p:nvPr/>
        </p:nvSpPr>
        <p:spPr>
          <a:xfrm>
            <a:off x="571500" y="794475"/>
            <a:ext cx="52161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Что необходимо для решения задачи?</a:t>
            </a:r>
            <a:endParaRPr sz="18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7" name="Google Shape;207;p42"/>
          <p:cNvSpPr txBox="1"/>
          <p:nvPr/>
        </p:nvSpPr>
        <p:spPr>
          <a:xfrm>
            <a:off x="571500" y="471375"/>
            <a:ext cx="380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по проекту “Компьютер говорит НЕТ”</a:t>
            </a:r>
            <a:endParaRPr b="1"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/>
          <p:nvPr/>
        </p:nvSpPr>
        <p:spPr>
          <a:xfrm>
            <a:off x="571500" y="1663500"/>
            <a:ext cx="61080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финтех — одна из передовых сфер, где вовсю применяется ml, dl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четкое понимание того, где деньги и как их посчитать 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проект про жизнь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понять, что нейронные сети не везде хороши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43"/>
          <p:cNvSpPr txBox="1"/>
          <p:nvPr/>
        </p:nvSpPr>
        <p:spPr>
          <a:xfrm>
            <a:off x="571500" y="794475"/>
            <a:ext cx="52161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Зачем мне решать этот проект?</a:t>
            </a:r>
            <a:endParaRPr sz="18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14" name="Google Shape;214;p43"/>
          <p:cNvSpPr txBox="1"/>
          <p:nvPr/>
        </p:nvSpPr>
        <p:spPr>
          <a:xfrm>
            <a:off x="515750" y="457200"/>
            <a:ext cx="380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по проекту “Компьютер говорит НЕТ”</a:t>
            </a:r>
            <a:endParaRPr b="1"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44"/>
          <p:cNvPicPr preferRelativeResize="0"/>
          <p:nvPr/>
        </p:nvPicPr>
        <p:blipFill rotWithShape="1">
          <a:blip r:embed="rId3">
            <a:alphaModFix/>
          </a:blip>
          <a:srcRect b="0" l="30939" r="0" t="0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4"/>
          <p:cNvSpPr txBox="1"/>
          <p:nvPr/>
        </p:nvSpPr>
        <p:spPr>
          <a:xfrm>
            <a:off x="863500" y="664650"/>
            <a:ext cx="70593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Как будем решать проект?</a:t>
            </a: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22" name="Google Shape;222;p44"/>
          <p:cNvSpPr txBox="1"/>
          <p:nvPr/>
        </p:nvSpPr>
        <p:spPr>
          <a:xfrm>
            <a:off x="571500" y="181350"/>
            <a:ext cx="380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по проекту “Компьютер говорит НЕТ”</a:t>
            </a:r>
            <a:endParaRPr b="1"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44"/>
          <p:cNvSpPr txBox="1"/>
          <p:nvPr/>
        </p:nvSpPr>
        <p:spPr>
          <a:xfrm>
            <a:off x="3241750" y="1438475"/>
            <a:ext cx="4680900" cy="20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AutoNum type="arabicPeriod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знакомство с данными+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AutoNum type="arabicPeriod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поиск пропусков, поиск выбросов, 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AutoNum type="arabicPeriod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генерация фичей 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AutoNum type="arabicPeriod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наивная модель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AutoNum type="arabicPeriod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нормализация, кодирование, лог, ….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AutoNum type="arabicPeriod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45"/>
          <p:cNvPicPr preferRelativeResize="0"/>
          <p:nvPr/>
        </p:nvPicPr>
        <p:blipFill rotWithShape="1">
          <a:blip r:embed="rId3">
            <a:alphaModFix/>
          </a:blip>
          <a:srcRect b="0" l="30939" r="0" t="0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5"/>
          <p:cNvSpPr txBox="1"/>
          <p:nvPr/>
        </p:nvSpPr>
        <p:spPr>
          <a:xfrm>
            <a:off x="863500" y="664650"/>
            <a:ext cx="70593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Как будем решать проект?</a:t>
            </a: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1" name="Google Shape;231;p45"/>
          <p:cNvSpPr txBox="1"/>
          <p:nvPr/>
        </p:nvSpPr>
        <p:spPr>
          <a:xfrm>
            <a:off x="571500" y="181350"/>
            <a:ext cx="380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по проекту “Компьютер говорит НЕТ”</a:t>
            </a:r>
            <a:endParaRPr b="1"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45"/>
          <p:cNvSpPr txBox="1"/>
          <p:nvPr/>
        </p:nvSpPr>
        <p:spPr>
          <a:xfrm>
            <a:off x="3012725" y="1204950"/>
            <a:ext cx="5705400" cy="27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AutoNum type="arabicPeriod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Посмотреть на данные - визуализация 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AutoNum type="arabicPeriod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Чистим данные, ЕДА, ищем выбросы, (визуализация, iqr), описание датасета. Пустые значения убрать, + продвинутые методы замены пропусков -&gt;датасет очищенный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AutoNum type="arabicPeriod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наивная модель, 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AutoNum type="arabicPeriod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анализ по типу признаков 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AutoNum type="arabicPeriod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генерация признаков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AutoNum type="arabicPeriod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строим модель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AutoNum type="arabicPeriod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выбор метрик, строим много метрик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AutoNum type="arabicPeriod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нормализация, стандартизация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AutoNum type="arabicPeriod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важность и отбор признаков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6"/>
          <p:cNvPicPr preferRelativeResize="0"/>
          <p:nvPr/>
        </p:nvPicPr>
        <p:blipFill rotWithShape="1">
          <a:blip r:embed="rId3">
            <a:alphaModFix/>
          </a:blip>
          <a:srcRect b="0" l="30939" r="0" t="0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6"/>
          <p:cNvSpPr txBox="1"/>
          <p:nvPr/>
        </p:nvSpPr>
        <p:spPr>
          <a:xfrm>
            <a:off x="571500" y="733164"/>
            <a:ext cx="40005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Полезное</a:t>
            </a: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40" name="Google Shape;240;p46"/>
          <p:cNvSpPr txBox="1"/>
          <p:nvPr/>
        </p:nvSpPr>
        <p:spPr>
          <a:xfrm>
            <a:off x="571500" y="181350"/>
            <a:ext cx="380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по проекту “Компьютер говорит НЕТ”</a:t>
            </a:r>
            <a:endParaRPr b="1"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46"/>
          <p:cNvSpPr txBox="1"/>
          <p:nvPr/>
        </p:nvSpPr>
        <p:spPr>
          <a:xfrm>
            <a:off x="3372850" y="797625"/>
            <a:ext cx="5550300" cy="30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ЕДА - это просто, когда используешь Pandas Profiling!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https://github.com/testdriver87/sf_rds_projects/tree/master/rds_06</a:t>
            </a: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Как пользоваться Pandas Profiling?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https://habr.com/ru/company/ruvds/blog/451478/</a:t>
            </a: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Пишем красивый и понятный код вместе с PEP-8 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https://pythonworld.ru/osnovy/pep-8-rukovodstvo-po-napisaniyu-koda-na-python.htm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Как понять какой признак важен sklearn feature_selection?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https://scikit-learn.org/stable/modules/classes.html#module-sklearn.feature_selection</a:t>
            </a: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Оформляем репо правильно </a:t>
            </a:r>
            <a:r>
              <a:rPr lang="ru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8"/>
              </a:rPr>
              <a:t>https://github.com/yurybikuzin/skillfactory_rds4_recommendation_challenge</a:t>
            </a: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killFactory шаблон для видео (черный/белый)">
  <a:themeElements>
    <a:clrScheme name="VIVID - Color 01">
      <a:dk1>
        <a:srgbClr val="242327"/>
      </a:dk1>
      <a:lt1>
        <a:srgbClr val="FFFFFF"/>
      </a:lt1>
      <a:dk2>
        <a:srgbClr val="3CB250"/>
      </a:dk2>
      <a:lt2>
        <a:srgbClr val="FFFFFF"/>
      </a:lt2>
      <a:accent1>
        <a:srgbClr val="01C601"/>
      </a:accent1>
      <a:accent2>
        <a:srgbClr val="FD0002"/>
      </a:accent2>
      <a:accent3>
        <a:srgbClr val="8766D0"/>
      </a:accent3>
      <a:accent4>
        <a:srgbClr val="171C30"/>
      </a:accent4>
      <a:accent5>
        <a:srgbClr val="F1C232"/>
      </a:accent5>
      <a:accent6>
        <a:srgbClr val="FFFFFF"/>
      </a:accent6>
      <a:hlink>
        <a:srgbClr val="01C601"/>
      </a:hlink>
      <a:folHlink>
        <a:srgbClr val="5BC9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