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emf" ContentType="image/x-em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90"/>
  </p:handoutMasterIdLst>
  <p:sldIdLst>
    <p:sldId id="256" r:id="rId4"/>
    <p:sldId id="263" r:id="rId6"/>
    <p:sldId id="257" r:id="rId7"/>
    <p:sldId id="259" r:id="rId8"/>
    <p:sldId id="261" r:id="rId9"/>
    <p:sldId id="262" r:id="rId10"/>
    <p:sldId id="260" r:id="rId11"/>
    <p:sldId id="265" r:id="rId12"/>
    <p:sldId id="271" r:id="rId13"/>
    <p:sldId id="338" r:id="rId14"/>
    <p:sldId id="334" r:id="rId15"/>
    <p:sldId id="335" r:id="rId16"/>
    <p:sldId id="358" r:id="rId17"/>
    <p:sldId id="359" r:id="rId18"/>
    <p:sldId id="360" r:id="rId19"/>
    <p:sldId id="361" r:id="rId20"/>
    <p:sldId id="339" r:id="rId21"/>
    <p:sldId id="362" r:id="rId22"/>
    <p:sldId id="340" r:id="rId23"/>
    <p:sldId id="341" r:id="rId24"/>
    <p:sldId id="342" r:id="rId25"/>
    <p:sldId id="348" r:id="rId26"/>
    <p:sldId id="343" r:id="rId27"/>
    <p:sldId id="344" r:id="rId28"/>
    <p:sldId id="345" r:id="rId29"/>
    <p:sldId id="347" r:id="rId30"/>
    <p:sldId id="270" r:id="rId31"/>
    <p:sldId id="363" r:id="rId32"/>
    <p:sldId id="364" r:id="rId33"/>
    <p:sldId id="365" r:id="rId34"/>
    <p:sldId id="276" r:id="rId35"/>
    <p:sldId id="277" r:id="rId36"/>
    <p:sldId id="278" r:id="rId37"/>
    <p:sldId id="258" r:id="rId38"/>
    <p:sldId id="267" r:id="rId39"/>
    <p:sldId id="346" r:id="rId40"/>
    <p:sldId id="379" r:id="rId41"/>
    <p:sldId id="380" r:id="rId42"/>
    <p:sldId id="381" r:id="rId43"/>
    <p:sldId id="349" r:id="rId44"/>
    <p:sldId id="366" r:id="rId45"/>
    <p:sldId id="367" r:id="rId46"/>
    <p:sldId id="368" r:id="rId47"/>
    <p:sldId id="352" r:id="rId48"/>
    <p:sldId id="353" r:id="rId49"/>
    <p:sldId id="354" r:id="rId50"/>
    <p:sldId id="355" r:id="rId51"/>
    <p:sldId id="356" r:id="rId52"/>
    <p:sldId id="357" r:id="rId53"/>
    <p:sldId id="351" r:id="rId54"/>
    <p:sldId id="297" r:id="rId55"/>
    <p:sldId id="337" r:id="rId56"/>
    <p:sldId id="300" r:id="rId57"/>
    <p:sldId id="301" r:id="rId58"/>
    <p:sldId id="302" r:id="rId59"/>
    <p:sldId id="303" r:id="rId60"/>
    <p:sldId id="304" r:id="rId61"/>
    <p:sldId id="305" r:id="rId62"/>
    <p:sldId id="306" r:id="rId63"/>
    <p:sldId id="329" r:id="rId64"/>
    <p:sldId id="307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299" r:id="rId73"/>
    <p:sldId id="308" r:id="rId74"/>
    <p:sldId id="369" r:id="rId75"/>
    <p:sldId id="370" r:id="rId76"/>
    <p:sldId id="371" r:id="rId77"/>
    <p:sldId id="312" r:id="rId78"/>
    <p:sldId id="313" r:id="rId79"/>
    <p:sldId id="314" r:id="rId80"/>
    <p:sldId id="315" r:id="rId81"/>
    <p:sldId id="316" r:id="rId82"/>
    <p:sldId id="317" r:id="rId83"/>
    <p:sldId id="318" r:id="rId84"/>
    <p:sldId id="372" r:id="rId85"/>
    <p:sldId id="373" r:id="rId86"/>
    <p:sldId id="374" r:id="rId87"/>
    <p:sldId id="310" r:id="rId88"/>
    <p:sldId id="333" r:id="rId89"/>
  </p:sldIdLst>
  <p:sldSz cx="9144000" cy="6858000" type="screen4x3"/>
  <p:notesSz cx="7099300" cy="10234295"/>
  <p:custShowLst>
    <p:custShow name="60学时" id="0">
      <p:sldLst>
        <p:sld r:id="rId7"/>
        <p:sld r:id="rId38"/>
        <p:sld r:id="rId8"/>
        <p:sld r:id="rId11"/>
        <p:sld r:id="rId9"/>
        <p:sld r:id="rId10"/>
        <p:sld r:id="rId6"/>
        <p:sld r:id="rId12"/>
        <p:sld r:id="rId37"/>
      </p:sldLst>
    </p:custShow>
  </p:custShow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b="1" kern="1200">
        <a:solidFill>
          <a:srgbClr val="FFFF00"/>
        </a:solidFill>
        <a:latin typeface="Times New Roman" panose="02020603050405020304" pitchFamily="18" charset="0"/>
        <a:ea typeface="仿宋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rgbClr val="FFFF00"/>
        </a:solidFill>
        <a:latin typeface="Times New Roman" panose="02020603050405020304" pitchFamily="18" charset="0"/>
        <a:ea typeface="仿宋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rgbClr val="FFFF00"/>
        </a:solidFill>
        <a:latin typeface="Times New Roman" panose="02020603050405020304" pitchFamily="18" charset="0"/>
        <a:ea typeface="仿宋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rgbClr val="FFFF00"/>
        </a:solidFill>
        <a:latin typeface="Times New Roman" panose="02020603050405020304" pitchFamily="18" charset="0"/>
        <a:ea typeface="仿宋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rgbClr val="FFFF00"/>
        </a:solidFill>
        <a:latin typeface="Times New Roman" panose="02020603050405020304" pitchFamily="18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kumimoji="1" b="1" kern="1200">
        <a:solidFill>
          <a:srgbClr val="FFFF00"/>
        </a:solidFill>
        <a:latin typeface="Times New Roman" panose="02020603050405020304" pitchFamily="18" charset="0"/>
        <a:ea typeface="仿宋_GB2312" pitchFamily="49" charset="-122"/>
        <a:cs typeface="+mn-cs"/>
      </a:defRPr>
    </a:lvl6pPr>
    <a:lvl7pPr marL="2743200" algn="l" defTabSz="914400" rtl="0" eaLnBrk="1" latinLnBrk="0" hangingPunct="1">
      <a:defRPr kumimoji="1" b="1" kern="1200">
        <a:solidFill>
          <a:srgbClr val="FFFF00"/>
        </a:solidFill>
        <a:latin typeface="Times New Roman" panose="02020603050405020304" pitchFamily="18" charset="0"/>
        <a:ea typeface="仿宋_GB2312" pitchFamily="49" charset="-122"/>
        <a:cs typeface="+mn-cs"/>
      </a:defRPr>
    </a:lvl7pPr>
    <a:lvl8pPr marL="3200400" algn="l" defTabSz="914400" rtl="0" eaLnBrk="1" latinLnBrk="0" hangingPunct="1">
      <a:defRPr kumimoji="1" b="1" kern="1200">
        <a:solidFill>
          <a:srgbClr val="FFFF00"/>
        </a:solidFill>
        <a:latin typeface="Times New Roman" panose="02020603050405020304" pitchFamily="18" charset="0"/>
        <a:ea typeface="仿宋_GB2312" pitchFamily="49" charset="-122"/>
        <a:cs typeface="+mn-cs"/>
      </a:defRPr>
    </a:lvl8pPr>
    <a:lvl9pPr marL="3657600" algn="l" defTabSz="914400" rtl="0" eaLnBrk="1" latinLnBrk="0" hangingPunct="1">
      <a:defRPr kumimoji="1" b="1" kern="1200">
        <a:solidFill>
          <a:srgbClr val="FFFF00"/>
        </a:solidFill>
        <a:latin typeface="Times New Roman" panose="02020603050405020304" pitchFamily="18" charset="0"/>
        <a:ea typeface="仿宋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6699"/>
    <a:srgbClr val="FFFF00"/>
    <a:srgbClr val="FFCC00"/>
    <a:srgbClr val="FF33CC"/>
    <a:srgbClr val="9900FF"/>
    <a:srgbClr val="CC00FF"/>
    <a:srgbClr val="99CC00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8377" autoAdjust="0"/>
    <p:restoredTop sz="96098" autoAdjust="0"/>
  </p:normalViewPr>
  <p:slideViewPr>
    <p:cSldViewPr snapToGrid="0">
      <p:cViewPr varScale="1">
        <p:scale>
          <a:sx n="66" d="100"/>
          <a:sy n="66" d="100"/>
        </p:scale>
        <p:origin x="78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1974" y="-9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3" Type="http://schemas.openxmlformats.org/officeDocument/2006/relationships/tableStyles" Target="tableStyles.xml"/><Relationship Id="rId92" Type="http://schemas.openxmlformats.org/officeDocument/2006/relationships/viewProps" Target="viewProps.xml"/><Relationship Id="rId91" Type="http://schemas.openxmlformats.org/officeDocument/2006/relationships/presProps" Target="presProps.xml"/><Relationship Id="rId90" Type="http://schemas.openxmlformats.org/officeDocument/2006/relationships/handoutMaster" Target="handoutMasters/handoutMaster1.xml"/><Relationship Id="rId9" Type="http://schemas.openxmlformats.org/officeDocument/2006/relationships/slide" Target="slides/slide5.xml"/><Relationship Id="rId89" Type="http://schemas.openxmlformats.org/officeDocument/2006/relationships/slide" Target="slides/slide85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sz="13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defRPr sz="13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fld id="{E4A5D633-8168-4BBB-B557-87F763ED7003}" type="datetime1">
              <a:rPr lang="zh-CN" altLang="en-US"/>
            </a:fld>
            <a:endParaRPr lang="en-US" altLang="zh-CN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sz="13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defRPr sz="13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fld id="{D116FF5B-BE4A-480C-848B-83070EDCEE13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sz="13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defRPr sz="13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fld id="{BEAF9CB2-AC13-43F1-BBAE-8F6BCBF39106}" type="datetime1">
              <a:rPr lang="zh-CN" altLang="en-US"/>
            </a:fld>
            <a:endParaRPr lang="en-US" altLang="zh-CN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sz="13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defRPr sz="13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fld id="{A379CDA9-BD9E-4FCB-B967-02B97F5778A3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Char char="•"/>
            </a:pPr>
            <a:r>
              <a:rPr lang="en-US" altLang="zh-CN" sz="1400"/>
              <a:t> </a:t>
            </a:r>
            <a:r>
              <a:rPr lang="zh-CN" altLang="en-US"/>
              <a:t>指令地址码部分给出的是存放操作数地址的主存单元地址（简称操作数地址的地址），称为间接寻址。</a:t>
            </a:r>
            <a:endParaRPr lang="zh-CN" altLang="en-US"/>
          </a:p>
          <a:p>
            <a:pPr lvl="1">
              <a:buFontTx/>
              <a:buChar char="•"/>
            </a:pPr>
            <a:r>
              <a:rPr lang="zh-CN" altLang="en-US"/>
              <a:t> 指令中的</a:t>
            </a:r>
            <a:r>
              <a:rPr lang="en-US" altLang="zh-CN"/>
              <a:t>A</a:t>
            </a:r>
            <a:r>
              <a:rPr lang="zh-CN" altLang="en-US"/>
              <a:t>字段存放着有效地址</a:t>
            </a:r>
            <a:r>
              <a:rPr lang="en-US" altLang="zh-CN"/>
              <a:t>EA</a:t>
            </a:r>
            <a:r>
              <a:rPr lang="zh-CN" altLang="en-US"/>
              <a:t>在内存存放单元的地址。</a:t>
            </a:r>
            <a:r>
              <a:rPr lang="en-US" altLang="zh-CN"/>
              <a:t>EA</a:t>
            </a:r>
            <a:r>
              <a:rPr lang="zh-CN" altLang="en-US"/>
              <a:t>＝（</a:t>
            </a:r>
            <a:r>
              <a:rPr lang="en-US" altLang="zh-CN"/>
              <a:t>A</a:t>
            </a:r>
            <a:r>
              <a:rPr lang="zh-CN" altLang="en-US"/>
              <a:t>）。主存单元</a:t>
            </a:r>
            <a:r>
              <a:rPr lang="en-US" altLang="zh-CN"/>
              <a:t>A</a:t>
            </a:r>
            <a:r>
              <a:rPr lang="zh-CN" altLang="en-US"/>
              <a:t>通常称为间址单元或间址指示器。</a:t>
            </a:r>
            <a:endParaRPr lang="zh-CN" altLang="en-US"/>
          </a:p>
          <a:p>
            <a:pPr lvl="1">
              <a:buFontTx/>
              <a:buChar char="•"/>
            </a:pPr>
            <a:r>
              <a:rPr lang="zh-CN" altLang="en-US"/>
              <a:t> 采用间址方式可将主存单元</a:t>
            </a:r>
            <a:r>
              <a:rPr lang="en-US" altLang="zh-CN"/>
              <a:t>A</a:t>
            </a:r>
            <a:r>
              <a:rPr lang="zh-CN" altLang="en-US"/>
              <a:t>作为数据地址的指针，用以指示操作数的存放位置，只要修改指针内容就修改了操作数的地址。</a:t>
            </a:r>
            <a:endParaRPr lang="zh-CN" altLang="en-US"/>
          </a:p>
          <a:p>
            <a:pPr lvl="1">
              <a:buFontTx/>
              <a:buChar char="•"/>
            </a:pPr>
            <a:r>
              <a:rPr lang="zh-CN" altLang="en-US"/>
              <a:t> 间接寻址至少需要访问两次主存才能取出操作数，因此速度慢。</a:t>
            </a:r>
            <a:endParaRPr lang="zh-CN" altLang="en-US"/>
          </a:p>
          <a:p>
            <a:r>
              <a:rPr lang="zh-CN" altLang="en-US"/>
              <a:t>特别说明：</a:t>
            </a:r>
            <a:endParaRPr lang="zh-CN" altLang="en-US"/>
          </a:p>
          <a:p>
            <a:pPr lvl="1"/>
            <a:r>
              <a:rPr lang="en-US" altLang="zh-CN"/>
              <a:t>8086</a:t>
            </a:r>
            <a:r>
              <a:rPr lang="zh-CN" altLang="en-US"/>
              <a:t>没有直接寻址方式。       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Char char="•"/>
            </a:pPr>
            <a:r>
              <a:rPr lang="zh-CN" altLang="en-US"/>
              <a:t>在指令中指定一个寄存器</a:t>
            </a:r>
            <a:r>
              <a:rPr lang="en-US" altLang="zh-CN"/>
              <a:t>Ri</a:t>
            </a:r>
            <a:r>
              <a:rPr lang="zh-CN" altLang="en-US"/>
              <a:t>作为变址寄存器，并在指令地址码部分给出一个形式地址</a:t>
            </a:r>
            <a:r>
              <a:rPr lang="en-US" altLang="zh-CN"/>
              <a:t>D</a:t>
            </a:r>
            <a:r>
              <a:rPr lang="zh-CN" altLang="en-US"/>
              <a:t>，变址寄存器</a:t>
            </a:r>
            <a:r>
              <a:rPr lang="en-US" altLang="zh-CN"/>
              <a:t>Ri</a:t>
            </a:r>
            <a:r>
              <a:rPr lang="zh-CN" altLang="en-US"/>
              <a:t>的内容（简称变址值）与形式地址</a:t>
            </a:r>
            <a:r>
              <a:rPr lang="en-US" altLang="zh-CN"/>
              <a:t>D</a:t>
            </a:r>
            <a:r>
              <a:rPr lang="zh-CN" altLang="en-US"/>
              <a:t>相加为操作数的有效地址。</a:t>
            </a:r>
            <a:endParaRPr lang="zh-CN" altLang="en-US"/>
          </a:p>
          <a:p>
            <a:pPr marL="685800" lvl="1" indent="-228600"/>
            <a:r>
              <a:rPr lang="zh-CN" altLang="en-US"/>
              <a:t>          </a:t>
            </a:r>
            <a:r>
              <a:rPr lang="en-US" altLang="zh-CN"/>
              <a:t>EA</a:t>
            </a:r>
            <a:r>
              <a:rPr lang="zh-CN" altLang="en-US"/>
              <a:t>＝（</a:t>
            </a:r>
            <a:r>
              <a:rPr lang="en-US" altLang="zh-CN"/>
              <a:t>Ri</a:t>
            </a:r>
            <a:r>
              <a:rPr lang="zh-CN" altLang="en-US"/>
              <a:t>）＋</a:t>
            </a:r>
            <a:r>
              <a:rPr lang="en-US" altLang="zh-CN"/>
              <a:t>D</a:t>
            </a:r>
            <a:r>
              <a:rPr lang="zh-CN" altLang="en-US"/>
              <a:t>。</a:t>
            </a:r>
            <a:endParaRPr lang="zh-CN" altLang="en-US"/>
          </a:p>
          <a:p>
            <a:pPr marL="228600" indent="-228600">
              <a:buFontTx/>
              <a:buChar char="•"/>
            </a:pPr>
            <a:r>
              <a:rPr lang="zh-CN" altLang="en-US"/>
              <a:t>变址寻址通常用于字符串处理，数组运算等成批数据处理中。其典型用法是将指令中的形式地址作为基准地址，而变址寄存器的内容作为修改量。</a:t>
            </a:r>
            <a:endParaRPr lang="zh-CN" altLang="en-US"/>
          </a:p>
          <a:p>
            <a:pPr marL="228600" indent="-228600">
              <a:buFontTx/>
              <a:buChar char="•"/>
            </a:pPr>
            <a:r>
              <a:rPr lang="zh-CN" altLang="en-US"/>
              <a:t>变址寻址可以扩展出自动增量和减量的功能，用于操作数连续存放的场合，可以进一步简化程序。</a:t>
            </a:r>
            <a:endParaRPr lang="zh-CN" altLang="en-US"/>
          </a:p>
          <a:p>
            <a:pPr marL="228600" indent="-228600">
              <a:buFontTx/>
              <a:buChar char="•"/>
            </a:pPr>
            <a:r>
              <a:rPr lang="zh-CN" altLang="en-US"/>
              <a:t> 变址还可以与间址结合起来使用，形成先变址后间址或先间址后变址等寻址方式。 </a:t>
            </a:r>
            <a:endParaRPr lang="zh-CN" altLang="en-US"/>
          </a:p>
          <a:p>
            <a:pPr marL="685800" lvl="1" indent="-228600"/>
            <a:endParaRPr lang="zh-CN" altLang="en-US" sz="1400"/>
          </a:p>
          <a:p>
            <a:pPr marL="228600" indent="-228600"/>
            <a:endParaRPr lang="en-US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5" name="Picture 25" descr="一号楼侧影渐变效果7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0"/>
            <a:ext cx="5076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846138"/>
            <a:ext cx="7415213" cy="1143000"/>
          </a:xfrm>
        </p:spPr>
        <p:txBody>
          <a:bodyPr vert="horz"/>
          <a:lstStyle>
            <a:lvl1pPr>
              <a:defRPr sz="4400"/>
            </a:lvl1pPr>
          </a:lstStyle>
          <a:p>
            <a:pPr lvl="0"/>
            <a:r>
              <a:rPr lang="zh-CN" altLang="en-US" noProof="0" smtClean="0"/>
              <a:t>单击此处添加标题</a:t>
            </a:r>
            <a:endParaRPr lang="zh-CN" altLang="en-US" noProof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755650" y="3213100"/>
            <a:ext cx="5545138" cy="242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Wingdings" panose="05000000000000000000" pitchFamily="2" charset="2"/>
              <a:buNone/>
              <a:defRPr sz="3200">
                <a:solidFill>
                  <a:schemeClr val="accent2"/>
                </a:solidFill>
                <a:latin typeface="Verdana" panose="020B060403050404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单击此处添加副标题</a:t>
            </a:r>
            <a:endParaRPr lang="zh-CN" altLang="en-US" noProof="0" smtClean="0"/>
          </a:p>
        </p:txBody>
      </p:sp>
      <p:pic>
        <p:nvPicPr>
          <p:cNvPr id="20506" name="Picture 26" descr="校名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925" y="6289675"/>
            <a:ext cx="23812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楷体" panose="02010609060101010101" pitchFamily="49" charset="-122"/>
              </a:defRPr>
            </a:lvl1pPr>
            <a:lvl2pPr>
              <a:defRPr>
                <a:ea typeface="楷体" panose="02010609060101010101" pitchFamily="49" charset="-122"/>
              </a:defRPr>
            </a:lvl2pPr>
            <a:lvl3pPr>
              <a:defRPr>
                <a:ea typeface="楷体" panose="02010609060101010101" pitchFamily="49" charset="-122"/>
              </a:defRPr>
            </a:lvl3pPr>
            <a:lvl4pPr>
              <a:defRPr>
                <a:ea typeface="楷体" panose="02010609060101010101" pitchFamily="49" charset="-122"/>
              </a:defRPr>
            </a:lvl4pPr>
            <a:lvl5pPr>
              <a:defRPr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844932A-FF61-43C9-AC34-E224809D848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32563" y="788988"/>
            <a:ext cx="2154237" cy="55229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675" y="788988"/>
            <a:ext cx="6313488" cy="5522912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楷体" panose="02010609060101010101" pitchFamily="49" charset="-122"/>
              </a:defRPr>
            </a:lvl1pPr>
            <a:lvl2pPr>
              <a:defRPr>
                <a:ea typeface="楷体" panose="02010609060101010101" pitchFamily="49" charset="-122"/>
              </a:defRPr>
            </a:lvl2pPr>
            <a:lvl3pPr>
              <a:defRPr>
                <a:ea typeface="楷体" panose="02010609060101010101" pitchFamily="49" charset="-122"/>
              </a:defRPr>
            </a:lvl3pPr>
            <a:lvl4pPr>
              <a:defRPr>
                <a:ea typeface="楷体" panose="02010609060101010101" pitchFamily="49" charset="-122"/>
              </a:defRPr>
            </a:lvl4pPr>
            <a:lvl5pPr>
              <a:defRPr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F4AFF2-3162-455B-A46B-3899DD2A6CC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186" name="Picture 2" descr="一号楼侧影渐变效果7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0"/>
            <a:ext cx="5076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5187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846138"/>
            <a:ext cx="7415213" cy="11430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zh-CN" altLang="en-US" noProof="0" smtClean="0"/>
              <a:t>单击此处添加标题</a:t>
            </a:r>
            <a:endParaRPr lang="zh-CN" altLang="en-US" noProof="0" smtClean="0"/>
          </a:p>
        </p:txBody>
      </p:sp>
      <p:sp>
        <p:nvSpPr>
          <p:cNvPr id="60518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55650" y="3213100"/>
            <a:ext cx="5545138" cy="2425700"/>
          </a:xfrm>
        </p:spPr>
        <p:txBody>
          <a:bodyPr/>
          <a:lstStyle>
            <a:lvl1pPr>
              <a:buFont typeface="Wingdings" panose="05000000000000000000" pitchFamily="2" charset="2"/>
              <a:buNone/>
              <a:defRPr sz="3200">
                <a:solidFill>
                  <a:schemeClr val="tx2"/>
                </a:solidFill>
                <a:latin typeface="Candara" panose="020E0502030303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单击此处添加副标题</a:t>
            </a:r>
            <a:endParaRPr lang="zh-CN" altLang="en-US" noProof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5CB691-988C-4CEA-89C2-81EA9191057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B3B67B4-479B-4FC4-BD02-2354560F980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996950"/>
            <a:ext cx="4256088" cy="5456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7088" y="996950"/>
            <a:ext cx="4256087" cy="5456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93C5E0-BD2D-4522-8722-40DF396884B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1EECA0-1E28-4F8C-BF9D-BB158B3CDAE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672A24-5F2B-4FED-A644-F1EDF74C1A2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CCED98-5584-4C78-A733-BCCCBABD791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64853F2-47D3-4966-806C-6490C57668D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ea typeface="楷体" panose="02010609060101010101" pitchFamily="49" charset="-122"/>
              </a:defRPr>
            </a:lvl1pPr>
            <a:lvl2pPr>
              <a:defRPr>
                <a:ea typeface="楷体" panose="02010609060101010101" pitchFamily="49" charset="-122"/>
              </a:defRPr>
            </a:lvl2pPr>
            <a:lvl3pPr>
              <a:defRPr>
                <a:ea typeface="楷体" panose="02010609060101010101" pitchFamily="49" charset="-122"/>
              </a:defRPr>
            </a:lvl3pPr>
            <a:lvl4pPr>
              <a:defRPr>
                <a:ea typeface="楷体" panose="02010609060101010101" pitchFamily="49" charset="-122"/>
              </a:defRPr>
            </a:lvl4pPr>
            <a:lvl5pPr>
              <a:defRPr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7838FA-AB01-46A4-8C33-BB83257C439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10D485-0925-4462-9F78-374BA921365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7ADF9B-8E8C-4BCF-AA2A-9E9255F856C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7825" y="228600"/>
            <a:ext cx="2165350" cy="62245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346825" cy="62245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5C033F-92CB-4415-94D9-39FEBAF219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64575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8600" y="996950"/>
            <a:ext cx="4256088" cy="5456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37088" y="996950"/>
            <a:ext cx="4256087" cy="54562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804025" y="6408738"/>
            <a:ext cx="2133600" cy="404812"/>
          </a:xfrm>
        </p:spPr>
        <p:txBody>
          <a:bodyPr/>
          <a:lstStyle>
            <a:lvl1pPr>
              <a:defRPr/>
            </a:lvl1pPr>
          </a:lstStyle>
          <a:p>
            <a:fld id="{0CE88EF9-C0F9-492D-AE32-BDAAD5A803D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64575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8600" y="996950"/>
            <a:ext cx="4256088" cy="5456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7088" y="996950"/>
            <a:ext cx="4256087" cy="5456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804025" y="6408738"/>
            <a:ext cx="2133600" cy="404812"/>
          </a:xfrm>
        </p:spPr>
        <p:txBody>
          <a:bodyPr/>
          <a:lstStyle>
            <a:lvl1pPr>
              <a:defRPr/>
            </a:lvl1pPr>
          </a:lstStyle>
          <a:p>
            <a:fld id="{AF168D77-3D5E-471D-B2A4-16F722F8A5C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ea typeface="楷体" panose="02010609060101010101" pitchFamily="49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9FF40D-CB40-430A-A893-4978F84AB4E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ea typeface="楷体" panose="02010609060101010101" pitchFamily="49" charset="-122"/>
              </a:defRPr>
            </a:lvl1pPr>
            <a:lvl2pPr>
              <a:defRPr sz="2400">
                <a:ea typeface="楷体" panose="02010609060101010101" pitchFamily="49" charset="-122"/>
              </a:defRPr>
            </a:lvl2pPr>
            <a:lvl3pPr>
              <a:defRPr sz="2000">
                <a:ea typeface="楷体" panose="02010609060101010101" pitchFamily="49" charset="-122"/>
              </a:defRPr>
            </a:lvl3pPr>
            <a:lvl4pPr>
              <a:defRPr sz="1800">
                <a:ea typeface="楷体" panose="02010609060101010101" pitchFamily="49" charset="-122"/>
              </a:defRPr>
            </a:lvl4pPr>
            <a:lvl5pPr>
              <a:defRPr sz="1800">
                <a:ea typeface="楷体" panose="02010609060101010101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ea typeface="楷体" panose="02010609060101010101" pitchFamily="49" charset="-122"/>
              </a:defRPr>
            </a:lvl1pPr>
            <a:lvl2pPr>
              <a:defRPr sz="2400">
                <a:ea typeface="楷体" panose="02010609060101010101" pitchFamily="49" charset="-122"/>
              </a:defRPr>
            </a:lvl2pPr>
            <a:lvl3pPr>
              <a:defRPr sz="2000">
                <a:ea typeface="楷体" panose="02010609060101010101" pitchFamily="49" charset="-122"/>
              </a:defRPr>
            </a:lvl3pPr>
            <a:lvl4pPr>
              <a:defRPr sz="1800">
                <a:ea typeface="楷体" panose="02010609060101010101" pitchFamily="49" charset="-122"/>
              </a:defRPr>
            </a:lvl4pPr>
            <a:lvl5pPr>
              <a:defRPr sz="1800">
                <a:ea typeface="楷体" panose="02010609060101010101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1D266AE-8997-44D8-B900-C28EBF15C9E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楷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ea typeface="楷体" panose="02010609060101010101" pitchFamily="49" charset="-122"/>
              </a:defRPr>
            </a:lvl1pPr>
            <a:lvl2pPr>
              <a:defRPr sz="2000">
                <a:ea typeface="楷体" panose="02010609060101010101" pitchFamily="49" charset="-122"/>
              </a:defRPr>
            </a:lvl2pPr>
            <a:lvl3pPr>
              <a:defRPr sz="1800">
                <a:ea typeface="楷体" panose="02010609060101010101" pitchFamily="49" charset="-122"/>
              </a:defRPr>
            </a:lvl3pPr>
            <a:lvl4pPr>
              <a:defRPr sz="1600">
                <a:ea typeface="楷体" panose="02010609060101010101" pitchFamily="49" charset="-122"/>
              </a:defRPr>
            </a:lvl4pPr>
            <a:lvl5pPr>
              <a:defRPr sz="1600">
                <a:ea typeface="楷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楷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ea typeface="楷体" panose="02010609060101010101" pitchFamily="49" charset="-122"/>
              </a:defRPr>
            </a:lvl1pPr>
            <a:lvl2pPr>
              <a:defRPr sz="2000">
                <a:ea typeface="楷体" panose="02010609060101010101" pitchFamily="49" charset="-122"/>
              </a:defRPr>
            </a:lvl2pPr>
            <a:lvl3pPr>
              <a:defRPr sz="1800">
                <a:ea typeface="楷体" panose="02010609060101010101" pitchFamily="49" charset="-122"/>
              </a:defRPr>
            </a:lvl3pPr>
            <a:lvl4pPr>
              <a:defRPr sz="1600">
                <a:ea typeface="楷体" panose="02010609060101010101" pitchFamily="49" charset="-122"/>
              </a:defRPr>
            </a:lvl4pPr>
            <a:lvl5pPr>
              <a:defRPr sz="1600">
                <a:ea typeface="楷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2EEB37-D4DC-43FB-9128-B59C2CC07CE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297A52-F1F6-4DAF-A213-A8541C6B112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CAF6D2-D7D6-4EA3-9F4D-70DE8DD8F89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ea typeface="楷体" panose="02010609060101010101" pitchFamily="49" charset="-122"/>
              </a:defRPr>
            </a:lvl1pPr>
            <a:lvl2pPr>
              <a:defRPr sz="2800">
                <a:ea typeface="楷体" panose="02010609060101010101" pitchFamily="49" charset="-122"/>
              </a:defRPr>
            </a:lvl2pPr>
            <a:lvl3pPr>
              <a:defRPr sz="2400">
                <a:ea typeface="楷体" panose="02010609060101010101" pitchFamily="49" charset="-122"/>
              </a:defRPr>
            </a:lvl3pPr>
            <a:lvl4pPr>
              <a:defRPr sz="2000">
                <a:ea typeface="楷体" panose="02010609060101010101" pitchFamily="49" charset="-122"/>
              </a:defRPr>
            </a:lvl4pPr>
            <a:lvl5pPr>
              <a:defRPr sz="2000">
                <a:ea typeface="楷体" panose="02010609060101010101" pitchFamily="49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楷体" panose="02010609060101010101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F7B6A12-0E9C-40AC-BD4F-1B2F05D787A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ea typeface="楷体" panose="02010609060101010101" pitchFamily="49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楷体" panose="02010609060101010101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4A19234-1B4F-41FD-9BA2-B0EE95BF13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vmlDrawing" Target="../drawings/vmlDrawing1.vml"/><Relationship Id="rId14" Type="http://schemas.openxmlformats.org/officeDocument/2006/relationships/image" Target="../media/image4.jpeg"/><Relationship Id="rId13" Type="http://schemas.openxmlformats.org/officeDocument/2006/relationships/image" Target="../media/image3.emf"/><Relationship Id="rId12" Type="http://schemas.openxmlformats.org/officeDocument/2006/relationships/oleObject" Target="../embeddings/oleObject1.bin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6" name="Object 1038"/>
          <p:cNvGraphicFramePr>
            <a:graphicFrameLocks noChangeAspect="1"/>
          </p:cNvGraphicFramePr>
          <p:nvPr userDrawn="1"/>
        </p:nvGraphicFramePr>
        <p:xfrm>
          <a:off x="514350" y="0"/>
          <a:ext cx="8566150" cy="687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Visio" r:id="rId12" imgW="9423400" imgH="7556500" progId="Visio.Drawing.11">
                  <p:embed/>
                </p:oleObj>
              </mc:Choice>
              <mc:Fallback>
                <p:oleObj name="Visio" r:id="rId12" imgW="9423400" imgH="7556500" progId="Visio.Drawing.11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0"/>
                        <a:ext cx="8566150" cy="687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92" name="Picture 1044" descr="D:\XTJ\Documents\自己的文档\同步\办公室→笔记本\JUC-II数据通路图PPT加粗.jp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40" y="35167"/>
            <a:ext cx="8436620" cy="68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6675" y="788987"/>
            <a:ext cx="728663" cy="560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3082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65950" y="6430963"/>
            <a:ext cx="2133600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fld id="{C6368467-DEEA-4751-AC47-C164D12B0FB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200" b="1" spc="0" baseline="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楷体" panose="02010609060101010101" pitchFamily="49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楷体_GB2312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楷体_GB2312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楷体_GB2312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楷体_GB2312" pitchFamily="49" charset="-122"/>
        </a:defRPr>
      </a:lvl9pPr>
    </p:titleStyle>
    <p:bodyStyle>
      <a:lvl1pPr algn="l" defTabSz="425450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v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382905" indent="5080" algn="l" defTabSz="425450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400" b="1">
          <a:solidFill>
            <a:schemeClr val="tx1"/>
          </a:solidFill>
          <a:latin typeface="+mn-lt"/>
          <a:ea typeface="+mn-ea"/>
        </a:defRPr>
      </a:lvl2pPr>
      <a:lvl3pPr marL="757555" indent="5080" algn="l" defTabSz="425450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kumimoji="1" sz="2000" b="1">
          <a:solidFill>
            <a:schemeClr val="tx1"/>
          </a:solidFill>
          <a:latin typeface="+mn-lt"/>
          <a:ea typeface="+mn-ea"/>
        </a:defRPr>
      </a:lvl3pPr>
      <a:lvl4pPr marL="1144905" indent="5080" algn="l" defTabSz="425450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kumimoji="1" b="1">
          <a:solidFill>
            <a:schemeClr val="tx1"/>
          </a:solidFill>
          <a:latin typeface="+mn-lt"/>
          <a:ea typeface="+mn-ea"/>
        </a:defRPr>
      </a:lvl4pPr>
      <a:lvl5pPr marL="1530350" indent="6350" algn="l" defTabSz="425450" rtl="0" fontAlgn="base">
        <a:spcBef>
          <a:spcPct val="20000"/>
        </a:spcBef>
        <a:spcAft>
          <a:spcPct val="0"/>
        </a:spcAft>
        <a:buClr>
          <a:schemeClr val="folHlink"/>
        </a:buClr>
        <a:buFont typeface="Times New Roman" panose="02020603050405020304" pitchFamily="18" charset="0"/>
        <a:buChar char="»"/>
        <a:defRPr kumimoji="1" b="1">
          <a:solidFill>
            <a:schemeClr val="tx1"/>
          </a:solidFill>
          <a:latin typeface="+mn-lt"/>
          <a:ea typeface="+mn-ea"/>
        </a:defRPr>
      </a:lvl5pPr>
      <a:lvl6pPr marL="1987550" indent="6350" algn="l" defTabSz="425450" rtl="0" fontAlgn="base">
        <a:spcBef>
          <a:spcPct val="20000"/>
        </a:spcBef>
        <a:spcAft>
          <a:spcPct val="0"/>
        </a:spcAft>
        <a:buClr>
          <a:schemeClr val="folHlink"/>
        </a:buClr>
        <a:buFont typeface="Times New Roman" panose="02020603050405020304" pitchFamily="18" charset="0"/>
        <a:buChar char="»"/>
        <a:defRPr kumimoji="1" b="1">
          <a:solidFill>
            <a:schemeClr val="tx1"/>
          </a:solidFill>
          <a:latin typeface="+mn-lt"/>
          <a:ea typeface="+mn-ea"/>
        </a:defRPr>
      </a:lvl6pPr>
      <a:lvl7pPr marL="2444750" indent="6350" algn="l" defTabSz="425450" rtl="0" fontAlgn="base">
        <a:spcBef>
          <a:spcPct val="20000"/>
        </a:spcBef>
        <a:spcAft>
          <a:spcPct val="0"/>
        </a:spcAft>
        <a:buClr>
          <a:schemeClr val="folHlink"/>
        </a:buClr>
        <a:buFont typeface="Times New Roman" panose="02020603050405020304" pitchFamily="18" charset="0"/>
        <a:buChar char="»"/>
        <a:defRPr kumimoji="1" b="1">
          <a:solidFill>
            <a:schemeClr val="tx1"/>
          </a:solidFill>
          <a:latin typeface="+mn-lt"/>
          <a:ea typeface="+mn-ea"/>
        </a:defRPr>
      </a:lvl7pPr>
      <a:lvl8pPr marL="2901950" indent="6350" algn="l" defTabSz="425450" rtl="0" fontAlgn="base">
        <a:spcBef>
          <a:spcPct val="20000"/>
        </a:spcBef>
        <a:spcAft>
          <a:spcPct val="0"/>
        </a:spcAft>
        <a:buClr>
          <a:schemeClr val="folHlink"/>
        </a:buClr>
        <a:buFont typeface="Times New Roman" panose="02020603050405020304" pitchFamily="18" charset="0"/>
        <a:buChar char="»"/>
        <a:defRPr kumimoji="1" b="1">
          <a:solidFill>
            <a:schemeClr val="tx1"/>
          </a:solidFill>
          <a:latin typeface="+mn-lt"/>
          <a:ea typeface="+mn-ea"/>
        </a:defRPr>
      </a:lvl8pPr>
      <a:lvl9pPr marL="3359150" indent="6350" algn="l" defTabSz="425450" rtl="0" fontAlgn="base">
        <a:spcBef>
          <a:spcPct val="20000"/>
        </a:spcBef>
        <a:spcAft>
          <a:spcPct val="0"/>
        </a:spcAft>
        <a:buClr>
          <a:schemeClr val="folHlink"/>
        </a:buClr>
        <a:buFont typeface="Times New Roman" panose="02020603050405020304" pitchFamily="18" charset="0"/>
        <a:buChar char="»"/>
        <a:defRPr kumimoji="1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8738"/>
            <a:ext cx="2133600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24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fld id="{1A60E30F-8C85-4C5D-B6B3-3745CF873E5A}" type="slidenum">
              <a:rPr lang="en-US" altLang="zh-CN"/>
            </a:fld>
            <a:endParaRPr lang="en-US" altLang="zh-CN"/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86645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60416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96950"/>
            <a:ext cx="8664575" cy="545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04165" name="Line 5"/>
          <p:cNvSpPr>
            <a:spLocks noChangeShapeType="1"/>
          </p:cNvSpPr>
          <p:nvPr/>
        </p:nvSpPr>
        <p:spPr bwMode="auto">
          <a:xfrm>
            <a:off x="228600" y="914400"/>
            <a:ext cx="8672513" cy="0"/>
          </a:xfrm>
          <a:prstGeom prst="line">
            <a:avLst/>
          </a:prstGeom>
          <a:noFill/>
          <a:ln w="57150" cmpd="thickThin">
            <a:solidFill>
              <a:srgbClr val="6666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604166" name="Line 6"/>
          <p:cNvSpPr>
            <a:spLocks noChangeShapeType="1"/>
          </p:cNvSpPr>
          <p:nvPr/>
        </p:nvSpPr>
        <p:spPr bwMode="auto">
          <a:xfrm>
            <a:off x="247650" y="6419850"/>
            <a:ext cx="8672513" cy="0"/>
          </a:xfrm>
          <a:prstGeom prst="line">
            <a:avLst/>
          </a:prstGeom>
          <a:noFill/>
          <a:ln w="19050">
            <a:solidFill>
              <a:srgbClr val="6666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fontAlgn="ctr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楷体" panose="02010609060101010101" pitchFamily="49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楷体_GB2312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楷体_GB2312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楷体_GB2312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楷体_GB2312" pitchFamily="49" charset="-122"/>
        </a:defRPr>
      </a:lvl9pPr>
    </p:titleStyle>
    <p:bodyStyle>
      <a:lvl1pPr algn="l" defTabSz="425450" rtl="0" fontAlgn="ctr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kumimoji="1" sz="2800" b="1">
          <a:solidFill>
            <a:schemeClr val="tx1"/>
          </a:solidFill>
          <a:latin typeface="+mn-lt"/>
          <a:ea typeface="楷体" panose="02010609060101010101" pitchFamily="49" charset="-122"/>
          <a:cs typeface="+mn-cs"/>
        </a:defRPr>
      </a:lvl1pPr>
      <a:lvl2pPr marL="382905" indent="157480" algn="l" defTabSz="425450" rtl="0" fontAlgn="ctr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w"/>
        <a:defRPr kumimoji="1" sz="2400" b="1">
          <a:solidFill>
            <a:schemeClr val="tx1"/>
          </a:solidFill>
          <a:latin typeface="+mn-lt"/>
          <a:ea typeface="楷体" panose="02010609060101010101" pitchFamily="49" charset="-122"/>
        </a:defRPr>
      </a:lvl2pPr>
      <a:lvl3pPr marL="757555" indent="141605" algn="l" defTabSz="425450" rtl="0" fontAlgn="ctr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kumimoji="1" sz="2200" b="1">
          <a:solidFill>
            <a:schemeClr val="tx1"/>
          </a:solidFill>
          <a:latin typeface="+mn-lt"/>
          <a:ea typeface="楷体" panose="02010609060101010101" pitchFamily="49" charset="-122"/>
        </a:defRPr>
      </a:lvl3pPr>
      <a:lvl4pPr marL="1163955" indent="177800" algn="l" defTabSz="425450" rtl="0" fontAlgn="ctr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2000" b="1">
          <a:solidFill>
            <a:schemeClr val="tx1"/>
          </a:solidFill>
          <a:latin typeface="+mn-lt"/>
          <a:ea typeface="楷体" panose="02010609060101010101" pitchFamily="49" charset="-122"/>
        </a:defRPr>
      </a:lvl4pPr>
      <a:lvl5pPr marL="1530350" indent="173355" algn="l" defTabSz="425450" rtl="0" fontAlgn="ctr">
        <a:spcBef>
          <a:spcPct val="20000"/>
        </a:spcBef>
        <a:spcAft>
          <a:spcPct val="0"/>
        </a:spcAft>
        <a:buClr>
          <a:schemeClr val="folHlink"/>
        </a:buClr>
        <a:buFont typeface="Times New Roman" panose="02020603050405020304" pitchFamily="18" charset="0"/>
        <a:buChar char="»"/>
        <a:defRPr kumimoji="1" b="1">
          <a:solidFill>
            <a:schemeClr val="tx1"/>
          </a:solidFill>
          <a:latin typeface="+mn-lt"/>
          <a:ea typeface="楷体" panose="02010609060101010101" pitchFamily="49" charset="-122"/>
        </a:defRPr>
      </a:lvl5pPr>
      <a:lvl6pPr marL="1987550" indent="173355" algn="l" defTabSz="425450" rtl="0" fontAlgn="base">
        <a:spcBef>
          <a:spcPct val="20000"/>
        </a:spcBef>
        <a:spcAft>
          <a:spcPct val="0"/>
        </a:spcAft>
        <a:buClr>
          <a:schemeClr val="folHlink"/>
        </a:buClr>
        <a:buFont typeface="Times New Roman" panose="02020603050405020304" pitchFamily="18" charset="0"/>
        <a:buChar char="»"/>
        <a:defRPr kumimoji="1" b="1">
          <a:solidFill>
            <a:schemeClr val="tx1"/>
          </a:solidFill>
          <a:latin typeface="+mn-lt"/>
          <a:ea typeface="+mn-ea"/>
        </a:defRPr>
      </a:lvl6pPr>
      <a:lvl7pPr marL="2444750" indent="173355" algn="l" defTabSz="425450" rtl="0" fontAlgn="base">
        <a:spcBef>
          <a:spcPct val="20000"/>
        </a:spcBef>
        <a:spcAft>
          <a:spcPct val="0"/>
        </a:spcAft>
        <a:buClr>
          <a:schemeClr val="folHlink"/>
        </a:buClr>
        <a:buFont typeface="Times New Roman" panose="02020603050405020304" pitchFamily="18" charset="0"/>
        <a:buChar char="»"/>
        <a:defRPr kumimoji="1" b="1">
          <a:solidFill>
            <a:schemeClr val="tx1"/>
          </a:solidFill>
          <a:latin typeface="+mn-lt"/>
          <a:ea typeface="+mn-ea"/>
        </a:defRPr>
      </a:lvl7pPr>
      <a:lvl8pPr marL="2901950" indent="173355" algn="l" defTabSz="425450" rtl="0" fontAlgn="base">
        <a:spcBef>
          <a:spcPct val="20000"/>
        </a:spcBef>
        <a:spcAft>
          <a:spcPct val="0"/>
        </a:spcAft>
        <a:buClr>
          <a:schemeClr val="folHlink"/>
        </a:buClr>
        <a:buFont typeface="Times New Roman" panose="02020603050405020304" pitchFamily="18" charset="0"/>
        <a:buChar char="»"/>
        <a:defRPr kumimoji="1" b="1">
          <a:solidFill>
            <a:schemeClr val="tx1"/>
          </a:solidFill>
          <a:latin typeface="+mn-lt"/>
          <a:ea typeface="+mn-ea"/>
        </a:defRPr>
      </a:lvl8pPr>
      <a:lvl9pPr marL="3359150" indent="173355" algn="l" defTabSz="425450" rtl="0" fontAlgn="base">
        <a:spcBef>
          <a:spcPct val="20000"/>
        </a:spcBef>
        <a:spcAft>
          <a:spcPct val="0"/>
        </a:spcAft>
        <a:buClr>
          <a:schemeClr val="folHlink"/>
        </a:buClr>
        <a:buFont typeface="Times New Roman" panose="02020603050405020304" pitchFamily="18" charset="0"/>
        <a:buChar char="»"/>
        <a:defRPr kumimoji="1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.xml"/><Relationship Id="rId3" Type="http://schemas.openxmlformats.org/officeDocument/2006/relationships/slide" Target="slide12.xml"/><Relationship Id="rId2" Type="http://schemas.openxmlformats.org/officeDocument/2006/relationships/hyperlink" Target="4-4&#25351;&#20196;&#31995;&#32479;&#20030;&#20363;.ppt#-1,7,&#27169;&#22411;&#26426;&#30340;&#25351;&#20196;&#32534;&#30721;&#34920;" TargetMode="External"/><Relationship Id="rId1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9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1.wav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4.xml"/><Relationship Id="rId3" Type="http://schemas.openxmlformats.org/officeDocument/2006/relationships/slide" Target="slide12.xml"/><Relationship Id="rId2" Type="http://schemas.openxmlformats.org/officeDocument/2006/relationships/hyperlink" Target="4-4&#25351;&#20196;&#31995;&#32479;&#20030;&#20363;.ppt#-1,7,&#27169;&#22411;&#26426;&#30340;&#25351;&#20196;&#32534;&#30721;&#34920;" TargetMode="External"/><Relationship Id="rId1" Type="http://schemas.openxmlformats.org/officeDocument/2006/relationships/slide" Target="slide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13.xml"/><Relationship Id="rId4" Type="http://schemas.openxmlformats.org/officeDocument/2006/relationships/slide" Target="slide12.xml"/><Relationship Id="rId3" Type="http://schemas.openxmlformats.org/officeDocument/2006/relationships/hyperlink" Target="4-4&#25351;&#20196;&#31995;&#32479;&#20030;&#20363;.ppt#-1,7,&#27169;&#22411;&#26426;&#30340;&#25351;&#20196;&#32534;&#30721;&#34920;" TargetMode="External"/><Relationship Id="rId2" Type="http://schemas.openxmlformats.org/officeDocument/2006/relationships/slide" Target="slide11.xml"/><Relationship Id="rId1" Type="http://schemas.openxmlformats.org/officeDocument/2006/relationships/tags" Target="../tags/tag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5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1.xml"/><Relationship Id="rId4" Type="http://schemas.openxmlformats.org/officeDocument/2006/relationships/slideLayout" Target="../slideLayouts/slideLayout13.xml"/><Relationship Id="rId3" Type="http://schemas.openxmlformats.org/officeDocument/2006/relationships/slide" Target="slide12.xml"/><Relationship Id="rId2" Type="http://schemas.openxmlformats.org/officeDocument/2006/relationships/hyperlink" Target="4-4&#25351;&#20196;&#31995;&#32479;&#20030;&#20363;.ppt#-1,7,&#27169;&#22411;&#26426;&#30340;&#25351;&#20196;&#32534;&#30721;&#34920;" TargetMode="External"/><Relationship Id="rId1" Type="http://schemas.openxmlformats.org/officeDocument/2006/relationships/slide" Target="slide1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6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7.bin"/></Relationships>
</file>

<file path=ppt/slides/_rels/slide7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0.xml"/><Relationship Id="rId4" Type="http://schemas.openxmlformats.org/officeDocument/2006/relationships/slideLayout" Target="../slideLayouts/slideLayout13.xml"/><Relationship Id="rId3" Type="http://schemas.openxmlformats.org/officeDocument/2006/relationships/slide" Target="slide12.xml"/><Relationship Id="rId2" Type="http://schemas.openxmlformats.org/officeDocument/2006/relationships/hyperlink" Target="4-4&#25351;&#20196;&#31995;&#32479;&#20030;&#20363;.ppt#-1,7,&#27169;&#22411;&#26426;&#30340;&#25351;&#20196;&#32534;&#30721;&#34920;" TargetMode="External"/><Relationship Id="rId1" Type="http://schemas.openxmlformats.org/officeDocument/2006/relationships/slide" Target="slide1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8.bin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7.3	 </a:t>
            </a:r>
            <a:r>
              <a:rPr lang="zh-CN" altLang="en-US"/>
              <a:t>指令执行流程</a:t>
            </a:r>
            <a:endParaRPr lang="zh-CN" altLang="en-US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F29A5-E3C4-4A97-B81F-928F08B144D4}" type="slidenum">
              <a:rPr lang="en-US" altLang="zh-CN"/>
            </a:fld>
            <a:endParaRPr lang="en-US" altLang="zh-CN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09600" indent="-609600"/>
            <a:r>
              <a:rPr lang="zh-CN" altLang="en-US"/>
              <a:t>指令执行微流程举例</a:t>
            </a:r>
            <a:endParaRPr lang="zh-CN" altLang="en-US"/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1 </a:t>
            </a:r>
            <a:r>
              <a:rPr lang="pt-BR" altLang="zh-CN"/>
              <a:t>ADD  </a:t>
            </a:r>
            <a:r>
              <a:rPr lang="pt-BR" altLang="pt-BR"/>
              <a:t>R1,  (R2)</a:t>
            </a:r>
            <a:r>
              <a:rPr lang="zh-CN" altLang="pt-BR"/>
              <a:t>的微操作序列 </a:t>
            </a:r>
            <a:endParaRPr lang="zh-CN" altLang="pt-BR"/>
          </a:p>
          <a:p>
            <a:pPr lvl="1"/>
            <a:r>
              <a:rPr lang="zh-CN" altLang="en-US"/>
              <a:t>源操作数是寄存器寻址</a:t>
            </a:r>
            <a:endParaRPr lang="zh-CN" altLang="en-US"/>
          </a:p>
          <a:p>
            <a:pPr lvl="1"/>
            <a:r>
              <a:rPr lang="zh-CN" altLang="en-US"/>
              <a:t>目的操作数是寄存器间接寻址 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指令编码的十六进制值：</a:t>
            </a:r>
            <a:r>
              <a:rPr lang="en-US" altLang="zh-CN"/>
              <a:t>204AH</a:t>
            </a:r>
            <a:endParaRPr lang="en-US" altLang="zh-CN"/>
          </a:p>
          <a:p>
            <a:endParaRPr lang="en-US" altLang="zh-CN"/>
          </a:p>
          <a:p>
            <a:pPr lvl="1"/>
            <a:r>
              <a:rPr lang="zh-CN" altLang="en-US"/>
              <a:t>表 </a:t>
            </a:r>
            <a:r>
              <a:rPr lang="en-US" altLang="zh-CN"/>
              <a:t>6.9  JUC-II</a:t>
            </a:r>
            <a:r>
              <a:rPr lang="zh-CN" altLang="en-US"/>
              <a:t>模型机</a:t>
            </a:r>
            <a:r>
              <a:rPr lang="zh-CN" altLang="en-US">
                <a:hlinkClick r:id="rId1" action="ppaction://hlinksldjump"/>
              </a:rPr>
              <a:t>指令编码表</a:t>
            </a:r>
            <a:r>
              <a:rPr lang="zh-CN" altLang="en-US">
                <a:hlinkClick r:id="rId2" action="ppaction://hlinkpres?slideindex=7&amp;slidetitle=模型机的指令编码表"/>
              </a:rPr>
              <a:t> </a:t>
            </a:r>
            <a:endParaRPr lang="zh-CN" altLang="en-US"/>
          </a:p>
          <a:p>
            <a:pPr lvl="1"/>
            <a:r>
              <a:rPr lang="zh-CN" altLang="en-US"/>
              <a:t>表 </a:t>
            </a:r>
            <a:r>
              <a:rPr lang="en-US" altLang="zh-CN"/>
              <a:t>6.8  </a:t>
            </a:r>
            <a:r>
              <a:rPr lang="zh-CN" altLang="en-US">
                <a:hlinkClick r:id="rId3" action="ppaction://hlinksldjump"/>
              </a:rPr>
              <a:t>寻址方式及编码 </a:t>
            </a:r>
            <a:endParaRPr lang="zh-CN" altLang="en-US"/>
          </a:p>
        </p:txBody>
      </p:sp>
      <p:graphicFrame>
        <p:nvGraphicFramePr>
          <p:cNvPr id="464026" name="Group 154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979488" y="2420938"/>
          <a:ext cx="6667500" cy="987425"/>
        </p:xfrm>
        <a:graphic>
          <a:graphicData uri="http://schemas.openxmlformats.org/drawingml/2006/table">
            <a:tbl>
              <a:tblPr/>
              <a:tblGrid>
                <a:gridCol w="836612"/>
                <a:gridCol w="869950"/>
                <a:gridCol w="500063"/>
                <a:gridCol w="531812"/>
                <a:gridCol w="723900"/>
                <a:gridCol w="723900"/>
                <a:gridCol w="568325"/>
                <a:gridCol w="568325"/>
                <a:gridCol w="673100"/>
                <a:gridCol w="671513"/>
              </a:tblGrid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15       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90805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9080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11   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 8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 5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 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0010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000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001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001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010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7" name="Rectangle 3"/>
          <p:cNvSpPr>
            <a:spLocks noGrp="1" noChangeArrowheads="1"/>
          </p:cNvSpPr>
          <p:nvPr>
            <p:ph type="title" orient="vert"/>
          </p:nvPr>
        </p:nvSpPr>
        <p:spPr>
          <a:xfrm>
            <a:off x="7740650" y="228600"/>
            <a:ext cx="1152525" cy="6224588"/>
          </a:xfrm>
        </p:spPr>
        <p:txBody>
          <a:bodyPr/>
          <a:lstStyle/>
          <a:p>
            <a:r>
              <a:rPr lang="zh-CN" altLang="en-US"/>
              <a:t>模型机的指令编码表</a:t>
            </a:r>
            <a:endParaRPr lang="zh-CN" altLang="en-US"/>
          </a:p>
        </p:txBody>
      </p:sp>
      <p:sp>
        <p:nvSpPr>
          <p:cNvPr id="456708" name="Rectangle 4"/>
          <p:cNvSpPr>
            <a:spLocks noGrp="1" noChangeArrowheads="1"/>
          </p:cNvSpPr>
          <p:nvPr>
            <p:ph type="body" orient="vert" idx="1"/>
          </p:nvPr>
        </p:nvSpPr>
        <p:spPr>
          <a:xfrm>
            <a:off x="228600" y="228600"/>
            <a:ext cx="7367588" cy="6224588"/>
          </a:xfrm>
        </p:spPr>
        <p:txBody>
          <a:bodyPr/>
          <a:lstStyle/>
          <a:p>
            <a:r>
              <a:rPr lang="en-US" altLang="zh-CN"/>
              <a:t>JUC-II</a:t>
            </a:r>
            <a:r>
              <a:rPr lang="zh-CN" altLang="en-US"/>
              <a:t>模型机的指令系统设计有</a:t>
            </a:r>
            <a:r>
              <a:rPr lang="en-US" altLang="zh-CN"/>
              <a:t>38</a:t>
            </a:r>
            <a:r>
              <a:rPr lang="zh-CN" altLang="en-US"/>
              <a:t>条指令，分为</a:t>
            </a:r>
            <a:r>
              <a:rPr lang="en-US" altLang="zh-CN"/>
              <a:t>5</a:t>
            </a:r>
            <a:r>
              <a:rPr lang="zh-CN" altLang="en-US"/>
              <a:t>类</a:t>
            </a:r>
            <a:endParaRPr lang="zh-CN" altLang="en-US"/>
          </a:p>
        </p:txBody>
      </p:sp>
      <p:sp>
        <p:nvSpPr>
          <p:cNvPr id="456709" name="AutoShape 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7945438" y="6115618"/>
            <a:ext cx="72768" cy="349702"/>
          </a:xfrm>
          <a:prstGeom prst="actionButtonReturn">
            <a:avLst/>
          </a:prstGeom>
          <a:solidFill>
            <a:srgbClr val="E8EE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4979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 anchor="ctr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pic>
        <p:nvPicPr>
          <p:cNvPr id="456710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180975"/>
            <a:ext cx="4324350" cy="649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450E8-0D18-4BB5-9430-DF8AA80519D1}" type="slidenum">
              <a:rPr lang="en-US" altLang="zh-CN"/>
            </a:fld>
            <a:endParaRPr lang="en-US" altLang="zh-CN"/>
          </a:p>
        </p:txBody>
      </p:sp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寻址方式及编码</a:t>
            </a:r>
            <a:endParaRPr lang="zh-CN" altLang="en-US"/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graphicFrame>
        <p:nvGraphicFramePr>
          <p:cNvPr id="458877" name="Group 12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98513" y="1047750"/>
          <a:ext cx="7437437" cy="5283202"/>
        </p:xfrm>
        <a:graphic>
          <a:graphicData uri="http://schemas.openxmlformats.org/drawingml/2006/table">
            <a:tbl>
              <a:tblPr/>
              <a:tblGrid>
                <a:gridCol w="3114675"/>
                <a:gridCol w="1931987"/>
                <a:gridCol w="2314575"/>
                <a:gridCol w="76200"/>
              </a:tblGrid>
              <a:tr h="1316038">
                <a:tc>
                  <a:txBody>
                    <a:bodyPr/>
                    <a:lstStyle>
                      <a:lvl1pPr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387350" indent="152400" defTabSz="42545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762000" indent="136525" defTabSz="42545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149350" indent="192405"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536700" indent="167005" defTabSz="4254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19939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4511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29083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3655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4254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寻址方式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387350" indent="152400" defTabSz="42545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762000" indent="136525" defTabSz="42545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149350" indent="192405"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536700" indent="167005" defTabSz="4254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19939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4511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29083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3655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4254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助记符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>
                      <a:lvl1pPr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387350" indent="152400" defTabSz="42545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762000" indent="136525" defTabSz="42545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149350" indent="192405"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536700" indent="167005" defTabSz="4254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19939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4511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29083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3655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4254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寻址方式编码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/>
                </a:tc>
              </a:tr>
              <a:tr h="498475">
                <a:tc>
                  <a:txBody>
                    <a:bodyPr/>
                    <a:lstStyle>
                      <a:lvl1pPr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387350" indent="152400" defTabSz="42545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762000" indent="136525" defTabSz="42545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149350" indent="192405"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536700" indent="167005" defTabSz="4254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19939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4511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29083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3655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just" defTabSz="4254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寄存器寻址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387350" indent="152400" defTabSz="42545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762000" indent="136525" defTabSz="42545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149350" indent="192405"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536700" indent="167005" defTabSz="4254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19939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4511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29083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3655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4254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Rn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387350" indent="152400" defTabSz="42545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762000" indent="136525" defTabSz="42545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149350" indent="192405"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536700" indent="167005" defTabSz="4254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19939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4511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29083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3655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4254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387350" indent="152400" defTabSz="42545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762000" indent="136525" defTabSz="42545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149350" indent="192405"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536700" indent="167005" defTabSz="4254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19939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4511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29083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3655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4254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1650">
                <a:tc>
                  <a:txBody>
                    <a:bodyPr/>
                    <a:lstStyle>
                      <a:lvl1pPr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387350" indent="152400" defTabSz="42545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762000" indent="136525" defTabSz="42545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149350" indent="192405"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536700" indent="167005" defTabSz="4254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19939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4511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29083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3655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just" defTabSz="4254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寄存器间接寻址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387350" indent="152400" defTabSz="42545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762000" indent="136525" defTabSz="42545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149350" indent="192405"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536700" indent="167005" defTabSz="4254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19939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4511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29083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3655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4254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(Rn)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387350" indent="152400" defTabSz="42545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762000" indent="136525" defTabSz="42545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149350" indent="192405"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536700" indent="167005" defTabSz="4254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19939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4511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29083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3655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4254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387350" indent="152400" defTabSz="42545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762000" indent="136525" defTabSz="42545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149350" indent="192405"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536700" indent="167005" defTabSz="4254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19939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4511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29083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3655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4254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0063">
                <a:tc>
                  <a:txBody>
                    <a:bodyPr/>
                    <a:lstStyle>
                      <a:lvl1pPr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387350" indent="152400" defTabSz="42545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762000" indent="136525" defTabSz="42545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149350" indent="192405"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536700" indent="167005" defTabSz="4254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19939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4511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29083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3655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just" defTabSz="4254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寄存器自增间接寻址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387350" indent="152400" defTabSz="42545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762000" indent="136525" defTabSz="42545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149350" indent="192405"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536700" indent="167005" defTabSz="4254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19939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4511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29083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3655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4254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(Rn)+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387350" indent="152400" defTabSz="42545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762000" indent="136525" defTabSz="42545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149350" indent="192405"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536700" indent="167005" defTabSz="4254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19939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4511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29083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3655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4254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387350" indent="152400" defTabSz="42545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762000" indent="136525" defTabSz="42545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149350" indent="192405"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536700" indent="167005" defTabSz="4254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19939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4511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29083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3655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4254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0063">
                <a:tc>
                  <a:txBody>
                    <a:bodyPr/>
                    <a:lstStyle>
                      <a:lvl1pPr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387350" indent="152400" defTabSz="42545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762000" indent="136525" defTabSz="42545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149350" indent="192405"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536700" indent="167005" defTabSz="4254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19939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4511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29083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3655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just" defTabSz="4254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立即寻址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387350" indent="152400" defTabSz="42545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762000" indent="136525" defTabSz="42545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149350" indent="192405"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536700" indent="167005" defTabSz="4254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19939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4511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29083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3655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4254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kumimoji="1" lang="en-US" altLang="zh-CN" sz="24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imm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387350" indent="152400" defTabSz="42545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762000" indent="136525" defTabSz="42545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149350" indent="192405"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536700" indent="167005" defTabSz="4254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19939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4511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29083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3655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4254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387350" indent="152400" defTabSz="42545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762000" indent="136525" defTabSz="42545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149350" indent="192405"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536700" indent="167005" defTabSz="4254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19939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4511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29083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3655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4254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1650">
                <a:tc>
                  <a:txBody>
                    <a:bodyPr/>
                    <a:lstStyle>
                      <a:lvl1pPr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387350" indent="152400" defTabSz="42545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762000" indent="136525" defTabSz="42545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149350" indent="192405"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536700" indent="167005" defTabSz="4254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19939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4511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29083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3655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just" defTabSz="4254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直接寻址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387350" indent="152400" defTabSz="42545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762000" indent="136525" defTabSz="42545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149350" indent="192405"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536700" indent="167005" defTabSz="4254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19939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4511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29083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3655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4254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addr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387350" indent="152400" defTabSz="42545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762000" indent="136525" defTabSz="42545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149350" indent="192405"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536700" indent="167005" defTabSz="4254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19939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4511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29083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3655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4254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387350" indent="152400" defTabSz="42545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762000" indent="136525" defTabSz="42545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149350" indent="192405"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536700" indent="167005" defTabSz="4254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19939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4511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29083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3655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4254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0063">
                <a:tc>
                  <a:txBody>
                    <a:bodyPr/>
                    <a:lstStyle>
                      <a:lvl1pPr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387350" indent="152400" defTabSz="42545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762000" indent="136525" defTabSz="42545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149350" indent="192405"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536700" indent="167005" defTabSz="4254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19939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4511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29083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3655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just" defTabSz="4254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间接寻址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387350" indent="152400" defTabSz="42545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762000" indent="136525" defTabSz="42545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149350" indent="192405"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536700" indent="167005" defTabSz="4254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19939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4511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29083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3655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4254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(addr)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387350" indent="152400" defTabSz="42545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762000" indent="136525" defTabSz="42545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149350" indent="192405"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536700" indent="167005" defTabSz="4254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19939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4511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29083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3655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4254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387350" indent="152400" defTabSz="42545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762000" indent="136525" defTabSz="42545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149350" indent="192405"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536700" indent="167005" defTabSz="4254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19939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4511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29083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3655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4254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387350" indent="152400" defTabSz="42545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762000" indent="136525" defTabSz="42545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149350" indent="192405"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536700" indent="167005" defTabSz="4254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19939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4511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29083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3655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just" defTabSz="4254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变址寻址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387350" indent="152400" defTabSz="42545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762000" indent="136525" defTabSz="42545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149350" indent="192405"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536700" indent="167005" defTabSz="4254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19939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4511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29083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3655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4254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disp(Rn)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387350" indent="152400" defTabSz="42545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762000" indent="136525" defTabSz="42545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149350" indent="192405"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536700" indent="167005" defTabSz="4254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19939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4511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29083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3655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4254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387350" indent="152400" defTabSz="42545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762000" indent="136525" defTabSz="42545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149350" indent="192405"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536700" indent="167005" defTabSz="4254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19939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4511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29083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3655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4254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387350" indent="152400" defTabSz="42545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762000" indent="136525" defTabSz="42545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149350" indent="192405"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536700" indent="167005" defTabSz="4254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19939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4511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29083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3655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just" defTabSz="4254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相对寻址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387350" indent="152400" defTabSz="42545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762000" indent="136525" defTabSz="42545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149350" indent="192405"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536700" indent="167005" defTabSz="4254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19939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4511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29083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3655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4254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disp(PC)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387350" indent="152400" defTabSz="42545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762000" indent="136525" defTabSz="42545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149350" indent="192405"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536700" indent="167005" defTabSz="4254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19939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4511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29083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3655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4254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387350" indent="152400" defTabSz="42545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762000" indent="136525" defTabSz="42545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149350" indent="192405" defTabSz="4254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536700" indent="167005" defTabSz="4254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19939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4511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29083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365500" indent="167005" defTabSz="425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4254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458820" name="AutoShape 68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027988" y="302193"/>
            <a:ext cx="72768" cy="349702"/>
          </a:xfrm>
          <a:prstGeom prst="actionButtonReturn">
            <a:avLst/>
          </a:prstGeom>
          <a:solidFill>
            <a:srgbClr val="E8EE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4979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 anchor="ctr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223" name="Rectangle 7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假设主存和寄存器内容如下</a:t>
            </a:r>
            <a:endParaRPr lang="zh-CN" altLang="en-US"/>
          </a:p>
          <a:p>
            <a:endParaRPr lang="en-US" altLang="zh-CN"/>
          </a:p>
        </p:txBody>
      </p:sp>
      <p:sp>
        <p:nvSpPr>
          <p:cNvPr id="7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D2C71-0CE6-4DFD-B65F-213AE79FF50A}" type="slidenum">
              <a:rPr lang="en-US" altLang="zh-CN"/>
            </a:fld>
            <a:endParaRPr lang="en-US" altLang="zh-CN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1  ADD  R1,  (R2)</a:t>
            </a:r>
            <a:endParaRPr lang="en-US" altLang="zh-CN"/>
          </a:p>
        </p:txBody>
      </p:sp>
      <p:graphicFrame>
        <p:nvGraphicFramePr>
          <p:cNvPr id="518147" name="Group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486400" y="1327150"/>
          <a:ext cx="2647950" cy="4911728"/>
        </p:xfrm>
        <a:graphic>
          <a:graphicData uri="http://schemas.openxmlformats.org/drawingml/2006/table">
            <a:tbl>
              <a:tblPr/>
              <a:tblGrid>
                <a:gridCol w="977900"/>
                <a:gridCol w="1670050"/>
              </a:tblGrid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</a:endParaRPr>
                    </a:p>
                  </a:txBody>
                  <a:tcPr marL="0" marR="0" marT="0" marB="0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MM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0030H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204A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90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0031H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471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90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90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0100H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90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0101H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AAAA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90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8188" name="Group 44"/>
          <p:cNvGraphicFramePr>
            <a:graphicFrameLocks noGrp="1"/>
          </p:cNvGraphicFramePr>
          <p:nvPr/>
        </p:nvGraphicFramePr>
        <p:xfrm>
          <a:off x="1411288" y="2444750"/>
          <a:ext cx="2647950" cy="3440115"/>
        </p:xfrm>
        <a:graphic>
          <a:graphicData uri="http://schemas.openxmlformats.org/drawingml/2006/table">
            <a:tbl>
              <a:tblPr/>
              <a:tblGrid>
                <a:gridCol w="977900"/>
                <a:gridCol w="1670050"/>
              </a:tblGrid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</a:endParaRPr>
                    </a:p>
                  </a:txBody>
                  <a:tcPr marL="0" marR="0" marT="0" marB="0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GRS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7200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90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7200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5555H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90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7200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0101H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90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7200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90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90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</a:tr>
            </a:tbl>
          </a:graphicData>
        </a:graphic>
      </p:graphicFrame>
      <p:sp>
        <p:nvSpPr>
          <p:cNvPr id="79" name="Freeform 77"/>
          <p:cNvSpPr/>
          <p:nvPr/>
        </p:nvSpPr>
        <p:spPr bwMode="auto">
          <a:xfrm>
            <a:off x="3735388" y="4144963"/>
            <a:ext cx="1839912" cy="1400175"/>
          </a:xfrm>
          <a:custGeom>
            <a:avLst/>
            <a:gdLst>
              <a:gd name="T0" fmla="*/ 0 w 1159"/>
              <a:gd name="T1" fmla="*/ 11 h 882"/>
              <a:gd name="T2" fmla="*/ 391 w 1159"/>
              <a:gd name="T3" fmla="*/ 107 h 882"/>
              <a:gd name="T4" fmla="*/ 627 w 1159"/>
              <a:gd name="T5" fmla="*/ 653 h 882"/>
              <a:gd name="T6" fmla="*/ 908 w 1159"/>
              <a:gd name="T7" fmla="*/ 845 h 882"/>
              <a:gd name="T8" fmla="*/ 1159 w 1159"/>
              <a:gd name="T9" fmla="*/ 875 h 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9" h="882">
                <a:moveTo>
                  <a:pt x="0" y="11"/>
                </a:moveTo>
                <a:cubicBezTo>
                  <a:pt x="143" y="5"/>
                  <a:pt x="287" y="0"/>
                  <a:pt x="391" y="107"/>
                </a:cubicBezTo>
                <a:cubicBezTo>
                  <a:pt x="495" y="214"/>
                  <a:pt x="541" y="530"/>
                  <a:pt x="627" y="653"/>
                </a:cubicBezTo>
                <a:cubicBezTo>
                  <a:pt x="713" y="776"/>
                  <a:pt x="819" y="808"/>
                  <a:pt x="908" y="845"/>
                </a:cubicBezTo>
                <a:cubicBezTo>
                  <a:pt x="997" y="882"/>
                  <a:pt x="1078" y="878"/>
                  <a:pt x="1159" y="875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no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C7DBA8-555C-4831-A5B6-B22B03F4BB97}" type="slidenum">
              <a:rPr lang="en-US" altLang="zh-CN"/>
            </a:fld>
            <a:endParaRPr lang="en-US" altLang="zh-CN"/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取指令阶段微操作序列</a:t>
            </a:r>
            <a:endParaRPr lang="zh-CN" altLang="en-US"/>
          </a:p>
        </p:txBody>
      </p:sp>
      <p:sp>
        <p:nvSpPr>
          <p:cNvPr id="520196" name="Line 4"/>
          <p:cNvSpPr>
            <a:spLocks noChangeShapeType="1"/>
          </p:cNvSpPr>
          <p:nvPr/>
        </p:nvSpPr>
        <p:spPr bwMode="auto">
          <a:xfrm flipV="1">
            <a:off x="3646488" y="3167063"/>
            <a:ext cx="0" cy="28257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20197" name="Line 5"/>
          <p:cNvSpPr>
            <a:spLocks noChangeShapeType="1"/>
          </p:cNvSpPr>
          <p:nvPr/>
        </p:nvSpPr>
        <p:spPr bwMode="auto">
          <a:xfrm flipV="1">
            <a:off x="3648075" y="2606675"/>
            <a:ext cx="0" cy="5715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20198" name="Line 6"/>
          <p:cNvSpPr>
            <a:spLocks noChangeShapeType="1"/>
          </p:cNvSpPr>
          <p:nvPr/>
        </p:nvSpPr>
        <p:spPr bwMode="auto">
          <a:xfrm flipH="1">
            <a:off x="2559050" y="2624138"/>
            <a:ext cx="1089025" cy="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20199" name="Text Box 7"/>
          <p:cNvSpPr txBox="1">
            <a:spLocks noChangeArrowheads="1"/>
          </p:cNvSpPr>
          <p:nvPr/>
        </p:nvSpPr>
        <p:spPr bwMode="auto">
          <a:xfrm>
            <a:off x="1970088" y="1524000"/>
            <a:ext cx="814387" cy="31750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0030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20200" name="Line 8"/>
          <p:cNvSpPr>
            <a:spLocks noChangeShapeType="1"/>
          </p:cNvSpPr>
          <p:nvPr/>
        </p:nvSpPr>
        <p:spPr bwMode="auto">
          <a:xfrm flipH="1" flipV="1">
            <a:off x="2370138" y="1252538"/>
            <a:ext cx="1587" cy="258762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20201" name="Line 9"/>
          <p:cNvSpPr>
            <a:spLocks noChangeShapeType="1"/>
          </p:cNvSpPr>
          <p:nvPr/>
        </p:nvSpPr>
        <p:spPr bwMode="auto">
          <a:xfrm flipV="1">
            <a:off x="2576513" y="1852613"/>
            <a:ext cx="0" cy="77152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20202" name="Text Box 10"/>
          <p:cNvSpPr txBox="1">
            <a:spLocks noChangeArrowheads="1"/>
          </p:cNvSpPr>
          <p:nvPr/>
        </p:nvSpPr>
        <p:spPr bwMode="auto">
          <a:xfrm>
            <a:off x="3409950" y="3430588"/>
            <a:ext cx="822325" cy="32385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/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0030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20204" name="Line 12"/>
          <p:cNvSpPr>
            <a:spLocks noChangeShapeType="1"/>
          </p:cNvSpPr>
          <p:nvPr/>
        </p:nvSpPr>
        <p:spPr bwMode="auto">
          <a:xfrm>
            <a:off x="3057525" y="3194050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20205" name="Line 13"/>
          <p:cNvSpPr>
            <a:spLocks noChangeShapeType="1"/>
          </p:cNvSpPr>
          <p:nvPr/>
        </p:nvSpPr>
        <p:spPr bwMode="auto">
          <a:xfrm>
            <a:off x="2971800" y="1800225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20206" name="Rectangle 14"/>
          <p:cNvSpPr>
            <a:spLocks noChangeArrowheads="1"/>
          </p:cNvSpPr>
          <p:nvPr/>
        </p:nvSpPr>
        <p:spPr bwMode="auto">
          <a:xfrm>
            <a:off x="1995488" y="4581525"/>
            <a:ext cx="5300662" cy="1835150"/>
          </a:xfrm>
          <a:prstGeom prst="rect">
            <a:avLst/>
          </a:prstGeom>
          <a:solidFill>
            <a:srgbClr val="E8EEF7"/>
          </a:solidFill>
          <a:ln w="9525" algn="ctr">
            <a:solidFill>
              <a:srgbClr val="4979C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>
                <a:solidFill>
                  <a:srgbClr val="000000"/>
                </a:solidFill>
              </a:rPr>
              <a:t>IF</a:t>
            </a:r>
            <a:endParaRPr lang="en-US" altLang="zh-CN">
              <a:solidFill>
                <a:srgbClr val="000000"/>
              </a:solidFill>
            </a:endParaRPr>
          </a:p>
          <a:p>
            <a:pPr algn="just"/>
            <a:r>
              <a:rPr lang="en-US" altLang="zh-CN">
                <a:solidFill>
                  <a:srgbClr val="000000"/>
                </a:solidFill>
              </a:rPr>
              <a:t>T0	PCoe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ARce</a:t>
            </a:r>
            <a:endParaRPr lang="en-US" altLang="zh-CN">
              <a:solidFill>
                <a:srgbClr val="000000"/>
              </a:solidFill>
            </a:endParaRPr>
          </a:p>
          <a:p>
            <a:pPr algn="just"/>
            <a:r>
              <a:rPr lang="en-US" altLang="zh-CN">
                <a:solidFill>
                  <a:srgbClr val="000000"/>
                </a:solidFill>
              </a:rPr>
              <a:t>T1	ARoe′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RD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DRce′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PCinc</a:t>
            </a:r>
            <a:endParaRPr lang="en-US" altLang="zh-CN">
              <a:solidFill>
                <a:srgbClr val="000000"/>
              </a:solidFill>
            </a:endParaRPr>
          </a:p>
          <a:p>
            <a:pPr algn="just"/>
            <a:r>
              <a:rPr lang="en-US" altLang="zh-CN">
                <a:solidFill>
                  <a:srgbClr val="000000"/>
                </a:solidFill>
              </a:rPr>
              <a:t>T2	DRoe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IRce</a:t>
            </a:r>
            <a:endParaRPr lang="en-US" altLang="zh-CN">
              <a:solidFill>
                <a:srgbClr val="000000"/>
              </a:solidFill>
            </a:endParaRPr>
          </a:p>
          <a:p>
            <a:pPr algn="just"/>
            <a:r>
              <a:rPr lang="en-US" altLang="zh-CN">
                <a:solidFill>
                  <a:srgbClr val="000000"/>
                </a:solidFill>
              </a:rPr>
              <a:t>T3	1→SOF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20207" name="Rectangle 15"/>
          <p:cNvSpPr>
            <a:spLocks noChangeArrowheads="1"/>
          </p:cNvSpPr>
          <p:nvPr/>
        </p:nvSpPr>
        <p:spPr bwMode="auto">
          <a:xfrm>
            <a:off x="2843213" y="4954072"/>
            <a:ext cx="1878012" cy="369332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 sz="2400">
              <a:ea typeface="仿宋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0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2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0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20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2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52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52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20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20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52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2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8" dur="1000" fill="hold"/>
                                        <p:tgtEl>
                                          <p:spTgt spid="520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6" grpId="0" animBg="1"/>
      <p:bldP spid="520197" grpId="0" animBg="1"/>
      <p:bldP spid="520198" grpId="0" animBg="1"/>
      <p:bldP spid="520199" grpId="0" animBg="1" autoUpdateAnimBg="0"/>
      <p:bldP spid="520200" grpId="0" animBg="1"/>
      <p:bldP spid="520201" grpId="0" animBg="1"/>
      <p:bldP spid="520202" grpId="0" animBg="1" autoUpdateAnimBg="0"/>
      <p:bldP spid="520204" grpId="0" animBg="1"/>
      <p:bldP spid="520205" grpId="0" animBg="1"/>
      <p:bldP spid="520207" grpId="0" animBg="1"/>
      <p:bldP spid="52020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004EA-8BC3-4DA9-BE0C-EB63C83A2A04}" type="slidenum">
              <a:rPr lang="en-US" altLang="zh-CN"/>
            </a:fld>
            <a:endParaRPr lang="en-US" altLang="zh-CN"/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取指令阶段微操作序列</a:t>
            </a:r>
            <a:endParaRPr lang="zh-CN" altLang="en-US"/>
          </a:p>
        </p:txBody>
      </p:sp>
      <p:sp>
        <p:nvSpPr>
          <p:cNvPr id="522244" name="Line 4"/>
          <p:cNvSpPr>
            <a:spLocks noChangeShapeType="1"/>
          </p:cNvSpPr>
          <p:nvPr/>
        </p:nvSpPr>
        <p:spPr bwMode="auto">
          <a:xfrm flipV="1">
            <a:off x="3646488" y="3167063"/>
            <a:ext cx="4762" cy="28257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22245" name="Line 5"/>
          <p:cNvSpPr>
            <a:spLocks noChangeShapeType="1"/>
          </p:cNvSpPr>
          <p:nvPr/>
        </p:nvSpPr>
        <p:spPr bwMode="auto">
          <a:xfrm flipV="1">
            <a:off x="3648075" y="2606675"/>
            <a:ext cx="0" cy="5715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22246" name="Line 6"/>
          <p:cNvSpPr>
            <a:spLocks noChangeShapeType="1"/>
          </p:cNvSpPr>
          <p:nvPr/>
        </p:nvSpPr>
        <p:spPr bwMode="auto">
          <a:xfrm flipH="1">
            <a:off x="2559050" y="2624138"/>
            <a:ext cx="1089025" cy="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22247" name="Text Box 7"/>
          <p:cNvSpPr txBox="1">
            <a:spLocks noChangeArrowheads="1"/>
          </p:cNvSpPr>
          <p:nvPr/>
        </p:nvSpPr>
        <p:spPr bwMode="auto">
          <a:xfrm>
            <a:off x="1970088" y="1524000"/>
            <a:ext cx="814387" cy="31750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0030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22248" name="Line 8"/>
          <p:cNvSpPr>
            <a:spLocks noChangeShapeType="1"/>
          </p:cNvSpPr>
          <p:nvPr/>
        </p:nvSpPr>
        <p:spPr bwMode="auto">
          <a:xfrm flipH="1" flipV="1">
            <a:off x="2379663" y="1270000"/>
            <a:ext cx="1587" cy="2413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22249" name="Line 9"/>
          <p:cNvSpPr>
            <a:spLocks noChangeShapeType="1"/>
          </p:cNvSpPr>
          <p:nvPr/>
        </p:nvSpPr>
        <p:spPr bwMode="auto">
          <a:xfrm flipV="1">
            <a:off x="2576513" y="1871663"/>
            <a:ext cx="0" cy="762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22250" name="Text Box 10"/>
          <p:cNvSpPr txBox="1">
            <a:spLocks noChangeArrowheads="1"/>
          </p:cNvSpPr>
          <p:nvPr/>
        </p:nvSpPr>
        <p:spPr bwMode="auto">
          <a:xfrm>
            <a:off x="3409950" y="3430588"/>
            <a:ext cx="822325" cy="32385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/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0030 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22251" name="Line 11"/>
          <p:cNvSpPr>
            <a:spLocks noChangeShapeType="1"/>
          </p:cNvSpPr>
          <p:nvPr/>
        </p:nvSpPr>
        <p:spPr bwMode="auto">
          <a:xfrm flipV="1">
            <a:off x="4821238" y="636588"/>
            <a:ext cx="1587" cy="811212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22252" name="Line 12"/>
          <p:cNvSpPr>
            <a:spLocks noChangeShapeType="1"/>
          </p:cNvSpPr>
          <p:nvPr/>
        </p:nvSpPr>
        <p:spPr bwMode="auto">
          <a:xfrm>
            <a:off x="4814888" y="642938"/>
            <a:ext cx="1952625" cy="4762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22253" name="Line 13"/>
          <p:cNvSpPr>
            <a:spLocks noChangeShapeType="1"/>
          </p:cNvSpPr>
          <p:nvPr/>
        </p:nvSpPr>
        <p:spPr bwMode="auto">
          <a:xfrm flipH="1">
            <a:off x="6748463" y="633413"/>
            <a:ext cx="3175" cy="885825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22254" name="Text Box 14"/>
          <p:cNvSpPr txBox="1">
            <a:spLocks noChangeArrowheads="1"/>
          </p:cNvSpPr>
          <p:nvPr/>
        </p:nvSpPr>
        <p:spPr bwMode="auto">
          <a:xfrm>
            <a:off x="6180138" y="1536700"/>
            <a:ext cx="814387" cy="323850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68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204A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22255" name="Line 15"/>
          <p:cNvSpPr>
            <a:spLocks noChangeShapeType="1"/>
          </p:cNvSpPr>
          <p:nvPr/>
        </p:nvSpPr>
        <p:spPr bwMode="auto">
          <a:xfrm>
            <a:off x="6753225" y="1858963"/>
            <a:ext cx="0" cy="249237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22256" name="Text Box 16"/>
          <p:cNvSpPr txBox="1">
            <a:spLocks noChangeArrowheads="1"/>
          </p:cNvSpPr>
          <p:nvPr/>
        </p:nvSpPr>
        <p:spPr bwMode="auto">
          <a:xfrm>
            <a:off x="3768725" y="1444625"/>
            <a:ext cx="1308100" cy="763588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r>
              <a:rPr lang="en-US" altLang="zh-CN">
                <a:solidFill>
                  <a:schemeClr val="tx1"/>
                </a:solidFill>
                <a:ea typeface="仿宋" panose="02010609060101010101" charset="-122"/>
              </a:rPr>
              <a:t>204A</a:t>
            </a:r>
            <a:endParaRPr lang="en-US" altLang="zh-CN">
              <a:solidFill>
                <a:schemeClr val="tx1"/>
              </a:solidFill>
              <a:ea typeface="仿宋" panose="02010609060101010101" charset="-122"/>
            </a:endParaRPr>
          </a:p>
        </p:txBody>
      </p:sp>
      <p:sp>
        <p:nvSpPr>
          <p:cNvPr id="522257" name="Line 17"/>
          <p:cNvSpPr>
            <a:spLocks noChangeShapeType="1"/>
          </p:cNvSpPr>
          <p:nvPr/>
        </p:nvSpPr>
        <p:spPr bwMode="auto">
          <a:xfrm flipV="1">
            <a:off x="2374900" y="411163"/>
            <a:ext cx="1657350" cy="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22258" name="Line 18"/>
          <p:cNvSpPr>
            <a:spLocks noChangeShapeType="1"/>
          </p:cNvSpPr>
          <p:nvPr/>
        </p:nvSpPr>
        <p:spPr bwMode="auto">
          <a:xfrm flipH="1" flipV="1">
            <a:off x="2373313" y="393700"/>
            <a:ext cx="6350" cy="847725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22259" name="Line 19"/>
          <p:cNvSpPr>
            <a:spLocks noChangeShapeType="1"/>
          </p:cNvSpPr>
          <p:nvPr/>
        </p:nvSpPr>
        <p:spPr bwMode="auto">
          <a:xfrm>
            <a:off x="4022725" y="406400"/>
            <a:ext cx="1588" cy="1042988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22260" name="Line 20"/>
          <p:cNvSpPr>
            <a:spLocks noChangeShapeType="1"/>
          </p:cNvSpPr>
          <p:nvPr/>
        </p:nvSpPr>
        <p:spPr bwMode="auto">
          <a:xfrm>
            <a:off x="1624013" y="1308100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22261" name="Line 21"/>
          <p:cNvSpPr>
            <a:spLocks noChangeShapeType="1"/>
          </p:cNvSpPr>
          <p:nvPr/>
        </p:nvSpPr>
        <p:spPr bwMode="auto">
          <a:xfrm>
            <a:off x="4572000" y="866775"/>
            <a:ext cx="1588" cy="257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22262" name="Line 22"/>
          <p:cNvSpPr>
            <a:spLocks noChangeShapeType="1"/>
          </p:cNvSpPr>
          <p:nvPr/>
        </p:nvSpPr>
        <p:spPr bwMode="auto">
          <a:xfrm>
            <a:off x="7191375" y="1682750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22263" name="Line 23"/>
          <p:cNvSpPr>
            <a:spLocks noChangeShapeType="1"/>
          </p:cNvSpPr>
          <p:nvPr/>
        </p:nvSpPr>
        <p:spPr bwMode="auto">
          <a:xfrm>
            <a:off x="4422775" y="3786188"/>
            <a:ext cx="4635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22264" name="Rectangle 24"/>
          <p:cNvSpPr>
            <a:spLocks noChangeArrowheads="1"/>
          </p:cNvSpPr>
          <p:nvPr/>
        </p:nvSpPr>
        <p:spPr bwMode="auto">
          <a:xfrm>
            <a:off x="1995488" y="4581525"/>
            <a:ext cx="5300662" cy="1835150"/>
          </a:xfrm>
          <a:prstGeom prst="rect">
            <a:avLst/>
          </a:prstGeom>
          <a:solidFill>
            <a:srgbClr val="E8EEF7"/>
          </a:solidFill>
          <a:ln w="9525" algn="ctr">
            <a:solidFill>
              <a:srgbClr val="4979C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>
                <a:solidFill>
                  <a:srgbClr val="000000"/>
                </a:solidFill>
              </a:rPr>
              <a:t>IF</a:t>
            </a:r>
            <a:endParaRPr lang="en-US" altLang="zh-CN">
              <a:solidFill>
                <a:srgbClr val="000000"/>
              </a:solidFill>
            </a:endParaRPr>
          </a:p>
          <a:p>
            <a:pPr algn="just"/>
            <a:r>
              <a:rPr lang="en-US" altLang="zh-CN">
                <a:solidFill>
                  <a:srgbClr val="000000"/>
                </a:solidFill>
              </a:rPr>
              <a:t>T0	PCoe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ARce</a:t>
            </a:r>
            <a:endParaRPr lang="en-US" altLang="zh-CN">
              <a:solidFill>
                <a:srgbClr val="000000"/>
              </a:solidFill>
            </a:endParaRPr>
          </a:p>
          <a:p>
            <a:pPr algn="just"/>
            <a:r>
              <a:rPr lang="en-US" altLang="zh-CN">
                <a:solidFill>
                  <a:srgbClr val="000000"/>
                </a:solidFill>
              </a:rPr>
              <a:t>T1	ARoe′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RD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DRce′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PCinc</a:t>
            </a:r>
            <a:endParaRPr lang="en-US" altLang="zh-CN">
              <a:solidFill>
                <a:srgbClr val="000000"/>
              </a:solidFill>
            </a:endParaRPr>
          </a:p>
          <a:p>
            <a:pPr algn="just"/>
            <a:r>
              <a:rPr lang="en-US" altLang="zh-CN">
                <a:solidFill>
                  <a:srgbClr val="000000"/>
                </a:solidFill>
              </a:rPr>
              <a:t>T2	DRoe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IRce</a:t>
            </a:r>
            <a:endParaRPr lang="en-US" altLang="zh-CN">
              <a:solidFill>
                <a:srgbClr val="000000"/>
              </a:solidFill>
            </a:endParaRPr>
          </a:p>
          <a:p>
            <a:pPr algn="just"/>
            <a:r>
              <a:rPr lang="en-US" altLang="zh-CN">
                <a:solidFill>
                  <a:srgbClr val="000000"/>
                </a:solidFill>
              </a:rPr>
              <a:t>T3	1→SOF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22265" name="Rectangle 25"/>
          <p:cNvSpPr>
            <a:spLocks noChangeArrowheads="1"/>
          </p:cNvSpPr>
          <p:nvPr/>
        </p:nvSpPr>
        <p:spPr bwMode="auto">
          <a:xfrm>
            <a:off x="2784475" y="5324476"/>
            <a:ext cx="4443413" cy="358368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22266" name="Text Box 26"/>
          <p:cNvSpPr txBox="1">
            <a:spLocks noChangeArrowheads="1"/>
          </p:cNvSpPr>
          <p:nvPr/>
        </p:nvSpPr>
        <p:spPr bwMode="auto">
          <a:xfrm>
            <a:off x="3403600" y="3424238"/>
            <a:ext cx="822325" cy="32385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/>
            <a:r>
              <a:rPr lang="en-US" altLang="zh-CN" sz="1600">
                <a:solidFill>
                  <a:schemeClr val="bg1"/>
                </a:solidFill>
                <a:ea typeface="宋体" panose="02010600030101010101" pitchFamily="2" charset="-122"/>
              </a:rPr>
              <a:t>0031</a:t>
            </a: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2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2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22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2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22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2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522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52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2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2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500"/>
                            </p:stCondLst>
                            <p:childTnLst>
                              <p:par>
                                <p:cTn id="43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22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22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1000"/>
                                        <p:tgtEl>
                                          <p:spTgt spid="52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52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000"/>
                            </p:stCondLst>
                            <p:childTnLst>
                              <p:par>
                                <p:cTn id="56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22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22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500"/>
                            </p:stCondLst>
                            <p:childTnLst>
                              <p:par>
                                <p:cTn id="64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5" dur="1000" fill="hold"/>
                                        <p:tgtEl>
                                          <p:spTgt spid="52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500"/>
                            </p:stCondLst>
                            <p:childTnLst>
                              <p:par>
                                <p:cTn id="6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22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22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51" grpId="0" animBg="1"/>
      <p:bldP spid="522252" grpId="0" animBg="1"/>
      <p:bldP spid="522253" grpId="0" animBg="1"/>
      <p:bldP spid="522254" grpId="0" animBg="1" autoUpdateAnimBg="0"/>
      <p:bldP spid="522255" grpId="0" animBg="1"/>
      <p:bldP spid="522256" grpId="0" animBg="1"/>
      <p:bldP spid="522257" grpId="0" animBg="1"/>
      <p:bldP spid="522258" grpId="0" animBg="1"/>
      <p:bldP spid="522259" grpId="0" animBg="1"/>
      <p:bldP spid="522260" grpId="0" animBg="1"/>
      <p:bldP spid="522261" grpId="0" animBg="1"/>
      <p:bldP spid="522262" grpId="0" animBg="1"/>
      <p:bldP spid="522263" grpId="0" animBg="1"/>
      <p:bldP spid="522265" grpId="0" animBg="1"/>
      <p:bldP spid="522265" grpId="1" animBg="1"/>
      <p:bldP spid="52226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9A8D-0C94-433F-91FB-C16F9F7CCABA}" type="slidenum">
              <a:rPr lang="en-US" altLang="zh-CN"/>
            </a:fld>
            <a:endParaRPr lang="en-US" altLang="zh-CN"/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取指令阶段微操作序列</a:t>
            </a:r>
            <a:endParaRPr lang="zh-CN" altLang="en-US"/>
          </a:p>
        </p:txBody>
      </p:sp>
      <p:sp>
        <p:nvSpPr>
          <p:cNvPr id="524292" name="Line 4"/>
          <p:cNvSpPr>
            <a:spLocks noChangeShapeType="1"/>
          </p:cNvSpPr>
          <p:nvPr/>
        </p:nvSpPr>
        <p:spPr bwMode="auto">
          <a:xfrm flipV="1">
            <a:off x="3646488" y="3167063"/>
            <a:ext cx="4762" cy="28257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24293" name="Line 5"/>
          <p:cNvSpPr>
            <a:spLocks noChangeShapeType="1"/>
          </p:cNvSpPr>
          <p:nvPr/>
        </p:nvSpPr>
        <p:spPr bwMode="auto">
          <a:xfrm flipV="1">
            <a:off x="3648075" y="2606675"/>
            <a:ext cx="0" cy="5715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24294" name="Line 6"/>
          <p:cNvSpPr>
            <a:spLocks noChangeShapeType="1"/>
          </p:cNvSpPr>
          <p:nvPr/>
        </p:nvSpPr>
        <p:spPr bwMode="auto">
          <a:xfrm flipH="1">
            <a:off x="2559050" y="2624138"/>
            <a:ext cx="1069975" cy="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24295" name="Text Box 7"/>
          <p:cNvSpPr txBox="1">
            <a:spLocks noChangeArrowheads="1"/>
          </p:cNvSpPr>
          <p:nvPr/>
        </p:nvSpPr>
        <p:spPr bwMode="auto">
          <a:xfrm>
            <a:off x="1970088" y="1524000"/>
            <a:ext cx="814387" cy="31750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0030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24296" name="Line 8"/>
          <p:cNvSpPr>
            <a:spLocks noChangeShapeType="1"/>
          </p:cNvSpPr>
          <p:nvPr/>
        </p:nvSpPr>
        <p:spPr bwMode="auto">
          <a:xfrm flipH="1" flipV="1">
            <a:off x="2379663" y="1270000"/>
            <a:ext cx="1587" cy="2413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24297" name="Line 9"/>
          <p:cNvSpPr>
            <a:spLocks noChangeShapeType="1"/>
          </p:cNvSpPr>
          <p:nvPr/>
        </p:nvSpPr>
        <p:spPr bwMode="auto">
          <a:xfrm flipV="1">
            <a:off x="2576513" y="1852613"/>
            <a:ext cx="0" cy="77152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24298" name="Text Box 10"/>
          <p:cNvSpPr txBox="1">
            <a:spLocks noChangeArrowheads="1"/>
          </p:cNvSpPr>
          <p:nvPr/>
        </p:nvSpPr>
        <p:spPr bwMode="auto">
          <a:xfrm>
            <a:off x="3409950" y="3430588"/>
            <a:ext cx="822325" cy="32385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/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0031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24299" name="Line 11"/>
          <p:cNvSpPr>
            <a:spLocks noChangeShapeType="1"/>
          </p:cNvSpPr>
          <p:nvPr/>
        </p:nvSpPr>
        <p:spPr bwMode="auto">
          <a:xfrm flipV="1">
            <a:off x="4821238" y="636588"/>
            <a:ext cx="1587" cy="811212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24300" name="Line 12"/>
          <p:cNvSpPr>
            <a:spLocks noChangeShapeType="1"/>
          </p:cNvSpPr>
          <p:nvPr/>
        </p:nvSpPr>
        <p:spPr bwMode="auto">
          <a:xfrm>
            <a:off x="4814888" y="642938"/>
            <a:ext cx="1952625" cy="4762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24301" name="Line 13"/>
          <p:cNvSpPr>
            <a:spLocks noChangeShapeType="1"/>
          </p:cNvSpPr>
          <p:nvPr/>
        </p:nvSpPr>
        <p:spPr bwMode="auto">
          <a:xfrm flipH="1">
            <a:off x="6748463" y="633413"/>
            <a:ext cx="3175" cy="885825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24302" name="Text Box 14"/>
          <p:cNvSpPr txBox="1">
            <a:spLocks noChangeArrowheads="1"/>
          </p:cNvSpPr>
          <p:nvPr/>
        </p:nvSpPr>
        <p:spPr bwMode="auto">
          <a:xfrm>
            <a:off x="6169025" y="1525588"/>
            <a:ext cx="814388" cy="323850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68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204A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24303" name="Line 15"/>
          <p:cNvSpPr>
            <a:spLocks noChangeShapeType="1"/>
          </p:cNvSpPr>
          <p:nvPr/>
        </p:nvSpPr>
        <p:spPr bwMode="auto">
          <a:xfrm>
            <a:off x="6753225" y="1858963"/>
            <a:ext cx="0" cy="249237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24304" name="Line 16"/>
          <p:cNvSpPr>
            <a:spLocks noChangeShapeType="1"/>
          </p:cNvSpPr>
          <p:nvPr/>
        </p:nvSpPr>
        <p:spPr bwMode="auto">
          <a:xfrm flipH="1">
            <a:off x="6753225" y="2135188"/>
            <a:ext cx="1588" cy="471487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24305" name="Line 17"/>
          <p:cNvSpPr>
            <a:spLocks noChangeShapeType="1"/>
          </p:cNvSpPr>
          <p:nvPr/>
        </p:nvSpPr>
        <p:spPr bwMode="auto">
          <a:xfrm flipH="1">
            <a:off x="2643188" y="2606675"/>
            <a:ext cx="4092575" cy="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24306" name="Line 18"/>
          <p:cNvSpPr>
            <a:spLocks noChangeShapeType="1"/>
          </p:cNvSpPr>
          <p:nvPr/>
        </p:nvSpPr>
        <p:spPr bwMode="auto">
          <a:xfrm>
            <a:off x="2663825" y="2597150"/>
            <a:ext cx="11113" cy="8128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24307" name="Text Box 19"/>
          <p:cNvSpPr txBox="1">
            <a:spLocks noChangeArrowheads="1"/>
          </p:cNvSpPr>
          <p:nvPr/>
        </p:nvSpPr>
        <p:spPr bwMode="auto">
          <a:xfrm>
            <a:off x="2259013" y="3417888"/>
            <a:ext cx="827087" cy="333375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68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仿宋" panose="02010609060101010101" charset="-122"/>
              </a:rPr>
              <a:t>204A</a:t>
            </a:r>
            <a:endParaRPr lang="en-US" altLang="zh-CN">
              <a:solidFill>
                <a:schemeClr val="tx1"/>
              </a:solidFill>
              <a:ea typeface="仿宋" panose="02010609060101010101" charset="-122"/>
            </a:endParaRPr>
          </a:p>
        </p:txBody>
      </p:sp>
      <p:sp>
        <p:nvSpPr>
          <p:cNvPr id="524308" name="Text Box 20"/>
          <p:cNvSpPr txBox="1">
            <a:spLocks noChangeArrowheads="1"/>
          </p:cNvSpPr>
          <p:nvPr/>
        </p:nvSpPr>
        <p:spPr bwMode="auto">
          <a:xfrm>
            <a:off x="3768725" y="1444625"/>
            <a:ext cx="1308100" cy="763588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r>
              <a:rPr lang="zh-CN" altLang="en-US">
                <a:solidFill>
                  <a:schemeClr val="tx1"/>
                </a:solidFill>
                <a:ea typeface="仿宋" panose="02010609060101010101" charset="-122"/>
              </a:rPr>
              <a:t>主存</a:t>
            </a:r>
            <a:endParaRPr lang="zh-CN" altLang="en-US">
              <a:solidFill>
                <a:schemeClr val="tx1"/>
              </a:solidFill>
              <a:ea typeface="仿宋" panose="02010609060101010101" charset="-122"/>
            </a:endParaRPr>
          </a:p>
          <a:p>
            <a:r>
              <a:rPr lang="en-US" altLang="zh-CN">
                <a:solidFill>
                  <a:schemeClr val="tx1"/>
                </a:solidFill>
                <a:ea typeface="仿宋" panose="02010609060101010101" charset="-122"/>
              </a:rPr>
              <a:t>MM</a:t>
            </a:r>
            <a:endParaRPr lang="en-US" altLang="zh-CN">
              <a:solidFill>
                <a:schemeClr val="tx1"/>
              </a:solidFill>
              <a:ea typeface="仿宋" panose="02010609060101010101" charset="-122"/>
            </a:endParaRPr>
          </a:p>
        </p:txBody>
      </p:sp>
      <p:sp>
        <p:nvSpPr>
          <p:cNvPr id="524309" name="Line 21"/>
          <p:cNvSpPr>
            <a:spLocks noChangeShapeType="1"/>
          </p:cNvSpPr>
          <p:nvPr/>
        </p:nvSpPr>
        <p:spPr bwMode="auto">
          <a:xfrm flipV="1">
            <a:off x="2374900" y="411163"/>
            <a:ext cx="1657350" cy="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24310" name="Line 22"/>
          <p:cNvSpPr>
            <a:spLocks noChangeShapeType="1"/>
          </p:cNvSpPr>
          <p:nvPr/>
        </p:nvSpPr>
        <p:spPr bwMode="auto">
          <a:xfrm flipH="1" flipV="1">
            <a:off x="2373313" y="393700"/>
            <a:ext cx="6350" cy="847725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24311" name="Line 23"/>
          <p:cNvSpPr>
            <a:spLocks noChangeShapeType="1"/>
          </p:cNvSpPr>
          <p:nvPr/>
        </p:nvSpPr>
        <p:spPr bwMode="auto">
          <a:xfrm>
            <a:off x="4022725" y="406400"/>
            <a:ext cx="1588" cy="1042988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24312" name="Line 24"/>
          <p:cNvSpPr>
            <a:spLocks noChangeShapeType="1"/>
          </p:cNvSpPr>
          <p:nvPr/>
        </p:nvSpPr>
        <p:spPr bwMode="auto">
          <a:xfrm>
            <a:off x="7080250" y="2339975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24313" name="Line 25"/>
          <p:cNvSpPr>
            <a:spLocks noChangeShapeType="1"/>
          </p:cNvSpPr>
          <p:nvPr/>
        </p:nvSpPr>
        <p:spPr bwMode="auto">
          <a:xfrm>
            <a:off x="2224088" y="3235325"/>
            <a:ext cx="3746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24314" name="Rectangle 26"/>
          <p:cNvSpPr>
            <a:spLocks noChangeArrowheads="1"/>
          </p:cNvSpPr>
          <p:nvPr/>
        </p:nvSpPr>
        <p:spPr bwMode="auto">
          <a:xfrm>
            <a:off x="1995488" y="4581525"/>
            <a:ext cx="5300662" cy="1835150"/>
          </a:xfrm>
          <a:prstGeom prst="rect">
            <a:avLst/>
          </a:prstGeom>
          <a:solidFill>
            <a:srgbClr val="E8EEF7"/>
          </a:solidFill>
          <a:ln w="9525" algn="ctr">
            <a:solidFill>
              <a:srgbClr val="4979C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>
                <a:solidFill>
                  <a:srgbClr val="000000"/>
                </a:solidFill>
              </a:rPr>
              <a:t>IF</a:t>
            </a:r>
            <a:endParaRPr lang="en-US" altLang="zh-CN">
              <a:solidFill>
                <a:srgbClr val="000000"/>
              </a:solidFill>
            </a:endParaRPr>
          </a:p>
          <a:p>
            <a:pPr algn="just"/>
            <a:r>
              <a:rPr lang="en-US" altLang="zh-CN">
                <a:solidFill>
                  <a:srgbClr val="000000"/>
                </a:solidFill>
              </a:rPr>
              <a:t>T0	PCoe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ARce</a:t>
            </a:r>
            <a:endParaRPr lang="en-US" altLang="zh-CN">
              <a:solidFill>
                <a:srgbClr val="000000"/>
              </a:solidFill>
            </a:endParaRPr>
          </a:p>
          <a:p>
            <a:pPr algn="just"/>
            <a:r>
              <a:rPr lang="en-US" altLang="zh-CN">
                <a:solidFill>
                  <a:srgbClr val="000000"/>
                </a:solidFill>
              </a:rPr>
              <a:t>T1	ARoe′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RD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DRce′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PCinc</a:t>
            </a:r>
            <a:endParaRPr lang="en-US" altLang="zh-CN">
              <a:solidFill>
                <a:srgbClr val="000000"/>
              </a:solidFill>
            </a:endParaRPr>
          </a:p>
          <a:p>
            <a:pPr algn="just"/>
            <a:r>
              <a:rPr lang="en-US" altLang="zh-CN">
                <a:solidFill>
                  <a:srgbClr val="000000"/>
                </a:solidFill>
              </a:rPr>
              <a:t>T2	DRoe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IRce</a:t>
            </a:r>
            <a:endParaRPr lang="en-US" altLang="zh-CN">
              <a:solidFill>
                <a:srgbClr val="000000"/>
              </a:solidFill>
            </a:endParaRPr>
          </a:p>
          <a:p>
            <a:pPr algn="just"/>
            <a:r>
              <a:rPr lang="en-US" altLang="zh-CN">
                <a:solidFill>
                  <a:srgbClr val="000000"/>
                </a:solidFill>
              </a:rPr>
              <a:t>T3	1→SOF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24315" name="Rectangle 27"/>
          <p:cNvSpPr>
            <a:spLocks noChangeArrowheads="1"/>
          </p:cNvSpPr>
          <p:nvPr/>
        </p:nvSpPr>
        <p:spPr bwMode="auto">
          <a:xfrm>
            <a:off x="2825750" y="5705882"/>
            <a:ext cx="1817688" cy="352018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4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4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52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2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52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52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24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4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52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24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5" dur="1000" fill="hold"/>
                                        <p:tgtEl>
                                          <p:spTgt spid="52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304" grpId="0" animBg="1"/>
      <p:bldP spid="524305" grpId="0" animBg="1"/>
      <p:bldP spid="524306" grpId="0" animBg="1"/>
      <p:bldP spid="524307" grpId="0" animBg="1" autoUpdateAnimBg="0"/>
      <p:bldP spid="524312" grpId="0" animBg="1"/>
      <p:bldP spid="524313" grpId="0" animBg="1"/>
      <p:bldP spid="524315" grpId="0" animBg="1"/>
      <p:bldP spid="52431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7C00B-C0C7-4E5A-8C29-454011805146}" type="slidenum">
              <a:rPr lang="en-US" altLang="zh-CN"/>
            </a:fld>
            <a:endParaRPr lang="en-US" altLang="zh-CN"/>
          </a:p>
        </p:txBody>
      </p:sp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寄存器寻址</a:t>
            </a:r>
            <a:r>
              <a:rPr lang="en-US" altLang="zh-CN"/>
              <a:t>——</a:t>
            </a:r>
            <a:r>
              <a:rPr lang="zh-CN" altLang="en-US"/>
              <a:t>取源操作数</a:t>
            </a:r>
            <a:endParaRPr lang="zh-CN" altLang="en-US"/>
          </a:p>
        </p:txBody>
      </p:sp>
      <p:sp>
        <p:nvSpPr>
          <p:cNvPr id="472068" name="Rectangle 4"/>
          <p:cNvSpPr>
            <a:spLocks noChangeArrowheads="1"/>
          </p:cNvSpPr>
          <p:nvPr/>
        </p:nvSpPr>
        <p:spPr bwMode="auto">
          <a:xfrm>
            <a:off x="1331913" y="5337175"/>
            <a:ext cx="5287962" cy="1104900"/>
          </a:xfrm>
          <a:prstGeom prst="rect">
            <a:avLst/>
          </a:prstGeom>
          <a:solidFill>
            <a:srgbClr val="E8EEF7"/>
          </a:solidFill>
          <a:ln w="9525" algn="ctr">
            <a:solidFill>
              <a:srgbClr val="4979C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fr-FR" altLang="zh-CN">
                <a:ea typeface="仿宋" panose="02010609060101010101" charset="-122"/>
              </a:rPr>
              <a:t>S</a:t>
            </a:r>
            <a:r>
              <a:rPr lang="fr-FR" altLang="en-US">
                <a:ea typeface="仿宋" panose="02010609060101010101" charset="-122"/>
              </a:rPr>
              <a:t>OF</a:t>
            </a:r>
            <a:endParaRPr lang="fr-FR" altLang="en-US">
              <a:ea typeface="仿宋" panose="02010609060101010101" charset="-122"/>
            </a:endParaRPr>
          </a:p>
          <a:p>
            <a:r>
              <a:rPr lang="fr-FR" altLang="en-US">
                <a:ea typeface="仿宋" panose="02010609060101010101" charset="-122"/>
              </a:rPr>
              <a:t>T0	GRSoe, </a:t>
            </a:r>
            <a:r>
              <a:rPr lang="fr-FR" altLang="zh-CN">
                <a:ea typeface="仿宋" panose="02010609060101010101" charset="-122"/>
              </a:rPr>
              <a:t>TR</a:t>
            </a:r>
            <a:r>
              <a:rPr lang="fr-FR" altLang="en-US">
                <a:ea typeface="仿宋" panose="02010609060101010101" charset="-122"/>
              </a:rPr>
              <a:t>ce</a:t>
            </a:r>
            <a:endParaRPr lang="fr-FR" altLang="en-US">
              <a:ea typeface="仿宋" panose="02010609060101010101" charset="-122"/>
            </a:endParaRPr>
          </a:p>
          <a:p>
            <a:r>
              <a:rPr lang="fr-FR" altLang="en-US">
                <a:ea typeface="仿宋" panose="02010609060101010101" charset="-122"/>
              </a:rPr>
              <a:t>T1	1→</a:t>
            </a:r>
            <a:r>
              <a:rPr lang="fr-FR" altLang="zh-CN">
                <a:ea typeface="仿宋" panose="02010609060101010101" charset="-122"/>
              </a:rPr>
              <a:t>DOF</a:t>
            </a:r>
            <a:endParaRPr lang="fr-FR" altLang="zh-CN">
              <a:ea typeface="仿宋" panose="02010609060101010101" charset="-122"/>
            </a:endParaRPr>
          </a:p>
        </p:txBody>
      </p:sp>
      <p:sp>
        <p:nvSpPr>
          <p:cNvPr id="472069" name="Text Box 5"/>
          <p:cNvSpPr txBox="1">
            <a:spLocks noChangeArrowheads="1"/>
          </p:cNvSpPr>
          <p:nvPr/>
        </p:nvSpPr>
        <p:spPr bwMode="auto">
          <a:xfrm>
            <a:off x="8132763" y="5784850"/>
            <a:ext cx="779462" cy="48895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0" rIns="18000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5555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2070" name="Line 6"/>
          <p:cNvSpPr>
            <a:spLocks noChangeShapeType="1"/>
          </p:cNvSpPr>
          <p:nvPr/>
        </p:nvSpPr>
        <p:spPr bwMode="auto">
          <a:xfrm>
            <a:off x="7494588" y="5699125"/>
            <a:ext cx="539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72071" name="Line 7"/>
          <p:cNvSpPr>
            <a:spLocks noChangeShapeType="1"/>
          </p:cNvSpPr>
          <p:nvPr/>
        </p:nvSpPr>
        <p:spPr bwMode="auto">
          <a:xfrm flipH="1">
            <a:off x="7791450" y="5886450"/>
            <a:ext cx="309563" cy="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72079" name="Rectangle 15"/>
          <p:cNvSpPr>
            <a:spLocks noChangeArrowheads="1"/>
          </p:cNvSpPr>
          <p:nvPr/>
        </p:nvSpPr>
        <p:spPr bwMode="auto">
          <a:xfrm>
            <a:off x="2133600" y="5699125"/>
            <a:ext cx="2012950" cy="406399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72087" name="Line 23"/>
          <p:cNvSpPr>
            <a:spLocks noChangeShapeType="1"/>
          </p:cNvSpPr>
          <p:nvPr/>
        </p:nvSpPr>
        <p:spPr bwMode="auto">
          <a:xfrm>
            <a:off x="8080375" y="5222875"/>
            <a:ext cx="3746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72088" name="Line 24"/>
          <p:cNvSpPr>
            <a:spLocks noChangeShapeType="1"/>
          </p:cNvSpPr>
          <p:nvPr/>
        </p:nvSpPr>
        <p:spPr bwMode="auto">
          <a:xfrm flipH="1">
            <a:off x="7294563" y="5892800"/>
            <a:ext cx="384175" cy="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72089" name="Line 25"/>
          <p:cNvSpPr>
            <a:spLocks noChangeShapeType="1"/>
          </p:cNvSpPr>
          <p:nvPr/>
        </p:nvSpPr>
        <p:spPr bwMode="auto">
          <a:xfrm flipH="1" flipV="1">
            <a:off x="7296468" y="4776788"/>
            <a:ext cx="6350" cy="11176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72090" name="Text Box 26"/>
          <p:cNvSpPr txBox="1">
            <a:spLocks noChangeArrowheads="1"/>
          </p:cNvSpPr>
          <p:nvPr/>
        </p:nvSpPr>
        <p:spPr bwMode="auto">
          <a:xfrm>
            <a:off x="8128000" y="4524375"/>
            <a:ext cx="801688" cy="333375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68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5555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2091" name="Line 27"/>
          <p:cNvSpPr>
            <a:spLocks noChangeShapeType="1"/>
          </p:cNvSpPr>
          <p:nvPr/>
        </p:nvSpPr>
        <p:spPr bwMode="auto">
          <a:xfrm flipV="1">
            <a:off x="7283450" y="4773613"/>
            <a:ext cx="822325" cy="635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72092" name="Line 28"/>
          <p:cNvSpPr>
            <a:spLocks noChangeShapeType="1"/>
          </p:cNvSpPr>
          <p:nvPr/>
        </p:nvSpPr>
        <p:spPr bwMode="auto">
          <a:xfrm flipH="1">
            <a:off x="7848600" y="4602163"/>
            <a:ext cx="249238" cy="4762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72094" name="Text Box 30"/>
          <p:cNvSpPr txBox="1">
            <a:spLocks noChangeArrowheads="1"/>
          </p:cNvSpPr>
          <p:nvPr/>
        </p:nvSpPr>
        <p:spPr bwMode="auto">
          <a:xfrm>
            <a:off x="1970088" y="1524000"/>
            <a:ext cx="814387" cy="31750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0030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2095" name="Text Box 31"/>
          <p:cNvSpPr txBox="1">
            <a:spLocks noChangeArrowheads="1"/>
          </p:cNvSpPr>
          <p:nvPr/>
        </p:nvSpPr>
        <p:spPr bwMode="auto">
          <a:xfrm>
            <a:off x="3409950" y="3430588"/>
            <a:ext cx="822325" cy="32385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/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0031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2096" name="Text Box 32"/>
          <p:cNvSpPr txBox="1">
            <a:spLocks noChangeArrowheads="1"/>
          </p:cNvSpPr>
          <p:nvPr/>
        </p:nvSpPr>
        <p:spPr bwMode="auto">
          <a:xfrm>
            <a:off x="6180138" y="1536700"/>
            <a:ext cx="814387" cy="323850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68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204A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2097" name="Text Box 33"/>
          <p:cNvSpPr txBox="1">
            <a:spLocks noChangeArrowheads="1"/>
          </p:cNvSpPr>
          <p:nvPr/>
        </p:nvSpPr>
        <p:spPr bwMode="auto">
          <a:xfrm>
            <a:off x="2259013" y="3417888"/>
            <a:ext cx="827087" cy="333375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68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仿宋" panose="02010609060101010101" charset="-122"/>
              </a:rPr>
              <a:t>204A</a:t>
            </a:r>
            <a:endParaRPr lang="en-US" altLang="zh-CN">
              <a:solidFill>
                <a:schemeClr val="tx1"/>
              </a:solidFill>
              <a:ea typeface="仿宋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7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2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72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47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47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47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472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7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2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2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"/>
                                            </p:cond>
                                          </p:stCondLst>
                                        </p:cTn>
                                        <p:tgtEl>
                                          <p:spTgt spid="47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7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000"/>
                                        <p:tgtEl>
                                          <p:spTgt spid="472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69" grpId="0" animBg="1" autoUpdateAnimBg="0"/>
      <p:bldP spid="472070" grpId="0" animBg="1"/>
      <p:bldP spid="472071" grpId="0" animBg="1"/>
      <p:bldP spid="472079" grpId="0" animBg="1"/>
      <p:bldP spid="472079" grpId="1" animBg="1"/>
      <p:bldP spid="472087" grpId="0" animBg="1"/>
      <p:bldP spid="472088" grpId="0" animBg="1"/>
      <p:bldP spid="472089" grpId="0" animBg="1"/>
      <p:bldP spid="472090" grpId="0" animBg="1" autoUpdateAnimBg="0"/>
      <p:bldP spid="472091" grpId="0" animBg="1"/>
      <p:bldP spid="47209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461" name="Rectangle 7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假设主存和寄存器内容如下</a:t>
            </a:r>
            <a:endParaRPr lang="zh-CN" altLang="en-US"/>
          </a:p>
          <a:p>
            <a:endParaRPr lang="en-US" altLang="zh-CN"/>
          </a:p>
        </p:txBody>
      </p:sp>
      <p:sp>
        <p:nvSpPr>
          <p:cNvPr id="7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58B2-6537-4BEA-A63E-5D5A407CBDD4}" type="slidenum">
              <a:rPr lang="en-US" altLang="zh-CN"/>
            </a:fld>
            <a:endParaRPr lang="en-US" altLang="zh-CN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1  ADD  R1,  (R2)</a:t>
            </a:r>
            <a:endParaRPr lang="en-US" altLang="zh-CN"/>
          </a:p>
        </p:txBody>
      </p:sp>
      <p:graphicFrame>
        <p:nvGraphicFramePr>
          <p:cNvPr id="528387" name="Group 3"/>
          <p:cNvGraphicFramePr>
            <a:graphicFrameLocks noGrp="1"/>
          </p:cNvGraphicFramePr>
          <p:nvPr/>
        </p:nvGraphicFramePr>
        <p:xfrm>
          <a:off x="5486400" y="1327150"/>
          <a:ext cx="2647950" cy="4911728"/>
        </p:xfrm>
        <a:graphic>
          <a:graphicData uri="http://schemas.openxmlformats.org/drawingml/2006/table">
            <a:tbl>
              <a:tblPr/>
              <a:tblGrid>
                <a:gridCol w="977900"/>
                <a:gridCol w="1670050"/>
              </a:tblGrid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</a:endParaRPr>
                    </a:p>
                  </a:txBody>
                  <a:tcPr marL="0" marR="0" marT="0" marB="0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MM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0030H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204A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90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0031H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471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90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90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0100H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90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0101H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AAAA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90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8427" name="Group 43"/>
          <p:cNvGraphicFramePr>
            <a:graphicFrameLocks noGrp="1"/>
          </p:cNvGraphicFramePr>
          <p:nvPr/>
        </p:nvGraphicFramePr>
        <p:xfrm>
          <a:off x="1411288" y="2444750"/>
          <a:ext cx="2647950" cy="3440115"/>
        </p:xfrm>
        <a:graphic>
          <a:graphicData uri="http://schemas.openxmlformats.org/drawingml/2006/table">
            <a:tbl>
              <a:tblPr/>
              <a:tblGrid>
                <a:gridCol w="977900"/>
                <a:gridCol w="1670050"/>
              </a:tblGrid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</a:endParaRPr>
                    </a:p>
                  </a:txBody>
                  <a:tcPr marL="0" marR="0" marT="0" marB="0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GRS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7200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90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7200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5555H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90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7200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0101H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90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7200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90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90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</a:tr>
            </a:tbl>
          </a:graphicData>
        </a:graphic>
      </p:graphicFrame>
      <p:sp>
        <p:nvSpPr>
          <p:cNvPr id="79" name="Freeform 77"/>
          <p:cNvSpPr/>
          <p:nvPr/>
        </p:nvSpPr>
        <p:spPr bwMode="auto">
          <a:xfrm>
            <a:off x="3735388" y="4144963"/>
            <a:ext cx="1839912" cy="1400175"/>
          </a:xfrm>
          <a:custGeom>
            <a:avLst/>
            <a:gdLst>
              <a:gd name="T0" fmla="*/ 0 w 1159"/>
              <a:gd name="T1" fmla="*/ 11 h 882"/>
              <a:gd name="T2" fmla="*/ 391 w 1159"/>
              <a:gd name="T3" fmla="*/ 107 h 882"/>
              <a:gd name="T4" fmla="*/ 627 w 1159"/>
              <a:gd name="T5" fmla="*/ 653 h 882"/>
              <a:gd name="T6" fmla="*/ 908 w 1159"/>
              <a:gd name="T7" fmla="*/ 845 h 882"/>
              <a:gd name="T8" fmla="*/ 1159 w 1159"/>
              <a:gd name="T9" fmla="*/ 875 h 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9" h="882">
                <a:moveTo>
                  <a:pt x="0" y="11"/>
                </a:moveTo>
                <a:cubicBezTo>
                  <a:pt x="143" y="5"/>
                  <a:pt x="287" y="0"/>
                  <a:pt x="391" y="107"/>
                </a:cubicBezTo>
                <a:cubicBezTo>
                  <a:pt x="495" y="214"/>
                  <a:pt x="541" y="530"/>
                  <a:pt x="627" y="653"/>
                </a:cubicBezTo>
                <a:cubicBezTo>
                  <a:pt x="713" y="776"/>
                  <a:pt x="819" y="808"/>
                  <a:pt x="908" y="845"/>
                </a:cubicBezTo>
                <a:cubicBezTo>
                  <a:pt x="997" y="882"/>
                  <a:pt x="1078" y="878"/>
                  <a:pt x="1159" y="875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no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968EE-954E-4B15-A7A8-4DD58016FC87}" type="slidenum">
              <a:rPr lang="en-US" altLang="zh-CN"/>
            </a:fld>
            <a:endParaRPr lang="en-US" altLang="zh-CN"/>
          </a:p>
        </p:txBody>
      </p:sp>
      <p:sp>
        <p:nvSpPr>
          <p:cNvPr id="477202" name="Text Box 18"/>
          <p:cNvSpPr txBox="1">
            <a:spLocks noChangeArrowheads="1"/>
          </p:cNvSpPr>
          <p:nvPr/>
        </p:nvSpPr>
        <p:spPr bwMode="auto">
          <a:xfrm>
            <a:off x="1970088" y="1524000"/>
            <a:ext cx="814387" cy="31750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0030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7203" name="Text Box 19"/>
          <p:cNvSpPr txBox="1">
            <a:spLocks noChangeArrowheads="1"/>
          </p:cNvSpPr>
          <p:nvPr/>
        </p:nvSpPr>
        <p:spPr bwMode="auto">
          <a:xfrm>
            <a:off x="3409950" y="3430588"/>
            <a:ext cx="822325" cy="32385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/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0031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7204" name="Text Box 20"/>
          <p:cNvSpPr txBox="1">
            <a:spLocks noChangeArrowheads="1"/>
          </p:cNvSpPr>
          <p:nvPr/>
        </p:nvSpPr>
        <p:spPr bwMode="auto">
          <a:xfrm>
            <a:off x="6180138" y="1536700"/>
            <a:ext cx="814387" cy="323850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68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204A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7205" name="Text Box 21"/>
          <p:cNvSpPr txBox="1">
            <a:spLocks noChangeArrowheads="1"/>
          </p:cNvSpPr>
          <p:nvPr/>
        </p:nvSpPr>
        <p:spPr bwMode="auto">
          <a:xfrm>
            <a:off x="2259013" y="3417888"/>
            <a:ext cx="827087" cy="333375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68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仿宋" panose="02010609060101010101" charset="-122"/>
              </a:rPr>
              <a:t>204A</a:t>
            </a:r>
            <a:endParaRPr lang="en-US" altLang="zh-CN">
              <a:solidFill>
                <a:schemeClr val="tx1"/>
              </a:solidFill>
              <a:ea typeface="仿宋" panose="02010609060101010101" charset="-122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/>
              <a:t>寄存器间接寻址</a:t>
            </a:r>
            <a:r>
              <a:rPr lang="en-US" altLang="zh-CN" sz="2800"/>
              <a:t>——</a:t>
            </a:r>
            <a:r>
              <a:rPr lang="zh-CN" altLang="en-US" sz="2800"/>
              <a:t>取目的操作数</a:t>
            </a:r>
            <a:endParaRPr lang="zh-CN" altLang="en-US" sz="2800"/>
          </a:p>
        </p:txBody>
      </p:sp>
      <p:sp>
        <p:nvSpPr>
          <p:cNvPr id="477187" name="Text Box 3"/>
          <p:cNvSpPr txBox="1">
            <a:spLocks noChangeArrowheads="1"/>
          </p:cNvSpPr>
          <p:nvPr/>
        </p:nvSpPr>
        <p:spPr bwMode="auto">
          <a:xfrm>
            <a:off x="8077200" y="4511675"/>
            <a:ext cx="827088" cy="333375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68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5555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7189" name="Text Box 5"/>
          <p:cNvSpPr txBox="1">
            <a:spLocks noChangeArrowheads="1"/>
          </p:cNvSpPr>
          <p:nvPr/>
        </p:nvSpPr>
        <p:spPr bwMode="auto">
          <a:xfrm>
            <a:off x="8110538" y="5772150"/>
            <a:ext cx="798512" cy="501650"/>
          </a:xfrm>
          <a:prstGeom prst="rect">
            <a:avLst/>
          </a:prstGeom>
          <a:solidFill>
            <a:srgbClr val="CCCC00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0" rIns="18000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0101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7190" name="Line 6"/>
          <p:cNvSpPr>
            <a:spLocks noChangeShapeType="1"/>
          </p:cNvSpPr>
          <p:nvPr/>
        </p:nvSpPr>
        <p:spPr bwMode="auto">
          <a:xfrm>
            <a:off x="7480300" y="5699125"/>
            <a:ext cx="539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77191" name="Line 7"/>
          <p:cNvSpPr>
            <a:spLocks noChangeShapeType="1"/>
          </p:cNvSpPr>
          <p:nvPr/>
        </p:nvSpPr>
        <p:spPr bwMode="auto">
          <a:xfrm flipH="1">
            <a:off x="7777163" y="5886450"/>
            <a:ext cx="309562" cy="0"/>
          </a:xfrm>
          <a:prstGeom prst="line">
            <a:avLst/>
          </a:prstGeom>
          <a:noFill/>
          <a:ln w="38100">
            <a:solidFill>
              <a:srgbClr val="CCCC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77192" name="Line 8"/>
          <p:cNvSpPr>
            <a:spLocks noChangeShapeType="1"/>
          </p:cNvSpPr>
          <p:nvPr/>
        </p:nvSpPr>
        <p:spPr bwMode="auto">
          <a:xfrm flipH="1">
            <a:off x="7259638" y="5883275"/>
            <a:ext cx="490537" cy="0"/>
          </a:xfrm>
          <a:prstGeom prst="line">
            <a:avLst/>
          </a:prstGeom>
          <a:noFill/>
          <a:ln w="38100">
            <a:solidFill>
              <a:srgbClr val="CCCC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77193" name="Line 9"/>
          <p:cNvSpPr>
            <a:spLocks noChangeShapeType="1"/>
          </p:cNvSpPr>
          <p:nvPr/>
        </p:nvSpPr>
        <p:spPr bwMode="auto">
          <a:xfrm>
            <a:off x="7267575" y="2603500"/>
            <a:ext cx="0" cy="3279775"/>
          </a:xfrm>
          <a:prstGeom prst="line">
            <a:avLst/>
          </a:prstGeom>
          <a:noFill/>
          <a:ln w="38100">
            <a:solidFill>
              <a:srgbClr val="CCCC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77194" name="Line 10"/>
          <p:cNvSpPr>
            <a:spLocks noChangeShapeType="1"/>
          </p:cNvSpPr>
          <p:nvPr/>
        </p:nvSpPr>
        <p:spPr bwMode="auto">
          <a:xfrm flipH="1">
            <a:off x="2540000" y="2609850"/>
            <a:ext cx="4724400" cy="0"/>
          </a:xfrm>
          <a:prstGeom prst="line">
            <a:avLst/>
          </a:prstGeom>
          <a:noFill/>
          <a:ln w="38100">
            <a:solidFill>
              <a:srgbClr val="CCCC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77195" name="Line 11"/>
          <p:cNvSpPr>
            <a:spLocks noChangeShapeType="1"/>
          </p:cNvSpPr>
          <p:nvPr/>
        </p:nvSpPr>
        <p:spPr bwMode="auto">
          <a:xfrm flipV="1">
            <a:off x="2562225" y="1849438"/>
            <a:ext cx="0" cy="765175"/>
          </a:xfrm>
          <a:prstGeom prst="line">
            <a:avLst/>
          </a:prstGeom>
          <a:noFill/>
          <a:ln w="38100">
            <a:solidFill>
              <a:srgbClr val="CCCC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77196" name="Line 12"/>
          <p:cNvSpPr>
            <a:spLocks noChangeShapeType="1"/>
          </p:cNvSpPr>
          <p:nvPr/>
        </p:nvSpPr>
        <p:spPr bwMode="auto">
          <a:xfrm>
            <a:off x="2959100" y="1812925"/>
            <a:ext cx="4333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77197" name="Text Box 13"/>
          <p:cNvSpPr txBox="1">
            <a:spLocks noChangeArrowheads="1"/>
          </p:cNvSpPr>
          <p:nvPr/>
        </p:nvSpPr>
        <p:spPr bwMode="auto">
          <a:xfrm>
            <a:off x="1957388" y="1503363"/>
            <a:ext cx="852487" cy="352425"/>
          </a:xfrm>
          <a:prstGeom prst="rect">
            <a:avLst/>
          </a:prstGeom>
          <a:solidFill>
            <a:srgbClr val="CCCC00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0101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7199" name="Line 15"/>
          <p:cNvSpPr>
            <a:spLocks noChangeShapeType="1"/>
          </p:cNvSpPr>
          <p:nvPr/>
        </p:nvSpPr>
        <p:spPr bwMode="auto">
          <a:xfrm flipH="1">
            <a:off x="7839075" y="4602163"/>
            <a:ext cx="249238" cy="4762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77200" name="Line 16"/>
          <p:cNvSpPr>
            <a:spLocks noChangeShapeType="1"/>
          </p:cNvSpPr>
          <p:nvPr/>
        </p:nvSpPr>
        <p:spPr bwMode="auto">
          <a:xfrm flipH="1">
            <a:off x="2374900" y="1279525"/>
            <a:ext cx="3175" cy="225425"/>
          </a:xfrm>
          <a:prstGeom prst="line">
            <a:avLst/>
          </a:prstGeom>
          <a:noFill/>
          <a:ln w="38100">
            <a:solidFill>
              <a:srgbClr val="CCCC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77201" name="Rectangle 17"/>
          <p:cNvSpPr>
            <a:spLocks noChangeArrowheads="1"/>
          </p:cNvSpPr>
          <p:nvPr/>
        </p:nvSpPr>
        <p:spPr bwMode="auto">
          <a:xfrm>
            <a:off x="841375" y="4003675"/>
            <a:ext cx="3821113" cy="1835150"/>
          </a:xfrm>
          <a:prstGeom prst="rect">
            <a:avLst/>
          </a:prstGeom>
          <a:solidFill>
            <a:srgbClr val="E8EEF7"/>
          </a:solidFill>
          <a:ln w="9525" algn="ctr">
            <a:solidFill>
              <a:srgbClr val="4979C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/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fr-FR" altLang="zh-CN">
                <a:solidFill>
                  <a:srgbClr val="000000"/>
                </a:solidFill>
              </a:rPr>
              <a:t>DOF</a:t>
            </a:r>
            <a:endParaRPr lang="fr-FR" altLang="zh-CN">
              <a:solidFill>
                <a:srgbClr val="000000"/>
              </a:solidFill>
            </a:endParaRPr>
          </a:p>
          <a:p>
            <a:pPr algn="just"/>
            <a:r>
              <a:rPr lang="fr-FR" altLang="zh-CN">
                <a:solidFill>
                  <a:srgbClr val="000000"/>
                </a:solidFill>
              </a:rPr>
              <a:t>T0	GRSoe, ARce</a:t>
            </a:r>
            <a:endParaRPr lang="fr-FR" altLang="zh-CN">
              <a:solidFill>
                <a:srgbClr val="000000"/>
              </a:solidFill>
            </a:endParaRPr>
          </a:p>
          <a:p>
            <a:pPr algn="just"/>
            <a:r>
              <a:rPr lang="fr-FR" altLang="zh-CN">
                <a:solidFill>
                  <a:srgbClr val="000000"/>
                </a:solidFill>
              </a:rPr>
              <a:t>T1	ARoe′, RD, DRce′</a:t>
            </a:r>
            <a:endParaRPr lang="fr-FR" altLang="zh-CN">
              <a:solidFill>
                <a:srgbClr val="000000"/>
              </a:solidFill>
            </a:endParaRPr>
          </a:p>
          <a:p>
            <a:pPr algn="just"/>
            <a:r>
              <a:rPr lang="fr-FR" altLang="zh-CN">
                <a:solidFill>
                  <a:srgbClr val="000000"/>
                </a:solidFill>
              </a:rPr>
              <a:t>T2	DRoe, Ace</a:t>
            </a:r>
            <a:endParaRPr lang="fr-FR" altLang="zh-CN">
              <a:solidFill>
                <a:srgbClr val="000000"/>
              </a:solidFill>
            </a:endParaRPr>
          </a:p>
          <a:p>
            <a:pPr algn="just"/>
            <a:r>
              <a:rPr lang="fr-FR" altLang="zh-CN">
                <a:solidFill>
                  <a:srgbClr val="000000"/>
                </a:solidFill>
              </a:rPr>
              <a:t>T3	1→EXE</a:t>
            </a:r>
            <a:endParaRPr lang="fr-FR" altLang="en-US">
              <a:solidFill>
                <a:srgbClr val="000000"/>
              </a:solidFill>
            </a:endParaRPr>
          </a:p>
        </p:txBody>
      </p:sp>
      <p:sp>
        <p:nvSpPr>
          <p:cNvPr id="477198" name="Rectangle 14"/>
          <p:cNvSpPr>
            <a:spLocks noChangeArrowheads="1"/>
          </p:cNvSpPr>
          <p:nvPr/>
        </p:nvSpPr>
        <p:spPr bwMode="auto">
          <a:xfrm>
            <a:off x="1690688" y="4380984"/>
            <a:ext cx="1985962" cy="369332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endParaRPr lang="zh-CN" altLang="en-US" sz="2400">
              <a:ea typeface="仿宋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7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7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77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4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7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7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7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7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7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7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4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7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7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2" dur="1000" fill="hold"/>
                                        <p:tgtEl>
                                          <p:spTgt spid="47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9" grpId="0" animBg="1" autoUpdateAnimBg="0"/>
      <p:bldP spid="477190" grpId="0" animBg="1"/>
      <p:bldP spid="477191" grpId="0" animBg="1"/>
      <p:bldP spid="477192" grpId="0" animBg="1"/>
      <p:bldP spid="477193" grpId="0" animBg="1"/>
      <p:bldP spid="477194" grpId="0" animBg="1"/>
      <p:bldP spid="477195" grpId="0" animBg="1"/>
      <p:bldP spid="477196" grpId="0" animBg="1"/>
      <p:bldP spid="477197" grpId="0" animBg="1" autoUpdateAnimBg="0"/>
      <p:bldP spid="477200" grpId="0" animBg="1"/>
      <p:bldP spid="477198" grpId="0" animBg="1"/>
      <p:bldP spid="47719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B975C-A069-4E1C-9B8E-4963D9035F7D}" type="slidenum">
              <a:rPr lang="en-US" altLang="zh-CN"/>
            </a:fld>
            <a:endParaRPr lang="en-US" altLang="zh-CN"/>
          </a:p>
        </p:txBody>
      </p:sp>
      <p:sp>
        <p:nvSpPr>
          <p:cNvPr id="1945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指令执行流程</a:t>
            </a:r>
            <a:endParaRPr lang="zh-CN" altLang="en-US"/>
          </a:p>
        </p:txBody>
      </p:sp>
      <p:sp>
        <p:nvSpPr>
          <p:cNvPr id="194569" name="Rectangle 9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zh-CN" altLang="en-US" sz="2400"/>
              <a:t>计算机的工作过程就是周而复始地执行指令的过程；</a:t>
            </a:r>
            <a:endParaRPr lang="zh-CN" altLang="en-US" sz="2400"/>
          </a:p>
          <a:p>
            <a:r>
              <a:rPr lang="zh-CN" altLang="en-US" sz="2400"/>
              <a:t>理解了指令执行流程，也就理解了计算机的工作流程。 </a:t>
            </a:r>
            <a:endParaRPr lang="zh-CN" altLang="en-US" sz="2400"/>
          </a:p>
        </p:txBody>
      </p:sp>
      <p:graphicFrame>
        <p:nvGraphicFramePr>
          <p:cNvPr id="194570" name="Object 10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5413375" y="1068388"/>
          <a:ext cx="2665413" cy="538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0" name="Visio" r:id="rId1" imgW="1371600" imgH="2743200" progId="Visio.Drawing.11">
                  <p:embed/>
                </p:oleObj>
              </mc:Choice>
              <mc:Fallback>
                <p:oleObj name="Visio" r:id="rId1" imgW="1371600" imgH="2743200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75" y="1068388"/>
                        <a:ext cx="2665413" cy="538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DE3B0-92B1-4BAF-A1B9-993719DAA5AB}" type="slidenum">
              <a:rPr lang="en-US" altLang="zh-CN"/>
            </a:fld>
            <a:endParaRPr lang="en-US" altLang="zh-CN"/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/>
              <a:t>寄存器间接寻址</a:t>
            </a:r>
            <a:r>
              <a:rPr lang="en-US" altLang="zh-CN" sz="2800"/>
              <a:t>——</a:t>
            </a:r>
            <a:r>
              <a:rPr lang="zh-CN" altLang="en-US" sz="2800"/>
              <a:t>取目的操作数</a:t>
            </a:r>
            <a:endParaRPr lang="zh-CN" altLang="en-US" sz="2800"/>
          </a:p>
        </p:txBody>
      </p:sp>
      <p:sp>
        <p:nvSpPr>
          <p:cNvPr id="479235" name="Text Box 3"/>
          <p:cNvSpPr txBox="1">
            <a:spLocks noChangeArrowheads="1"/>
          </p:cNvSpPr>
          <p:nvPr/>
        </p:nvSpPr>
        <p:spPr bwMode="auto">
          <a:xfrm>
            <a:off x="8077200" y="4511675"/>
            <a:ext cx="827088" cy="333375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68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5555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9237" name="Text Box 5"/>
          <p:cNvSpPr txBox="1">
            <a:spLocks noChangeArrowheads="1"/>
          </p:cNvSpPr>
          <p:nvPr/>
        </p:nvSpPr>
        <p:spPr bwMode="auto">
          <a:xfrm>
            <a:off x="8110538" y="5772150"/>
            <a:ext cx="798512" cy="501650"/>
          </a:xfrm>
          <a:prstGeom prst="rect">
            <a:avLst/>
          </a:prstGeom>
          <a:solidFill>
            <a:srgbClr val="CCCC00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0" rIns="18000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GRS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9238" name="Line 6"/>
          <p:cNvSpPr>
            <a:spLocks noChangeShapeType="1"/>
          </p:cNvSpPr>
          <p:nvPr/>
        </p:nvSpPr>
        <p:spPr bwMode="auto">
          <a:xfrm flipH="1">
            <a:off x="7777163" y="5886450"/>
            <a:ext cx="309562" cy="0"/>
          </a:xfrm>
          <a:prstGeom prst="line">
            <a:avLst/>
          </a:prstGeom>
          <a:noFill/>
          <a:ln w="38100">
            <a:solidFill>
              <a:srgbClr val="CCCC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79239" name="Line 7"/>
          <p:cNvSpPr>
            <a:spLocks noChangeShapeType="1"/>
          </p:cNvSpPr>
          <p:nvPr/>
        </p:nvSpPr>
        <p:spPr bwMode="auto">
          <a:xfrm flipH="1">
            <a:off x="7259638" y="5883275"/>
            <a:ext cx="490537" cy="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79240" name="Line 8"/>
          <p:cNvSpPr>
            <a:spLocks noChangeShapeType="1"/>
          </p:cNvSpPr>
          <p:nvPr/>
        </p:nvSpPr>
        <p:spPr bwMode="auto">
          <a:xfrm>
            <a:off x="7267575" y="2603500"/>
            <a:ext cx="0" cy="327977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79241" name="Line 9"/>
          <p:cNvSpPr>
            <a:spLocks noChangeShapeType="1"/>
          </p:cNvSpPr>
          <p:nvPr/>
        </p:nvSpPr>
        <p:spPr bwMode="auto">
          <a:xfrm flipH="1">
            <a:off x="2540000" y="2609850"/>
            <a:ext cx="4724400" cy="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79242" name="Line 10"/>
          <p:cNvSpPr>
            <a:spLocks noChangeShapeType="1"/>
          </p:cNvSpPr>
          <p:nvPr/>
        </p:nvSpPr>
        <p:spPr bwMode="auto">
          <a:xfrm flipV="1">
            <a:off x="2562225" y="1849438"/>
            <a:ext cx="0" cy="76517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79243" name="Text Box 11"/>
          <p:cNvSpPr txBox="1">
            <a:spLocks noChangeArrowheads="1"/>
          </p:cNvSpPr>
          <p:nvPr/>
        </p:nvSpPr>
        <p:spPr bwMode="auto">
          <a:xfrm>
            <a:off x="1957388" y="1503363"/>
            <a:ext cx="852487" cy="352425"/>
          </a:xfrm>
          <a:prstGeom prst="rect">
            <a:avLst/>
          </a:prstGeom>
          <a:solidFill>
            <a:srgbClr val="CCCC00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0101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9245" name="Line 13"/>
          <p:cNvSpPr>
            <a:spLocks noChangeShapeType="1"/>
          </p:cNvSpPr>
          <p:nvPr/>
        </p:nvSpPr>
        <p:spPr bwMode="auto">
          <a:xfrm flipH="1">
            <a:off x="7839075" y="4602163"/>
            <a:ext cx="249238" cy="4762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79246" name="Line 14"/>
          <p:cNvSpPr>
            <a:spLocks noChangeShapeType="1"/>
          </p:cNvSpPr>
          <p:nvPr/>
        </p:nvSpPr>
        <p:spPr bwMode="auto">
          <a:xfrm flipH="1">
            <a:off x="2374900" y="1279525"/>
            <a:ext cx="3175" cy="225425"/>
          </a:xfrm>
          <a:prstGeom prst="line">
            <a:avLst/>
          </a:prstGeom>
          <a:noFill/>
          <a:ln w="38100">
            <a:solidFill>
              <a:srgbClr val="CCCC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79247" name="Line 15"/>
          <p:cNvSpPr>
            <a:spLocks noChangeShapeType="1"/>
          </p:cNvSpPr>
          <p:nvPr/>
        </p:nvSpPr>
        <p:spPr bwMode="auto">
          <a:xfrm flipV="1">
            <a:off x="4821238" y="636588"/>
            <a:ext cx="1587" cy="811212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79248" name="Line 16"/>
          <p:cNvSpPr>
            <a:spLocks noChangeShapeType="1"/>
          </p:cNvSpPr>
          <p:nvPr/>
        </p:nvSpPr>
        <p:spPr bwMode="auto">
          <a:xfrm>
            <a:off x="4814888" y="642938"/>
            <a:ext cx="1952625" cy="4762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79249" name="Line 17"/>
          <p:cNvSpPr>
            <a:spLocks noChangeShapeType="1"/>
          </p:cNvSpPr>
          <p:nvPr/>
        </p:nvSpPr>
        <p:spPr bwMode="auto">
          <a:xfrm flipH="1">
            <a:off x="6748463" y="633413"/>
            <a:ext cx="3175" cy="885825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79250" name="Text Box 18"/>
          <p:cNvSpPr txBox="1">
            <a:spLocks noChangeArrowheads="1"/>
          </p:cNvSpPr>
          <p:nvPr/>
        </p:nvSpPr>
        <p:spPr bwMode="auto">
          <a:xfrm>
            <a:off x="6169025" y="1525588"/>
            <a:ext cx="814388" cy="323850"/>
          </a:xfrm>
          <a:prstGeom prst="rect">
            <a:avLst/>
          </a:prstGeom>
          <a:solidFill>
            <a:srgbClr val="33CC33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68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AAAA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9251" name="Line 19"/>
          <p:cNvSpPr>
            <a:spLocks noChangeShapeType="1"/>
          </p:cNvSpPr>
          <p:nvPr/>
        </p:nvSpPr>
        <p:spPr bwMode="auto">
          <a:xfrm>
            <a:off x="6753225" y="1858963"/>
            <a:ext cx="0" cy="249237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79252" name="Text Box 20"/>
          <p:cNvSpPr txBox="1">
            <a:spLocks noChangeArrowheads="1"/>
          </p:cNvSpPr>
          <p:nvPr/>
        </p:nvSpPr>
        <p:spPr bwMode="auto">
          <a:xfrm>
            <a:off x="3768725" y="1444625"/>
            <a:ext cx="1308100" cy="763588"/>
          </a:xfrm>
          <a:prstGeom prst="rect">
            <a:avLst/>
          </a:prstGeom>
          <a:solidFill>
            <a:srgbClr val="33CC33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AAAA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9253" name="Line 21"/>
          <p:cNvSpPr>
            <a:spLocks noChangeShapeType="1"/>
          </p:cNvSpPr>
          <p:nvPr/>
        </p:nvSpPr>
        <p:spPr bwMode="auto">
          <a:xfrm flipV="1">
            <a:off x="2374900" y="411163"/>
            <a:ext cx="1657350" cy="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79254" name="Line 22"/>
          <p:cNvSpPr>
            <a:spLocks noChangeShapeType="1"/>
          </p:cNvSpPr>
          <p:nvPr/>
        </p:nvSpPr>
        <p:spPr bwMode="auto">
          <a:xfrm flipH="1" flipV="1">
            <a:off x="2373313" y="393700"/>
            <a:ext cx="6350" cy="847725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79255" name="Line 23"/>
          <p:cNvSpPr>
            <a:spLocks noChangeShapeType="1"/>
          </p:cNvSpPr>
          <p:nvPr/>
        </p:nvSpPr>
        <p:spPr bwMode="auto">
          <a:xfrm>
            <a:off x="4022725" y="406400"/>
            <a:ext cx="1588" cy="1042988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79256" name="Line 24"/>
          <p:cNvSpPr>
            <a:spLocks noChangeShapeType="1"/>
          </p:cNvSpPr>
          <p:nvPr/>
        </p:nvSpPr>
        <p:spPr bwMode="auto">
          <a:xfrm>
            <a:off x="1624013" y="1308100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79257" name="Line 25"/>
          <p:cNvSpPr>
            <a:spLocks noChangeShapeType="1"/>
          </p:cNvSpPr>
          <p:nvPr/>
        </p:nvSpPr>
        <p:spPr bwMode="auto">
          <a:xfrm>
            <a:off x="4572000" y="871538"/>
            <a:ext cx="1588" cy="2524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79259" name="Rectangle 27"/>
          <p:cNvSpPr>
            <a:spLocks noChangeArrowheads="1"/>
          </p:cNvSpPr>
          <p:nvPr/>
        </p:nvSpPr>
        <p:spPr bwMode="auto">
          <a:xfrm>
            <a:off x="841375" y="4003675"/>
            <a:ext cx="3821113" cy="1835150"/>
          </a:xfrm>
          <a:prstGeom prst="rect">
            <a:avLst/>
          </a:prstGeom>
          <a:solidFill>
            <a:srgbClr val="E8EEF7"/>
          </a:solidFill>
          <a:ln w="9525" algn="ctr">
            <a:solidFill>
              <a:srgbClr val="4979C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/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fr-FR" altLang="zh-CN">
                <a:solidFill>
                  <a:srgbClr val="000000"/>
                </a:solidFill>
              </a:rPr>
              <a:t>DOF</a:t>
            </a:r>
            <a:endParaRPr lang="fr-FR" altLang="zh-CN">
              <a:solidFill>
                <a:srgbClr val="000000"/>
              </a:solidFill>
            </a:endParaRPr>
          </a:p>
          <a:p>
            <a:pPr algn="just"/>
            <a:r>
              <a:rPr lang="fr-FR" altLang="zh-CN">
                <a:solidFill>
                  <a:srgbClr val="000000"/>
                </a:solidFill>
              </a:rPr>
              <a:t>T0	GRSoe, ARce</a:t>
            </a:r>
            <a:endParaRPr lang="fr-FR" altLang="zh-CN">
              <a:solidFill>
                <a:srgbClr val="000000"/>
              </a:solidFill>
            </a:endParaRPr>
          </a:p>
          <a:p>
            <a:pPr algn="just"/>
            <a:r>
              <a:rPr lang="fr-FR" altLang="zh-CN">
                <a:solidFill>
                  <a:srgbClr val="000000"/>
                </a:solidFill>
              </a:rPr>
              <a:t>T1	ARoe′, RD, DRce′</a:t>
            </a:r>
            <a:endParaRPr lang="fr-FR" altLang="zh-CN">
              <a:solidFill>
                <a:srgbClr val="000000"/>
              </a:solidFill>
            </a:endParaRPr>
          </a:p>
          <a:p>
            <a:pPr algn="just"/>
            <a:r>
              <a:rPr lang="fr-FR" altLang="zh-CN">
                <a:solidFill>
                  <a:srgbClr val="000000"/>
                </a:solidFill>
              </a:rPr>
              <a:t>T2	DRoe, Ace</a:t>
            </a:r>
            <a:endParaRPr lang="fr-FR" altLang="zh-CN">
              <a:solidFill>
                <a:srgbClr val="000000"/>
              </a:solidFill>
            </a:endParaRPr>
          </a:p>
          <a:p>
            <a:pPr algn="just"/>
            <a:r>
              <a:rPr lang="fr-FR" altLang="zh-CN">
                <a:solidFill>
                  <a:srgbClr val="000000"/>
                </a:solidFill>
              </a:rPr>
              <a:t>T3	1→EXE</a:t>
            </a:r>
            <a:endParaRPr lang="fr-FR" altLang="en-US">
              <a:solidFill>
                <a:srgbClr val="000000"/>
              </a:solidFill>
            </a:endParaRPr>
          </a:p>
        </p:txBody>
      </p:sp>
      <p:sp>
        <p:nvSpPr>
          <p:cNvPr id="479258" name="Line 26"/>
          <p:cNvSpPr>
            <a:spLocks noChangeShapeType="1"/>
          </p:cNvSpPr>
          <p:nvPr/>
        </p:nvSpPr>
        <p:spPr bwMode="auto">
          <a:xfrm>
            <a:off x="7191375" y="1682750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79244" name="Rectangle 12"/>
          <p:cNvSpPr>
            <a:spLocks noChangeArrowheads="1"/>
          </p:cNvSpPr>
          <p:nvPr/>
        </p:nvSpPr>
        <p:spPr bwMode="auto">
          <a:xfrm>
            <a:off x="1658938" y="4745038"/>
            <a:ext cx="2822575" cy="398056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79260" name="Text Box 28"/>
          <p:cNvSpPr txBox="1">
            <a:spLocks noChangeArrowheads="1"/>
          </p:cNvSpPr>
          <p:nvPr/>
        </p:nvSpPr>
        <p:spPr bwMode="auto">
          <a:xfrm>
            <a:off x="3409950" y="3430588"/>
            <a:ext cx="822325" cy="32385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/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0031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9261" name="Text Box 29"/>
          <p:cNvSpPr txBox="1">
            <a:spLocks noChangeArrowheads="1"/>
          </p:cNvSpPr>
          <p:nvPr/>
        </p:nvSpPr>
        <p:spPr bwMode="auto">
          <a:xfrm>
            <a:off x="2259013" y="3417888"/>
            <a:ext cx="827087" cy="333375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68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仿宋" panose="02010609060101010101" charset="-122"/>
              </a:rPr>
              <a:t>204A</a:t>
            </a:r>
            <a:endParaRPr lang="en-US" altLang="zh-CN">
              <a:solidFill>
                <a:schemeClr val="tx1"/>
              </a:solidFill>
              <a:ea typeface="仿宋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9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9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7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7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79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9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47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47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7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7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500"/>
                            </p:stCondLst>
                            <p:childTnLst>
                              <p:par>
                                <p:cTn id="43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79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79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1000"/>
                                        <p:tgtEl>
                                          <p:spTgt spid="47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47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0" dur="1000" fill="hold"/>
                                        <p:tgtEl>
                                          <p:spTgt spid="47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47" grpId="0" animBg="1"/>
      <p:bldP spid="479248" grpId="0" animBg="1"/>
      <p:bldP spid="479249" grpId="0" animBg="1"/>
      <p:bldP spid="479250" grpId="0" animBg="1" autoUpdateAnimBg="0"/>
      <p:bldP spid="479251" grpId="0" animBg="1"/>
      <p:bldP spid="479252" grpId="0" animBg="1"/>
      <p:bldP spid="479253" grpId="0" animBg="1"/>
      <p:bldP spid="479254" grpId="0" animBg="1"/>
      <p:bldP spid="479255" grpId="0" animBg="1"/>
      <p:bldP spid="479256" grpId="0" animBg="1"/>
      <p:bldP spid="479257" grpId="0" animBg="1"/>
      <p:bldP spid="479258" grpId="0" animBg="1"/>
      <p:bldP spid="479244" grpId="0" animBg="1"/>
      <p:bldP spid="479244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716D3-22B4-4AA7-BDC9-2161B6F9CE71}" type="slidenum">
              <a:rPr lang="en-US" altLang="zh-CN"/>
            </a:fld>
            <a:endParaRPr lang="en-US" altLang="zh-CN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/>
              <a:t>寄存器间接寻址</a:t>
            </a:r>
            <a:r>
              <a:rPr lang="en-US" altLang="zh-CN" sz="2800"/>
              <a:t>——</a:t>
            </a:r>
            <a:r>
              <a:rPr lang="zh-CN" altLang="en-US" sz="2800"/>
              <a:t>取目的操作数</a:t>
            </a:r>
            <a:endParaRPr lang="zh-CN" altLang="en-US" sz="2800"/>
          </a:p>
        </p:txBody>
      </p:sp>
      <p:sp>
        <p:nvSpPr>
          <p:cNvPr id="481283" name="Text Box 3"/>
          <p:cNvSpPr txBox="1">
            <a:spLocks noChangeArrowheads="1"/>
          </p:cNvSpPr>
          <p:nvPr/>
        </p:nvSpPr>
        <p:spPr bwMode="auto">
          <a:xfrm>
            <a:off x="8077200" y="4511675"/>
            <a:ext cx="827088" cy="333375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68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5555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841375" y="4003675"/>
            <a:ext cx="3821113" cy="1835150"/>
          </a:xfrm>
          <a:prstGeom prst="rect">
            <a:avLst/>
          </a:prstGeom>
          <a:solidFill>
            <a:srgbClr val="E8EEF7"/>
          </a:solidFill>
          <a:ln w="9525" algn="ctr">
            <a:solidFill>
              <a:srgbClr val="4979C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/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fr-FR" altLang="zh-CN">
                <a:solidFill>
                  <a:srgbClr val="000000"/>
                </a:solidFill>
              </a:rPr>
              <a:t>DOF</a:t>
            </a:r>
            <a:endParaRPr lang="fr-FR" altLang="zh-CN">
              <a:solidFill>
                <a:srgbClr val="000000"/>
              </a:solidFill>
            </a:endParaRPr>
          </a:p>
          <a:p>
            <a:pPr algn="just"/>
            <a:r>
              <a:rPr lang="fr-FR" altLang="zh-CN">
                <a:solidFill>
                  <a:srgbClr val="000000"/>
                </a:solidFill>
              </a:rPr>
              <a:t>T0	GRSoe, ARce</a:t>
            </a:r>
            <a:endParaRPr lang="fr-FR" altLang="zh-CN">
              <a:solidFill>
                <a:srgbClr val="000000"/>
              </a:solidFill>
            </a:endParaRPr>
          </a:p>
          <a:p>
            <a:pPr algn="just"/>
            <a:r>
              <a:rPr lang="fr-FR" altLang="zh-CN">
                <a:solidFill>
                  <a:srgbClr val="000000"/>
                </a:solidFill>
              </a:rPr>
              <a:t>T1	ARoe′, RD, DRce′</a:t>
            </a:r>
            <a:endParaRPr lang="fr-FR" altLang="zh-CN">
              <a:solidFill>
                <a:srgbClr val="000000"/>
              </a:solidFill>
            </a:endParaRPr>
          </a:p>
          <a:p>
            <a:pPr algn="just"/>
            <a:r>
              <a:rPr lang="fr-FR" altLang="zh-CN">
                <a:solidFill>
                  <a:srgbClr val="000000"/>
                </a:solidFill>
              </a:rPr>
              <a:t>T2	DRoe, Ace</a:t>
            </a:r>
            <a:endParaRPr lang="fr-FR" altLang="zh-CN">
              <a:solidFill>
                <a:srgbClr val="000000"/>
              </a:solidFill>
            </a:endParaRPr>
          </a:p>
          <a:p>
            <a:pPr algn="just"/>
            <a:r>
              <a:rPr lang="fr-FR" altLang="zh-CN">
                <a:solidFill>
                  <a:srgbClr val="000000"/>
                </a:solidFill>
              </a:rPr>
              <a:t>T3	1→EXE</a:t>
            </a:r>
            <a:endParaRPr lang="fr-FR" altLang="en-US">
              <a:solidFill>
                <a:srgbClr val="000000"/>
              </a:solidFill>
            </a:endParaRPr>
          </a:p>
        </p:txBody>
      </p:sp>
      <p:sp>
        <p:nvSpPr>
          <p:cNvPr id="481285" name="Text Box 5"/>
          <p:cNvSpPr txBox="1">
            <a:spLocks noChangeArrowheads="1"/>
          </p:cNvSpPr>
          <p:nvPr/>
        </p:nvSpPr>
        <p:spPr bwMode="auto">
          <a:xfrm>
            <a:off x="8110538" y="5772150"/>
            <a:ext cx="798512" cy="501650"/>
          </a:xfrm>
          <a:prstGeom prst="rect">
            <a:avLst/>
          </a:prstGeom>
          <a:solidFill>
            <a:srgbClr val="CCCC00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0" rIns="18000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GRS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1286" name="Line 6"/>
          <p:cNvSpPr>
            <a:spLocks noChangeShapeType="1"/>
          </p:cNvSpPr>
          <p:nvPr/>
        </p:nvSpPr>
        <p:spPr bwMode="auto">
          <a:xfrm flipH="1">
            <a:off x="7777163" y="5886450"/>
            <a:ext cx="309562" cy="0"/>
          </a:xfrm>
          <a:prstGeom prst="line">
            <a:avLst/>
          </a:prstGeom>
          <a:noFill/>
          <a:ln w="38100">
            <a:solidFill>
              <a:srgbClr val="CCCC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1287" name="Line 7"/>
          <p:cNvSpPr>
            <a:spLocks noChangeShapeType="1"/>
          </p:cNvSpPr>
          <p:nvPr/>
        </p:nvSpPr>
        <p:spPr bwMode="auto">
          <a:xfrm flipH="1">
            <a:off x="7259638" y="5883275"/>
            <a:ext cx="490537" cy="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1288" name="Line 8"/>
          <p:cNvSpPr>
            <a:spLocks noChangeShapeType="1"/>
          </p:cNvSpPr>
          <p:nvPr/>
        </p:nvSpPr>
        <p:spPr bwMode="auto">
          <a:xfrm>
            <a:off x="7267575" y="2603500"/>
            <a:ext cx="0" cy="327977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1289" name="Line 9"/>
          <p:cNvSpPr>
            <a:spLocks noChangeShapeType="1"/>
          </p:cNvSpPr>
          <p:nvPr/>
        </p:nvSpPr>
        <p:spPr bwMode="auto">
          <a:xfrm flipH="1">
            <a:off x="2540000" y="2609850"/>
            <a:ext cx="4724400" cy="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1290" name="Line 10"/>
          <p:cNvSpPr>
            <a:spLocks noChangeShapeType="1"/>
          </p:cNvSpPr>
          <p:nvPr/>
        </p:nvSpPr>
        <p:spPr bwMode="auto">
          <a:xfrm flipV="1">
            <a:off x="2562225" y="1849438"/>
            <a:ext cx="0" cy="76517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1291" name="Text Box 11"/>
          <p:cNvSpPr txBox="1">
            <a:spLocks noChangeArrowheads="1"/>
          </p:cNvSpPr>
          <p:nvPr/>
        </p:nvSpPr>
        <p:spPr bwMode="auto">
          <a:xfrm>
            <a:off x="1957388" y="1503363"/>
            <a:ext cx="852487" cy="352425"/>
          </a:xfrm>
          <a:prstGeom prst="rect">
            <a:avLst/>
          </a:prstGeom>
          <a:solidFill>
            <a:srgbClr val="CCCC00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0101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1292" name="Line 12"/>
          <p:cNvSpPr>
            <a:spLocks noChangeShapeType="1"/>
          </p:cNvSpPr>
          <p:nvPr/>
        </p:nvSpPr>
        <p:spPr bwMode="auto">
          <a:xfrm flipH="1">
            <a:off x="7839075" y="4602163"/>
            <a:ext cx="249238" cy="4762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1293" name="Line 13"/>
          <p:cNvSpPr>
            <a:spLocks noChangeShapeType="1"/>
          </p:cNvSpPr>
          <p:nvPr/>
        </p:nvSpPr>
        <p:spPr bwMode="auto">
          <a:xfrm flipH="1">
            <a:off x="2374900" y="1279525"/>
            <a:ext cx="3175" cy="225425"/>
          </a:xfrm>
          <a:prstGeom prst="line">
            <a:avLst/>
          </a:prstGeom>
          <a:noFill/>
          <a:ln w="38100">
            <a:solidFill>
              <a:srgbClr val="CCCC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1294" name="Line 14"/>
          <p:cNvSpPr>
            <a:spLocks noChangeShapeType="1"/>
          </p:cNvSpPr>
          <p:nvPr/>
        </p:nvSpPr>
        <p:spPr bwMode="auto">
          <a:xfrm flipV="1">
            <a:off x="4821238" y="636588"/>
            <a:ext cx="1587" cy="811212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1295" name="Line 15"/>
          <p:cNvSpPr>
            <a:spLocks noChangeShapeType="1"/>
          </p:cNvSpPr>
          <p:nvPr/>
        </p:nvSpPr>
        <p:spPr bwMode="auto">
          <a:xfrm>
            <a:off x="4814888" y="642938"/>
            <a:ext cx="1952625" cy="4762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1296" name="Line 16"/>
          <p:cNvSpPr>
            <a:spLocks noChangeShapeType="1"/>
          </p:cNvSpPr>
          <p:nvPr/>
        </p:nvSpPr>
        <p:spPr bwMode="auto">
          <a:xfrm flipH="1">
            <a:off x="6748463" y="633413"/>
            <a:ext cx="3175" cy="8858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1297" name="Text Box 17"/>
          <p:cNvSpPr txBox="1">
            <a:spLocks noChangeArrowheads="1"/>
          </p:cNvSpPr>
          <p:nvPr/>
        </p:nvSpPr>
        <p:spPr bwMode="auto">
          <a:xfrm>
            <a:off x="6169025" y="1525588"/>
            <a:ext cx="814388" cy="323850"/>
          </a:xfrm>
          <a:prstGeom prst="rect">
            <a:avLst/>
          </a:prstGeom>
          <a:solidFill>
            <a:srgbClr val="33CC33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68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AAAA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1298" name="Line 18"/>
          <p:cNvSpPr>
            <a:spLocks noChangeShapeType="1"/>
          </p:cNvSpPr>
          <p:nvPr/>
        </p:nvSpPr>
        <p:spPr bwMode="auto">
          <a:xfrm>
            <a:off x="6734175" y="1858963"/>
            <a:ext cx="0" cy="249237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1299" name="Text Box 19"/>
          <p:cNvSpPr txBox="1">
            <a:spLocks noChangeArrowheads="1"/>
          </p:cNvSpPr>
          <p:nvPr/>
        </p:nvSpPr>
        <p:spPr bwMode="auto">
          <a:xfrm>
            <a:off x="3768725" y="1444625"/>
            <a:ext cx="1308100" cy="763588"/>
          </a:xfrm>
          <a:prstGeom prst="rect">
            <a:avLst/>
          </a:prstGeom>
          <a:solidFill>
            <a:srgbClr val="33CC33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solidFill>
                  <a:schemeClr val="tx1"/>
                </a:solidFill>
                <a:ea typeface="宋体" panose="02010600030101010101" pitchFamily="2" charset="-122"/>
              </a:rPr>
              <a:t>主存</a:t>
            </a:r>
            <a:endParaRPr lang="zh-CN" altLang="en-US" sz="16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MM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1300" name="Line 20"/>
          <p:cNvSpPr>
            <a:spLocks noChangeShapeType="1"/>
          </p:cNvSpPr>
          <p:nvPr/>
        </p:nvSpPr>
        <p:spPr bwMode="auto">
          <a:xfrm flipV="1">
            <a:off x="2374900" y="411163"/>
            <a:ext cx="1657350" cy="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1301" name="Line 21"/>
          <p:cNvSpPr>
            <a:spLocks noChangeShapeType="1"/>
          </p:cNvSpPr>
          <p:nvPr/>
        </p:nvSpPr>
        <p:spPr bwMode="auto">
          <a:xfrm flipH="1" flipV="1">
            <a:off x="2373313" y="393700"/>
            <a:ext cx="6350" cy="8477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1302" name="Line 22"/>
          <p:cNvSpPr>
            <a:spLocks noChangeShapeType="1"/>
          </p:cNvSpPr>
          <p:nvPr/>
        </p:nvSpPr>
        <p:spPr bwMode="auto">
          <a:xfrm>
            <a:off x="4022725" y="406400"/>
            <a:ext cx="1588" cy="1042988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1303" name="Line 23"/>
          <p:cNvSpPr>
            <a:spLocks noChangeShapeType="1"/>
          </p:cNvSpPr>
          <p:nvPr/>
        </p:nvSpPr>
        <p:spPr bwMode="auto">
          <a:xfrm flipH="1">
            <a:off x="6734175" y="2135188"/>
            <a:ext cx="1588" cy="47148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1304" name="Line 24"/>
          <p:cNvSpPr>
            <a:spLocks noChangeShapeType="1"/>
          </p:cNvSpPr>
          <p:nvPr/>
        </p:nvSpPr>
        <p:spPr bwMode="auto">
          <a:xfrm>
            <a:off x="7080250" y="2339975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1305" name="Line 25"/>
          <p:cNvSpPr>
            <a:spLocks noChangeShapeType="1"/>
          </p:cNvSpPr>
          <p:nvPr/>
        </p:nvSpPr>
        <p:spPr bwMode="auto">
          <a:xfrm>
            <a:off x="6745288" y="2606675"/>
            <a:ext cx="5207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1306" name="Line 26"/>
          <p:cNvSpPr>
            <a:spLocks noChangeShapeType="1"/>
          </p:cNvSpPr>
          <p:nvPr/>
        </p:nvSpPr>
        <p:spPr bwMode="auto">
          <a:xfrm flipH="1">
            <a:off x="7258050" y="2592388"/>
            <a:ext cx="1588" cy="410527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1307" name="Line 27"/>
          <p:cNvSpPr>
            <a:spLocks noChangeShapeType="1"/>
          </p:cNvSpPr>
          <p:nvPr/>
        </p:nvSpPr>
        <p:spPr bwMode="auto">
          <a:xfrm flipH="1">
            <a:off x="5272088" y="6699250"/>
            <a:ext cx="1992312" cy="635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1308" name="Line 28"/>
          <p:cNvSpPr>
            <a:spLocks noChangeShapeType="1"/>
          </p:cNvSpPr>
          <p:nvPr/>
        </p:nvSpPr>
        <p:spPr bwMode="auto">
          <a:xfrm flipV="1">
            <a:off x="5278438" y="6164263"/>
            <a:ext cx="0" cy="5334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1309" name="Line 29"/>
          <p:cNvSpPr>
            <a:spLocks noChangeShapeType="1"/>
          </p:cNvSpPr>
          <p:nvPr/>
        </p:nvSpPr>
        <p:spPr bwMode="auto">
          <a:xfrm>
            <a:off x="4848225" y="6486525"/>
            <a:ext cx="330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1310" name="Text Box 30"/>
          <p:cNvSpPr txBox="1">
            <a:spLocks noChangeArrowheads="1"/>
          </p:cNvSpPr>
          <p:nvPr/>
        </p:nvSpPr>
        <p:spPr bwMode="auto">
          <a:xfrm>
            <a:off x="4867275" y="5883275"/>
            <a:ext cx="827088" cy="30162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AAAA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1311" name="Line 31"/>
          <p:cNvSpPr>
            <a:spLocks noChangeShapeType="1"/>
          </p:cNvSpPr>
          <p:nvPr/>
        </p:nvSpPr>
        <p:spPr bwMode="auto">
          <a:xfrm flipV="1">
            <a:off x="5275263" y="5503863"/>
            <a:ext cx="0" cy="35242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1312" name="Rectangle 32"/>
          <p:cNvSpPr>
            <a:spLocks noChangeArrowheads="1"/>
          </p:cNvSpPr>
          <p:nvPr/>
        </p:nvSpPr>
        <p:spPr bwMode="auto">
          <a:xfrm>
            <a:off x="1655763" y="5114926"/>
            <a:ext cx="1663700" cy="352018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1313" name="Text Box 33"/>
          <p:cNvSpPr txBox="1">
            <a:spLocks noChangeArrowheads="1"/>
          </p:cNvSpPr>
          <p:nvPr/>
        </p:nvSpPr>
        <p:spPr bwMode="auto">
          <a:xfrm>
            <a:off x="3409950" y="3430588"/>
            <a:ext cx="822325" cy="32385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/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0031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1314" name="Text Box 34"/>
          <p:cNvSpPr txBox="1">
            <a:spLocks noChangeArrowheads="1"/>
          </p:cNvSpPr>
          <p:nvPr/>
        </p:nvSpPr>
        <p:spPr bwMode="auto">
          <a:xfrm>
            <a:off x="2259013" y="3417888"/>
            <a:ext cx="827087" cy="333375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68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仿宋" panose="02010609060101010101" charset="-122"/>
              </a:rPr>
              <a:t>204A</a:t>
            </a:r>
            <a:endParaRPr lang="en-US" altLang="zh-CN">
              <a:solidFill>
                <a:schemeClr val="tx1"/>
              </a:solidFill>
              <a:ea typeface="仿宋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1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1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48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8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8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8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8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8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1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1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"/>
                                            </p:cond>
                                          </p:stCondLst>
                                        </p:cTn>
                                        <p:tgtEl>
                                          <p:spTgt spid="48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8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8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48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3" grpId="0" animBg="1"/>
      <p:bldP spid="481304" grpId="0" animBg="1"/>
      <p:bldP spid="481305" grpId="0" animBg="1"/>
      <p:bldP spid="481306" grpId="0" animBg="1"/>
      <p:bldP spid="481307" grpId="0" animBg="1"/>
      <p:bldP spid="481308" grpId="0" animBg="1"/>
      <p:bldP spid="481309" grpId="0" animBg="1"/>
      <p:bldP spid="481310" grpId="0" animBg="1" autoUpdateAnimBg="0"/>
      <p:bldP spid="481311" grpId="0" animBg="1"/>
      <p:bldP spid="481312" grpId="0" animBg="1"/>
      <p:bldP spid="48131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5623" name="Object 7"/>
          <p:cNvGraphicFramePr>
            <a:graphicFrameLocks noChangeAspect="1"/>
          </p:cNvGraphicFramePr>
          <p:nvPr/>
        </p:nvGraphicFramePr>
        <p:xfrm>
          <a:off x="514350" y="1588"/>
          <a:ext cx="8548688" cy="685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644" name="Visio" r:id="rId1" imgW="7543800" imgH="6045200" progId="Visio.Drawing.11">
                  <p:embed/>
                </p:oleObj>
              </mc:Choice>
              <mc:Fallback>
                <p:oleObj name="Visio" r:id="rId1" imgW="7543800" imgH="6045200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1588"/>
                        <a:ext cx="8548688" cy="685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56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执行阶段</a:t>
            </a:r>
            <a:endParaRPr lang="zh-CN" altLang="en-US"/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1031875" y="806450"/>
            <a:ext cx="6021388" cy="1441450"/>
          </a:xfrm>
          <a:prstGeom prst="rect">
            <a:avLst/>
          </a:prstGeom>
          <a:solidFill>
            <a:srgbClr val="E8EEF7"/>
          </a:solidFill>
          <a:ln w="9525" algn="ctr">
            <a:solidFill>
              <a:srgbClr val="4979C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zh-CN" altLang="en-US" sz="28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执行阶段的</a:t>
            </a:r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ADD</a:t>
            </a:r>
            <a:r>
              <a:rPr lang="zh-CN" altLang="en-US" sz="28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功能由运算器实现 </a:t>
            </a:r>
            <a:endParaRPr lang="zh-CN" altLang="en-US" sz="2800">
              <a:solidFill>
                <a:schemeClr val="tx1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运算结果保存在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Shifter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中</a:t>
            </a:r>
            <a:endParaRPr lang="zh-CN" altLang="en-US" sz="2400">
              <a:solidFill>
                <a:schemeClr val="tx1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同时状态标志保存在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PSW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中 </a:t>
            </a:r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9BCFE-C29D-44C9-846C-81937D08A810}" type="slidenum">
              <a:rPr lang="en-US" altLang="zh-CN"/>
            </a:fld>
            <a:endParaRPr lang="en-US" altLang="zh-CN"/>
          </a:p>
        </p:txBody>
      </p:sp>
      <p:sp>
        <p:nvSpPr>
          <p:cNvPr id="483359" name="Text Box 31"/>
          <p:cNvSpPr txBox="1">
            <a:spLocks noChangeArrowheads="1"/>
          </p:cNvSpPr>
          <p:nvPr/>
        </p:nvSpPr>
        <p:spPr bwMode="auto">
          <a:xfrm>
            <a:off x="1968500" y="1514475"/>
            <a:ext cx="852488" cy="352425"/>
          </a:xfrm>
          <a:prstGeom prst="rect">
            <a:avLst/>
          </a:prstGeom>
          <a:solidFill>
            <a:srgbClr val="CCCC00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0101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3360" name="Text Box 32"/>
          <p:cNvSpPr txBox="1">
            <a:spLocks noChangeArrowheads="1"/>
          </p:cNvSpPr>
          <p:nvPr/>
        </p:nvSpPr>
        <p:spPr bwMode="auto">
          <a:xfrm>
            <a:off x="6180138" y="1536700"/>
            <a:ext cx="814387" cy="323850"/>
          </a:xfrm>
          <a:prstGeom prst="rect">
            <a:avLst/>
          </a:prstGeom>
          <a:solidFill>
            <a:srgbClr val="33CC33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68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AAAA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执行阶段</a:t>
            </a:r>
            <a:r>
              <a:rPr lang="en-US" altLang="zh-CN"/>
              <a:t>——ADD</a:t>
            </a:r>
            <a:endParaRPr lang="en-US" altLang="zh-CN"/>
          </a:p>
        </p:txBody>
      </p:sp>
      <p:sp>
        <p:nvSpPr>
          <p:cNvPr id="483331" name="Text Box 3"/>
          <p:cNvSpPr txBox="1">
            <a:spLocks noChangeArrowheads="1"/>
          </p:cNvSpPr>
          <p:nvPr/>
        </p:nvSpPr>
        <p:spPr bwMode="auto">
          <a:xfrm>
            <a:off x="8077200" y="4511675"/>
            <a:ext cx="827088" cy="333375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68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5555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3332" name="Text Box 4"/>
          <p:cNvSpPr txBox="1">
            <a:spLocks noChangeArrowheads="1"/>
          </p:cNvSpPr>
          <p:nvPr/>
        </p:nvSpPr>
        <p:spPr bwMode="auto">
          <a:xfrm>
            <a:off x="4867275" y="5883275"/>
            <a:ext cx="827088" cy="30162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AAAA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3333" name="Line 5"/>
          <p:cNvSpPr>
            <a:spLocks noChangeShapeType="1"/>
          </p:cNvSpPr>
          <p:nvPr/>
        </p:nvSpPr>
        <p:spPr bwMode="auto">
          <a:xfrm flipV="1">
            <a:off x="5294313" y="5503863"/>
            <a:ext cx="0" cy="35242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3334" name="Line 6"/>
          <p:cNvSpPr>
            <a:spLocks noChangeShapeType="1"/>
          </p:cNvSpPr>
          <p:nvPr/>
        </p:nvSpPr>
        <p:spPr bwMode="auto">
          <a:xfrm flipH="1">
            <a:off x="7839075" y="4602163"/>
            <a:ext cx="249238" cy="4762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3335" name="Line 7"/>
          <p:cNvSpPr>
            <a:spLocks noChangeShapeType="1"/>
          </p:cNvSpPr>
          <p:nvPr/>
        </p:nvSpPr>
        <p:spPr bwMode="auto">
          <a:xfrm>
            <a:off x="7543800" y="4362450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3336" name="Line 8"/>
          <p:cNvSpPr>
            <a:spLocks noChangeShapeType="1"/>
          </p:cNvSpPr>
          <p:nvPr/>
        </p:nvSpPr>
        <p:spPr bwMode="auto">
          <a:xfrm>
            <a:off x="4397375" y="5043488"/>
            <a:ext cx="3746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3337" name="Line 9"/>
          <p:cNvSpPr>
            <a:spLocks noChangeShapeType="1"/>
          </p:cNvSpPr>
          <p:nvPr/>
        </p:nvSpPr>
        <p:spPr bwMode="auto">
          <a:xfrm flipH="1" flipV="1">
            <a:off x="7246938" y="4578350"/>
            <a:ext cx="574675" cy="1905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3338" name="Line 10"/>
          <p:cNvSpPr>
            <a:spLocks noChangeShapeType="1"/>
          </p:cNvSpPr>
          <p:nvPr/>
        </p:nvSpPr>
        <p:spPr bwMode="auto">
          <a:xfrm>
            <a:off x="7283450" y="4562475"/>
            <a:ext cx="6350" cy="21590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3339" name="Line 11"/>
          <p:cNvSpPr>
            <a:spLocks noChangeShapeType="1"/>
          </p:cNvSpPr>
          <p:nvPr/>
        </p:nvSpPr>
        <p:spPr bwMode="auto">
          <a:xfrm>
            <a:off x="6226175" y="6707188"/>
            <a:ext cx="1054100" cy="635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3340" name="Line 12"/>
          <p:cNvSpPr>
            <a:spLocks noChangeShapeType="1"/>
          </p:cNvSpPr>
          <p:nvPr/>
        </p:nvSpPr>
        <p:spPr bwMode="auto">
          <a:xfrm>
            <a:off x="6216650" y="5484813"/>
            <a:ext cx="20638" cy="12192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3341" name="AutoShape 13"/>
          <p:cNvSpPr>
            <a:spLocks noChangeArrowheads="1"/>
          </p:cNvSpPr>
          <p:nvPr/>
        </p:nvSpPr>
        <p:spPr bwMode="auto">
          <a:xfrm rot="10800000">
            <a:off x="4848225" y="4895850"/>
            <a:ext cx="1828800" cy="59055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FFFF"/>
          </a:solidFill>
          <a:ln w="9525" algn="ctr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lIns="0" tIns="0" rIns="0" bIns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ea typeface="仿宋" panose="02010609060101010101" charset="-122"/>
              </a:rPr>
              <a:t>ALU</a:t>
            </a:r>
            <a:endParaRPr lang="en-US" altLang="zh-CN">
              <a:solidFill>
                <a:schemeClr val="tx1"/>
              </a:solidFill>
              <a:ea typeface="仿宋" panose="02010609060101010101" charset="-122"/>
            </a:endParaRPr>
          </a:p>
        </p:txBody>
      </p:sp>
      <p:sp>
        <p:nvSpPr>
          <p:cNvPr id="483342" name="Line 14"/>
          <p:cNvSpPr>
            <a:spLocks noChangeShapeType="1"/>
          </p:cNvSpPr>
          <p:nvPr/>
        </p:nvSpPr>
        <p:spPr bwMode="auto">
          <a:xfrm flipH="1" flipV="1">
            <a:off x="5761038" y="3929063"/>
            <a:ext cx="0" cy="950912"/>
          </a:xfrm>
          <a:prstGeom prst="line">
            <a:avLst/>
          </a:prstGeom>
          <a:noFill/>
          <a:ln w="38100">
            <a:solidFill>
              <a:srgbClr val="CC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3343" name="AutoShape 15"/>
          <p:cNvSpPr>
            <a:spLocks noChangeArrowheads="1"/>
          </p:cNvSpPr>
          <p:nvPr/>
        </p:nvSpPr>
        <p:spPr bwMode="auto">
          <a:xfrm rot="10800000">
            <a:off x="4949825" y="3549650"/>
            <a:ext cx="1495425" cy="390525"/>
          </a:xfrm>
          <a:prstGeom prst="parallelogram">
            <a:avLst>
              <a:gd name="adj" fmla="val 110960"/>
            </a:avLst>
          </a:prstGeom>
          <a:solidFill>
            <a:srgbClr val="CC99FF"/>
          </a:solidFill>
          <a:ln w="9525" algn="ctr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lIns="0" tIns="0" rIns="0" bIns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ea typeface="仿宋" panose="02010609060101010101" charset="-122"/>
              </a:rPr>
              <a:t>FFFF</a:t>
            </a:r>
            <a:endParaRPr lang="en-US" altLang="zh-CN">
              <a:solidFill>
                <a:schemeClr val="tx1"/>
              </a:solidFill>
              <a:ea typeface="仿宋" panose="02010609060101010101" charset="-122"/>
            </a:endParaRPr>
          </a:p>
        </p:txBody>
      </p:sp>
      <p:sp>
        <p:nvSpPr>
          <p:cNvPr id="483344" name="Line 16"/>
          <p:cNvSpPr>
            <a:spLocks noChangeShapeType="1"/>
          </p:cNvSpPr>
          <p:nvPr/>
        </p:nvSpPr>
        <p:spPr bwMode="auto">
          <a:xfrm flipH="1" flipV="1">
            <a:off x="5489575" y="4497388"/>
            <a:ext cx="0" cy="390525"/>
          </a:xfrm>
          <a:prstGeom prst="line">
            <a:avLst/>
          </a:prstGeom>
          <a:noFill/>
          <a:ln w="38100">
            <a:solidFill>
              <a:srgbClr val="FF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3345" name="Line 17"/>
          <p:cNvSpPr>
            <a:spLocks noChangeShapeType="1"/>
          </p:cNvSpPr>
          <p:nvPr/>
        </p:nvSpPr>
        <p:spPr bwMode="auto">
          <a:xfrm flipH="1">
            <a:off x="3983038" y="4508500"/>
            <a:ext cx="1495425" cy="9525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3346" name="Line 18"/>
          <p:cNvSpPr>
            <a:spLocks noChangeShapeType="1"/>
          </p:cNvSpPr>
          <p:nvPr/>
        </p:nvSpPr>
        <p:spPr bwMode="auto">
          <a:xfrm flipH="1">
            <a:off x="3027363" y="4718050"/>
            <a:ext cx="568325" cy="1588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3347" name="Line 19"/>
          <p:cNvSpPr>
            <a:spLocks noChangeShapeType="1"/>
          </p:cNvSpPr>
          <p:nvPr/>
        </p:nvSpPr>
        <p:spPr bwMode="auto">
          <a:xfrm>
            <a:off x="6264275" y="4025900"/>
            <a:ext cx="393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3348" name="Line 20"/>
          <p:cNvSpPr>
            <a:spLocks noChangeShapeType="1"/>
          </p:cNvSpPr>
          <p:nvPr/>
        </p:nvSpPr>
        <p:spPr bwMode="auto">
          <a:xfrm>
            <a:off x="3632200" y="4175125"/>
            <a:ext cx="5556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3349" name="Text Box 21"/>
          <p:cNvSpPr txBox="1">
            <a:spLocks noChangeArrowheads="1"/>
          </p:cNvSpPr>
          <p:nvPr/>
        </p:nvSpPr>
        <p:spPr bwMode="auto">
          <a:xfrm>
            <a:off x="3587750" y="4319588"/>
            <a:ext cx="354013" cy="817562"/>
          </a:xfrm>
          <a:prstGeom prst="rect">
            <a:avLst/>
          </a:prstGeom>
          <a:solidFill>
            <a:srgbClr val="FF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b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b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W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3350" name="Line 22"/>
          <p:cNvSpPr>
            <a:spLocks noChangeShapeType="1"/>
          </p:cNvSpPr>
          <p:nvPr/>
        </p:nvSpPr>
        <p:spPr bwMode="auto">
          <a:xfrm flipH="1" flipV="1">
            <a:off x="5757863" y="3221038"/>
            <a:ext cx="0" cy="322262"/>
          </a:xfrm>
          <a:prstGeom prst="line">
            <a:avLst/>
          </a:prstGeom>
          <a:noFill/>
          <a:ln w="38100">
            <a:solidFill>
              <a:srgbClr val="CC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3351" name="Text Box 23"/>
          <p:cNvSpPr txBox="1">
            <a:spLocks noChangeArrowheads="1"/>
          </p:cNvSpPr>
          <p:nvPr/>
        </p:nvSpPr>
        <p:spPr bwMode="auto">
          <a:xfrm>
            <a:off x="8110538" y="5772150"/>
            <a:ext cx="798512" cy="501650"/>
          </a:xfrm>
          <a:prstGeom prst="rect">
            <a:avLst/>
          </a:prstGeom>
          <a:solidFill>
            <a:srgbClr val="CCCC00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0" rIns="18000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GRS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3352" name="Line 24"/>
          <p:cNvSpPr>
            <a:spLocks noChangeShapeType="1"/>
          </p:cNvSpPr>
          <p:nvPr/>
        </p:nvSpPr>
        <p:spPr bwMode="auto">
          <a:xfrm flipH="1">
            <a:off x="7777163" y="5886450"/>
            <a:ext cx="309562" cy="0"/>
          </a:xfrm>
          <a:prstGeom prst="line">
            <a:avLst/>
          </a:prstGeom>
          <a:noFill/>
          <a:ln w="38100">
            <a:solidFill>
              <a:srgbClr val="CCCC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3353" name="Text Box 25"/>
          <p:cNvSpPr txBox="1">
            <a:spLocks noChangeArrowheads="1"/>
          </p:cNvSpPr>
          <p:nvPr/>
        </p:nvSpPr>
        <p:spPr bwMode="auto">
          <a:xfrm>
            <a:off x="1957388" y="1503363"/>
            <a:ext cx="852487" cy="352425"/>
          </a:xfrm>
          <a:prstGeom prst="rect">
            <a:avLst/>
          </a:prstGeom>
          <a:solidFill>
            <a:srgbClr val="CCCC00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AR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3354" name="Line 26"/>
          <p:cNvSpPr>
            <a:spLocks noChangeShapeType="1"/>
          </p:cNvSpPr>
          <p:nvPr/>
        </p:nvSpPr>
        <p:spPr bwMode="auto">
          <a:xfrm flipH="1">
            <a:off x="2374900" y="1279525"/>
            <a:ext cx="3175" cy="225425"/>
          </a:xfrm>
          <a:prstGeom prst="line">
            <a:avLst/>
          </a:prstGeom>
          <a:noFill/>
          <a:ln w="38100">
            <a:solidFill>
              <a:srgbClr val="CCCC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3355" name="Rectangle 27"/>
          <p:cNvSpPr>
            <a:spLocks noChangeArrowheads="1"/>
          </p:cNvSpPr>
          <p:nvPr/>
        </p:nvSpPr>
        <p:spPr bwMode="auto">
          <a:xfrm>
            <a:off x="1354138" y="657225"/>
            <a:ext cx="4678362" cy="1835150"/>
          </a:xfrm>
          <a:prstGeom prst="rect">
            <a:avLst/>
          </a:prstGeom>
          <a:solidFill>
            <a:srgbClr val="E8EEF7"/>
          </a:solidFill>
          <a:ln w="9525" algn="ctr">
            <a:solidFill>
              <a:srgbClr val="4979C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spAutoFit/>
          </a:bodyPr>
          <a:lstStyle>
            <a:lvl1pPr indent="2698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fr-FR" altLang="zh-CN">
                <a:solidFill>
                  <a:srgbClr val="000000"/>
                </a:solidFill>
              </a:rPr>
              <a:t>EXE</a:t>
            </a:r>
            <a:endParaRPr lang="fr-FR" altLang="zh-CN">
              <a:solidFill>
                <a:srgbClr val="000000"/>
              </a:solidFill>
            </a:endParaRPr>
          </a:p>
          <a:p>
            <a:pPr algn="just"/>
            <a:r>
              <a:rPr lang="fr-FR" altLang="zh-CN">
                <a:solidFill>
                  <a:srgbClr val="000000"/>
                </a:solidFill>
              </a:rPr>
              <a:t>T0	TRoe, ADD, SVce, PSWce</a:t>
            </a:r>
            <a:endParaRPr lang="fr-FR" altLang="zh-CN">
              <a:solidFill>
                <a:srgbClr val="000000"/>
              </a:solidFill>
            </a:endParaRPr>
          </a:p>
          <a:p>
            <a:pPr algn="just"/>
            <a:r>
              <a:rPr lang="fr-FR" altLang="zh-CN">
                <a:solidFill>
                  <a:srgbClr val="000000"/>
                </a:solidFill>
              </a:rPr>
              <a:t>T1	Soe, DRce</a:t>
            </a:r>
            <a:endParaRPr lang="fr-FR" altLang="zh-CN">
              <a:solidFill>
                <a:srgbClr val="000000"/>
              </a:solidFill>
            </a:endParaRPr>
          </a:p>
          <a:p>
            <a:pPr algn="just"/>
            <a:r>
              <a:rPr lang="fr-FR" altLang="zh-CN">
                <a:solidFill>
                  <a:srgbClr val="000000"/>
                </a:solidFill>
              </a:rPr>
              <a:t>T2	ARoe′, DRoe′, WR</a:t>
            </a:r>
            <a:endParaRPr lang="fr-FR" altLang="zh-CN">
              <a:solidFill>
                <a:srgbClr val="000000"/>
              </a:solidFill>
            </a:endParaRPr>
          </a:p>
          <a:p>
            <a:pPr algn="just"/>
            <a:r>
              <a:rPr lang="fr-FR" altLang="zh-CN">
                <a:solidFill>
                  <a:srgbClr val="000000"/>
                </a:solidFill>
              </a:rPr>
              <a:t>T3	END</a:t>
            </a:r>
            <a:endParaRPr lang="fr-FR" altLang="en-US">
              <a:solidFill>
                <a:srgbClr val="000000"/>
              </a:solidFill>
            </a:endParaRPr>
          </a:p>
        </p:txBody>
      </p:sp>
      <p:sp>
        <p:nvSpPr>
          <p:cNvPr id="483356" name="Rectangle 28"/>
          <p:cNvSpPr>
            <a:spLocks noChangeArrowheads="1"/>
          </p:cNvSpPr>
          <p:nvPr/>
        </p:nvSpPr>
        <p:spPr bwMode="auto">
          <a:xfrm>
            <a:off x="2168525" y="990600"/>
            <a:ext cx="3624263" cy="40163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3357" name="Text Box 29"/>
          <p:cNvSpPr txBox="1">
            <a:spLocks noChangeArrowheads="1"/>
          </p:cNvSpPr>
          <p:nvPr/>
        </p:nvSpPr>
        <p:spPr bwMode="auto">
          <a:xfrm>
            <a:off x="3409950" y="3430588"/>
            <a:ext cx="822325" cy="32385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/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0031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3358" name="Text Box 30"/>
          <p:cNvSpPr txBox="1">
            <a:spLocks noChangeArrowheads="1"/>
          </p:cNvSpPr>
          <p:nvPr/>
        </p:nvSpPr>
        <p:spPr bwMode="auto">
          <a:xfrm>
            <a:off x="2259013" y="3417888"/>
            <a:ext cx="827087" cy="333375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68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仿宋" panose="02010609060101010101" charset="-122"/>
              </a:rPr>
              <a:t>204A</a:t>
            </a:r>
            <a:endParaRPr lang="en-US" altLang="zh-CN">
              <a:solidFill>
                <a:schemeClr val="tx1"/>
              </a:solidFill>
              <a:ea typeface="仿宋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8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3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3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pTgt spid="48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8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8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8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8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3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3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48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48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48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0"/>
                                        <p:tgtEl>
                                          <p:spTgt spid="48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8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83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83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1"/>
                                            </p:cond>
                                          </p:stCondLst>
                                        </p:cTn>
                                        <p:tgtEl>
                                          <p:spTgt spid="48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23" presetClass="entr" presetSubtype="16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83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83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5"/>
                                            </p:cond>
                                          </p:stCondLst>
                                        </p:cTn>
                                        <p:tgtEl>
                                          <p:spTgt spid="48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8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8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48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8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8" dur="1000" fill="hold"/>
                                        <p:tgtEl>
                                          <p:spTgt spid="48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4" grpId="0" animBg="1"/>
      <p:bldP spid="483335" grpId="0" animBg="1"/>
      <p:bldP spid="483336" grpId="0" animBg="1"/>
      <p:bldP spid="483337" grpId="0" animBg="1"/>
      <p:bldP spid="483338" grpId="0" animBg="1"/>
      <p:bldP spid="483339" grpId="0" animBg="1"/>
      <p:bldP spid="483340" grpId="0" animBg="1"/>
      <p:bldP spid="483341" grpId="0" animBg="1"/>
      <p:bldP spid="483342" grpId="0" animBg="1"/>
      <p:bldP spid="483343" grpId="0" animBg="1"/>
      <p:bldP spid="483344" grpId="0" animBg="1"/>
      <p:bldP spid="483345" grpId="0" animBg="1"/>
      <p:bldP spid="483346" grpId="0" animBg="1"/>
      <p:bldP spid="483347" grpId="0" animBg="1"/>
      <p:bldP spid="483348" grpId="0" animBg="1"/>
      <p:bldP spid="483349" grpId="0" animBg="1" autoUpdateAnimBg="0"/>
      <p:bldP spid="483350" grpId="0" animBg="1"/>
      <p:bldP spid="483356" grpId="0" animBg="1"/>
      <p:bldP spid="483356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1BA00-E06B-4BD3-BDD3-6750A64E143B}" type="slidenum">
              <a:rPr lang="en-US" altLang="zh-CN"/>
            </a:fld>
            <a:endParaRPr lang="en-US" altLang="zh-CN"/>
          </a:p>
        </p:txBody>
      </p:sp>
      <p:sp>
        <p:nvSpPr>
          <p:cNvPr id="485402" name="Text Box 26"/>
          <p:cNvSpPr txBox="1">
            <a:spLocks noChangeArrowheads="1"/>
          </p:cNvSpPr>
          <p:nvPr/>
        </p:nvSpPr>
        <p:spPr bwMode="auto">
          <a:xfrm>
            <a:off x="6180138" y="1536700"/>
            <a:ext cx="814387" cy="323850"/>
          </a:xfrm>
          <a:prstGeom prst="rect">
            <a:avLst/>
          </a:prstGeom>
          <a:solidFill>
            <a:srgbClr val="33CC33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68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AAAA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执行阶段</a:t>
            </a:r>
            <a:r>
              <a:rPr lang="en-US" altLang="zh-CN"/>
              <a:t>——</a:t>
            </a:r>
            <a:r>
              <a:rPr lang="zh-CN" altLang="en-US"/>
              <a:t>存结果到内存</a:t>
            </a:r>
            <a:endParaRPr lang="zh-CN" altLang="en-US"/>
          </a:p>
        </p:txBody>
      </p:sp>
      <p:sp>
        <p:nvSpPr>
          <p:cNvPr id="485379" name="Text Box 3"/>
          <p:cNvSpPr txBox="1">
            <a:spLocks noChangeArrowheads="1"/>
          </p:cNvSpPr>
          <p:nvPr/>
        </p:nvSpPr>
        <p:spPr bwMode="auto">
          <a:xfrm>
            <a:off x="8088313" y="4522788"/>
            <a:ext cx="827087" cy="333375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68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5555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5380" name="Text Box 4"/>
          <p:cNvSpPr txBox="1">
            <a:spLocks noChangeArrowheads="1"/>
          </p:cNvSpPr>
          <p:nvPr/>
        </p:nvSpPr>
        <p:spPr bwMode="auto">
          <a:xfrm>
            <a:off x="4867275" y="5883275"/>
            <a:ext cx="827088" cy="30162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AAAA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5381" name="Line 5"/>
          <p:cNvSpPr>
            <a:spLocks noChangeShapeType="1"/>
          </p:cNvSpPr>
          <p:nvPr/>
        </p:nvSpPr>
        <p:spPr bwMode="auto">
          <a:xfrm flipV="1">
            <a:off x="5241925" y="5470525"/>
            <a:ext cx="0" cy="35242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5382" name="Line 6"/>
          <p:cNvSpPr>
            <a:spLocks noChangeShapeType="1"/>
          </p:cNvSpPr>
          <p:nvPr/>
        </p:nvSpPr>
        <p:spPr bwMode="auto">
          <a:xfrm flipH="1">
            <a:off x="7839075" y="4602163"/>
            <a:ext cx="249238" cy="4762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5383" name="AutoShape 7"/>
          <p:cNvSpPr>
            <a:spLocks noChangeArrowheads="1"/>
          </p:cNvSpPr>
          <p:nvPr/>
        </p:nvSpPr>
        <p:spPr bwMode="auto">
          <a:xfrm rot="10800000">
            <a:off x="4949825" y="3549650"/>
            <a:ext cx="1495425" cy="390525"/>
          </a:xfrm>
          <a:prstGeom prst="parallelogram">
            <a:avLst>
              <a:gd name="adj" fmla="val 110960"/>
            </a:avLst>
          </a:prstGeom>
          <a:solidFill>
            <a:srgbClr val="CC99FF"/>
          </a:solidFill>
          <a:ln w="9525" algn="ctr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lIns="0" tIns="0" rIns="0" bIns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ea typeface="仿宋" panose="02010609060101010101" charset="-122"/>
              </a:rPr>
              <a:t>FFFF</a:t>
            </a:r>
            <a:endParaRPr lang="en-US" altLang="zh-CN">
              <a:solidFill>
                <a:schemeClr val="tx1"/>
              </a:solidFill>
              <a:ea typeface="仿宋" panose="02010609060101010101" charset="-122"/>
            </a:endParaRPr>
          </a:p>
        </p:txBody>
      </p:sp>
      <p:sp>
        <p:nvSpPr>
          <p:cNvPr id="485384" name="Line 8"/>
          <p:cNvSpPr>
            <a:spLocks noChangeShapeType="1"/>
          </p:cNvSpPr>
          <p:nvPr/>
        </p:nvSpPr>
        <p:spPr bwMode="auto">
          <a:xfrm flipH="1">
            <a:off x="3470275" y="4522788"/>
            <a:ext cx="568325" cy="1587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5385" name="Text Box 9"/>
          <p:cNvSpPr txBox="1">
            <a:spLocks noChangeArrowheads="1"/>
          </p:cNvSpPr>
          <p:nvPr/>
        </p:nvSpPr>
        <p:spPr bwMode="auto">
          <a:xfrm>
            <a:off x="4030663" y="4381500"/>
            <a:ext cx="715962" cy="293688"/>
          </a:xfrm>
          <a:prstGeom prst="rect">
            <a:avLst/>
          </a:prstGeom>
          <a:solidFill>
            <a:srgbClr val="FF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PSW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5386" name="Line 10"/>
          <p:cNvSpPr>
            <a:spLocks noChangeShapeType="1"/>
          </p:cNvSpPr>
          <p:nvPr/>
        </p:nvSpPr>
        <p:spPr bwMode="auto">
          <a:xfrm flipH="1" flipV="1">
            <a:off x="5757863" y="3221038"/>
            <a:ext cx="0" cy="322262"/>
          </a:xfrm>
          <a:prstGeom prst="line">
            <a:avLst/>
          </a:prstGeom>
          <a:noFill/>
          <a:ln w="38100">
            <a:solidFill>
              <a:srgbClr val="CC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5387" name="Line 11"/>
          <p:cNvSpPr>
            <a:spLocks noChangeShapeType="1"/>
          </p:cNvSpPr>
          <p:nvPr/>
        </p:nvSpPr>
        <p:spPr bwMode="auto">
          <a:xfrm flipH="1" flipV="1">
            <a:off x="5757863" y="2622550"/>
            <a:ext cx="0" cy="542925"/>
          </a:xfrm>
          <a:prstGeom prst="line">
            <a:avLst/>
          </a:prstGeom>
          <a:noFill/>
          <a:ln w="38100">
            <a:solidFill>
              <a:srgbClr val="CC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5388" name="Line 12"/>
          <p:cNvSpPr>
            <a:spLocks noChangeShapeType="1"/>
          </p:cNvSpPr>
          <p:nvPr/>
        </p:nvSpPr>
        <p:spPr bwMode="auto">
          <a:xfrm>
            <a:off x="5757863" y="2624138"/>
            <a:ext cx="619125" cy="1587"/>
          </a:xfrm>
          <a:prstGeom prst="line">
            <a:avLst/>
          </a:prstGeom>
          <a:noFill/>
          <a:ln w="38100">
            <a:solidFill>
              <a:srgbClr val="CC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5389" name="Line 13"/>
          <p:cNvSpPr>
            <a:spLocks noChangeShapeType="1"/>
          </p:cNvSpPr>
          <p:nvPr/>
        </p:nvSpPr>
        <p:spPr bwMode="auto">
          <a:xfrm flipH="1" flipV="1">
            <a:off x="6376988" y="1878013"/>
            <a:ext cx="1587" cy="771525"/>
          </a:xfrm>
          <a:prstGeom prst="line">
            <a:avLst/>
          </a:prstGeom>
          <a:noFill/>
          <a:ln w="38100">
            <a:solidFill>
              <a:srgbClr val="CC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5390" name="Line 14"/>
          <p:cNvSpPr>
            <a:spLocks noChangeShapeType="1"/>
          </p:cNvSpPr>
          <p:nvPr/>
        </p:nvSpPr>
        <p:spPr bwMode="auto">
          <a:xfrm>
            <a:off x="6013450" y="3268663"/>
            <a:ext cx="3222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5391" name="Line 15"/>
          <p:cNvSpPr>
            <a:spLocks noChangeShapeType="1"/>
          </p:cNvSpPr>
          <p:nvPr/>
        </p:nvSpPr>
        <p:spPr bwMode="auto">
          <a:xfrm>
            <a:off x="5518150" y="1939925"/>
            <a:ext cx="4651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5392" name="Text Box 16"/>
          <p:cNvSpPr txBox="1">
            <a:spLocks noChangeArrowheads="1"/>
          </p:cNvSpPr>
          <p:nvPr/>
        </p:nvSpPr>
        <p:spPr bwMode="auto">
          <a:xfrm>
            <a:off x="6154738" y="1535113"/>
            <a:ext cx="838200" cy="347662"/>
          </a:xfrm>
          <a:prstGeom prst="rect">
            <a:avLst/>
          </a:prstGeom>
          <a:solidFill>
            <a:srgbClr val="CC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FFFF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5393" name="Rectangle 17"/>
          <p:cNvSpPr>
            <a:spLocks noChangeArrowheads="1"/>
          </p:cNvSpPr>
          <p:nvPr/>
        </p:nvSpPr>
        <p:spPr bwMode="auto">
          <a:xfrm>
            <a:off x="985838" y="4037013"/>
            <a:ext cx="4600575" cy="1835150"/>
          </a:xfrm>
          <a:prstGeom prst="rect">
            <a:avLst/>
          </a:prstGeom>
          <a:solidFill>
            <a:srgbClr val="E8EEF7"/>
          </a:solidFill>
          <a:ln w="9525" algn="ctr">
            <a:solidFill>
              <a:srgbClr val="4979C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spAutoFit/>
          </a:bodyPr>
          <a:lstStyle>
            <a:lvl1pPr indent="2698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fr-FR" altLang="zh-CN">
                <a:solidFill>
                  <a:srgbClr val="000000"/>
                </a:solidFill>
              </a:rPr>
              <a:t>EXE</a:t>
            </a:r>
            <a:endParaRPr lang="fr-FR" altLang="zh-CN">
              <a:solidFill>
                <a:srgbClr val="000000"/>
              </a:solidFill>
            </a:endParaRPr>
          </a:p>
          <a:p>
            <a:pPr algn="just"/>
            <a:r>
              <a:rPr lang="fr-FR" altLang="zh-CN">
                <a:solidFill>
                  <a:srgbClr val="000000"/>
                </a:solidFill>
              </a:rPr>
              <a:t>T0	TRoe, ADD, SVce, PSWce</a:t>
            </a:r>
            <a:endParaRPr lang="fr-FR" altLang="zh-CN">
              <a:solidFill>
                <a:srgbClr val="000000"/>
              </a:solidFill>
            </a:endParaRPr>
          </a:p>
          <a:p>
            <a:pPr algn="just"/>
            <a:r>
              <a:rPr lang="fr-FR" altLang="zh-CN">
                <a:solidFill>
                  <a:srgbClr val="000000"/>
                </a:solidFill>
              </a:rPr>
              <a:t>T1	Soe, DRce</a:t>
            </a:r>
            <a:endParaRPr lang="fr-FR" altLang="zh-CN">
              <a:solidFill>
                <a:srgbClr val="000000"/>
              </a:solidFill>
            </a:endParaRPr>
          </a:p>
          <a:p>
            <a:pPr algn="just"/>
            <a:r>
              <a:rPr lang="fr-FR" altLang="zh-CN">
                <a:solidFill>
                  <a:srgbClr val="000000"/>
                </a:solidFill>
              </a:rPr>
              <a:t>T2	ARoe′, DRoe′, WR</a:t>
            </a:r>
            <a:endParaRPr lang="fr-FR" altLang="zh-CN">
              <a:solidFill>
                <a:srgbClr val="000000"/>
              </a:solidFill>
            </a:endParaRPr>
          </a:p>
          <a:p>
            <a:pPr algn="just"/>
            <a:r>
              <a:rPr lang="fr-FR" altLang="zh-CN">
                <a:solidFill>
                  <a:srgbClr val="000000"/>
                </a:solidFill>
              </a:rPr>
              <a:t>T3	END</a:t>
            </a:r>
            <a:endParaRPr lang="fr-FR" altLang="en-US">
              <a:solidFill>
                <a:srgbClr val="000000"/>
              </a:solidFill>
            </a:endParaRPr>
          </a:p>
        </p:txBody>
      </p:sp>
      <p:sp>
        <p:nvSpPr>
          <p:cNvPr id="485394" name="Rectangle 18"/>
          <p:cNvSpPr>
            <a:spLocks noChangeArrowheads="1"/>
          </p:cNvSpPr>
          <p:nvPr/>
        </p:nvSpPr>
        <p:spPr bwMode="auto">
          <a:xfrm>
            <a:off x="1812925" y="4775607"/>
            <a:ext cx="1701800" cy="377418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5395" name="Line 19"/>
          <p:cNvSpPr>
            <a:spLocks noChangeShapeType="1"/>
          </p:cNvSpPr>
          <p:nvPr/>
        </p:nvSpPr>
        <p:spPr bwMode="auto">
          <a:xfrm flipH="1" flipV="1">
            <a:off x="6386513" y="1217613"/>
            <a:ext cx="1587" cy="307975"/>
          </a:xfrm>
          <a:prstGeom prst="line">
            <a:avLst/>
          </a:prstGeom>
          <a:noFill/>
          <a:ln w="38100">
            <a:solidFill>
              <a:srgbClr val="CC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5396" name="Text Box 20"/>
          <p:cNvSpPr txBox="1">
            <a:spLocks noChangeArrowheads="1"/>
          </p:cNvSpPr>
          <p:nvPr/>
        </p:nvSpPr>
        <p:spPr bwMode="auto">
          <a:xfrm>
            <a:off x="8110538" y="5772150"/>
            <a:ext cx="798512" cy="501650"/>
          </a:xfrm>
          <a:prstGeom prst="rect">
            <a:avLst/>
          </a:prstGeom>
          <a:solidFill>
            <a:srgbClr val="CCCC00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0" rIns="18000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GRS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5397" name="Line 21"/>
          <p:cNvSpPr>
            <a:spLocks noChangeShapeType="1"/>
          </p:cNvSpPr>
          <p:nvPr/>
        </p:nvSpPr>
        <p:spPr bwMode="auto">
          <a:xfrm flipH="1">
            <a:off x="7777163" y="5886450"/>
            <a:ext cx="309562" cy="0"/>
          </a:xfrm>
          <a:prstGeom prst="line">
            <a:avLst/>
          </a:prstGeom>
          <a:noFill/>
          <a:ln w="38100">
            <a:solidFill>
              <a:srgbClr val="CCCC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5398" name="Text Box 22"/>
          <p:cNvSpPr txBox="1">
            <a:spLocks noChangeArrowheads="1"/>
          </p:cNvSpPr>
          <p:nvPr/>
        </p:nvSpPr>
        <p:spPr bwMode="auto">
          <a:xfrm>
            <a:off x="1957388" y="1503363"/>
            <a:ext cx="852487" cy="352425"/>
          </a:xfrm>
          <a:prstGeom prst="rect">
            <a:avLst/>
          </a:prstGeom>
          <a:solidFill>
            <a:srgbClr val="CCCC00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0101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5399" name="Line 23"/>
          <p:cNvSpPr>
            <a:spLocks noChangeShapeType="1"/>
          </p:cNvSpPr>
          <p:nvPr/>
        </p:nvSpPr>
        <p:spPr bwMode="auto">
          <a:xfrm flipH="1">
            <a:off x="2374900" y="1279525"/>
            <a:ext cx="3175" cy="225425"/>
          </a:xfrm>
          <a:prstGeom prst="line">
            <a:avLst/>
          </a:prstGeom>
          <a:noFill/>
          <a:ln w="38100">
            <a:solidFill>
              <a:srgbClr val="CCCC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5400" name="Text Box 24"/>
          <p:cNvSpPr txBox="1">
            <a:spLocks noChangeArrowheads="1"/>
          </p:cNvSpPr>
          <p:nvPr/>
        </p:nvSpPr>
        <p:spPr bwMode="auto">
          <a:xfrm>
            <a:off x="3409950" y="3430588"/>
            <a:ext cx="822325" cy="32385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/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0031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5401" name="Text Box 25"/>
          <p:cNvSpPr txBox="1">
            <a:spLocks noChangeArrowheads="1"/>
          </p:cNvSpPr>
          <p:nvPr/>
        </p:nvSpPr>
        <p:spPr bwMode="auto">
          <a:xfrm>
            <a:off x="2259013" y="3417888"/>
            <a:ext cx="827087" cy="333375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68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仿宋" panose="02010609060101010101" charset="-122"/>
              </a:rPr>
              <a:t>204A</a:t>
            </a:r>
            <a:endParaRPr lang="en-US" altLang="zh-CN">
              <a:solidFill>
                <a:schemeClr val="tx1"/>
              </a:solidFill>
              <a:ea typeface="仿宋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5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5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48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48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8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8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48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5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5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48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8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48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2" grpId="0" animBg="1"/>
      <p:bldP spid="485387" grpId="0" animBg="1"/>
      <p:bldP spid="485388" grpId="0" animBg="1"/>
      <p:bldP spid="485389" grpId="0" animBg="1"/>
      <p:bldP spid="485390" grpId="0" animBg="1"/>
      <p:bldP spid="485391" grpId="0" animBg="1"/>
      <p:bldP spid="485392" grpId="0" animBg="1" autoUpdateAnimBg="0"/>
      <p:bldP spid="485394" grpId="0" animBg="1"/>
      <p:bldP spid="485394" grpId="1" animBg="1"/>
      <p:bldP spid="48539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4080-9822-4F11-AFDF-9E2EFB2C0A93}" type="slidenum">
              <a:rPr lang="en-US" altLang="zh-CN"/>
            </a:fld>
            <a:endParaRPr lang="en-US" altLang="zh-CN"/>
          </a:p>
        </p:txBody>
      </p:sp>
      <p:sp>
        <p:nvSpPr>
          <p:cNvPr id="487428" name="Text Box 4"/>
          <p:cNvSpPr txBox="1">
            <a:spLocks noChangeArrowheads="1"/>
          </p:cNvSpPr>
          <p:nvPr/>
        </p:nvSpPr>
        <p:spPr bwMode="auto">
          <a:xfrm>
            <a:off x="4867275" y="5883275"/>
            <a:ext cx="827088" cy="30162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AAAA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7429" name="Line 5"/>
          <p:cNvSpPr>
            <a:spLocks noChangeShapeType="1"/>
          </p:cNvSpPr>
          <p:nvPr/>
        </p:nvSpPr>
        <p:spPr bwMode="auto">
          <a:xfrm flipV="1">
            <a:off x="5284788" y="5503863"/>
            <a:ext cx="0" cy="35242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7458" name="Rectangle 34"/>
          <p:cNvSpPr>
            <a:spLocks noChangeArrowheads="1"/>
          </p:cNvSpPr>
          <p:nvPr/>
        </p:nvSpPr>
        <p:spPr bwMode="auto">
          <a:xfrm>
            <a:off x="985838" y="4037013"/>
            <a:ext cx="4600575" cy="1835150"/>
          </a:xfrm>
          <a:prstGeom prst="rect">
            <a:avLst/>
          </a:prstGeom>
          <a:solidFill>
            <a:srgbClr val="E8EEF7"/>
          </a:solidFill>
          <a:ln w="9525" algn="ctr">
            <a:solidFill>
              <a:srgbClr val="4979C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spAutoFit/>
          </a:bodyPr>
          <a:lstStyle>
            <a:lvl1pPr indent="2698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fr-FR" altLang="zh-CN">
                <a:solidFill>
                  <a:srgbClr val="000000"/>
                </a:solidFill>
              </a:rPr>
              <a:t>EXE</a:t>
            </a:r>
            <a:endParaRPr lang="fr-FR" altLang="zh-CN">
              <a:solidFill>
                <a:srgbClr val="000000"/>
              </a:solidFill>
            </a:endParaRPr>
          </a:p>
          <a:p>
            <a:pPr algn="just"/>
            <a:r>
              <a:rPr lang="fr-FR" altLang="zh-CN">
                <a:solidFill>
                  <a:srgbClr val="000000"/>
                </a:solidFill>
              </a:rPr>
              <a:t>T0	TRoe, ADD, SVce, PSWce</a:t>
            </a:r>
            <a:endParaRPr lang="fr-FR" altLang="zh-CN">
              <a:solidFill>
                <a:srgbClr val="000000"/>
              </a:solidFill>
            </a:endParaRPr>
          </a:p>
          <a:p>
            <a:pPr algn="just"/>
            <a:r>
              <a:rPr lang="fr-FR" altLang="zh-CN">
                <a:solidFill>
                  <a:srgbClr val="000000"/>
                </a:solidFill>
              </a:rPr>
              <a:t>T1	Soe, DRce</a:t>
            </a:r>
            <a:endParaRPr lang="fr-FR" altLang="zh-CN">
              <a:solidFill>
                <a:srgbClr val="000000"/>
              </a:solidFill>
            </a:endParaRPr>
          </a:p>
          <a:p>
            <a:pPr algn="just"/>
            <a:r>
              <a:rPr lang="fr-FR" altLang="zh-CN">
                <a:solidFill>
                  <a:srgbClr val="000000"/>
                </a:solidFill>
              </a:rPr>
              <a:t>T2	ARoe′, DRoe′, WR</a:t>
            </a:r>
            <a:endParaRPr lang="fr-FR" altLang="zh-CN">
              <a:solidFill>
                <a:srgbClr val="000000"/>
              </a:solidFill>
            </a:endParaRPr>
          </a:p>
          <a:p>
            <a:pPr algn="just"/>
            <a:r>
              <a:rPr lang="fr-FR" altLang="zh-CN">
                <a:solidFill>
                  <a:srgbClr val="000000"/>
                </a:solidFill>
              </a:rPr>
              <a:t>T3	END</a:t>
            </a:r>
            <a:endParaRPr lang="fr-FR" altLang="en-US">
              <a:solidFill>
                <a:srgbClr val="000000"/>
              </a:solidFill>
            </a:endParaRP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执行阶段</a:t>
            </a:r>
            <a:r>
              <a:rPr lang="en-US" altLang="zh-CN"/>
              <a:t>——</a:t>
            </a:r>
            <a:r>
              <a:rPr lang="zh-CN" altLang="en-US"/>
              <a:t>存结果到内存</a:t>
            </a:r>
            <a:endParaRPr lang="zh-CN" altLang="en-US"/>
          </a:p>
        </p:txBody>
      </p:sp>
      <p:sp>
        <p:nvSpPr>
          <p:cNvPr id="487427" name="Text Box 3"/>
          <p:cNvSpPr txBox="1">
            <a:spLocks noChangeArrowheads="1"/>
          </p:cNvSpPr>
          <p:nvPr/>
        </p:nvSpPr>
        <p:spPr bwMode="auto">
          <a:xfrm>
            <a:off x="8088313" y="4522788"/>
            <a:ext cx="827087" cy="333375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68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5555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7430" name="Line 6"/>
          <p:cNvSpPr>
            <a:spLocks noChangeShapeType="1"/>
          </p:cNvSpPr>
          <p:nvPr/>
        </p:nvSpPr>
        <p:spPr bwMode="auto">
          <a:xfrm flipH="1">
            <a:off x="7839075" y="4602163"/>
            <a:ext cx="249238" cy="4762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7431" name="AutoShape 7"/>
          <p:cNvSpPr>
            <a:spLocks noChangeArrowheads="1"/>
          </p:cNvSpPr>
          <p:nvPr/>
        </p:nvSpPr>
        <p:spPr bwMode="auto">
          <a:xfrm rot="10800000">
            <a:off x="4940300" y="3540125"/>
            <a:ext cx="1495425" cy="390525"/>
          </a:xfrm>
          <a:prstGeom prst="parallelogram">
            <a:avLst>
              <a:gd name="adj" fmla="val 110960"/>
            </a:avLst>
          </a:prstGeom>
          <a:solidFill>
            <a:srgbClr val="CC99FF"/>
          </a:solidFill>
          <a:ln w="9525" algn="ctr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lIns="0" tIns="0" rIns="0" bIns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ea typeface="仿宋" panose="02010609060101010101" charset="-122"/>
              </a:rPr>
              <a:t>FFFF</a:t>
            </a:r>
            <a:endParaRPr lang="en-US" altLang="zh-CN">
              <a:solidFill>
                <a:schemeClr val="tx1"/>
              </a:solidFill>
              <a:ea typeface="仿宋" panose="02010609060101010101" charset="-122"/>
            </a:endParaRPr>
          </a:p>
        </p:txBody>
      </p:sp>
      <p:sp>
        <p:nvSpPr>
          <p:cNvPr id="487434" name="Line 10"/>
          <p:cNvSpPr>
            <a:spLocks noChangeShapeType="1"/>
          </p:cNvSpPr>
          <p:nvPr/>
        </p:nvSpPr>
        <p:spPr bwMode="auto">
          <a:xfrm flipH="1" flipV="1">
            <a:off x="5757863" y="3221038"/>
            <a:ext cx="0" cy="322262"/>
          </a:xfrm>
          <a:prstGeom prst="line">
            <a:avLst/>
          </a:prstGeom>
          <a:noFill/>
          <a:ln w="38100">
            <a:solidFill>
              <a:srgbClr val="CC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7435" name="Line 11"/>
          <p:cNvSpPr>
            <a:spLocks noChangeShapeType="1"/>
          </p:cNvSpPr>
          <p:nvPr/>
        </p:nvSpPr>
        <p:spPr bwMode="auto">
          <a:xfrm flipH="1" flipV="1">
            <a:off x="5748338" y="2622550"/>
            <a:ext cx="0" cy="5429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7436" name="Line 12"/>
          <p:cNvSpPr>
            <a:spLocks noChangeShapeType="1"/>
          </p:cNvSpPr>
          <p:nvPr/>
        </p:nvSpPr>
        <p:spPr bwMode="auto">
          <a:xfrm>
            <a:off x="5748338" y="2624138"/>
            <a:ext cx="619125" cy="1587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7437" name="Line 13"/>
          <p:cNvSpPr>
            <a:spLocks noChangeShapeType="1"/>
          </p:cNvSpPr>
          <p:nvPr/>
        </p:nvSpPr>
        <p:spPr bwMode="auto">
          <a:xfrm flipH="1" flipV="1">
            <a:off x="6367463" y="1878013"/>
            <a:ext cx="1587" cy="7715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7438" name="Line 14"/>
          <p:cNvSpPr>
            <a:spLocks noChangeShapeType="1"/>
          </p:cNvSpPr>
          <p:nvPr/>
        </p:nvSpPr>
        <p:spPr bwMode="auto">
          <a:xfrm flipV="1">
            <a:off x="1592263" y="1323975"/>
            <a:ext cx="4762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7439" name="Line 15"/>
          <p:cNvSpPr>
            <a:spLocks noChangeShapeType="1"/>
          </p:cNvSpPr>
          <p:nvPr/>
        </p:nvSpPr>
        <p:spPr bwMode="auto">
          <a:xfrm>
            <a:off x="5646738" y="1322388"/>
            <a:ext cx="427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7440" name="Text Box 16"/>
          <p:cNvSpPr txBox="1">
            <a:spLocks noChangeArrowheads="1"/>
          </p:cNvSpPr>
          <p:nvPr/>
        </p:nvSpPr>
        <p:spPr bwMode="auto">
          <a:xfrm>
            <a:off x="6154738" y="1535113"/>
            <a:ext cx="838200" cy="347662"/>
          </a:xfrm>
          <a:prstGeom prst="rect">
            <a:avLst/>
          </a:prstGeom>
          <a:solidFill>
            <a:srgbClr val="CC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FFFF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7443" name="Line 19"/>
          <p:cNvSpPr>
            <a:spLocks noChangeShapeType="1"/>
          </p:cNvSpPr>
          <p:nvPr/>
        </p:nvSpPr>
        <p:spPr bwMode="auto">
          <a:xfrm flipH="1" flipV="1">
            <a:off x="6376988" y="1217613"/>
            <a:ext cx="1587" cy="307975"/>
          </a:xfrm>
          <a:prstGeom prst="line">
            <a:avLst/>
          </a:prstGeom>
          <a:noFill/>
          <a:ln w="38100">
            <a:solidFill>
              <a:srgbClr val="CC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7444" name="Text Box 20"/>
          <p:cNvSpPr txBox="1">
            <a:spLocks noChangeArrowheads="1"/>
          </p:cNvSpPr>
          <p:nvPr/>
        </p:nvSpPr>
        <p:spPr bwMode="auto">
          <a:xfrm>
            <a:off x="8110538" y="5772150"/>
            <a:ext cx="798512" cy="501650"/>
          </a:xfrm>
          <a:prstGeom prst="rect">
            <a:avLst/>
          </a:prstGeom>
          <a:solidFill>
            <a:srgbClr val="CCCC00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0" rIns="18000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GRS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7445" name="Line 21"/>
          <p:cNvSpPr>
            <a:spLocks noChangeShapeType="1"/>
          </p:cNvSpPr>
          <p:nvPr/>
        </p:nvSpPr>
        <p:spPr bwMode="auto">
          <a:xfrm flipH="1">
            <a:off x="7777163" y="5886450"/>
            <a:ext cx="309562" cy="0"/>
          </a:xfrm>
          <a:prstGeom prst="line">
            <a:avLst/>
          </a:prstGeom>
          <a:noFill/>
          <a:ln w="38100">
            <a:solidFill>
              <a:srgbClr val="CCCC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7446" name="Text Box 22"/>
          <p:cNvSpPr txBox="1">
            <a:spLocks noChangeArrowheads="1"/>
          </p:cNvSpPr>
          <p:nvPr/>
        </p:nvSpPr>
        <p:spPr bwMode="auto">
          <a:xfrm>
            <a:off x="1957388" y="1503363"/>
            <a:ext cx="852487" cy="352425"/>
          </a:xfrm>
          <a:prstGeom prst="rect">
            <a:avLst/>
          </a:prstGeom>
          <a:solidFill>
            <a:srgbClr val="CCCC00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0101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7447" name="Line 23"/>
          <p:cNvSpPr>
            <a:spLocks noChangeShapeType="1"/>
          </p:cNvSpPr>
          <p:nvPr/>
        </p:nvSpPr>
        <p:spPr bwMode="auto">
          <a:xfrm flipH="1">
            <a:off x="2374900" y="1279525"/>
            <a:ext cx="3175" cy="225425"/>
          </a:xfrm>
          <a:prstGeom prst="line">
            <a:avLst/>
          </a:prstGeom>
          <a:noFill/>
          <a:ln w="38100">
            <a:solidFill>
              <a:srgbClr val="CCCC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7448" name="Line 24"/>
          <p:cNvSpPr>
            <a:spLocks noChangeShapeType="1"/>
          </p:cNvSpPr>
          <p:nvPr/>
        </p:nvSpPr>
        <p:spPr bwMode="auto">
          <a:xfrm flipV="1">
            <a:off x="6376988" y="636588"/>
            <a:ext cx="1587" cy="554037"/>
          </a:xfrm>
          <a:prstGeom prst="line">
            <a:avLst/>
          </a:prstGeom>
          <a:noFill/>
          <a:ln w="38100">
            <a:solidFill>
              <a:srgbClr val="009999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7449" name="Line 25"/>
          <p:cNvSpPr>
            <a:spLocks noChangeShapeType="1"/>
          </p:cNvSpPr>
          <p:nvPr/>
        </p:nvSpPr>
        <p:spPr bwMode="auto">
          <a:xfrm>
            <a:off x="4824413" y="642938"/>
            <a:ext cx="1541462" cy="4762"/>
          </a:xfrm>
          <a:prstGeom prst="line">
            <a:avLst/>
          </a:prstGeom>
          <a:noFill/>
          <a:ln w="38100">
            <a:solidFill>
              <a:srgbClr val="0099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7450" name="Line 26"/>
          <p:cNvSpPr>
            <a:spLocks noChangeShapeType="1"/>
          </p:cNvSpPr>
          <p:nvPr/>
        </p:nvSpPr>
        <p:spPr bwMode="auto">
          <a:xfrm flipH="1">
            <a:off x="4827588" y="646113"/>
            <a:ext cx="3175" cy="822325"/>
          </a:xfrm>
          <a:prstGeom prst="line">
            <a:avLst/>
          </a:prstGeom>
          <a:noFill/>
          <a:ln w="38100">
            <a:solidFill>
              <a:srgbClr val="009999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7451" name="Text Box 27"/>
          <p:cNvSpPr txBox="1">
            <a:spLocks noChangeArrowheads="1"/>
          </p:cNvSpPr>
          <p:nvPr/>
        </p:nvSpPr>
        <p:spPr bwMode="auto">
          <a:xfrm>
            <a:off x="3768725" y="1444625"/>
            <a:ext cx="1308100" cy="763588"/>
          </a:xfrm>
          <a:prstGeom prst="rect">
            <a:avLst/>
          </a:prstGeom>
          <a:solidFill>
            <a:srgbClr val="009999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bg1"/>
                </a:solidFill>
                <a:ea typeface="宋体" panose="02010600030101010101" pitchFamily="2" charset="-122"/>
              </a:rPr>
              <a:t>FFFF</a:t>
            </a:r>
            <a:endParaRPr lang="en-US" altLang="zh-CN" sz="1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87452" name="Line 28"/>
          <p:cNvSpPr>
            <a:spLocks noChangeShapeType="1"/>
          </p:cNvSpPr>
          <p:nvPr/>
        </p:nvSpPr>
        <p:spPr bwMode="auto">
          <a:xfrm flipV="1">
            <a:off x="2374900" y="411163"/>
            <a:ext cx="1657350" cy="0"/>
          </a:xfrm>
          <a:prstGeom prst="line">
            <a:avLst/>
          </a:prstGeom>
          <a:noFill/>
          <a:ln w="38100">
            <a:solidFill>
              <a:srgbClr val="009999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7453" name="Line 29"/>
          <p:cNvSpPr>
            <a:spLocks noChangeShapeType="1"/>
          </p:cNvSpPr>
          <p:nvPr/>
        </p:nvSpPr>
        <p:spPr bwMode="auto">
          <a:xfrm flipH="1" flipV="1">
            <a:off x="2373313" y="393700"/>
            <a:ext cx="6350" cy="847725"/>
          </a:xfrm>
          <a:prstGeom prst="line">
            <a:avLst/>
          </a:prstGeom>
          <a:noFill/>
          <a:ln w="38100">
            <a:solidFill>
              <a:srgbClr val="0099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7454" name="Line 30"/>
          <p:cNvSpPr>
            <a:spLocks noChangeShapeType="1"/>
          </p:cNvSpPr>
          <p:nvPr/>
        </p:nvSpPr>
        <p:spPr bwMode="auto">
          <a:xfrm>
            <a:off x="4022725" y="406400"/>
            <a:ext cx="1588" cy="1042988"/>
          </a:xfrm>
          <a:prstGeom prst="line">
            <a:avLst/>
          </a:prstGeom>
          <a:noFill/>
          <a:ln w="38100">
            <a:solidFill>
              <a:srgbClr val="009999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7455" name="Line 31"/>
          <p:cNvSpPr>
            <a:spLocks noChangeShapeType="1"/>
          </p:cNvSpPr>
          <p:nvPr/>
        </p:nvSpPr>
        <p:spPr bwMode="auto">
          <a:xfrm>
            <a:off x="4244975" y="833438"/>
            <a:ext cx="1588" cy="2984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87456" name="AutoShape 32"/>
          <p:cNvSpPr>
            <a:spLocks noChangeArrowheads="1"/>
          </p:cNvSpPr>
          <p:nvPr/>
        </p:nvSpPr>
        <p:spPr bwMode="auto">
          <a:xfrm>
            <a:off x="1903413" y="2439988"/>
            <a:ext cx="3362325" cy="863600"/>
          </a:xfrm>
          <a:prstGeom prst="wedgeRectCallout">
            <a:avLst>
              <a:gd name="adj1" fmla="val -33713"/>
              <a:gd name="adj2" fmla="val -117278"/>
            </a:avLst>
          </a:prstGeom>
          <a:solidFill>
            <a:srgbClr val="FFFFCC"/>
          </a:solidFill>
          <a:ln w="25400">
            <a:solidFill>
              <a:schemeClr val="folHlink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54000" tIns="54000" rIns="54000" bIns="54000" anchor="ctr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ea typeface="楷体" panose="02010609060101010101" pitchFamily="49" charset="-122"/>
              </a:rPr>
              <a:t>AR</a:t>
            </a:r>
            <a:r>
              <a:rPr lang="zh-CN" altLang="en-US" sz="2400">
                <a:solidFill>
                  <a:schemeClr val="tx2"/>
                </a:solidFill>
                <a:ea typeface="楷体" panose="02010609060101010101" pitchFamily="49" charset="-122"/>
              </a:rPr>
              <a:t>中保留着目的操作数在内存中的存放地址</a:t>
            </a:r>
            <a:endParaRPr lang="zh-CN" altLang="en-US" sz="2400">
              <a:solidFill>
                <a:schemeClr val="tx2"/>
              </a:solidFill>
              <a:ea typeface="楷体" panose="02010609060101010101" pitchFamily="49" charset="-122"/>
            </a:endParaRPr>
          </a:p>
        </p:txBody>
      </p:sp>
      <p:sp>
        <p:nvSpPr>
          <p:cNvPr id="487442" name="Rectangle 18"/>
          <p:cNvSpPr>
            <a:spLocks noChangeArrowheads="1"/>
          </p:cNvSpPr>
          <p:nvPr/>
        </p:nvSpPr>
        <p:spPr bwMode="auto">
          <a:xfrm>
            <a:off x="1833564" y="5133976"/>
            <a:ext cx="2786062" cy="404406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874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7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7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pTgt spid="48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23" presetClass="entr" presetSubtype="16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7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7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48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87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48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8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48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487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48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3" presetClass="entr" presetSubtype="16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7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87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9"/>
                                            </p:cond>
                                          </p:stCondLst>
                                        </p:cTn>
                                        <p:tgtEl>
                                          <p:spTgt spid="48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1000"/>
                                        <p:tgtEl>
                                          <p:spTgt spid="48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2" dur="1000" fill="hold"/>
                                        <p:tgtEl>
                                          <p:spTgt spid="48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38" grpId="0" animBg="1"/>
      <p:bldP spid="487439" grpId="0" animBg="1"/>
      <p:bldP spid="487448" grpId="0" animBg="1"/>
      <p:bldP spid="487449" grpId="0" animBg="1"/>
      <p:bldP spid="487450" grpId="0" animBg="1"/>
      <p:bldP spid="487451" grpId="0" animBg="1"/>
      <p:bldP spid="487452" grpId="0" animBg="1"/>
      <p:bldP spid="487453" grpId="0" animBg="1"/>
      <p:bldP spid="487454" grpId="0" animBg="1"/>
      <p:bldP spid="487455" grpId="0" animBg="1"/>
      <p:bldP spid="487456" grpId="0" animBg="1" autoUpdateAnimBg="0"/>
      <p:bldP spid="487442" grpId="0" animBg="1"/>
      <p:bldP spid="487442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650CE-1B68-450C-8D90-9D9E0C9E3AE0}" type="slidenum">
              <a:rPr lang="en-US" altLang="zh-CN"/>
            </a:fld>
            <a:endParaRPr lang="en-US" altLang="zh-CN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指令</a:t>
            </a:r>
            <a:r>
              <a:rPr lang="pt-BR" altLang="zh-CN"/>
              <a:t>ADD  R1,  (R2)</a:t>
            </a:r>
            <a:r>
              <a:rPr lang="zh-CN" altLang="pt-BR"/>
              <a:t>的微操作序列</a:t>
            </a:r>
            <a:endParaRPr lang="zh-CN" altLang="en-US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fr-FR" altLang="zh-CN" sz="1800"/>
              <a:t>IF</a:t>
            </a:r>
            <a:r>
              <a:rPr lang="zh-CN" altLang="fr-FR" sz="1800"/>
              <a:t>（</a:t>
            </a:r>
            <a:r>
              <a:rPr lang="fr-FR" altLang="zh-CN" sz="1800"/>
              <a:t>Instruction Fetch</a:t>
            </a:r>
            <a:r>
              <a:rPr lang="zh-CN" altLang="fr-FR" sz="1800"/>
              <a:t>）</a:t>
            </a:r>
            <a:endParaRPr lang="zh-CN" altLang="fr-FR" sz="1800"/>
          </a:p>
          <a:p>
            <a:pPr marL="387350" lvl="1" indent="152400">
              <a:lnSpc>
                <a:spcPct val="90000"/>
              </a:lnSpc>
            </a:pPr>
            <a:r>
              <a:rPr lang="fr-FR" altLang="zh-CN" sz="1600"/>
              <a:t>T0	PCoe</a:t>
            </a:r>
            <a:r>
              <a:rPr lang="zh-CN" altLang="fr-FR" sz="1600"/>
              <a:t>，</a:t>
            </a:r>
            <a:r>
              <a:rPr lang="fr-FR" altLang="zh-CN" sz="1600"/>
              <a:t>ARce</a:t>
            </a:r>
            <a:endParaRPr lang="fr-FR" altLang="zh-CN" sz="1600"/>
          </a:p>
          <a:p>
            <a:pPr marL="387350" lvl="1" indent="152400">
              <a:lnSpc>
                <a:spcPct val="90000"/>
              </a:lnSpc>
            </a:pPr>
            <a:r>
              <a:rPr lang="fr-FR" altLang="zh-CN" sz="1600"/>
              <a:t>T1	ARoe′</a:t>
            </a:r>
            <a:r>
              <a:rPr lang="zh-CN" altLang="fr-FR" sz="1600"/>
              <a:t>，</a:t>
            </a:r>
            <a:r>
              <a:rPr lang="fr-FR" altLang="zh-CN" sz="1600"/>
              <a:t>RD</a:t>
            </a:r>
            <a:r>
              <a:rPr lang="zh-CN" altLang="fr-FR" sz="1600"/>
              <a:t>，</a:t>
            </a:r>
            <a:r>
              <a:rPr lang="fr-FR" altLang="zh-CN" sz="1600"/>
              <a:t>DRce′</a:t>
            </a:r>
            <a:r>
              <a:rPr lang="zh-CN" altLang="fr-FR" sz="1600"/>
              <a:t>，</a:t>
            </a:r>
            <a:r>
              <a:rPr lang="fr-FR" altLang="zh-CN" sz="1600"/>
              <a:t>PCinc</a:t>
            </a:r>
            <a:endParaRPr lang="fr-FR" altLang="zh-CN" sz="1600"/>
          </a:p>
          <a:p>
            <a:pPr marL="387350" lvl="1" indent="152400">
              <a:lnSpc>
                <a:spcPct val="90000"/>
              </a:lnSpc>
            </a:pPr>
            <a:r>
              <a:rPr lang="fr-FR" altLang="zh-CN" sz="1600"/>
              <a:t>T2	DRoe</a:t>
            </a:r>
            <a:r>
              <a:rPr lang="zh-CN" altLang="fr-FR" sz="1600"/>
              <a:t>，</a:t>
            </a:r>
            <a:r>
              <a:rPr lang="fr-FR" altLang="zh-CN" sz="1600"/>
              <a:t>IRce</a:t>
            </a:r>
            <a:endParaRPr lang="fr-FR" altLang="zh-CN" sz="1600"/>
          </a:p>
          <a:p>
            <a:pPr marL="387350" lvl="1" indent="152400">
              <a:lnSpc>
                <a:spcPct val="90000"/>
              </a:lnSpc>
            </a:pPr>
            <a:r>
              <a:rPr lang="fr-FR" altLang="zh-CN" sz="1600"/>
              <a:t>T3	1→SOF</a:t>
            </a:r>
            <a:endParaRPr lang="en-US" altLang="zh-CN" sz="1600"/>
          </a:p>
          <a:p>
            <a:pPr>
              <a:lnSpc>
                <a:spcPct val="90000"/>
              </a:lnSpc>
            </a:pPr>
            <a:r>
              <a:rPr lang="en-US" altLang="zh-CN" sz="1800"/>
              <a:t>SOF</a:t>
            </a:r>
            <a:r>
              <a:rPr lang="zh-CN" altLang="en-US" sz="1800"/>
              <a:t>（</a:t>
            </a:r>
            <a:r>
              <a:rPr lang="en-US" altLang="zh-CN" sz="1800"/>
              <a:t>Source Operand Fetch</a:t>
            </a:r>
            <a:r>
              <a:rPr lang="zh-CN" altLang="en-US" sz="1800"/>
              <a:t>）</a:t>
            </a:r>
            <a:endParaRPr lang="zh-CN" altLang="fr-FR" sz="1800"/>
          </a:p>
          <a:p>
            <a:pPr marL="387350" lvl="1" indent="152400">
              <a:lnSpc>
                <a:spcPct val="90000"/>
              </a:lnSpc>
            </a:pPr>
            <a:r>
              <a:rPr lang="fr-FR" altLang="zh-CN" sz="1600"/>
              <a:t>T0	GRSoe</a:t>
            </a:r>
            <a:r>
              <a:rPr lang="zh-CN" altLang="fr-FR" sz="1600"/>
              <a:t>，</a:t>
            </a:r>
            <a:r>
              <a:rPr lang="fr-FR" altLang="zh-CN" sz="1600"/>
              <a:t>TRce</a:t>
            </a:r>
            <a:endParaRPr lang="fr-FR" altLang="zh-CN" sz="1600"/>
          </a:p>
          <a:p>
            <a:pPr marL="387350" lvl="1" indent="152400">
              <a:lnSpc>
                <a:spcPct val="90000"/>
              </a:lnSpc>
            </a:pPr>
            <a:r>
              <a:rPr lang="fr-FR" altLang="zh-CN" sz="1600"/>
              <a:t>T1	1→DOF</a:t>
            </a:r>
            <a:endParaRPr lang="en-US" altLang="zh-CN" sz="1600"/>
          </a:p>
          <a:p>
            <a:pPr>
              <a:lnSpc>
                <a:spcPct val="90000"/>
              </a:lnSpc>
            </a:pPr>
            <a:r>
              <a:rPr lang="en-US" altLang="zh-CN" sz="1800"/>
              <a:t>DOF</a:t>
            </a:r>
            <a:r>
              <a:rPr lang="zh-CN" altLang="en-US" sz="1800"/>
              <a:t>（</a:t>
            </a:r>
            <a:r>
              <a:rPr lang="en-US" altLang="zh-CN" sz="1800"/>
              <a:t>Destination Operand Fetch</a:t>
            </a:r>
            <a:r>
              <a:rPr lang="zh-CN" altLang="en-US" sz="1800"/>
              <a:t>）</a:t>
            </a:r>
            <a:endParaRPr lang="zh-CN" altLang="fr-FR" sz="1800"/>
          </a:p>
          <a:p>
            <a:pPr marL="387350" lvl="1" indent="152400"/>
            <a:r>
              <a:rPr lang="en-US" altLang="zh-CN" sz="1600"/>
              <a:t>T0	GRSoe, ARce</a:t>
            </a:r>
            <a:endParaRPr lang="en-US" altLang="zh-CN" sz="1600"/>
          </a:p>
          <a:p>
            <a:pPr marL="387350" lvl="1" indent="152400"/>
            <a:r>
              <a:rPr lang="en-US" altLang="zh-CN" sz="1600"/>
              <a:t>T1	ARoe′, RD, DRce′</a:t>
            </a:r>
            <a:endParaRPr lang="en-US" altLang="zh-CN" sz="1600"/>
          </a:p>
          <a:p>
            <a:pPr marL="387350" lvl="1" indent="152400"/>
            <a:r>
              <a:rPr lang="en-US" altLang="zh-CN" sz="1600"/>
              <a:t>T2	DRoe, Ace</a:t>
            </a:r>
            <a:endParaRPr lang="fr-FR" altLang="zh-CN" sz="1600"/>
          </a:p>
          <a:p>
            <a:pPr marL="387350" lvl="1" indent="152400"/>
            <a:r>
              <a:rPr lang="fr-FR" altLang="zh-CN" sz="1600"/>
              <a:t>T3	1→EXE</a:t>
            </a:r>
            <a:endParaRPr lang="fr-FR" altLang="zh-CN" sz="1600"/>
          </a:p>
          <a:p>
            <a:r>
              <a:rPr lang="en-US" altLang="zh-CN" sz="1800"/>
              <a:t>EXE</a:t>
            </a:r>
            <a:r>
              <a:rPr lang="zh-CN" altLang="en-US" sz="1800"/>
              <a:t>（</a:t>
            </a:r>
            <a:r>
              <a:rPr lang="en-US" altLang="zh-CN" sz="1800"/>
              <a:t>Execution</a:t>
            </a:r>
            <a:r>
              <a:rPr lang="zh-CN" altLang="en-US" sz="1800"/>
              <a:t>）</a:t>
            </a:r>
            <a:endParaRPr lang="zh-CN" altLang="en-US" sz="1800"/>
          </a:p>
          <a:p>
            <a:pPr marL="387350" lvl="1" indent="152400"/>
            <a:r>
              <a:rPr lang="en-US" altLang="zh-CN" sz="1600"/>
              <a:t>T0	TRoe, ADD, SVce, PSWce</a:t>
            </a:r>
            <a:endParaRPr lang="en-US" altLang="zh-CN" sz="1600"/>
          </a:p>
          <a:p>
            <a:pPr marL="387350" lvl="1" indent="152400"/>
            <a:r>
              <a:rPr lang="en-US" altLang="zh-CN" sz="1600"/>
              <a:t>T1	Soe, DRce</a:t>
            </a:r>
            <a:endParaRPr lang="fr-FR" altLang="zh-CN" sz="1600"/>
          </a:p>
          <a:p>
            <a:pPr marL="387350" lvl="1" indent="152400"/>
            <a:r>
              <a:rPr lang="fr-FR" altLang="zh-CN" sz="1600"/>
              <a:t>T2	ARoe', DRoe', WR</a:t>
            </a:r>
            <a:endParaRPr lang="fr-FR" altLang="zh-CN" sz="1600"/>
          </a:p>
          <a:p>
            <a:pPr marL="387350" lvl="1" indent="152400"/>
            <a:r>
              <a:rPr lang="fr-FR" altLang="zh-CN" sz="1600"/>
              <a:t>T3	END</a:t>
            </a:r>
            <a:endParaRPr lang="en-US" altLang="zh-CN" sz="1600"/>
          </a:p>
        </p:txBody>
      </p:sp>
      <p:sp>
        <p:nvSpPr>
          <p:cNvPr id="49357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zh-CN" sz="2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F4E74-40FD-4919-974D-15999D21EFBF}" type="slidenum">
              <a:rPr lang="en-US" altLang="zh-CN"/>
            </a:fld>
            <a:endParaRPr lang="en-US" altLang="zh-CN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09600" indent="-609600"/>
            <a:r>
              <a:rPr lang="zh-CN" altLang="en-US"/>
              <a:t>指令执行微</a:t>
            </a:r>
            <a:r>
              <a:rPr lang="zh-CN" altLang="en-US" smtClean="0"/>
              <a:t>流程</a:t>
            </a:r>
            <a:r>
              <a:rPr lang="en-US" altLang="zh-CN"/>
              <a:t>——</a:t>
            </a:r>
            <a:r>
              <a:rPr lang="zh-CN" altLang="en-US" smtClean="0"/>
              <a:t>例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例</a:t>
            </a:r>
            <a:r>
              <a:rPr lang="en-US" altLang="zh-CN"/>
              <a:t>2 </a:t>
            </a:r>
            <a:r>
              <a:rPr lang="pt-BR" altLang="pt-BR"/>
              <a:t>MOV  #0100H,  R0</a:t>
            </a:r>
            <a:r>
              <a:rPr lang="zh-CN" altLang="pt-BR"/>
              <a:t>的微操作序列 </a:t>
            </a:r>
            <a:endParaRPr lang="zh-CN" altLang="pt-BR"/>
          </a:p>
          <a:p>
            <a:pPr lvl="1">
              <a:lnSpc>
                <a:spcPct val="90000"/>
              </a:lnSpc>
            </a:pPr>
            <a:r>
              <a:rPr lang="zh-CN" altLang="en-US"/>
              <a:t>源操作数是立即数</a:t>
            </a:r>
            <a:endParaRPr lang="zh-CN" altLang="en-US"/>
          </a:p>
          <a:p>
            <a:pPr lvl="2">
              <a:lnSpc>
                <a:spcPct val="90000"/>
              </a:lnSpc>
            </a:pPr>
            <a:r>
              <a:rPr lang="zh-CN" altLang="en-US"/>
              <a:t>立即数作为指令的一部分，存放在指令的第二个字中</a:t>
            </a:r>
            <a:endParaRPr lang="zh-CN" altLang="en-US"/>
          </a:p>
          <a:p>
            <a:pPr lvl="2">
              <a:lnSpc>
                <a:spcPct val="90000"/>
              </a:lnSpc>
            </a:pPr>
            <a:r>
              <a:rPr lang="zh-CN" altLang="en-US"/>
              <a:t>取立即数的过程与取指令类似，区别是取到的数据送到</a:t>
            </a:r>
            <a:r>
              <a:rPr lang="en-US" altLang="zh-CN"/>
              <a:t>TR</a:t>
            </a:r>
            <a:r>
              <a:rPr lang="zh-CN" altLang="en-US"/>
              <a:t>暂存器  </a:t>
            </a:r>
            <a:endParaRPr lang="zh-CN" altLang="en-US"/>
          </a:p>
          <a:p>
            <a:pPr lvl="1">
              <a:lnSpc>
                <a:spcPct val="90000"/>
              </a:lnSpc>
            </a:pPr>
            <a:r>
              <a:rPr lang="zh-CN" altLang="en-US"/>
              <a:t>目的操作数是寄存器寻址 </a:t>
            </a:r>
            <a:endParaRPr lang="zh-CN" altLang="en-US"/>
          </a:p>
          <a:p>
            <a:pPr lvl="1">
              <a:lnSpc>
                <a:spcPct val="90000"/>
              </a:lnSpc>
            </a:pPr>
            <a:endParaRPr lang="zh-CN" altLang="en-US"/>
          </a:p>
          <a:p>
            <a:pPr lvl="1">
              <a:lnSpc>
                <a:spcPct val="90000"/>
              </a:lnSpc>
            </a:pPr>
            <a:endParaRPr lang="zh-CN" altLang="en-US"/>
          </a:p>
          <a:p>
            <a:pPr lvl="1">
              <a:lnSpc>
                <a:spcPct val="90000"/>
              </a:lnSpc>
            </a:pPr>
            <a:endParaRPr lang="zh-CN" altLang="en-US"/>
          </a:p>
          <a:p>
            <a:pPr lvl="1">
              <a:lnSpc>
                <a:spcPct val="90000"/>
              </a:lnSpc>
            </a:pPr>
            <a:endParaRPr lang="zh-CN" altLang="en-US"/>
          </a:p>
          <a:p>
            <a:pPr lvl="1">
              <a:lnSpc>
                <a:spcPct val="90000"/>
              </a:lnSpc>
            </a:pPr>
            <a:endParaRPr lang="zh-CN" altLang="en-US"/>
          </a:p>
          <a:p>
            <a:pPr lvl="1">
              <a:lnSpc>
                <a:spcPct val="90000"/>
              </a:lnSpc>
            </a:pPr>
            <a:r>
              <a:rPr lang="zh-CN" altLang="en-US"/>
              <a:t>表 </a:t>
            </a:r>
            <a:r>
              <a:rPr lang="en-US" altLang="zh-CN"/>
              <a:t>6.9  JUC-II</a:t>
            </a:r>
            <a:r>
              <a:rPr lang="zh-CN" altLang="en-US"/>
              <a:t>模型机</a:t>
            </a:r>
            <a:r>
              <a:rPr lang="zh-CN" altLang="en-US">
                <a:hlinkClick r:id="rId1" action="ppaction://hlinksldjump"/>
              </a:rPr>
              <a:t>指令编码表</a:t>
            </a:r>
            <a:r>
              <a:rPr lang="zh-CN" altLang="en-US">
                <a:hlinkClick r:id="rId2" action="ppaction://hlinkpres?slideindex=7&amp;slidetitle=模型机的指令编码表"/>
              </a:rPr>
              <a:t> </a:t>
            </a:r>
            <a:endParaRPr lang="zh-CN" altLang="en-US"/>
          </a:p>
          <a:p>
            <a:pPr lvl="1">
              <a:lnSpc>
                <a:spcPct val="90000"/>
              </a:lnSpc>
            </a:pPr>
            <a:r>
              <a:rPr lang="zh-CN" altLang="en-US"/>
              <a:t>表 </a:t>
            </a:r>
            <a:r>
              <a:rPr lang="en-US" altLang="zh-CN"/>
              <a:t>6.8  </a:t>
            </a:r>
            <a:r>
              <a:rPr lang="zh-CN" altLang="en-US">
                <a:hlinkClick r:id="rId3" action="ppaction://hlinksldjump"/>
              </a:rPr>
              <a:t>寻址方式及编码 </a:t>
            </a:r>
            <a:endParaRPr lang="zh-CN" altLang="en-US"/>
          </a:p>
        </p:txBody>
      </p:sp>
      <p:graphicFrame>
        <p:nvGraphicFramePr>
          <p:cNvPr id="229481" name="Group 105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746125" y="3049588"/>
          <a:ext cx="7645400" cy="1477963"/>
        </p:xfrm>
        <a:graphic>
          <a:graphicData uri="http://schemas.openxmlformats.org/drawingml/2006/table">
            <a:tbl>
              <a:tblPr/>
              <a:tblGrid>
                <a:gridCol w="977900"/>
                <a:gridCol w="836613"/>
                <a:gridCol w="869950"/>
                <a:gridCol w="500062"/>
                <a:gridCol w="708025"/>
                <a:gridCol w="547688"/>
                <a:gridCol w="723900"/>
                <a:gridCol w="568325"/>
                <a:gridCol w="674687"/>
                <a:gridCol w="566738"/>
                <a:gridCol w="671512"/>
              </a:tblGrid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</a:endParaRPr>
                    </a:p>
                  </a:txBody>
                  <a:tcPr marL="0" marR="0" marT="0" marB="0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15       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90805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9080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11   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 8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 5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 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第一字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0001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011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000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000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000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/>
                </a:tc>
              </a:tr>
              <a:tr h="490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第二字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10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0000 0001 0000 0000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229530" name="Group 154"/>
          <p:cNvGraphicFramePr>
            <a:graphicFrameLocks noGrp="1"/>
          </p:cNvGraphicFramePr>
          <p:nvPr>
            <p:ph sz="half" idx="4294967295"/>
          </p:nvPr>
        </p:nvGraphicFramePr>
        <p:xfrm>
          <a:off x="6164263" y="4654550"/>
          <a:ext cx="2573337" cy="1638301"/>
        </p:xfrm>
        <a:graphic>
          <a:graphicData uri="http://schemas.openxmlformats.org/drawingml/2006/table">
            <a:tbl>
              <a:tblPr/>
              <a:tblGrid>
                <a:gridCol w="958850"/>
                <a:gridCol w="1614487"/>
              </a:tblGrid>
              <a:tr h="531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</a:endParaRPr>
                    </a:p>
                  </a:txBody>
                  <a:tcPr marL="0" marR="0" marT="0" marB="0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MM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0030H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1600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44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0031H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0100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A55AE-3F69-4CEE-A1B7-33D9AD9D32EC}" type="slidenum">
              <a:rPr lang="en-US" altLang="zh-CN"/>
            </a:fld>
            <a:endParaRPr lang="en-US" altLang="zh-CN"/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取指令阶段微操作序列</a:t>
            </a:r>
            <a:endParaRPr lang="zh-CN" altLang="en-US"/>
          </a:p>
        </p:txBody>
      </p:sp>
      <p:sp>
        <p:nvSpPr>
          <p:cNvPr id="532483" name="Line 3"/>
          <p:cNvSpPr>
            <a:spLocks noChangeShapeType="1"/>
          </p:cNvSpPr>
          <p:nvPr/>
        </p:nvSpPr>
        <p:spPr bwMode="auto">
          <a:xfrm flipV="1">
            <a:off x="3646488" y="3167063"/>
            <a:ext cx="4762" cy="28257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32484" name="Line 4"/>
          <p:cNvSpPr>
            <a:spLocks noChangeShapeType="1"/>
          </p:cNvSpPr>
          <p:nvPr/>
        </p:nvSpPr>
        <p:spPr bwMode="auto">
          <a:xfrm flipV="1">
            <a:off x="3648075" y="2606675"/>
            <a:ext cx="0" cy="5715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32485" name="Line 5"/>
          <p:cNvSpPr>
            <a:spLocks noChangeShapeType="1"/>
          </p:cNvSpPr>
          <p:nvPr/>
        </p:nvSpPr>
        <p:spPr bwMode="auto">
          <a:xfrm flipH="1">
            <a:off x="2559050" y="2624138"/>
            <a:ext cx="1089025" cy="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32486" name="Text Box 6"/>
          <p:cNvSpPr txBox="1">
            <a:spLocks noChangeArrowheads="1"/>
          </p:cNvSpPr>
          <p:nvPr/>
        </p:nvSpPr>
        <p:spPr bwMode="auto">
          <a:xfrm>
            <a:off x="1970088" y="1524000"/>
            <a:ext cx="814387" cy="31750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0030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32487" name="Line 7"/>
          <p:cNvSpPr>
            <a:spLocks noChangeShapeType="1"/>
          </p:cNvSpPr>
          <p:nvPr/>
        </p:nvSpPr>
        <p:spPr bwMode="auto">
          <a:xfrm flipH="1" flipV="1">
            <a:off x="2370138" y="1252538"/>
            <a:ext cx="1587" cy="258762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32488" name="Line 8"/>
          <p:cNvSpPr>
            <a:spLocks noChangeShapeType="1"/>
          </p:cNvSpPr>
          <p:nvPr/>
        </p:nvSpPr>
        <p:spPr bwMode="auto">
          <a:xfrm flipV="1">
            <a:off x="2576513" y="1852613"/>
            <a:ext cx="0" cy="77152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32489" name="Text Box 9"/>
          <p:cNvSpPr txBox="1">
            <a:spLocks noChangeArrowheads="1"/>
          </p:cNvSpPr>
          <p:nvPr/>
        </p:nvSpPr>
        <p:spPr bwMode="auto">
          <a:xfrm>
            <a:off x="3409950" y="3430588"/>
            <a:ext cx="822325" cy="32385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/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0030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32490" name="Rectangle 10"/>
          <p:cNvSpPr>
            <a:spLocks noChangeArrowheads="1"/>
          </p:cNvSpPr>
          <p:nvPr/>
        </p:nvSpPr>
        <p:spPr bwMode="auto">
          <a:xfrm>
            <a:off x="0" y="1661726"/>
            <a:ext cx="9144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32491" name="Line 11"/>
          <p:cNvSpPr>
            <a:spLocks noChangeShapeType="1"/>
          </p:cNvSpPr>
          <p:nvPr/>
        </p:nvSpPr>
        <p:spPr bwMode="auto">
          <a:xfrm>
            <a:off x="3057525" y="3194050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32492" name="Line 12"/>
          <p:cNvSpPr>
            <a:spLocks noChangeShapeType="1"/>
          </p:cNvSpPr>
          <p:nvPr/>
        </p:nvSpPr>
        <p:spPr bwMode="auto">
          <a:xfrm>
            <a:off x="2971800" y="1800225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32493" name="Rectangle 13"/>
          <p:cNvSpPr>
            <a:spLocks noChangeArrowheads="1"/>
          </p:cNvSpPr>
          <p:nvPr/>
        </p:nvSpPr>
        <p:spPr bwMode="auto">
          <a:xfrm>
            <a:off x="1995488" y="4581525"/>
            <a:ext cx="5300662" cy="1835150"/>
          </a:xfrm>
          <a:prstGeom prst="rect">
            <a:avLst/>
          </a:prstGeom>
          <a:solidFill>
            <a:srgbClr val="E8EEF7"/>
          </a:solidFill>
          <a:ln w="9525" algn="ctr">
            <a:solidFill>
              <a:srgbClr val="4979C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>
                <a:solidFill>
                  <a:srgbClr val="000000"/>
                </a:solidFill>
              </a:rPr>
              <a:t>IF</a:t>
            </a:r>
            <a:endParaRPr lang="en-US" altLang="zh-CN">
              <a:solidFill>
                <a:srgbClr val="000000"/>
              </a:solidFill>
            </a:endParaRPr>
          </a:p>
          <a:p>
            <a:pPr algn="just"/>
            <a:r>
              <a:rPr lang="en-US" altLang="zh-CN">
                <a:solidFill>
                  <a:srgbClr val="000000"/>
                </a:solidFill>
              </a:rPr>
              <a:t>T0	PCoe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ARce</a:t>
            </a:r>
            <a:endParaRPr lang="en-US" altLang="zh-CN">
              <a:solidFill>
                <a:srgbClr val="000000"/>
              </a:solidFill>
            </a:endParaRPr>
          </a:p>
          <a:p>
            <a:pPr algn="just"/>
            <a:r>
              <a:rPr lang="en-US" altLang="zh-CN">
                <a:solidFill>
                  <a:srgbClr val="000000"/>
                </a:solidFill>
              </a:rPr>
              <a:t>T1	ARoe′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RD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DRce′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PCinc</a:t>
            </a:r>
            <a:endParaRPr lang="en-US" altLang="zh-CN">
              <a:solidFill>
                <a:srgbClr val="000000"/>
              </a:solidFill>
            </a:endParaRPr>
          </a:p>
          <a:p>
            <a:pPr algn="just"/>
            <a:r>
              <a:rPr lang="en-US" altLang="zh-CN">
                <a:solidFill>
                  <a:srgbClr val="000000"/>
                </a:solidFill>
              </a:rPr>
              <a:t>T2	DRoe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IRce</a:t>
            </a:r>
            <a:endParaRPr lang="en-US" altLang="zh-CN">
              <a:solidFill>
                <a:srgbClr val="000000"/>
              </a:solidFill>
            </a:endParaRPr>
          </a:p>
          <a:p>
            <a:pPr algn="just"/>
            <a:r>
              <a:rPr lang="en-US" altLang="zh-CN">
                <a:solidFill>
                  <a:srgbClr val="000000"/>
                </a:solidFill>
              </a:rPr>
              <a:t>T3	1→SOF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32494" name="Rectangle 14"/>
          <p:cNvSpPr>
            <a:spLocks noChangeArrowheads="1"/>
          </p:cNvSpPr>
          <p:nvPr/>
        </p:nvSpPr>
        <p:spPr bwMode="auto">
          <a:xfrm>
            <a:off x="2843213" y="4974044"/>
            <a:ext cx="1878012" cy="350431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3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32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2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3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53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53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2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32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53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3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8" dur="1000" fill="hold"/>
                                        <p:tgtEl>
                                          <p:spTgt spid="53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3" grpId="0" animBg="1"/>
      <p:bldP spid="532484" grpId="0" animBg="1"/>
      <p:bldP spid="532485" grpId="0" animBg="1"/>
      <p:bldP spid="532486" grpId="0" animBg="1" autoUpdateAnimBg="0"/>
      <p:bldP spid="532487" grpId="0" animBg="1"/>
      <p:bldP spid="532488" grpId="0" animBg="1"/>
      <p:bldP spid="532489" grpId="0" animBg="1" autoUpdateAnimBg="0"/>
      <p:bldP spid="532491" grpId="0" animBg="1"/>
      <p:bldP spid="532492" grpId="0" animBg="1"/>
      <p:bldP spid="532494" grpId="0" animBg="1"/>
      <p:bldP spid="532494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F7CFF-96E3-4538-B993-55E37E84D85F}" type="slidenum">
              <a:rPr lang="en-US" altLang="zh-CN"/>
            </a:fld>
            <a:endParaRPr lang="en-US" altLang="zh-CN"/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取指令阶段微操作序列</a:t>
            </a:r>
            <a:endParaRPr lang="zh-CN" altLang="en-US"/>
          </a:p>
        </p:txBody>
      </p:sp>
      <p:sp>
        <p:nvSpPr>
          <p:cNvPr id="534532" name="Line 4"/>
          <p:cNvSpPr>
            <a:spLocks noChangeShapeType="1"/>
          </p:cNvSpPr>
          <p:nvPr/>
        </p:nvSpPr>
        <p:spPr bwMode="auto">
          <a:xfrm flipV="1">
            <a:off x="3646488" y="3167063"/>
            <a:ext cx="4762" cy="28257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34533" name="Line 5"/>
          <p:cNvSpPr>
            <a:spLocks noChangeShapeType="1"/>
          </p:cNvSpPr>
          <p:nvPr/>
        </p:nvSpPr>
        <p:spPr bwMode="auto">
          <a:xfrm flipV="1">
            <a:off x="3648075" y="2606675"/>
            <a:ext cx="0" cy="5715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34534" name="Line 6"/>
          <p:cNvSpPr>
            <a:spLocks noChangeShapeType="1"/>
          </p:cNvSpPr>
          <p:nvPr/>
        </p:nvSpPr>
        <p:spPr bwMode="auto">
          <a:xfrm flipH="1">
            <a:off x="2559050" y="2624138"/>
            <a:ext cx="1089025" cy="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34535" name="Text Box 7"/>
          <p:cNvSpPr txBox="1">
            <a:spLocks noChangeArrowheads="1"/>
          </p:cNvSpPr>
          <p:nvPr/>
        </p:nvSpPr>
        <p:spPr bwMode="auto">
          <a:xfrm>
            <a:off x="1970088" y="1524000"/>
            <a:ext cx="814387" cy="31750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0030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34536" name="Line 8"/>
          <p:cNvSpPr>
            <a:spLocks noChangeShapeType="1"/>
          </p:cNvSpPr>
          <p:nvPr/>
        </p:nvSpPr>
        <p:spPr bwMode="auto">
          <a:xfrm flipH="1" flipV="1">
            <a:off x="2379663" y="1270000"/>
            <a:ext cx="1587" cy="2413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34537" name="Line 9"/>
          <p:cNvSpPr>
            <a:spLocks noChangeShapeType="1"/>
          </p:cNvSpPr>
          <p:nvPr/>
        </p:nvSpPr>
        <p:spPr bwMode="auto">
          <a:xfrm flipV="1">
            <a:off x="2576513" y="1871663"/>
            <a:ext cx="0" cy="762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34538" name="Text Box 10"/>
          <p:cNvSpPr txBox="1">
            <a:spLocks noChangeArrowheads="1"/>
          </p:cNvSpPr>
          <p:nvPr/>
        </p:nvSpPr>
        <p:spPr bwMode="auto">
          <a:xfrm>
            <a:off x="3409950" y="3430588"/>
            <a:ext cx="822325" cy="32385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/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0030 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34539" name="Line 11"/>
          <p:cNvSpPr>
            <a:spLocks noChangeShapeType="1"/>
          </p:cNvSpPr>
          <p:nvPr/>
        </p:nvSpPr>
        <p:spPr bwMode="auto">
          <a:xfrm flipV="1">
            <a:off x="4821238" y="636588"/>
            <a:ext cx="1587" cy="811212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34540" name="Line 12"/>
          <p:cNvSpPr>
            <a:spLocks noChangeShapeType="1"/>
          </p:cNvSpPr>
          <p:nvPr/>
        </p:nvSpPr>
        <p:spPr bwMode="auto">
          <a:xfrm>
            <a:off x="4814888" y="642938"/>
            <a:ext cx="1952625" cy="4762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34541" name="Line 13"/>
          <p:cNvSpPr>
            <a:spLocks noChangeShapeType="1"/>
          </p:cNvSpPr>
          <p:nvPr/>
        </p:nvSpPr>
        <p:spPr bwMode="auto">
          <a:xfrm flipH="1">
            <a:off x="6748463" y="633413"/>
            <a:ext cx="3175" cy="885825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34542" name="Text Box 14"/>
          <p:cNvSpPr txBox="1">
            <a:spLocks noChangeArrowheads="1"/>
          </p:cNvSpPr>
          <p:nvPr/>
        </p:nvSpPr>
        <p:spPr bwMode="auto">
          <a:xfrm>
            <a:off x="6169025" y="1525588"/>
            <a:ext cx="814388" cy="323850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68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1600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34543" name="Line 15"/>
          <p:cNvSpPr>
            <a:spLocks noChangeShapeType="1"/>
          </p:cNvSpPr>
          <p:nvPr/>
        </p:nvSpPr>
        <p:spPr bwMode="auto">
          <a:xfrm>
            <a:off x="6753225" y="1858963"/>
            <a:ext cx="0" cy="249237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34544" name="Text Box 16"/>
          <p:cNvSpPr txBox="1">
            <a:spLocks noChangeArrowheads="1"/>
          </p:cNvSpPr>
          <p:nvPr/>
        </p:nvSpPr>
        <p:spPr bwMode="auto">
          <a:xfrm>
            <a:off x="3768725" y="1444625"/>
            <a:ext cx="1308100" cy="763588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r>
              <a:rPr lang="en-US" altLang="zh-CN">
                <a:solidFill>
                  <a:schemeClr val="tx1"/>
                </a:solidFill>
                <a:ea typeface="仿宋" panose="02010609060101010101" charset="-122"/>
              </a:rPr>
              <a:t>1600</a:t>
            </a:r>
            <a:endParaRPr lang="en-US" altLang="zh-CN">
              <a:solidFill>
                <a:schemeClr val="tx1"/>
              </a:solidFill>
              <a:ea typeface="仿宋" panose="02010609060101010101" charset="-122"/>
            </a:endParaRPr>
          </a:p>
        </p:txBody>
      </p:sp>
      <p:sp>
        <p:nvSpPr>
          <p:cNvPr id="534545" name="Line 17"/>
          <p:cNvSpPr>
            <a:spLocks noChangeShapeType="1"/>
          </p:cNvSpPr>
          <p:nvPr/>
        </p:nvSpPr>
        <p:spPr bwMode="auto">
          <a:xfrm flipV="1">
            <a:off x="2374900" y="411163"/>
            <a:ext cx="1657350" cy="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34546" name="Line 18"/>
          <p:cNvSpPr>
            <a:spLocks noChangeShapeType="1"/>
          </p:cNvSpPr>
          <p:nvPr/>
        </p:nvSpPr>
        <p:spPr bwMode="auto">
          <a:xfrm flipH="1" flipV="1">
            <a:off x="2373313" y="393700"/>
            <a:ext cx="6350" cy="847725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34547" name="Line 19"/>
          <p:cNvSpPr>
            <a:spLocks noChangeShapeType="1"/>
          </p:cNvSpPr>
          <p:nvPr/>
        </p:nvSpPr>
        <p:spPr bwMode="auto">
          <a:xfrm>
            <a:off x="4022725" y="406400"/>
            <a:ext cx="1588" cy="1042988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34548" name="Line 20"/>
          <p:cNvSpPr>
            <a:spLocks noChangeShapeType="1"/>
          </p:cNvSpPr>
          <p:nvPr/>
        </p:nvSpPr>
        <p:spPr bwMode="auto">
          <a:xfrm>
            <a:off x="1624013" y="1308100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34549" name="Line 21"/>
          <p:cNvSpPr>
            <a:spLocks noChangeShapeType="1"/>
          </p:cNvSpPr>
          <p:nvPr/>
        </p:nvSpPr>
        <p:spPr bwMode="auto">
          <a:xfrm>
            <a:off x="4572000" y="866775"/>
            <a:ext cx="1588" cy="257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34550" name="Line 22"/>
          <p:cNvSpPr>
            <a:spLocks noChangeShapeType="1"/>
          </p:cNvSpPr>
          <p:nvPr/>
        </p:nvSpPr>
        <p:spPr bwMode="auto">
          <a:xfrm>
            <a:off x="7191375" y="1682750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34551" name="Line 23"/>
          <p:cNvSpPr>
            <a:spLocks noChangeShapeType="1"/>
          </p:cNvSpPr>
          <p:nvPr/>
        </p:nvSpPr>
        <p:spPr bwMode="auto">
          <a:xfrm>
            <a:off x="4422775" y="3786188"/>
            <a:ext cx="4635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34552" name="Rectangle 24"/>
          <p:cNvSpPr>
            <a:spLocks noChangeArrowheads="1"/>
          </p:cNvSpPr>
          <p:nvPr/>
        </p:nvSpPr>
        <p:spPr bwMode="auto">
          <a:xfrm>
            <a:off x="1995488" y="4581525"/>
            <a:ext cx="5300662" cy="1835150"/>
          </a:xfrm>
          <a:prstGeom prst="rect">
            <a:avLst/>
          </a:prstGeom>
          <a:solidFill>
            <a:srgbClr val="E8EEF7"/>
          </a:solidFill>
          <a:ln w="9525" algn="ctr">
            <a:solidFill>
              <a:srgbClr val="4979C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>
                <a:solidFill>
                  <a:srgbClr val="000000"/>
                </a:solidFill>
              </a:rPr>
              <a:t>IF</a:t>
            </a:r>
            <a:endParaRPr lang="en-US" altLang="zh-CN">
              <a:solidFill>
                <a:srgbClr val="000000"/>
              </a:solidFill>
            </a:endParaRPr>
          </a:p>
          <a:p>
            <a:pPr algn="just"/>
            <a:r>
              <a:rPr lang="en-US" altLang="zh-CN">
                <a:solidFill>
                  <a:srgbClr val="000000"/>
                </a:solidFill>
              </a:rPr>
              <a:t>T0	PCoe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ARce</a:t>
            </a:r>
            <a:endParaRPr lang="en-US" altLang="zh-CN">
              <a:solidFill>
                <a:srgbClr val="000000"/>
              </a:solidFill>
            </a:endParaRPr>
          </a:p>
          <a:p>
            <a:pPr algn="just"/>
            <a:r>
              <a:rPr lang="en-US" altLang="zh-CN">
                <a:solidFill>
                  <a:srgbClr val="000000"/>
                </a:solidFill>
              </a:rPr>
              <a:t>T1	ARoe′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RD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DRce′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PCinc</a:t>
            </a:r>
            <a:endParaRPr lang="en-US" altLang="zh-CN">
              <a:solidFill>
                <a:srgbClr val="000000"/>
              </a:solidFill>
            </a:endParaRPr>
          </a:p>
          <a:p>
            <a:pPr algn="just"/>
            <a:r>
              <a:rPr lang="en-US" altLang="zh-CN">
                <a:solidFill>
                  <a:srgbClr val="000000"/>
                </a:solidFill>
              </a:rPr>
              <a:t>T2	DRoe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IRce</a:t>
            </a:r>
            <a:endParaRPr lang="en-US" altLang="zh-CN">
              <a:solidFill>
                <a:srgbClr val="000000"/>
              </a:solidFill>
            </a:endParaRPr>
          </a:p>
          <a:p>
            <a:pPr algn="just"/>
            <a:r>
              <a:rPr lang="en-US" altLang="zh-CN">
                <a:solidFill>
                  <a:srgbClr val="000000"/>
                </a:solidFill>
              </a:rPr>
              <a:t>T3	1→SOF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34553" name="Rectangle 25"/>
          <p:cNvSpPr>
            <a:spLocks noChangeArrowheads="1"/>
          </p:cNvSpPr>
          <p:nvPr/>
        </p:nvSpPr>
        <p:spPr bwMode="auto">
          <a:xfrm>
            <a:off x="2784476" y="5324475"/>
            <a:ext cx="4198938" cy="348843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34554" name="Text Box 26"/>
          <p:cNvSpPr txBox="1">
            <a:spLocks noChangeArrowheads="1"/>
          </p:cNvSpPr>
          <p:nvPr/>
        </p:nvSpPr>
        <p:spPr bwMode="auto">
          <a:xfrm>
            <a:off x="3403600" y="3424238"/>
            <a:ext cx="822325" cy="32385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/>
            <a:r>
              <a:rPr lang="en-US" altLang="zh-CN" sz="1600">
                <a:solidFill>
                  <a:schemeClr val="bg1"/>
                </a:solidFill>
                <a:ea typeface="宋体" panose="02010600030101010101" pitchFamily="2" charset="-122"/>
              </a:rPr>
              <a:t>0031</a:t>
            </a: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4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4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34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34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3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34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34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534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534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34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34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500"/>
                            </p:stCondLst>
                            <p:childTnLst>
                              <p:par>
                                <p:cTn id="43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34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34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1000"/>
                                        <p:tgtEl>
                                          <p:spTgt spid="534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534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000"/>
                            </p:stCondLst>
                            <p:childTnLst>
                              <p:par>
                                <p:cTn id="56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34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34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500"/>
                            </p:stCondLst>
                            <p:childTnLst>
                              <p:par>
                                <p:cTn id="64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5" dur="1000" fill="hold"/>
                                        <p:tgtEl>
                                          <p:spTgt spid="53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500"/>
                            </p:stCondLst>
                            <p:childTnLst>
                              <p:par>
                                <p:cTn id="6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34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34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9" grpId="0" animBg="1"/>
      <p:bldP spid="534540" grpId="0" animBg="1"/>
      <p:bldP spid="534541" grpId="0" animBg="1"/>
      <p:bldP spid="534542" grpId="0" animBg="1" autoUpdateAnimBg="0"/>
      <p:bldP spid="534543" grpId="0" animBg="1"/>
      <p:bldP spid="534544" grpId="0" animBg="1"/>
      <p:bldP spid="534545" grpId="0" animBg="1"/>
      <p:bldP spid="534546" grpId="0" animBg="1"/>
      <p:bldP spid="534547" grpId="0" animBg="1"/>
      <p:bldP spid="534548" grpId="0" animBg="1"/>
      <p:bldP spid="534549" grpId="0" animBg="1"/>
      <p:bldP spid="534550" grpId="0" animBg="1"/>
      <p:bldP spid="534551" grpId="0" animBg="1"/>
      <p:bldP spid="534553" grpId="0" animBg="1"/>
      <p:bldP spid="534553" grpId="1" animBg="1"/>
      <p:bldP spid="53455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09FF3-74B7-4E60-B35A-628D8B8FAF1E}" type="slidenum">
              <a:rPr lang="en-US" altLang="zh-CN"/>
            </a:fld>
            <a:endParaRPr lang="en-US" altLang="zh-CN"/>
          </a:p>
        </p:txBody>
      </p:sp>
      <p:sp>
        <p:nvSpPr>
          <p:cNvPr id="183316" name="Rectangle 20"/>
          <p:cNvSpPr>
            <a:spLocks noGrp="1" noChangeArrowheads="1"/>
          </p:cNvSpPr>
          <p:nvPr>
            <p:ph type="title"/>
          </p:nvPr>
        </p:nvSpPr>
        <p:spPr>
          <a:xfrm>
            <a:off x="0" y="788988"/>
            <a:ext cx="728663" cy="5522912"/>
          </a:xfrm>
        </p:spPr>
        <p:txBody>
          <a:bodyPr/>
          <a:lstStyle/>
          <a:p>
            <a:r>
              <a:rPr lang="zh-CN" altLang="en-US"/>
              <a:t>取指令阶段信息传递流程</a:t>
            </a:r>
            <a:endParaRPr lang="zh-CN" altLang="en-US"/>
          </a:p>
        </p:txBody>
      </p:sp>
      <p:sp>
        <p:nvSpPr>
          <p:cNvPr id="183306" name="Line 10"/>
          <p:cNvSpPr>
            <a:spLocks noChangeShapeType="1"/>
          </p:cNvSpPr>
          <p:nvPr/>
        </p:nvSpPr>
        <p:spPr bwMode="auto">
          <a:xfrm flipV="1">
            <a:off x="3649663" y="3167063"/>
            <a:ext cx="4762" cy="28257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83307" name="Line 11"/>
          <p:cNvSpPr>
            <a:spLocks noChangeShapeType="1"/>
          </p:cNvSpPr>
          <p:nvPr/>
        </p:nvSpPr>
        <p:spPr bwMode="auto">
          <a:xfrm flipV="1">
            <a:off x="3651250" y="2606675"/>
            <a:ext cx="0" cy="5715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83308" name="Line 12"/>
          <p:cNvSpPr>
            <a:spLocks noChangeShapeType="1"/>
          </p:cNvSpPr>
          <p:nvPr/>
        </p:nvSpPr>
        <p:spPr bwMode="auto">
          <a:xfrm flipH="1">
            <a:off x="2552700" y="2611438"/>
            <a:ext cx="1104900" cy="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83309" name="Text Box 13"/>
          <p:cNvSpPr txBox="1">
            <a:spLocks noChangeArrowheads="1"/>
          </p:cNvSpPr>
          <p:nvPr/>
        </p:nvSpPr>
        <p:spPr bwMode="auto">
          <a:xfrm>
            <a:off x="1970088" y="1524000"/>
            <a:ext cx="814387" cy="31750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AR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3311" name="Line 15"/>
          <p:cNvSpPr>
            <a:spLocks noChangeShapeType="1"/>
          </p:cNvSpPr>
          <p:nvPr/>
        </p:nvSpPr>
        <p:spPr bwMode="auto">
          <a:xfrm flipH="1" flipV="1">
            <a:off x="2379663" y="1252538"/>
            <a:ext cx="1587" cy="258762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83313" name="Line 17"/>
          <p:cNvSpPr>
            <a:spLocks noChangeShapeType="1"/>
          </p:cNvSpPr>
          <p:nvPr/>
        </p:nvSpPr>
        <p:spPr bwMode="auto">
          <a:xfrm flipV="1">
            <a:off x="2578100" y="1852613"/>
            <a:ext cx="0" cy="77152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83305" name="Text Box 9"/>
          <p:cNvSpPr txBox="1">
            <a:spLocks noChangeArrowheads="1"/>
          </p:cNvSpPr>
          <p:nvPr/>
        </p:nvSpPr>
        <p:spPr bwMode="auto">
          <a:xfrm>
            <a:off x="3413125" y="3430588"/>
            <a:ext cx="822325" cy="32385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/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PC 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83314" name="Object 18"/>
          <p:cNvGraphicFramePr>
            <a:graphicFrameLocks noChangeAspect="1"/>
          </p:cNvGraphicFramePr>
          <p:nvPr/>
        </p:nvGraphicFramePr>
        <p:xfrm>
          <a:off x="7024688" y="768350"/>
          <a:ext cx="1873250" cy="584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36" name="Visio" r:id="rId1" imgW="838200" imgH="2599055" progId="Visio.Drawing.11">
                  <p:embed/>
                </p:oleObj>
              </mc:Choice>
              <mc:Fallback>
                <p:oleObj name="Visio" r:id="rId1" imgW="838200" imgH="2599055" progId="Visio.Drawing.11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4688" y="768350"/>
                        <a:ext cx="1873250" cy="5845175"/>
                      </a:xfrm>
                      <a:prstGeom prst="rect">
                        <a:avLst/>
                      </a:prstGeom>
                      <a:solidFill>
                        <a:srgbClr val="6699FF"/>
                      </a:solidFill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000"/>
                                        <p:tgtEl>
                                          <p:spTgt spid="18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0"/>
                                        <p:tgtEl>
                                          <p:spTgt spid="18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3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6" grpId="0" animBg="1"/>
      <p:bldP spid="183307" grpId="0" animBg="1"/>
      <p:bldP spid="183308" grpId="0" animBg="1"/>
      <p:bldP spid="183309" grpId="0" animBg="1" autoUpdateAnimBg="0"/>
      <p:bldP spid="183311" grpId="0" animBg="1"/>
      <p:bldP spid="183313" grpId="0" animBg="1"/>
      <p:bldP spid="183305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98EBC-3B65-469F-9F29-8E49BFF7FB47}" type="slidenum">
              <a:rPr lang="en-US" altLang="zh-CN"/>
            </a:fld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取指令阶段微操作序列</a:t>
            </a:r>
            <a:endParaRPr lang="zh-CN" altLang="en-US"/>
          </a:p>
        </p:txBody>
      </p:sp>
      <p:sp>
        <p:nvSpPr>
          <p:cNvPr id="536580" name="Line 4"/>
          <p:cNvSpPr>
            <a:spLocks noChangeShapeType="1"/>
          </p:cNvSpPr>
          <p:nvPr/>
        </p:nvSpPr>
        <p:spPr bwMode="auto">
          <a:xfrm flipV="1">
            <a:off x="3646488" y="3167063"/>
            <a:ext cx="4762" cy="28257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36581" name="Line 5"/>
          <p:cNvSpPr>
            <a:spLocks noChangeShapeType="1"/>
          </p:cNvSpPr>
          <p:nvPr/>
        </p:nvSpPr>
        <p:spPr bwMode="auto">
          <a:xfrm flipV="1">
            <a:off x="3648075" y="2606675"/>
            <a:ext cx="0" cy="5715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36582" name="Line 6"/>
          <p:cNvSpPr>
            <a:spLocks noChangeShapeType="1"/>
          </p:cNvSpPr>
          <p:nvPr/>
        </p:nvSpPr>
        <p:spPr bwMode="auto">
          <a:xfrm flipH="1">
            <a:off x="2559050" y="2624138"/>
            <a:ext cx="1069975" cy="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36583" name="Text Box 7"/>
          <p:cNvSpPr txBox="1">
            <a:spLocks noChangeArrowheads="1"/>
          </p:cNvSpPr>
          <p:nvPr/>
        </p:nvSpPr>
        <p:spPr bwMode="auto">
          <a:xfrm>
            <a:off x="1970088" y="1524000"/>
            <a:ext cx="814387" cy="31750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0030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36584" name="Line 8"/>
          <p:cNvSpPr>
            <a:spLocks noChangeShapeType="1"/>
          </p:cNvSpPr>
          <p:nvPr/>
        </p:nvSpPr>
        <p:spPr bwMode="auto">
          <a:xfrm flipH="1" flipV="1">
            <a:off x="2379663" y="1270000"/>
            <a:ext cx="1587" cy="2413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36585" name="Line 9"/>
          <p:cNvSpPr>
            <a:spLocks noChangeShapeType="1"/>
          </p:cNvSpPr>
          <p:nvPr/>
        </p:nvSpPr>
        <p:spPr bwMode="auto">
          <a:xfrm flipV="1">
            <a:off x="2576513" y="1852613"/>
            <a:ext cx="0" cy="77152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36586" name="Text Box 10"/>
          <p:cNvSpPr txBox="1">
            <a:spLocks noChangeArrowheads="1"/>
          </p:cNvSpPr>
          <p:nvPr/>
        </p:nvSpPr>
        <p:spPr bwMode="auto">
          <a:xfrm>
            <a:off x="3409950" y="3430588"/>
            <a:ext cx="822325" cy="32385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/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0031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36587" name="Line 11"/>
          <p:cNvSpPr>
            <a:spLocks noChangeShapeType="1"/>
          </p:cNvSpPr>
          <p:nvPr/>
        </p:nvSpPr>
        <p:spPr bwMode="auto">
          <a:xfrm flipV="1">
            <a:off x="4821238" y="636588"/>
            <a:ext cx="1587" cy="811212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36588" name="Line 12"/>
          <p:cNvSpPr>
            <a:spLocks noChangeShapeType="1"/>
          </p:cNvSpPr>
          <p:nvPr/>
        </p:nvSpPr>
        <p:spPr bwMode="auto">
          <a:xfrm>
            <a:off x="4814888" y="642938"/>
            <a:ext cx="1952625" cy="4762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36589" name="Line 13"/>
          <p:cNvSpPr>
            <a:spLocks noChangeShapeType="1"/>
          </p:cNvSpPr>
          <p:nvPr/>
        </p:nvSpPr>
        <p:spPr bwMode="auto">
          <a:xfrm flipH="1">
            <a:off x="6748463" y="633413"/>
            <a:ext cx="3175" cy="885825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36590" name="Text Box 14"/>
          <p:cNvSpPr txBox="1">
            <a:spLocks noChangeArrowheads="1"/>
          </p:cNvSpPr>
          <p:nvPr/>
        </p:nvSpPr>
        <p:spPr bwMode="auto">
          <a:xfrm>
            <a:off x="6169025" y="1525588"/>
            <a:ext cx="814388" cy="323850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68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1600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36591" name="Line 15"/>
          <p:cNvSpPr>
            <a:spLocks noChangeShapeType="1"/>
          </p:cNvSpPr>
          <p:nvPr/>
        </p:nvSpPr>
        <p:spPr bwMode="auto">
          <a:xfrm>
            <a:off x="6753225" y="1858963"/>
            <a:ext cx="0" cy="249237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36592" name="Line 16"/>
          <p:cNvSpPr>
            <a:spLocks noChangeShapeType="1"/>
          </p:cNvSpPr>
          <p:nvPr/>
        </p:nvSpPr>
        <p:spPr bwMode="auto">
          <a:xfrm flipH="1">
            <a:off x="6753225" y="2135188"/>
            <a:ext cx="1588" cy="471487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36593" name="Line 17"/>
          <p:cNvSpPr>
            <a:spLocks noChangeShapeType="1"/>
          </p:cNvSpPr>
          <p:nvPr/>
        </p:nvSpPr>
        <p:spPr bwMode="auto">
          <a:xfrm flipH="1">
            <a:off x="2643188" y="2606675"/>
            <a:ext cx="4092575" cy="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36594" name="Line 18"/>
          <p:cNvSpPr>
            <a:spLocks noChangeShapeType="1"/>
          </p:cNvSpPr>
          <p:nvPr/>
        </p:nvSpPr>
        <p:spPr bwMode="auto">
          <a:xfrm>
            <a:off x="2663825" y="2597150"/>
            <a:ext cx="11113" cy="8128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36595" name="Text Box 19"/>
          <p:cNvSpPr txBox="1">
            <a:spLocks noChangeArrowheads="1"/>
          </p:cNvSpPr>
          <p:nvPr/>
        </p:nvSpPr>
        <p:spPr bwMode="auto">
          <a:xfrm>
            <a:off x="2259013" y="3417888"/>
            <a:ext cx="827087" cy="333375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68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仿宋" panose="02010609060101010101" charset="-122"/>
              </a:rPr>
              <a:t>1600</a:t>
            </a:r>
            <a:endParaRPr lang="en-US" altLang="zh-CN">
              <a:solidFill>
                <a:schemeClr val="tx1"/>
              </a:solidFill>
              <a:ea typeface="仿宋" panose="02010609060101010101" charset="-122"/>
            </a:endParaRPr>
          </a:p>
        </p:txBody>
      </p:sp>
      <p:sp>
        <p:nvSpPr>
          <p:cNvPr id="536596" name="Text Box 20"/>
          <p:cNvSpPr txBox="1">
            <a:spLocks noChangeArrowheads="1"/>
          </p:cNvSpPr>
          <p:nvPr/>
        </p:nvSpPr>
        <p:spPr bwMode="auto">
          <a:xfrm>
            <a:off x="3768725" y="1444625"/>
            <a:ext cx="1308100" cy="763588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r>
              <a:rPr lang="zh-CN" altLang="en-US">
                <a:solidFill>
                  <a:schemeClr val="tx1"/>
                </a:solidFill>
                <a:ea typeface="仿宋" panose="02010609060101010101" charset="-122"/>
              </a:rPr>
              <a:t>主存</a:t>
            </a:r>
            <a:endParaRPr lang="zh-CN" altLang="en-US">
              <a:solidFill>
                <a:schemeClr val="tx1"/>
              </a:solidFill>
              <a:ea typeface="仿宋" panose="02010609060101010101" charset="-122"/>
            </a:endParaRPr>
          </a:p>
          <a:p>
            <a:r>
              <a:rPr lang="en-US" altLang="zh-CN">
                <a:solidFill>
                  <a:schemeClr val="tx1"/>
                </a:solidFill>
                <a:ea typeface="仿宋" panose="02010609060101010101" charset="-122"/>
              </a:rPr>
              <a:t>MM</a:t>
            </a:r>
            <a:endParaRPr lang="en-US" altLang="zh-CN">
              <a:solidFill>
                <a:schemeClr val="tx1"/>
              </a:solidFill>
              <a:ea typeface="仿宋" panose="02010609060101010101" charset="-122"/>
            </a:endParaRPr>
          </a:p>
        </p:txBody>
      </p:sp>
      <p:sp>
        <p:nvSpPr>
          <p:cNvPr id="536597" name="Line 21"/>
          <p:cNvSpPr>
            <a:spLocks noChangeShapeType="1"/>
          </p:cNvSpPr>
          <p:nvPr/>
        </p:nvSpPr>
        <p:spPr bwMode="auto">
          <a:xfrm flipV="1">
            <a:off x="2374900" y="411163"/>
            <a:ext cx="1657350" cy="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36598" name="Line 22"/>
          <p:cNvSpPr>
            <a:spLocks noChangeShapeType="1"/>
          </p:cNvSpPr>
          <p:nvPr/>
        </p:nvSpPr>
        <p:spPr bwMode="auto">
          <a:xfrm flipH="1" flipV="1">
            <a:off x="2373313" y="393700"/>
            <a:ext cx="6350" cy="847725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36599" name="Line 23"/>
          <p:cNvSpPr>
            <a:spLocks noChangeShapeType="1"/>
          </p:cNvSpPr>
          <p:nvPr/>
        </p:nvSpPr>
        <p:spPr bwMode="auto">
          <a:xfrm>
            <a:off x="4022725" y="406400"/>
            <a:ext cx="1588" cy="1042988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36600" name="Line 24"/>
          <p:cNvSpPr>
            <a:spLocks noChangeShapeType="1"/>
          </p:cNvSpPr>
          <p:nvPr/>
        </p:nvSpPr>
        <p:spPr bwMode="auto">
          <a:xfrm>
            <a:off x="7080250" y="2339975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36601" name="Line 25"/>
          <p:cNvSpPr>
            <a:spLocks noChangeShapeType="1"/>
          </p:cNvSpPr>
          <p:nvPr/>
        </p:nvSpPr>
        <p:spPr bwMode="auto">
          <a:xfrm>
            <a:off x="2224088" y="3235325"/>
            <a:ext cx="3746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36602" name="Rectangle 26"/>
          <p:cNvSpPr>
            <a:spLocks noChangeArrowheads="1"/>
          </p:cNvSpPr>
          <p:nvPr/>
        </p:nvSpPr>
        <p:spPr bwMode="auto">
          <a:xfrm>
            <a:off x="1995488" y="4581525"/>
            <a:ext cx="5300662" cy="1835150"/>
          </a:xfrm>
          <a:prstGeom prst="rect">
            <a:avLst/>
          </a:prstGeom>
          <a:solidFill>
            <a:srgbClr val="E8EEF7"/>
          </a:solidFill>
          <a:ln w="9525" algn="ctr">
            <a:solidFill>
              <a:srgbClr val="4979C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>
                <a:solidFill>
                  <a:srgbClr val="000000"/>
                </a:solidFill>
              </a:rPr>
              <a:t>IF</a:t>
            </a:r>
            <a:endParaRPr lang="en-US" altLang="zh-CN">
              <a:solidFill>
                <a:srgbClr val="000000"/>
              </a:solidFill>
            </a:endParaRPr>
          </a:p>
          <a:p>
            <a:pPr algn="just"/>
            <a:r>
              <a:rPr lang="en-US" altLang="zh-CN">
                <a:solidFill>
                  <a:srgbClr val="000000"/>
                </a:solidFill>
              </a:rPr>
              <a:t>T0	PCoe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ARce</a:t>
            </a:r>
            <a:endParaRPr lang="en-US" altLang="zh-CN">
              <a:solidFill>
                <a:srgbClr val="000000"/>
              </a:solidFill>
            </a:endParaRPr>
          </a:p>
          <a:p>
            <a:pPr algn="just"/>
            <a:r>
              <a:rPr lang="en-US" altLang="zh-CN">
                <a:solidFill>
                  <a:srgbClr val="000000"/>
                </a:solidFill>
              </a:rPr>
              <a:t>T1	ARoe′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RD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DRce′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PCinc</a:t>
            </a:r>
            <a:endParaRPr lang="en-US" altLang="zh-CN">
              <a:solidFill>
                <a:srgbClr val="000000"/>
              </a:solidFill>
            </a:endParaRPr>
          </a:p>
          <a:p>
            <a:pPr algn="just"/>
            <a:r>
              <a:rPr lang="en-US" altLang="zh-CN">
                <a:solidFill>
                  <a:srgbClr val="000000"/>
                </a:solidFill>
              </a:rPr>
              <a:t>T2	DRoe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IRce</a:t>
            </a:r>
            <a:endParaRPr lang="en-US" altLang="zh-CN">
              <a:solidFill>
                <a:srgbClr val="000000"/>
              </a:solidFill>
            </a:endParaRPr>
          </a:p>
          <a:p>
            <a:pPr algn="just"/>
            <a:r>
              <a:rPr lang="en-US" altLang="zh-CN">
                <a:solidFill>
                  <a:srgbClr val="000000"/>
                </a:solidFill>
              </a:rPr>
              <a:t>T3	1→SOF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36603" name="Rectangle 27"/>
          <p:cNvSpPr>
            <a:spLocks noChangeArrowheads="1"/>
          </p:cNvSpPr>
          <p:nvPr/>
        </p:nvSpPr>
        <p:spPr bwMode="auto">
          <a:xfrm>
            <a:off x="2825750" y="5686425"/>
            <a:ext cx="1817688" cy="363131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6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6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53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36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536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536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36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36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53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36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5" dur="1000" fill="hold"/>
                                        <p:tgtEl>
                                          <p:spTgt spid="53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92" grpId="0" animBg="1"/>
      <p:bldP spid="536593" grpId="0" animBg="1"/>
      <p:bldP spid="536594" grpId="0" animBg="1"/>
      <p:bldP spid="536595" grpId="0" animBg="1" autoUpdateAnimBg="0"/>
      <p:bldP spid="536600" grpId="0" animBg="1"/>
      <p:bldP spid="536601" grpId="0" animBg="1"/>
      <p:bldP spid="536603" grpId="0" animBg="1"/>
      <p:bldP spid="536603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CD366-01ED-4FF9-94A2-DF87CC504CF0}" type="slidenum">
              <a:rPr lang="en-US" altLang="zh-CN"/>
            </a:fld>
            <a:endParaRPr lang="en-US" altLang="zh-CN"/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立即寻址</a:t>
            </a:r>
            <a:r>
              <a:rPr lang="en-US" altLang="zh-CN"/>
              <a:t>——</a:t>
            </a:r>
            <a:r>
              <a:rPr lang="zh-CN" altLang="en-US"/>
              <a:t>取源操作数</a:t>
            </a:r>
            <a:endParaRPr lang="zh-CN" altLang="en-US"/>
          </a:p>
        </p:txBody>
      </p:sp>
      <p:sp>
        <p:nvSpPr>
          <p:cNvPr id="248836" name="Line 4"/>
          <p:cNvSpPr>
            <a:spLocks noChangeShapeType="1"/>
          </p:cNvSpPr>
          <p:nvPr/>
        </p:nvSpPr>
        <p:spPr bwMode="auto">
          <a:xfrm flipV="1">
            <a:off x="3651250" y="3167063"/>
            <a:ext cx="4763" cy="28257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48837" name="Line 5"/>
          <p:cNvSpPr>
            <a:spLocks noChangeShapeType="1"/>
          </p:cNvSpPr>
          <p:nvPr/>
        </p:nvSpPr>
        <p:spPr bwMode="auto">
          <a:xfrm flipV="1">
            <a:off x="3652838" y="2606675"/>
            <a:ext cx="0" cy="5715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48838" name="Line 6"/>
          <p:cNvSpPr>
            <a:spLocks noChangeShapeType="1"/>
          </p:cNvSpPr>
          <p:nvPr/>
        </p:nvSpPr>
        <p:spPr bwMode="auto">
          <a:xfrm flipH="1">
            <a:off x="2559050" y="2624138"/>
            <a:ext cx="1079500" cy="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48839" name="Text Box 7"/>
          <p:cNvSpPr txBox="1">
            <a:spLocks noChangeArrowheads="1"/>
          </p:cNvSpPr>
          <p:nvPr/>
        </p:nvSpPr>
        <p:spPr bwMode="auto">
          <a:xfrm>
            <a:off x="1970088" y="1524000"/>
            <a:ext cx="814387" cy="31750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0031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48840" name="Line 8"/>
          <p:cNvSpPr>
            <a:spLocks noChangeShapeType="1"/>
          </p:cNvSpPr>
          <p:nvPr/>
        </p:nvSpPr>
        <p:spPr bwMode="auto">
          <a:xfrm flipH="1" flipV="1">
            <a:off x="2379663" y="1252538"/>
            <a:ext cx="1587" cy="258762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48841" name="Line 9"/>
          <p:cNvSpPr>
            <a:spLocks noChangeShapeType="1"/>
          </p:cNvSpPr>
          <p:nvPr/>
        </p:nvSpPr>
        <p:spPr bwMode="auto">
          <a:xfrm flipH="1" flipV="1">
            <a:off x="2574925" y="1852613"/>
            <a:ext cx="1588" cy="77152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48842" name="Text Box 10"/>
          <p:cNvSpPr txBox="1">
            <a:spLocks noChangeArrowheads="1"/>
          </p:cNvSpPr>
          <p:nvPr/>
        </p:nvSpPr>
        <p:spPr bwMode="auto">
          <a:xfrm>
            <a:off x="3414713" y="3430588"/>
            <a:ext cx="822325" cy="32385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/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0031 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48843" name="Rectangle 11"/>
          <p:cNvSpPr>
            <a:spLocks noChangeArrowheads="1"/>
          </p:cNvSpPr>
          <p:nvPr/>
        </p:nvSpPr>
        <p:spPr bwMode="auto">
          <a:xfrm>
            <a:off x="0" y="1661726"/>
            <a:ext cx="9144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48844" name="Line 12"/>
          <p:cNvSpPr>
            <a:spLocks noChangeShapeType="1"/>
          </p:cNvSpPr>
          <p:nvPr/>
        </p:nvSpPr>
        <p:spPr bwMode="auto">
          <a:xfrm>
            <a:off x="3048000" y="3194050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48845" name="Line 13"/>
          <p:cNvSpPr>
            <a:spLocks noChangeShapeType="1"/>
          </p:cNvSpPr>
          <p:nvPr/>
        </p:nvSpPr>
        <p:spPr bwMode="auto">
          <a:xfrm>
            <a:off x="2971800" y="1800225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587500" y="4443413"/>
            <a:ext cx="5300663" cy="1835150"/>
          </a:xfrm>
          <a:prstGeom prst="rect">
            <a:avLst/>
          </a:prstGeom>
          <a:solidFill>
            <a:srgbClr val="E8EEF7"/>
          </a:solidFill>
          <a:ln w="9525" algn="ctr">
            <a:solidFill>
              <a:srgbClr val="4979C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SOF</a:t>
            </a:r>
            <a:r>
              <a:rPr lang="zh-CN" altLang="en-US"/>
              <a:t>（</a:t>
            </a:r>
            <a:r>
              <a:rPr lang="en-US" altLang="zh-CN"/>
              <a:t>Source Operand Fetch</a:t>
            </a:r>
            <a:r>
              <a:rPr lang="zh-CN" altLang="en-US"/>
              <a:t>）</a:t>
            </a:r>
            <a:endParaRPr lang="zh-CN" altLang="en-US">
              <a:ea typeface="仿宋" panose="02010609060101010101" charset="-122"/>
            </a:endParaRPr>
          </a:p>
          <a:p>
            <a:pPr eaLnBrk="0" hangingPunct="0"/>
            <a:r>
              <a:rPr lang="fr-FR" altLang="zh-CN"/>
              <a:t>T0	PCoe</a:t>
            </a:r>
            <a:r>
              <a:rPr lang="zh-CN" altLang="fr-FR"/>
              <a:t>，</a:t>
            </a:r>
            <a:r>
              <a:rPr lang="fr-FR" altLang="zh-CN"/>
              <a:t>ARce</a:t>
            </a:r>
            <a:endParaRPr lang="fr-FR" altLang="zh-CN">
              <a:ea typeface="仿宋" panose="02010609060101010101" charset="-122"/>
            </a:endParaRPr>
          </a:p>
          <a:p>
            <a:pPr eaLnBrk="0" hangingPunct="0"/>
            <a:r>
              <a:rPr lang="fr-FR" altLang="zh-CN"/>
              <a:t>T1	ARoe′</a:t>
            </a:r>
            <a:r>
              <a:rPr lang="zh-CN" altLang="fr-FR"/>
              <a:t>，</a:t>
            </a:r>
            <a:r>
              <a:rPr lang="fr-FR" altLang="zh-CN"/>
              <a:t>RD</a:t>
            </a:r>
            <a:r>
              <a:rPr lang="zh-CN" altLang="fr-FR"/>
              <a:t>，</a:t>
            </a:r>
            <a:r>
              <a:rPr lang="fr-FR" altLang="zh-CN"/>
              <a:t>DRce′</a:t>
            </a:r>
            <a:r>
              <a:rPr lang="zh-CN" altLang="fr-FR"/>
              <a:t>，</a:t>
            </a:r>
            <a:r>
              <a:rPr lang="fr-FR" altLang="zh-CN"/>
              <a:t>PCinc</a:t>
            </a:r>
            <a:endParaRPr lang="fr-FR" altLang="zh-CN">
              <a:ea typeface="仿宋" panose="02010609060101010101" charset="-122"/>
            </a:endParaRPr>
          </a:p>
          <a:p>
            <a:pPr eaLnBrk="0" hangingPunct="0"/>
            <a:r>
              <a:rPr lang="fr-FR" altLang="zh-CN"/>
              <a:t>T2	DRoe</a:t>
            </a:r>
            <a:r>
              <a:rPr lang="zh-CN" altLang="fr-FR"/>
              <a:t>，</a:t>
            </a:r>
            <a:r>
              <a:rPr lang="fr-FR" altLang="zh-CN"/>
              <a:t>TRce</a:t>
            </a:r>
            <a:endParaRPr lang="fr-FR" altLang="zh-CN">
              <a:ea typeface="仿宋" panose="02010609060101010101" charset="-122"/>
            </a:endParaRPr>
          </a:p>
          <a:p>
            <a:pPr eaLnBrk="0" hangingPunct="0"/>
            <a:r>
              <a:rPr lang="fr-FR" altLang="zh-CN"/>
              <a:t>T3	1→DOF</a:t>
            </a:r>
            <a:endParaRPr lang="fr-FR" altLang="zh-CN"/>
          </a:p>
        </p:txBody>
      </p:sp>
      <p:sp>
        <p:nvSpPr>
          <p:cNvPr id="248847" name="Rectangle 15"/>
          <p:cNvSpPr>
            <a:spLocks noChangeArrowheads="1"/>
          </p:cNvSpPr>
          <p:nvPr/>
        </p:nvSpPr>
        <p:spPr bwMode="auto">
          <a:xfrm>
            <a:off x="2427288" y="4824248"/>
            <a:ext cx="1920875" cy="361543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623" y="6379458"/>
            <a:ext cx="2938178" cy="36933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r>
              <a:rPr lang="pt-BR" altLang="pt-BR" sz="240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MOV  #0100H,  R0</a:t>
            </a:r>
            <a:endParaRPr lang="zh-CN" altLang="en-US" sz="2400">
              <a:solidFill>
                <a:schemeClr val="accent2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8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24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24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24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24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4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8" dur="1000" fill="hold"/>
                                        <p:tgtEl>
                                          <p:spTgt spid="24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6" grpId="0" animBg="1"/>
      <p:bldP spid="248837" grpId="0" animBg="1"/>
      <p:bldP spid="248838" grpId="0" animBg="1"/>
      <p:bldP spid="248839" grpId="0" animBg="1" autoUpdateAnimBg="0"/>
      <p:bldP spid="248840" grpId="0" animBg="1"/>
      <p:bldP spid="248841" grpId="0" animBg="1"/>
      <p:bldP spid="248842" grpId="0" animBg="1" autoUpdateAnimBg="0"/>
      <p:bldP spid="248844" grpId="0" animBg="1"/>
      <p:bldP spid="248845" grpId="0" animBg="1"/>
      <p:bldP spid="248847" grpId="0" animBg="1"/>
      <p:bldP spid="248847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B1FD4-EA69-4DD5-B6DA-36E7F6795C6C}" type="slidenum">
              <a:rPr lang="en-US" altLang="zh-CN"/>
            </a:fld>
            <a:endParaRPr lang="en-US" altLang="zh-CN"/>
          </a:p>
        </p:txBody>
      </p:sp>
      <p:sp>
        <p:nvSpPr>
          <p:cNvPr id="249882" name="Rectangle 26"/>
          <p:cNvSpPr>
            <a:spLocks noChangeArrowheads="1"/>
          </p:cNvSpPr>
          <p:nvPr/>
        </p:nvSpPr>
        <p:spPr bwMode="auto">
          <a:xfrm>
            <a:off x="1587500" y="4443413"/>
            <a:ext cx="5287963" cy="1835150"/>
          </a:xfrm>
          <a:prstGeom prst="rect">
            <a:avLst/>
          </a:prstGeom>
          <a:solidFill>
            <a:srgbClr val="E8EEF7"/>
          </a:solidFill>
          <a:ln w="9525" algn="ctr">
            <a:solidFill>
              <a:srgbClr val="4979C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SOF</a:t>
            </a:r>
            <a:r>
              <a:rPr lang="zh-CN" altLang="en-US"/>
              <a:t>（</a:t>
            </a:r>
            <a:r>
              <a:rPr lang="en-US" altLang="zh-CN"/>
              <a:t>Source Operand Fetch</a:t>
            </a:r>
            <a:r>
              <a:rPr lang="zh-CN" altLang="en-US"/>
              <a:t>）</a:t>
            </a:r>
            <a:endParaRPr lang="zh-CN" altLang="en-US">
              <a:ea typeface="仿宋" panose="02010609060101010101" charset="-122"/>
            </a:endParaRPr>
          </a:p>
          <a:p>
            <a:pPr eaLnBrk="0" hangingPunct="0"/>
            <a:r>
              <a:rPr lang="fr-FR" altLang="zh-CN"/>
              <a:t>T0	PCoe</a:t>
            </a:r>
            <a:r>
              <a:rPr lang="zh-CN" altLang="fr-FR"/>
              <a:t>，</a:t>
            </a:r>
            <a:r>
              <a:rPr lang="fr-FR" altLang="zh-CN"/>
              <a:t>ARce</a:t>
            </a:r>
            <a:endParaRPr lang="fr-FR" altLang="zh-CN">
              <a:ea typeface="仿宋" panose="02010609060101010101" charset="-122"/>
            </a:endParaRPr>
          </a:p>
          <a:p>
            <a:pPr eaLnBrk="0" hangingPunct="0"/>
            <a:r>
              <a:rPr lang="fr-FR" altLang="zh-CN"/>
              <a:t>T1	ARoe′</a:t>
            </a:r>
            <a:r>
              <a:rPr lang="zh-CN" altLang="fr-FR"/>
              <a:t>，</a:t>
            </a:r>
            <a:r>
              <a:rPr lang="fr-FR" altLang="zh-CN"/>
              <a:t>RD</a:t>
            </a:r>
            <a:r>
              <a:rPr lang="zh-CN" altLang="fr-FR"/>
              <a:t>，</a:t>
            </a:r>
            <a:r>
              <a:rPr lang="fr-FR" altLang="zh-CN"/>
              <a:t>DRce′</a:t>
            </a:r>
            <a:r>
              <a:rPr lang="zh-CN" altLang="fr-FR"/>
              <a:t>，</a:t>
            </a:r>
            <a:r>
              <a:rPr lang="fr-FR" altLang="zh-CN"/>
              <a:t>PCinc</a:t>
            </a:r>
            <a:endParaRPr lang="fr-FR" altLang="zh-CN">
              <a:ea typeface="仿宋" panose="02010609060101010101" charset="-122"/>
            </a:endParaRPr>
          </a:p>
          <a:p>
            <a:pPr eaLnBrk="0" hangingPunct="0"/>
            <a:r>
              <a:rPr lang="fr-FR" altLang="zh-CN"/>
              <a:t>T2	DRoe</a:t>
            </a:r>
            <a:r>
              <a:rPr lang="zh-CN" altLang="fr-FR"/>
              <a:t>，</a:t>
            </a:r>
            <a:r>
              <a:rPr lang="fr-FR" altLang="zh-CN"/>
              <a:t>TRce</a:t>
            </a:r>
            <a:endParaRPr lang="fr-FR" altLang="zh-CN">
              <a:ea typeface="仿宋" panose="02010609060101010101" charset="-122"/>
            </a:endParaRPr>
          </a:p>
          <a:p>
            <a:pPr eaLnBrk="0" hangingPunct="0"/>
            <a:r>
              <a:rPr lang="fr-FR" altLang="zh-CN"/>
              <a:t>T3	1→DOF</a:t>
            </a:r>
            <a:endParaRPr lang="fr-FR" altLang="zh-CN"/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立即寻址</a:t>
            </a:r>
            <a:r>
              <a:rPr lang="en-US" altLang="zh-CN"/>
              <a:t>——</a:t>
            </a:r>
            <a:r>
              <a:rPr lang="zh-CN" altLang="en-US"/>
              <a:t>取源操作数</a:t>
            </a:r>
            <a:endParaRPr lang="zh-CN" altLang="en-US"/>
          </a:p>
        </p:txBody>
      </p:sp>
      <p:sp>
        <p:nvSpPr>
          <p:cNvPr id="249860" name="Line 4"/>
          <p:cNvSpPr>
            <a:spLocks noChangeShapeType="1"/>
          </p:cNvSpPr>
          <p:nvPr/>
        </p:nvSpPr>
        <p:spPr bwMode="auto">
          <a:xfrm flipV="1">
            <a:off x="3651250" y="3167063"/>
            <a:ext cx="4763" cy="28257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49861" name="Line 5"/>
          <p:cNvSpPr>
            <a:spLocks noChangeShapeType="1"/>
          </p:cNvSpPr>
          <p:nvPr/>
        </p:nvSpPr>
        <p:spPr bwMode="auto">
          <a:xfrm flipV="1">
            <a:off x="3652838" y="2606675"/>
            <a:ext cx="0" cy="5715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49862" name="Line 6"/>
          <p:cNvSpPr>
            <a:spLocks noChangeShapeType="1"/>
          </p:cNvSpPr>
          <p:nvPr/>
        </p:nvSpPr>
        <p:spPr bwMode="auto">
          <a:xfrm flipH="1">
            <a:off x="2559050" y="2624138"/>
            <a:ext cx="1079500" cy="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49863" name="Text Box 7"/>
          <p:cNvSpPr txBox="1">
            <a:spLocks noChangeArrowheads="1"/>
          </p:cNvSpPr>
          <p:nvPr/>
        </p:nvSpPr>
        <p:spPr bwMode="auto">
          <a:xfrm>
            <a:off x="1970088" y="1524000"/>
            <a:ext cx="814387" cy="31750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0031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49864" name="Line 8"/>
          <p:cNvSpPr>
            <a:spLocks noChangeShapeType="1"/>
          </p:cNvSpPr>
          <p:nvPr/>
        </p:nvSpPr>
        <p:spPr bwMode="auto">
          <a:xfrm flipH="1" flipV="1">
            <a:off x="2370138" y="1270000"/>
            <a:ext cx="1587" cy="2413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49865" name="Line 9"/>
          <p:cNvSpPr>
            <a:spLocks noChangeShapeType="1"/>
          </p:cNvSpPr>
          <p:nvPr/>
        </p:nvSpPr>
        <p:spPr bwMode="auto">
          <a:xfrm flipV="1">
            <a:off x="2576513" y="1843088"/>
            <a:ext cx="0" cy="78105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49866" name="Text Box 10"/>
          <p:cNvSpPr txBox="1">
            <a:spLocks noChangeArrowheads="1"/>
          </p:cNvSpPr>
          <p:nvPr/>
        </p:nvSpPr>
        <p:spPr bwMode="auto">
          <a:xfrm>
            <a:off x="3414713" y="3430588"/>
            <a:ext cx="822325" cy="32385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/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0031 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49867" name="Line 11"/>
          <p:cNvSpPr>
            <a:spLocks noChangeShapeType="1"/>
          </p:cNvSpPr>
          <p:nvPr/>
        </p:nvSpPr>
        <p:spPr bwMode="auto">
          <a:xfrm flipV="1">
            <a:off x="4821238" y="636588"/>
            <a:ext cx="1587" cy="811212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49868" name="Line 12"/>
          <p:cNvSpPr>
            <a:spLocks noChangeShapeType="1"/>
          </p:cNvSpPr>
          <p:nvPr/>
        </p:nvSpPr>
        <p:spPr bwMode="auto">
          <a:xfrm>
            <a:off x="4814888" y="642938"/>
            <a:ext cx="1952625" cy="4762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49869" name="Line 13"/>
          <p:cNvSpPr>
            <a:spLocks noChangeShapeType="1"/>
          </p:cNvSpPr>
          <p:nvPr/>
        </p:nvSpPr>
        <p:spPr bwMode="auto">
          <a:xfrm flipH="1">
            <a:off x="6748463" y="633413"/>
            <a:ext cx="3175" cy="885825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49870" name="Text Box 14"/>
          <p:cNvSpPr txBox="1">
            <a:spLocks noChangeArrowheads="1"/>
          </p:cNvSpPr>
          <p:nvPr/>
        </p:nvSpPr>
        <p:spPr bwMode="auto">
          <a:xfrm>
            <a:off x="6169025" y="1525588"/>
            <a:ext cx="814388" cy="323850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68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0100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49871" name="Line 15"/>
          <p:cNvSpPr>
            <a:spLocks noChangeShapeType="1"/>
          </p:cNvSpPr>
          <p:nvPr/>
        </p:nvSpPr>
        <p:spPr bwMode="auto">
          <a:xfrm>
            <a:off x="6753225" y="1858963"/>
            <a:ext cx="0" cy="249237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49872" name="Text Box 16"/>
          <p:cNvSpPr txBox="1">
            <a:spLocks noChangeArrowheads="1"/>
          </p:cNvSpPr>
          <p:nvPr/>
        </p:nvSpPr>
        <p:spPr bwMode="auto">
          <a:xfrm>
            <a:off x="3768725" y="1444625"/>
            <a:ext cx="1308100" cy="763588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0100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49873" name="Line 17"/>
          <p:cNvSpPr>
            <a:spLocks noChangeShapeType="1"/>
          </p:cNvSpPr>
          <p:nvPr/>
        </p:nvSpPr>
        <p:spPr bwMode="auto">
          <a:xfrm flipV="1">
            <a:off x="2365375" y="411163"/>
            <a:ext cx="1657350" cy="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49874" name="Line 18"/>
          <p:cNvSpPr>
            <a:spLocks noChangeShapeType="1"/>
          </p:cNvSpPr>
          <p:nvPr/>
        </p:nvSpPr>
        <p:spPr bwMode="auto">
          <a:xfrm flipH="1" flipV="1">
            <a:off x="2363788" y="393700"/>
            <a:ext cx="6350" cy="847725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49875" name="Line 19"/>
          <p:cNvSpPr>
            <a:spLocks noChangeShapeType="1"/>
          </p:cNvSpPr>
          <p:nvPr/>
        </p:nvSpPr>
        <p:spPr bwMode="auto">
          <a:xfrm>
            <a:off x="4013200" y="406400"/>
            <a:ext cx="1588" cy="1042988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49877" name="Line 21"/>
          <p:cNvSpPr>
            <a:spLocks noChangeShapeType="1"/>
          </p:cNvSpPr>
          <p:nvPr/>
        </p:nvSpPr>
        <p:spPr bwMode="auto">
          <a:xfrm>
            <a:off x="1624013" y="1308100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49878" name="Line 22"/>
          <p:cNvSpPr>
            <a:spLocks noChangeShapeType="1"/>
          </p:cNvSpPr>
          <p:nvPr/>
        </p:nvSpPr>
        <p:spPr bwMode="auto">
          <a:xfrm flipH="1">
            <a:off x="4573588" y="815975"/>
            <a:ext cx="3175" cy="3127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49879" name="Line 23"/>
          <p:cNvSpPr>
            <a:spLocks noChangeShapeType="1"/>
          </p:cNvSpPr>
          <p:nvPr/>
        </p:nvSpPr>
        <p:spPr bwMode="auto">
          <a:xfrm>
            <a:off x="7191375" y="1682750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49880" name="Line 24"/>
          <p:cNvSpPr>
            <a:spLocks noChangeShapeType="1"/>
          </p:cNvSpPr>
          <p:nvPr/>
        </p:nvSpPr>
        <p:spPr bwMode="auto">
          <a:xfrm>
            <a:off x="4451350" y="3776663"/>
            <a:ext cx="4635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49881" name="Rectangle 25"/>
          <p:cNvSpPr>
            <a:spLocks noChangeArrowheads="1"/>
          </p:cNvSpPr>
          <p:nvPr/>
        </p:nvSpPr>
        <p:spPr bwMode="auto">
          <a:xfrm>
            <a:off x="2411414" y="5157216"/>
            <a:ext cx="4030208" cy="426938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49883" name="Text Box 27"/>
          <p:cNvSpPr txBox="1">
            <a:spLocks noChangeArrowheads="1"/>
          </p:cNvSpPr>
          <p:nvPr/>
        </p:nvSpPr>
        <p:spPr bwMode="auto">
          <a:xfrm>
            <a:off x="3403600" y="3424238"/>
            <a:ext cx="822325" cy="32385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/>
            <a:r>
              <a:rPr lang="en-US" altLang="zh-CN" sz="1600">
                <a:solidFill>
                  <a:schemeClr val="bg1"/>
                </a:solidFill>
                <a:ea typeface="宋体" panose="02010600030101010101" pitchFamily="2" charset="-122"/>
              </a:rPr>
              <a:t>0032</a:t>
            </a: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3623" y="6379458"/>
            <a:ext cx="2938178" cy="36933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r>
              <a:rPr lang="pt-BR" altLang="pt-BR" sz="240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MOV  #0100H,  R0</a:t>
            </a:r>
            <a:endParaRPr lang="zh-CN" altLang="en-US" sz="2400">
              <a:solidFill>
                <a:schemeClr val="accent2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9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9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9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4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9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9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249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249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49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49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500"/>
                            </p:stCondLst>
                            <p:childTnLst>
                              <p:par>
                                <p:cTn id="43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9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9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1000"/>
                                        <p:tgtEl>
                                          <p:spTgt spid="249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249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000"/>
                            </p:stCondLst>
                            <p:childTnLst>
                              <p:par>
                                <p:cTn id="56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9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9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500"/>
                            </p:stCondLst>
                            <p:childTnLst>
                              <p:par>
                                <p:cTn id="6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9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9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0"/>
                            </p:stCondLst>
                            <p:childTnLst>
                              <p:par>
                                <p:cTn id="69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0" dur="1000" fill="hold"/>
                                        <p:tgtEl>
                                          <p:spTgt spid="24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7" grpId="0" animBg="1"/>
      <p:bldP spid="249868" grpId="0" animBg="1"/>
      <p:bldP spid="249869" grpId="0" animBg="1"/>
      <p:bldP spid="249870" grpId="0" animBg="1" autoUpdateAnimBg="0"/>
      <p:bldP spid="249871" grpId="0" animBg="1"/>
      <p:bldP spid="249872" grpId="0" animBg="1"/>
      <p:bldP spid="249873" grpId="0" animBg="1"/>
      <p:bldP spid="249874" grpId="0" animBg="1"/>
      <p:bldP spid="249875" grpId="0" animBg="1"/>
      <p:bldP spid="249877" grpId="0" animBg="1"/>
      <p:bldP spid="249878" grpId="0" animBg="1"/>
      <p:bldP spid="249879" grpId="0" animBg="1"/>
      <p:bldP spid="249880" grpId="0" animBg="1"/>
      <p:bldP spid="249881" grpId="0" animBg="1"/>
      <p:bldP spid="249881" grpId="1" animBg="1"/>
      <p:bldP spid="24988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F68D6-18E2-4148-A82B-4D460EE36286}" type="slidenum">
              <a:rPr lang="en-US" altLang="zh-CN"/>
            </a:fld>
            <a:endParaRPr lang="en-US" altLang="zh-CN"/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立即寻址</a:t>
            </a:r>
            <a:r>
              <a:rPr lang="en-US" altLang="zh-CN"/>
              <a:t>——</a:t>
            </a:r>
            <a:r>
              <a:rPr lang="zh-CN" altLang="en-US"/>
              <a:t>取源操作数</a:t>
            </a:r>
            <a:endParaRPr lang="zh-CN" altLang="en-US"/>
          </a:p>
        </p:txBody>
      </p:sp>
      <p:sp>
        <p:nvSpPr>
          <p:cNvPr id="250884" name="Line 4"/>
          <p:cNvSpPr>
            <a:spLocks noChangeShapeType="1"/>
          </p:cNvSpPr>
          <p:nvPr/>
        </p:nvSpPr>
        <p:spPr bwMode="auto">
          <a:xfrm flipV="1">
            <a:off x="3646488" y="3167063"/>
            <a:ext cx="4762" cy="28257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50887" name="Text Box 7"/>
          <p:cNvSpPr txBox="1">
            <a:spLocks noChangeArrowheads="1"/>
          </p:cNvSpPr>
          <p:nvPr/>
        </p:nvSpPr>
        <p:spPr bwMode="auto">
          <a:xfrm>
            <a:off x="1970088" y="1524000"/>
            <a:ext cx="814387" cy="31750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0031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50888" name="Line 8"/>
          <p:cNvSpPr>
            <a:spLocks noChangeShapeType="1"/>
          </p:cNvSpPr>
          <p:nvPr/>
        </p:nvSpPr>
        <p:spPr bwMode="auto">
          <a:xfrm flipH="1" flipV="1">
            <a:off x="2370138" y="1270000"/>
            <a:ext cx="1587" cy="2413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50890" name="Text Box 10"/>
          <p:cNvSpPr txBox="1">
            <a:spLocks noChangeArrowheads="1"/>
          </p:cNvSpPr>
          <p:nvPr/>
        </p:nvSpPr>
        <p:spPr bwMode="auto">
          <a:xfrm>
            <a:off x="3409950" y="3430588"/>
            <a:ext cx="822325" cy="32385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/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0032 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50891" name="Line 11"/>
          <p:cNvSpPr>
            <a:spLocks noChangeShapeType="1"/>
          </p:cNvSpPr>
          <p:nvPr/>
        </p:nvSpPr>
        <p:spPr bwMode="auto">
          <a:xfrm flipV="1">
            <a:off x="4821238" y="636588"/>
            <a:ext cx="1587" cy="811212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50892" name="Line 12"/>
          <p:cNvSpPr>
            <a:spLocks noChangeShapeType="1"/>
          </p:cNvSpPr>
          <p:nvPr/>
        </p:nvSpPr>
        <p:spPr bwMode="auto">
          <a:xfrm>
            <a:off x="4814888" y="642938"/>
            <a:ext cx="1952625" cy="4762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50893" name="Line 13"/>
          <p:cNvSpPr>
            <a:spLocks noChangeShapeType="1"/>
          </p:cNvSpPr>
          <p:nvPr/>
        </p:nvSpPr>
        <p:spPr bwMode="auto">
          <a:xfrm flipH="1">
            <a:off x="6748463" y="633413"/>
            <a:ext cx="3175" cy="885825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50894" name="Text Box 14"/>
          <p:cNvSpPr txBox="1">
            <a:spLocks noChangeArrowheads="1"/>
          </p:cNvSpPr>
          <p:nvPr/>
        </p:nvSpPr>
        <p:spPr bwMode="auto">
          <a:xfrm>
            <a:off x="6169025" y="1525588"/>
            <a:ext cx="814388" cy="323850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68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0100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50895" name="Line 15"/>
          <p:cNvSpPr>
            <a:spLocks noChangeShapeType="1"/>
          </p:cNvSpPr>
          <p:nvPr/>
        </p:nvSpPr>
        <p:spPr bwMode="auto">
          <a:xfrm>
            <a:off x="6753225" y="1858963"/>
            <a:ext cx="0" cy="249237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50896" name="Line 16"/>
          <p:cNvSpPr>
            <a:spLocks noChangeShapeType="1"/>
          </p:cNvSpPr>
          <p:nvPr/>
        </p:nvSpPr>
        <p:spPr bwMode="auto">
          <a:xfrm flipH="1">
            <a:off x="6753225" y="2135188"/>
            <a:ext cx="1588" cy="471487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50900" name="Text Box 20"/>
          <p:cNvSpPr txBox="1">
            <a:spLocks noChangeArrowheads="1"/>
          </p:cNvSpPr>
          <p:nvPr/>
        </p:nvSpPr>
        <p:spPr bwMode="auto">
          <a:xfrm>
            <a:off x="3768725" y="1444625"/>
            <a:ext cx="1308100" cy="763588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solidFill>
                  <a:schemeClr val="tx1"/>
                </a:solidFill>
                <a:ea typeface="宋体" panose="02010600030101010101" pitchFamily="2" charset="-122"/>
              </a:rPr>
              <a:t>主存</a:t>
            </a:r>
            <a:endParaRPr lang="zh-CN" altLang="en-US" sz="16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MM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50901" name="Line 21"/>
          <p:cNvSpPr>
            <a:spLocks noChangeShapeType="1"/>
          </p:cNvSpPr>
          <p:nvPr/>
        </p:nvSpPr>
        <p:spPr bwMode="auto">
          <a:xfrm flipV="1">
            <a:off x="2365375" y="411163"/>
            <a:ext cx="1657350" cy="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50902" name="Line 22"/>
          <p:cNvSpPr>
            <a:spLocks noChangeShapeType="1"/>
          </p:cNvSpPr>
          <p:nvPr/>
        </p:nvSpPr>
        <p:spPr bwMode="auto">
          <a:xfrm flipH="1" flipV="1">
            <a:off x="2363788" y="393700"/>
            <a:ext cx="6350" cy="847725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50903" name="Line 23"/>
          <p:cNvSpPr>
            <a:spLocks noChangeShapeType="1"/>
          </p:cNvSpPr>
          <p:nvPr/>
        </p:nvSpPr>
        <p:spPr bwMode="auto">
          <a:xfrm>
            <a:off x="4013200" y="406400"/>
            <a:ext cx="1588" cy="1042988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50904" name="Line 24"/>
          <p:cNvSpPr>
            <a:spLocks noChangeShapeType="1"/>
          </p:cNvSpPr>
          <p:nvPr/>
        </p:nvSpPr>
        <p:spPr bwMode="auto">
          <a:xfrm>
            <a:off x="7099300" y="2339975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50905" name="Line 25"/>
          <p:cNvSpPr>
            <a:spLocks noChangeShapeType="1"/>
          </p:cNvSpPr>
          <p:nvPr/>
        </p:nvSpPr>
        <p:spPr bwMode="auto">
          <a:xfrm>
            <a:off x="8080375" y="5222875"/>
            <a:ext cx="3746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50908" name="Rectangle 28"/>
          <p:cNvSpPr>
            <a:spLocks noChangeArrowheads="1"/>
          </p:cNvSpPr>
          <p:nvPr/>
        </p:nvSpPr>
        <p:spPr bwMode="auto">
          <a:xfrm>
            <a:off x="1587500" y="4443413"/>
            <a:ext cx="5287963" cy="1835150"/>
          </a:xfrm>
          <a:prstGeom prst="rect">
            <a:avLst/>
          </a:prstGeom>
          <a:solidFill>
            <a:srgbClr val="E8EEF7"/>
          </a:solidFill>
          <a:ln w="9525" algn="ctr">
            <a:solidFill>
              <a:srgbClr val="4979C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SOF</a:t>
            </a:r>
            <a:endParaRPr lang="en-US" altLang="zh-CN">
              <a:ea typeface="仿宋" panose="02010609060101010101" charset="-122"/>
            </a:endParaRPr>
          </a:p>
          <a:p>
            <a:pPr eaLnBrk="0" hangingPunct="0"/>
            <a:r>
              <a:rPr lang="fr-FR" altLang="zh-CN"/>
              <a:t>T0	PCoe</a:t>
            </a:r>
            <a:r>
              <a:rPr lang="zh-CN" altLang="fr-FR"/>
              <a:t>，</a:t>
            </a:r>
            <a:r>
              <a:rPr lang="fr-FR" altLang="zh-CN"/>
              <a:t>ARce</a:t>
            </a:r>
            <a:endParaRPr lang="fr-FR" altLang="zh-CN">
              <a:ea typeface="仿宋" panose="02010609060101010101" charset="-122"/>
            </a:endParaRPr>
          </a:p>
          <a:p>
            <a:pPr eaLnBrk="0" hangingPunct="0"/>
            <a:r>
              <a:rPr lang="fr-FR" altLang="zh-CN"/>
              <a:t>T1	ARoe′</a:t>
            </a:r>
            <a:r>
              <a:rPr lang="zh-CN" altLang="fr-FR"/>
              <a:t>，</a:t>
            </a:r>
            <a:r>
              <a:rPr lang="fr-FR" altLang="zh-CN"/>
              <a:t>RD</a:t>
            </a:r>
            <a:r>
              <a:rPr lang="zh-CN" altLang="fr-FR"/>
              <a:t>，</a:t>
            </a:r>
            <a:r>
              <a:rPr lang="fr-FR" altLang="zh-CN"/>
              <a:t>DRce′</a:t>
            </a:r>
            <a:r>
              <a:rPr lang="zh-CN" altLang="fr-FR"/>
              <a:t>，</a:t>
            </a:r>
            <a:r>
              <a:rPr lang="fr-FR" altLang="zh-CN"/>
              <a:t>PCinc</a:t>
            </a:r>
            <a:endParaRPr lang="fr-FR" altLang="zh-CN">
              <a:ea typeface="仿宋" panose="02010609060101010101" charset="-122"/>
            </a:endParaRPr>
          </a:p>
          <a:p>
            <a:pPr eaLnBrk="0" hangingPunct="0"/>
            <a:r>
              <a:rPr lang="fr-FR" altLang="zh-CN"/>
              <a:t>T2	DRoe</a:t>
            </a:r>
            <a:r>
              <a:rPr lang="zh-CN" altLang="fr-FR"/>
              <a:t>，</a:t>
            </a:r>
            <a:r>
              <a:rPr lang="fr-FR" altLang="zh-CN"/>
              <a:t>TRce</a:t>
            </a:r>
            <a:endParaRPr lang="fr-FR" altLang="zh-CN">
              <a:ea typeface="仿宋" panose="02010609060101010101" charset="-122"/>
            </a:endParaRPr>
          </a:p>
          <a:p>
            <a:pPr eaLnBrk="0" hangingPunct="0"/>
            <a:r>
              <a:rPr lang="fr-FR" altLang="zh-CN"/>
              <a:t>T3	1→DOF</a:t>
            </a:r>
            <a:endParaRPr lang="fr-FR" altLang="zh-CN"/>
          </a:p>
        </p:txBody>
      </p:sp>
      <p:sp>
        <p:nvSpPr>
          <p:cNvPr id="250907" name="Rectangle 27"/>
          <p:cNvSpPr>
            <a:spLocks noChangeArrowheads="1"/>
          </p:cNvSpPr>
          <p:nvPr/>
        </p:nvSpPr>
        <p:spPr bwMode="auto">
          <a:xfrm>
            <a:off x="2438400" y="5522976"/>
            <a:ext cx="1908175" cy="423333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50909" name="Line 29"/>
          <p:cNvSpPr>
            <a:spLocks noChangeShapeType="1"/>
          </p:cNvSpPr>
          <p:nvPr/>
        </p:nvSpPr>
        <p:spPr bwMode="auto">
          <a:xfrm>
            <a:off x="6764338" y="2606675"/>
            <a:ext cx="520700" cy="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50910" name="Line 30"/>
          <p:cNvSpPr>
            <a:spLocks noChangeShapeType="1"/>
          </p:cNvSpPr>
          <p:nvPr/>
        </p:nvSpPr>
        <p:spPr bwMode="auto">
          <a:xfrm>
            <a:off x="7278688" y="2592388"/>
            <a:ext cx="25400" cy="21844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50911" name="Text Box 31"/>
          <p:cNvSpPr txBox="1">
            <a:spLocks noChangeArrowheads="1"/>
          </p:cNvSpPr>
          <p:nvPr/>
        </p:nvSpPr>
        <p:spPr bwMode="auto">
          <a:xfrm>
            <a:off x="8096250" y="4511675"/>
            <a:ext cx="827088" cy="333375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68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0100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50912" name="Line 32"/>
          <p:cNvSpPr>
            <a:spLocks noChangeShapeType="1"/>
          </p:cNvSpPr>
          <p:nvPr/>
        </p:nvSpPr>
        <p:spPr bwMode="auto">
          <a:xfrm>
            <a:off x="7283450" y="4779963"/>
            <a:ext cx="765175" cy="127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50913" name="Line 33"/>
          <p:cNvSpPr>
            <a:spLocks noChangeShapeType="1"/>
          </p:cNvSpPr>
          <p:nvPr/>
        </p:nvSpPr>
        <p:spPr bwMode="auto">
          <a:xfrm flipH="1">
            <a:off x="7839075" y="4602163"/>
            <a:ext cx="249238" cy="4762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3623" y="6379458"/>
            <a:ext cx="2938178" cy="36933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r>
              <a:rPr lang="pt-BR" altLang="pt-BR" sz="240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MOV  #0100H,  R0</a:t>
            </a:r>
            <a:endParaRPr lang="zh-CN" altLang="en-US" sz="2400">
              <a:solidFill>
                <a:schemeClr val="accent2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0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0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5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50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5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5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5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0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0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25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5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9" dur="1000" fill="hold"/>
                                        <p:tgtEl>
                                          <p:spTgt spid="25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250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96" grpId="0" animBg="1"/>
      <p:bldP spid="250904" grpId="0" animBg="1"/>
      <p:bldP spid="250905" grpId="0" animBg="1"/>
      <p:bldP spid="250907" grpId="0" animBg="1"/>
      <p:bldP spid="250907" grpId="1" animBg="1"/>
      <p:bldP spid="250909" grpId="0" animBg="1"/>
      <p:bldP spid="250910" grpId="0" animBg="1"/>
      <p:bldP spid="250911" grpId="0" animBg="1" autoUpdateAnimBg="0"/>
      <p:bldP spid="250912" grpId="0" animBg="1"/>
      <p:bldP spid="2509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97A36-84BA-41C3-9D92-B9D17CF8B564}" type="slidenum">
              <a:rPr lang="en-US" altLang="zh-CN"/>
            </a:fld>
            <a:endParaRPr lang="en-US" altLang="zh-CN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寄存器寻址</a:t>
            </a:r>
            <a:r>
              <a:rPr lang="en-US" altLang="zh-CN"/>
              <a:t>——</a:t>
            </a:r>
            <a:r>
              <a:rPr lang="zh-CN" altLang="en-US"/>
              <a:t>取目的操作数</a:t>
            </a:r>
            <a:endParaRPr lang="zh-CN" altLang="en-US"/>
          </a:p>
        </p:txBody>
      </p:sp>
      <p:sp>
        <p:nvSpPr>
          <p:cNvPr id="185688" name="Text Box 344"/>
          <p:cNvSpPr txBox="1">
            <a:spLocks noChangeArrowheads="1"/>
          </p:cNvSpPr>
          <p:nvPr/>
        </p:nvSpPr>
        <p:spPr bwMode="auto">
          <a:xfrm>
            <a:off x="8096250" y="4511675"/>
            <a:ext cx="827088" cy="333375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68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0100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5689" name="Rectangle 345"/>
          <p:cNvSpPr>
            <a:spLocks noChangeArrowheads="1"/>
          </p:cNvSpPr>
          <p:nvPr/>
        </p:nvSpPr>
        <p:spPr bwMode="auto">
          <a:xfrm>
            <a:off x="1598613" y="2914650"/>
            <a:ext cx="5287962" cy="1104900"/>
          </a:xfrm>
          <a:prstGeom prst="rect">
            <a:avLst/>
          </a:prstGeom>
          <a:solidFill>
            <a:srgbClr val="E8EEF7"/>
          </a:solidFill>
          <a:ln w="9525" algn="ctr">
            <a:solidFill>
              <a:srgbClr val="4979C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fr-FR" altLang="en-US">
                <a:ea typeface="仿宋" panose="02010609060101010101" charset="-122"/>
              </a:rPr>
              <a:t>DOF</a:t>
            </a:r>
            <a:endParaRPr lang="fr-FR" altLang="en-US">
              <a:ea typeface="仿宋" panose="02010609060101010101" charset="-122"/>
            </a:endParaRPr>
          </a:p>
          <a:p>
            <a:r>
              <a:rPr lang="fr-FR" altLang="en-US">
                <a:ea typeface="仿宋" panose="02010609060101010101" charset="-122"/>
              </a:rPr>
              <a:t>T0	GRSoe, Ace</a:t>
            </a:r>
            <a:endParaRPr lang="fr-FR" altLang="en-US">
              <a:ea typeface="仿宋" panose="02010609060101010101" charset="-122"/>
            </a:endParaRPr>
          </a:p>
          <a:p>
            <a:r>
              <a:rPr lang="fr-FR" altLang="en-US">
                <a:ea typeface="仿宋" panose="02010609060101010101" charset="-122"/>
              </a:rPr>
              <a:t>T1	1→EXE</a:t>
            </a:r>
            <a:endParaRPr lang="fr-FR" altLang="en-US">
              <a:ea typeface="仿宋" panose="02010609060101010101" charset="-122"/>
            </a:endParaRPr>
          </a:p>
        </p:txBody>
      </p:sp>
      <p:sp>
        <p:nvSpPr>
          <p:cNvPr id="185690" name="Text Box 346"/>
          <p:cNvSpPr txBox="1">
            <a:spLocks noChangeArrowheads="1"/>
          </p:cNvSpPr>
          <p:nvPr/>
        </p:nvSpPr>
        <p:spPr bwMode="auto">
          <a:xfrm>
            <a:off x="8099425" y="5772150"/>
            <a:ext cx="798513" cy="5016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0" rIns="18000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GRS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5691" name="Line 347"/>
          <p:cNvSpPr>
            <a:spLocks noChangeShapeType="1"/>
          </p:cNvSpPr>
          <p:nvPr/>
        </p:nvSpPr>
        <p:spPr bwMode="auto">
          <a:xfrm>
            <a:off x="7480300" y="5699125"/>
            <a:ext cx="539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85692" name="Line 348"/>
          <p:cNvSpPr>
            <a:spLocks noChangeShapeType="1"/>
          </p:cNvSpPr>
          <p:nvPr/>
        </p:nvSpPr>
        <p:spPr bwMode="auto">
          <a:xfrm flipH="1">
            <a:off x="7777163" y="5886450"/>
            <a:ext cx="309562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85693" name="Line 349"/>
          <p:cNvSpPr>
            <a:spLocks noChangeShapeType="1"/>
          </p:cNvSpPr>
          <p:nvPr/>
        </p:nvSpPr>
        <p:spPr bwMode="auto">
          <a:xfrm flipH="1">
            <a:off x="7259638" y="5883275"/>
            <a:ext cx="490537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85694" name="Line 350"/>
          <p:cNvSpPr>
            <a:spLocks noChangeShapeType="1"/>
          </p:cNvSpPr>
          <p:nvPr/>
        </p:nvSpPr>
        <p:spPr bwMode="auto">
          <a:xfrm>
            <a:off x="7283450" y="5873750"/>
            <a:ext cx="0" cy="84613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85695" name="Line 351"/>
          <p:cNvSpPr>
            <a:spLocks noChangeShapeType="1"/>
          </p:cNvSpPr>
          <p:nvPr/>
        </p:nvSpPr>
        <p:spPr bwMode="auto">
          <a:xfrm flipH="1">
            <a:off x="5291138" y="6705600"/>
            <a:ext cx="1966912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85696" name="Line 352"/>
          <p:cNvSpPr>
            <a:spLocks noChangeShapeType="1"/>
          </p:cNvSpPr>
          <p:nvPr/>
        </p:nvSpPr>
        <p:spPr bwMode="auto">
          <a:xfrm flipV="1">
            <a:off x="5297488" y="6164263"/>
            <a:ext cx="0" cy="5334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85697" name="Line 353"/>
          <p:cNvSpPr>
            <a:spLocks noChangeShapeType="1"/>
          </p:cNvSpPr>
          <p:nvPr/>
        </p:nvSpPr>
        <p:spPr bwMode="auto">
          <a:xfrm>
            <a:off x="4848225" y="6486525"/>
            <a:ext cx="330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85698" name="Text Box 354"/>
          <p:cNvSpPr txBox="1">
            <a:spLocks noChangeArrowheads="1"/>
          </p:cNvSpPr>
          <p:nvPr/>
        </p:nvSpPr>
        <p:spPr bwMode="auto">
          <a:xfrm>
            <a:off x="4867275" y="5883275"/>
            <a:ext cx="827088" cy="30162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5699" name="Line 355"/>
          <p:cNvSpPr>
            <a:spLocks noChangeShapeType="1"/>
          </p:cNvSpPr>
          <p:nvPr/>
        </p:nvSpPr>
        <p:spPr bwMode="auto">
          <a:xfrm flipV="1">
            <a:off x="5294313" y="5503863"/>
            <a:ext cx="0" cy="35242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85700" name="Rectangle 356"/>
          <p:cNvSpPr>
            <a:spLocks noChangeArrowheads="1"/>
          </p:cNvSpPr>
          <p:nvPr/>
        </p:nvSpPr>
        <p:spPr bwMode="auto">
          <a:xfrm>
            <a:off x="2400300" y="3276600"/>
            <a:ext cx="1908175" cy="3794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85701" name="Line 357"/>
          <p:cNvSpPr>
            <a:spLocks noChangeShapeType="1"/>
          </p:cNvSpPr>
          <p:nvPr/>
        </p:nvSpPr>
        <p:spPr bwMode="auto">
          <a:xfrm flipH="1">
            <a:off x="7839075" y="4602163"/>
            <a:ext cx="249238" cy="4762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623" y="6379458"/>
            <a:ext cx="2938178" cy="36933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r>
              <a:rPr lang="pt-BR" altLang="pt-BR" sz="240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MOV  #0100H,  R0</a:t>
            </a:r>
            <a:endParaRPr lang="zh-CN" altLang="en-US" sz="2400">
              <a:solidFill>
                <a:schemeClr val="accent2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5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85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5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5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18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85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85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85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5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5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5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18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5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5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2" dur="1000" fill="hold"/>
                                        <p:tgtEl>
                                          <p:spTgt spid="1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690" grpId="0" animBg="1" autoUpdateAnimBg="0"/>
      <p:bldP spid="185691" grpId="0" animBg="1"/>
      <p:bldP spid="185692" grpId="0" animBg="1"/>
      <p:bldP spid="185693" grpId="0" animBg="1"/>
      <p:bldP spid="185694" grpId="0" animBg="1"/>
      <p:bldP spid="185695" grpId="0" animBg="1"/>
      <p:bldP spid="185696" grpId="0" animBg="1"/>
      <p:bldP spid="185697" grpId="0" animBg="1"/>
      <p:bldP spid="185698" grpId="0" animBg="1" autoUpdateAnimBg="0"/>
      <p:bldP spid="185699" grpId="0" animBg="1"/>
      <p:bldP spid="185700" grpId="0" animBg="1"/>
      <p:bldP spid="185700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F8C0F-124D-4EB5-B319-5CE91F003831}" type="slidenum">
              <a:rPr lang="en-US" altLang="zh-CN"/>
            </a:fld>
            <a:endParaRPr lang="en-US" altLang="zh-CN"/>
          </a:p>
        </p:txBody>
      </p:sp>
      <p:sp>
        <p:nvSpPr>
          <p:cNvPr id="2119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执行阶段</a:t>
            </a:r>
            <a:r>
              <a:rPr lang="en-US" altLang="zh-CN"/>
              <a:t>——MOV</a:t>
            </a:r>
            <a:endParaRPr lang="en-US" altLang="zh-CN"/>
          </a:p>
        </p:txBody>
      </p:sp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8077200" y="4511675"/>
            <a:ext cx="827088" cy="333375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68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0100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1978" name="Rectangle 10"/>
          <p:cNvSpPr>
            <a:spLocks noChangeArrowheads="1"/>
          </p:cNvSpPr>
          <p:nvPr/>
        </p:nvSpPr>
        <p:spPr bwMode="auto">
          <a:xfrm>
            <a:off x="1354138" y="1022350"/>
            <a:ext cx="4540250" cy="1104900"/>
          </a:xfrm>
          <a:prstGeom prst="rect">
            <a:avLst/>
          </a:prstGeom>
          <a:solidFill>
            <a:srgbClr val="E8EEF7"/>
          </a:solidFill>
          <a:ln w="9525" algn="ctr">
            <a:solidFill>
              <a:srgbClr val="4979C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spAutoFit/>
          </a:bodyPr>
          <a:lstStyle>
            <a:lvl1pPr indent="2698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/>
              <a:t>EXE</a:t>
            </a:r>
            <a:r>
              <a:rPr lang="zh-CN" altLang="en-US"/>
              <a:t>（</a:t>
            </a:r>
            <a:r>
              <a:rPr lang="en-US" altLang="zh-CN"/>
              <a:t>Execution</a:t>
            </a:r>
            <a:r>
              <a:rPr lang="zh-CN" altLang="en-US"/>
              <a:t>）</a:t>
            </a:r>
            <a:endParaRPr lang="zh-CN" altLang="en-US"/>
          </a:p>
          <a:p>
            <a:pPr algn="just"/>
            <a:r>
              <a:rPr lang="en-US" altLang="zh-CN"/>
              <a:t>T0	TRoe, GRSce</a:t>
            </a:r>
            <a:endParaRPr lang="en-US" altLang="zh-CN"/>
          </a:p>
          <a:p>
            <a:pPr algn="just"/>
            <a:r>
              <a:rPr lang="en-US" altLang="zh-CN"/>
              <a:t>T1	 END	</a:t>
            </a:r>
            <a:endParaRPr lang="fr-FR" altLang="en-US"/>
          </a:p>
        </p:txBody>
      </p:sp>
      <p:sp>
        <p:nvSpPr>
          <p:cNvPr id="211979" name="Line 11"/>
          <p:cNvSpPr>
            <a:spLocks noChangeShapeType="1"/>
          </p:cNvSpPr>
          <p:nvPr/>
        </p:nvSpPr>
        <p:spPr bwMode="auto">
          <a:xfrm flipH="1">
            <a:off x="7839075" y="4602163"/>
            <a:ext cx="249238" cy="4762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11980" name="Line 12"/>
          <p:cNvSpPr>
            <a:spLocks noChangeShapeType="1"/>
          </p:cNvSpPr>
          <p:nvPr/>
        </p:nvSpPr>
        <p:spPr bwMode="auto">
          <a:xfrm>
            <a:off x="7543800" y="4362450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11982" name="Line 14"/>
          <p:cNvSpPr>
            <a:spLocks noChangeShapeType="1"/>
          </p:cNvSpPr>
          <p:nvPr/>
        </p:nvSpPr>
        <p:spPr bwMode="auto">
          <a:xfrm flipH="1" flipV="1">
            <a:off x="7285038" y="4616450"/>
            <a:ext cx="546100" cy="0"/>
          </a:xfrm>
          <a:prstGeom prst="line">
            <a:avLst/>
          </a:prstGeom>
          <a:noFill/>
          <a:ln w="38100">
            <a:solidFill>
              <a:srgbClr val="CC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11996" name="Rectangle 28"/>
          <p:cNvSpPr>
            <a:spLocks noChangeArrowheads="1"/>
          </p:cNvSpPr>
          <p:nvPr/>
        </p:nvSpPr>
        <p:spPr bwMode="auto">
          <a:xfrm>
            <a:off x="2193925" y="1404284"/>
            <a:ext cx="2066925" cy="356781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11998" name="Line 30"/>
          <p:cNvSpPr>
            <a:spLocks noChangeShapeType="1"/>
          </p:cNvSpPr>
          <p:nvPr/>
        </p:nvSpPr>
        <p:spPr bwMode="auto">
          <a:xfrm flipV="1">
            <a:off x="7291388" y="4606925"/>
            <a:ext cx="4762" cy="1546225"/>
          </a:xfrm>
          <a:prstGeom prst="line">
            <a:avLst/>
          </a:prstGeom>
          <a:noFill/>
          <a:ln w="38100">
            <a:solidFill>
              <a:srgbClr val="CC99FF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11999" name="Line 31"/>
          <p:cNvSpPr>
            <a:spLocks noChangeShapeType="1"/>
          </p:cNvSpPr>
          <p:nvPr/>
        </p:nvSpPr>
        <p:spPr bwMode="auto">
          <a:xfrm>
            <a:off x="7275513" y="6169025"/>
            <a:ext cx="850900" cy="1588"/>
          </a:xfrm>
          <a:prstGeom prst="line">
            <a:avLst/>
          </a:prstGeom>
          <a:noFill/>
          <a:ln w="38100">
            <a:solidFill>
              <a:srgbClr val="CC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12000" name="Line 32"/>
          <p:cNvSpPr>
            <a:spLocks noChangeShapeType="1"/>
          </p:cNvSpPr>
          <p:nvPr/>
        </p:nvSpPr>
        <p:spPr bwMode="auto">
          <a:xfrm>
            <a:off x="8031163" y="6640513"/>
            <a:ext cx="5810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12001" name="Text Box 33"/>
          <p:cNvSpPr txBox="1">
            <a:spLocks noChangeArrowheads="1"/>
          </p:cNvSpPr>
          <p:nvPr/>
        </p:nvSpPr>
        <p:spPr bwMode="auto">
          <a:xfrm>
            <a:off x="8128000" y="5772150"/>
            <a:ext cx="798513" cy="501650"/>
          </a:xfrm>
          <a:prstGeom prst="rect">
            <a:avLst/>
          </a:prstGeom>
          <a:solidFill>
            <a:srgbClr val="CC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0" rIns="18000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0100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2002" name="Text Box 34"/>
          <p:cNvSpPr txBox="1">
            <a:spLocks noChangeArrowheads="1"/>
          </p:cNvSpPr>
          <p:nvPr/>
        </p:nvSpPr>
        <p:spPr bwMode="auto">
          <a:xfrm>
            <a:off x="4867275" y="5883275"/>
            <a:ext cx="827088" cy="30162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2003" name="Line 35"/>
          <p:cNvSpPr>
            <a:spLocks noChangeShapeType="1"/>
          </p:cNvSpPr>
          <p:nvPr/>
        </p:nvSpPr>
        <p:spPr bwMode="auto">
          <a:xfrm flipV="1">
            <a:off x="5294313" y="5503863"/>
            <a:ext cx="0" cy="35242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623" y="6379458"/>
            <a:ext cx="2938178" cy="36933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r>
              <a:rPr lang="pt-BR" altLang="pt-BR" sz="240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MOV  #0100H,  R0</a:t>
            </a:r>
            <a:endParaRPr lang="zh-CN" altLang="en-US" sz="2400">
              <a:solidFill>
                <a:schemeClr val="accent2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1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1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1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1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2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2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"/>
                                            </p:cond>
                                          </p:stCondLst>
                                        </p:cTn>
                                        <p:tgtEl>
                                          <p:spTgt spid="21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0" dur="1000" fill="hold"/>
                                        <p:tgtEl>
                                          <p:spTgt spid="21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9" grpId="0" animBg="1"/>
      <p:bldP spid="211980" grpId="0" animBg="1"/>
      <p:bldP spid="211982" grpId="0" animBg="1"/>
      <p:bldP spid="211996" grpId="0" animBg="1"/>
      <p:bldP spid="211996" grpId="1" animBg="1"/>
      <p:bldP spid="211998" grpId="0" animBg="1"/>
      <p:bldP spid="211999" grpId="0" animBg="1"/>
      <p:bldP spid="212000" grpId="0" animBg="1"/>
      <p:bldP spid="212001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E091C-1766-4E71-84C0-46E71D26A7A4}" type="slidenum">
              <a:rPr lang="en-US" altLang="zh-CN"/>
            </a:fld>
            <a:endParaRPr lang="en-US" altLang="zh-CN"/>
          </a:p>
        </p:txBody>
      </p:sp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指令</a:t>
            </a:r>
            <a:r>
              <a:rPr lang="pt-BR" altLang="zh-CN"/>
              <a:t>MOV  #0100H,  R0</a:t>
            </a:r>
            <a:r>
              <a:rPr lang="zh-CN" altLang="pt-BR"/>
              <a:t>的微操作序列</a:t>
            </a:r>
            <a:endParaRPr lang="zh-CN" altLang="en-US"/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fr-FR" altLang="zh-CN" sz="1800"/>
              <a:t>IF</a:t>
            </a:r>
            <a:r>
              <a:rPr lang="zh-CN" altLang="fr-FR" sz="1800"/>
              <a:t>（</a:t>
            </a:r>
            <a:r>
              <a:rPr lang="fr-FR" altLang="zh-CN" sz="1800"/>
              <a:t>Instruction Fetch</a:t>
            </a:r>
            <a:r>
              <a:rPr lang="zh-CN" altLang="fr-FR" sz="1800"/>
              <a:t>）</a:t>
            </a:r>
            <a:endParaRPr lang="zh-CN" altLang="fr-FR" sz="1800"/>
          </a:p>
          <a:p>
            <a:pPr marL="387350" lvl="1" indent="152400">
              <a:lnSpc>
                <a:spcPct val="90000"/>
              </a:lnSpc>
            </a:pPr>
            <a:r>
              <a:rPr lang="fr-FR" altLang="zh-CN" sz="1600"/>
              <a:t>T0	PCoe</a:t>
            </a:r>
            <a:r>
              <a:rPr lang="zh-CN" altLang="fr-FR" sz="1600"/>
              <a:t>，</a:t>
            </a:r>
            <a:r>
              <a:rPr lang="fr-FR" altLang="zh-CN" sz="1600"/>
              <a:t>ARce</a:t>
            </a:r>
            <a:endParaRPr lang="fr-FR" altLang="zh-CN" sz="1600"/>
          </a:p>
          <a:p>
            <a:pPr marL="387350" lvl="1" indent="152400">
              <a:lnSpc>
                <a:spcPct val="90000"/>
              </a:lnSpc>
            </a:pPr>
            <a:r>
              <a:rPr lang="fr-FR" altLang="zh-CN" sz="1600"/>
              <a:t>T1	ARoe′</a:t>
            </a:r>
            <a:r>
              <a:rPr lang="zh-CN" altLang="fr-FR" sz="1600"/>
              <a:t>，</a:t>
            </a:r>
            <a:r>
              <a:rPr lang="fr-FR" altLang="zh-CN" sz="1600"/>
              <a:t>RD</a:t>
            </a:r>
            <a:r>
              <a:rPr lang="zh-CN" altLang="fr-FR" sz="1600"/>
              <a:t>，</a:t>
            </a:r>
            <a:r>
              <a:rPr lang="fr-FR" altLang="zh-CN" sz="1600"/>
              <a:t>DRce′</a:t>
            </a:r>
            <a:r>
              <a:rPr lang="zh-CN" altLang="fr-FR" sz="1600"/>
              <a:t>，</a:t>
            </a:r>
            <a:r>
              <a:rPr lang="fr-FR" altLang="zh-CN" sz="1600"/>
              <a:t>PCinc</a:t>
            </a:r>
            <a:endParaRPr lang="fr-FR" altLang="zh-CN" sz="1600"/>
          </a:p>
          <a:p>
            <a:pPr marL="387350" lvl="1" indent="152400">
              <a:lnSpc>
                <a:spcPct val="90000"/>
              </a:lnSpc>
            </a:pPr>
            <a:r>
              <a:rPr lang="fr-FR" altLang="zh-CN" sz="1600"/>
              <a:t>T2	DRoe</a:t>
            </a:r>
            <a:r>
              <a:rPr lang="zh-CN" altLang="fr-FR" sz="1600"/>
              <a:t>，</a:t>
            </a:r>
            <a:r>
              <a:rPr lang="fr-FR" altLang="zh-CN" sz="1600"/>
              <a:t>IRce</a:t>
            </a:r>
            <a:endParaRPr lang="fr-FR" altLang="zh-CN" sz="1600"/>
          </a:p>
          <a:p>
            <a:pPr marL="387350" lvl="1" indent="152400">
              <a:lnSpc>
                <a:spcPct val="90000"/>
              </a:lnSpc>
            </a:pPr>
            <a:r>
              <a:rPr lang="fr-FR" altLang="zh-CN" sz="1600"/>
              <a:t>T3	1→SOF</a:t>
            </a:r>
            <a:endParaRPr lang="en-US" altLang="zh-CN" sz="1600"/>
          </a:p>
          <a:p>
            <a:pPr>
              <a:lnSpc>
                <a:spcPct val="90000"/>
              </a:lnSpc>
            </a:pPr>
            <a:r>
              <a:rPr lang="en-US" altLang="zh-CN" sz="1800"/>
              <a:t>SOF</a:t>
            </a:r>
            <a:r>
              <a:rPr lang="zh-CN" altLang="en-US" sz="1800"/>
              <a:t>（</a:t>
            </a:r>
            <a:r>
              <a:rPr lang="en-US" altLang="zh-CN" sz="1800"/>
              <a:t>Source Operand Fetch</a:t>
            </a:r>
            <a:r>
              <a:rPr lang="zh-CN" altLang="en-US" sz="1800"/>
              <a:t>）</a:t>
            </a:r>
            <a:endParaRPr lang="zh-CN" altLang="fr-FR" sz="1800"/>
          </a:p>
          <a:p>
            <a:pPr marL="387350" lvl="1" indent="152400">
              <a:lnSpc>
                <a:spcPct val="90000"/>
              </a:lnSpc>
            </a:pPr>
            <a:r>
              <a:rPr lang="fr-FR" altLang="zh-CN" sz="1600"/>
              <a:t>T0	PCoe</a:t>
            </a:r>
            <a:r>
              <a:rPr lang="zh-CN" altLang="fr-FR" sz="1600"/>
              <a:t>，</a:t>
            </a:r>
            <a:r>
              <a:rPr lang="fr-FR" altLang="zh-CN" sz="1600"/>
              <a:t>ARce</a:t>
            </a:r>
            <a:endParaRPr lang="fr-FR" altLang="zh-CN" sz="1600"/>
          </a:p>
          <a:p>
            <a:pPr marL="387350" lvl="1" indent="152400">
              <a:lnSpc>
                <a:spcPct val="90000"/>
              </a:lnSpc>
            </a:pPr>
            <a:r>
              <a:rPr lang="fr-FR" altLang="zh-CN" sz="1600"/>
              <a:t>T1	ARoe′</a:t>
            </a:r>
            <a:r>
              <a:rPr lang="zh-CN" altLang="fr-FR" sz="1600"/>
              <a:t>，</a:t>
            </a:r>
            <a:r>
              <a:rPr lang="fr-FR" altLang="zh-CN" sz="1600"/>
              <a:t>RD</a:t>
            </a:r>
            <a:r>
              <a:rPr lang="zh-CN" altLang="fr-FR" sz="1600"/>
              <a:t>，</a:t>
            </a:r>
            <a:r>
              <a:rPr lang="fr-FR" altLang="zh-CN" sz="1600"/>
              <a:t>DRce′</a:t>
            </a:r>
            <a:r>
              <a:rPr lang="zh-CN" altLang="fr-FR" sz="1600"/>
              <a:t>，</a:t>
            </a:r>
            <a:r>
              <a:rPr lang="fr-FR" altLang="zh-CN" sz="1600"/>
              <a:t>PCinc</a:t>
            </a:r>
            <a:endParaRPr lang="fr-FR" altLang="zh-CN" sz="1600"/>
          </a:p>
          <a:p>
            <a:pPr marL="387350" lvl="1" indent="152400">
              <a:lnSpc>
                <a:spcPct val="90000"/>
              </a:lnSpc>
            </a:pPr>
            <a:r>
              <a:rPr lang="fr-FR" altLang="zh-CN" sz="1600"/>
              <a:t>T2	DRoe</a:t>
            </a:r>
            <a:r>
              <a:rPr lang="zh-CN" altLang="fr-FR" sz="1600"/>
              <a:t>，</a:t>
            </a:r>
            <a:r>
              <a:rPr lang="fr-FR" altLang="zh-CN" sz="1600"/>
              <a:t>TRce</a:t>
            </a:r>
            <a:endParaRPr lang="fr-FR" altLang="zh-CN" sz="1600"/>
          </a:p>
          <a:p>
            <a:pPr marL="387350" lvl="1" indent="152400">
              <a:lnSpc>
                <a:spcPct val="90000"/>
              </a:lnSpc>
            </a:pPr>
            <a:r>
              <a:rPr lang="fr-FR" altLang="zh-CN" sz="1600"/>
              <a:t>T3	1→DOF</a:t>
            </a:r>
            <a:endParaRPr lang="en-US" altLang="zh-CN" sz="1600"/>
          </a:p>
          <a:p>
            <a:pPr>
              <a:lnSpc>
                <a:spcPct val="90000"/>
              </a:lnSpc>
            </a:pPr>
            <a:r>
              <a:rPr lang="en-US" altLang="zh-CN" sz="1800"/>
              <a:t>DOF</a:t>
            </a:r>
            <a:r>
              <a:rPr lang="zh-CN" altLang="en-US" sz="1800"/>
              <a:t>（</a:t>
            </a:r>
            <a:r>
              <a:rPr lang="en-US" altLang="zh-CN" sz="1800"/>
              <a:t>Destination Operand Fetch</a:t>
            </a:r>
            <a:r>
              <a:rPr lang="zh-CN" altLang="en-US" sz="1800"/>
              <a:t>）</a:t>
            </a:r>
            <a:endParaRPr lang="zh-CN" altLang="fr-FR" sz="1800"/>
          </a:p>
          <a:p>
            <a:pPr marL="387350" lvl="1" indent="152400">
              <a:lnSpc>
                <a:spcPct val="90000"/>
              </a:lnSpc>
            </a:pPr>
            <a:r>
              <a:rPr lang="fr-FR" altLang="zh-CN" sz="1600"/>
              <a:t>T0	GRSoe, Ace</a:t>
            </a:r>
            <a:endParaRPr lang="fr-FR" altLang="zh-CN" sz="1600"/>
          </a:p>
          <a:p>
            <a:pPr marL="387350" lvl="1" indent="152400">
              <a:lnSpc>
                <a:spcPct val="90000"/>
              </a:lnSpc>
            </a:pPr>
            <a:r>
              <a:rPr lang="fr-FR" altLang="zh-CN" sz="1600"/>
              <a:t>T1	1→EXE</a:t>
            </a:r>
            <a:endParaRPr lang="en-US" altLang="zh-CN" sz="1600"/>
          </a:p>
          <a:p>
            <a:pPr>
              <a:lnSpc>
                <a:spcPct val="90000"/>
              </a:lnSpc>
            </a:pPr>
            <a:r>
              <a:rPr lang="en-US" altLang="zh-CN" sz="1800"/>
              <a:t>EXE</a:t>
            </a:r>
            <a:r>
              <a:rPr lang="zh-CN" altLang="en-US" sz="1800"/>
              <a:t>（</a:t>
            </a:r>
            <a:r>
              <a:rPr lang="en-US" altLang="zh-CN" sz="1800"/>
              <a:t>Execution</a:t>
            </a:r>
            <a:r>
              <a:rPr lang="zh-CN" altLang="en-US" sz="1800"/>
              <a:t>）</a:t>
            </a:r>
            <a:endParaRPr lang="zh-CN" altLang="en-US" sz="1800"/>
          </a:p>
          <a:p>
            <a:pPr marL="387350" lvl="1" indent="152400">
              <a:lnSpc>
                <a:spcPct val="90000"/>
              </a:lnSpc>
            </a:pPr>
            <a:r>
              <a:rPr lang="en-US" altLang="zh-CN" sz="1600"/>
              <a:t>T0	TRoe, GRSce</a:t>
            </a:r>
            <a:endParaRPr lang="en-US" altLang="zh-CN" sz="1600"/>
          </a:p>
          <a:p>
            <a:pPr marL="387350" lvl="1" indent="152400">
              <a:lnSpc>
                <a:spcPct val="90000"/>
              </a:lnSpc>
            </a:pPr>
            <a:r>
              <a:rPr lang="en-US" altLang="zh-CN" sz="1600"/>
              <a:t>T1	END</a:t>
            </a:r>
            <a:endParaRPr lang="en-US" altLang="zh-CN" sz="1600"/>
          </a:p>
        </p:txBody>
      </p:sp>
      <p:sp>
        <p:nvSpPr>
          <p:cNvPr id="48947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zh-CN" altLang="zh-CN" sz="18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D1189-8484-46BF-A264-33E51435FB3A}" type="slidenum">
              <a:rPr lang="en-US" altLang="zh-CN"/>
            </a:fld>
            <a:endParaRPr lang="en-US" altLang="zh-CN"/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执行阶段</a:t>
            </a:r>
            <a:r>
              <a:rPr lang="en-US" altLang="zh-CN"/>
              <a:t>——</a:t>
            </a:r>
            <a:r>
              <a:rPr lang="en-US" altLang="zh-CN">
                <a:solidFill>
                  <a:schemeClr val="accent2"/>
                </a:solidFill>
              </a:rPr>
              <a:t>ADD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587779" name="Text Box 3"/>
          <p:cNvSpPr txBox="1">
            <a:spLocks noChangeArrowheads="1"/>
          </p:cNvSpPr>
          <p:nvPr/>
        </p:nvSpPr>
        <p:spPr bwMode="auto">
          <a:xfrm>
            <a:off x="8077200" y="4511675"/>
            <a:ext cx="827088" cy="333375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68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0100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87780" name="Text Box 4"/>
          <p:cNvSpPr txBox="1">
            <a:spLocks noChangeArrowheads="1"/>
          </p:cNvSpPr>
          <p:nvPr/>
        </p:nvSpPr>
        <p:spPr bwMode="auto">
          <a:xfrm>
            <a:off x="4867275" y="5883275"/>
            <a:ext cx="827088" cy="30162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AAAA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87781" name="Line 5"/>
          <p:cNvSpPr>
            <a:spLocks noChangeShapeType="1"/>
          </p:cNvSpPr>
          <p:nvPr/>
        </p:nvSpPr>
        <p:spPr bwMode="auto">
          <a:xfrm flipV="1">
            <a:off x="5294313" y="5503863"/>
            <a:ext cx="0" cy="35242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87782" name="Line 6"/>
          <p:cNvSpPr>
            <a:spLocks noChangeShapeType="1"/>
          </p:cNvSpPr>
          <p:nvPr/>
        </p:nvSpPr>
        <p:spPr bwMode="auto">
          <a:xfrm flipH="1">
            <a:off x="7839075" y="4602163"/>
            <a:ext cx="249238" cy="4762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87783" name="Line 7"/>
          <p:cNvSpPr>
            <a:spLocks noChangeShapeType="1"/>
          </p:cNvSpPr>
          <p:nvPr/>
        </p:nvSpPr>
        <p:spPr bwMode="auto">
          <a:xfrm>
            <a:off x="7543800" y="4362450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87784" name="Line 8"/>
          <p:cNvSpPr>
            <a:spLocks noChangeShapeType="1"/>
          </p:cNvSpPr>
          <p:nvPr/>
        </p:nvSpPr>
        <p:spPr bwMode="auto">
          <a:xfrm>
            <a:off x="4397375" y="5043488"/>
            <a:ext cx="3746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87785" name="Line 9"/>
          <p:cNvSpPr>
            <a:spLocks noChangeShapeType="1"/>
          </p:cNvSpPr>
          <p:nvPr/>
        </p:nvSpPr>
        <p:spPr bwMode="auto">
          <a:xfrm flipH="1" flipV="1">
            <a:off x="7246938" y="4578350"/>
            <a:ext cx="574675" cy="1905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87786" name="Line 10"/>
          <p:cNvSpPr>
            <a:spLocks noChangeShapeType="1"/>
          </p:cNvSpPr>
          <p:nvPr/>
        </p:nvSpPr>
        <p:spPr bwMode="auto">
          <a:xfrm>
            <a:off x="7283450" y="4562475"/>
            <a:ext cx="6350" cy="21590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87787" name="Line 11"/>
          <p:cNvSpPr>
            <a:spLocks noChangeShapeType="1"/>
          </p:cNvSpPr>
          <p:nvPr/>
        </p:nvSpPr>
        <p:spPr bwMode="auto">
          <a:xfrm>
            <a:off x="6226175" y="6707188"/>
            <a:ext cx="1054100" cy="635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87788" name="Line 12"/>
          <p:cNvSpPr>
            <a:spLocks noChangeShapeType="1"/>
          </p:cNvSpPr>
          <p:nvPr/>
        </p:nvSpPr>
        <p:spPr bwMode="auto">
          <a:xfrm>
            <a:off x="6216650" y="5484813"/>
            <a:ext cx="20638" cy="12192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87789" name="AutoShape 13"/>
          <p:cNvSpPr>
            <a:spLocks noChangeArrowheads="1"/>
          </p:cNvSpPr>
          <p:nvPr/>
        </p:nvSpPr>
        <p:spPr bwMode="auto">
          <a:xfrm rot="10800000">
            <a:off x="4848225" y="4895850"/>
            <a:ext cx="1828800" cy="59055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FFFF"/>
          </a:solidFill>
          <a:ln w="9525" algn="ctr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lIns="0" tIns="0" rIns="0" bIns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ea typeface="仿宋" panose="02010609060101010101" charset="-122"/>
              </a:rPr>
              <a:t>ALU</a:t>
            </a:r>
            <a:endParaRPr lang="en-US" altLang="zh-CN">
              <a:solidFill>
                <a:schemeClr val="tx1"/>
              </a:solidFill>
              <a:ea typeface="仿宋" panose="02010609060101010101" charset="-122"/>
            </a:endParaRPr>
          </a:p>
        </p:txBody>
      </p:sp>
      <p:sp>
        <p:nvSpPr>
          <p:cNvPr id="587790" name="Line 14"/>
          <p:cNvSpPr>
            <a:spLocks noChangeShapeType="1"/>
          </p:cNvSpPr>
          <p:nvPr/>
        </p:nvSpPr>
        <p:spPr bwMode="auto">
          <a:xfrm flipH="1" flipV="1">
            <a:off x="5761038" y="3929063"/>
            <a:ext cx="0" cy="950912"/>
          </a:xfrm>
          <a:prstGeom prst="line">
            <a:avLst/>
          </a:prstGeom>
          <a:noFill/>
          <a:ln w="38100">
            <a:solidFill>
              <a:srgbClr val="CC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87791" name="AutoShape 15"/>
          <p:cNvSpPr>
            <a:spLocks noChangeArrowheads="1"/>
          </p:cNvSpPr>
          <p:nvPr/>
        </p:nvSpPr>
        <p:spPr bwMode="auto">
          <a:xfrm rot="10800000">
            <a:off x="4949825" y="3549650"/>
            <a:ext cx="1495425" cy="390525"/>
          </a:xfrm>
          <a:prstGeom prst="parallelogram">
            <a:avLst>
              <a:gd name="adj" fmla="val 110960"/>
            </a:avLst>
          </a:prstGeom>
          <a:solidFill>
            <a:srgbClr val="CC99FF"/>
          </a:solidFill>
          <a:ln w="9525" algn="ctr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lIns="0" tIns="0" rIns="0" bIns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ea typeface="仿宋" panose="02010609060101010101" charset="-122"/>
              </a:rPr>
              <a:t>ABAA</a:t>
            </a:r>
            <a:endParaRPr lang="en-US" altLang="zh-CN">
              <a:solidFill>
                <a:schemeClr val="tx1"/>
              </a:solidFill>
              <a:ea typeface="仿宋" panose="02010609060101010101" charset="-122"/>
            </a:endParaRPr>
          </a:p>
        </p:txBody>
      </p:sp>
      <p:sp>
        <p:nvSpPr>
          <p:cNvPr id="587792" name="Line 16"/>
          <p:cNvSpPr>
            <a:spLocks noChangeShapeType="1"/>
          </p:cNvSpPr>
          <p:nvPr/>
        </p:nvSpPr>
        <p:spPr bwMode="auto">
          <a:xfrm flipH="1" flipV="1">
            <a:off x="5489575" y="4497388"/>
            <a:ext cx="0" cy="390525"/>
          </a:xfrm>
          <a:prstGeom prst="line">
            <a:avLst/>
          </a:prstGeom>
          <a:noFill/>
          <a:ln w="38100">
            <a:solidFill>
              <a:srgbClr val="FF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87793" name="Line 17"/>
          <p:cNvSpPr>
            <a:spLocks noChangeShapeType="1"/>
          </p:cNvSpPr>
          <p:nvPr/>
        </p:nvSpPr>
        <p:spPr bwMode="auto">
          <a:xfrm flipH="1">
            <a:off x="3983038" y="4513263"/>
            <a:ext cx="1520825" cy="1587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87794" name="Line 18"/>
          <p:cNvSpPr>
            <a:spLocks noChangeShapeType="1"/>
          </p:cNvSpPr>
          <p:nvPr/>
        </p:nvSpPr>
        <p:spPr bwMode="auto">
          <a:xfrm flipH="1">
            <a:off x="3027363" y="4718050"/>
            <a:ext cx="568325" cy="1588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87795" name="Line 19"/>
          <p:cNvSpPr>
            <a:spLocks noChangeShapeType="1"/>
          </p:cNvSpPr>
          <p:nvPr/>
        </p:nvSpPr>
        <p:spPr bwMode="auto">
          <a:xfrm>
            <a:off x="6264275" y="4025900"/>
            <a:ext cx="393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87796" name="Line 20"/>
          <p:cNvSpPr>
            <a:spLocks noChangeShapeType="1"/>
          </p:cNvSpPr>
          <p:nvPr/>
        </p:nvSpPr>
        <p:spPr bwMode="auto">
          <a:xfrm>
            <a:off x="3632200" y="4175125"/>
            <a:ext cx="5556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87797" name="Text Box 21"/>
          <p:cNvSpPr txBox="1">
            <a:spLocks noChangeArrowheads="1"/>
          </p:cNvSpPr>
          <p:nvPr/>
        </p:nvSpPr>
        <p:spPr bwMode="auto">
          <a:xfrm>
            <a:off x="3587750" y="4319588"/>
            <a:ext cx="354013" cy="817562"/>
          </a:xfrm>
          <a:prstGeom prst="rect">
            <a:avLst/>
          </a:prstGeom>
          <a:solidFill>
            <a:srgbClr val="FF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b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b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W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87798" name="Line 22"/>
          <p:cNvSpPr>
            <a:spLocks noChangeShapeType="1"/>
          </p:cNvSpPr>
          <p:nvPr/>
        </p:nvSpPr>
        <p:spPr bwMode="auto">
          <a:xfrm flipH="1" flipV="1">
            <a:off x="5757863" y="3221038"/>
            <a:ext cx="0" cy="322262"/>
          </a:xfrm>
          <a:prstGeom prst="line">
            <a:avLst/>
          </a:prstGeom>
          <a:noFill/>
          <a:ln w="38100">
            <a:solidFill>
              <a:srgbClr val="CC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87799" name="Text Box 23"/>
          <p:cNvSpPr txBox="1">
            <a:spLocks noChangeArrowheads="1"/>
          </p:cNvSpPr>
          <p:nvPr/>
        </p:nvSpPr>
        <p:spPr bwMode="auto">
          <a:xfrm>
            <a:off x="8099425" y="5772150"/>
            <a:ext cx="798513" cy="501650"/>
          </a:xfrm>
          <a:prstGeom prst="rect">
            <a:avLst/>
          </a:prstGeom>
          <a:solidFill>
            <a:srgbClr val="CCCC00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0" rIns="18000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GRS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87800" name="Line 24"/>
          <p:cNvSpPr>
            <a:spLocks noChangeShapeType="1"/>
          </p:cNvSpPr>
          <p:nvPr/>
        </p:nvSpPr>
        <p:spPr bwMode="auto">
          <a:xfrm flipH="1">
            <a:off x="7777163" y="5886450"/>
            <a:ext cx="309562" cy="0"/>
          </a:xfrm>
          <a:prstGeom prst="line">
            <a:avLst/>
          </a:prstGeom>
          <a:noFill/>
          <a:ln w="38100">
            <a:solidFill>
              <a:srgbClr val="CCCC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87801" name="Text Box 25"/>
          <p:cNvSpPr txBox="1">
            <a:spLocks noChangeArrowheads="1"/>
          </p:cNvSpPr>
          <p:nvPr/>
        </p:nvSpPr>
        <p:spPr bwMode="auto">
          <a:xfrm>
            <a:off x="1957388" y="1503363"/>
            <a:ext cx="852487" cy="352425"/>
          </a:xfrm>
          <a:prstGeom prst="rect">
            <a:avLst/>
          </a:prstGeom>
          <a:solidFill>
            <a:srgbClr val="CCCC00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AR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87802" name="Line 26"/>
          <p:cNvSpPr>
            <a:spLocks noChangeShapeType="1"/>
          </p:cNvSpPr>
          <p:nvPr/>
        </p:nvSpPr>
        <p:spPr bwMode="auto">
          <a:xfrm flipH="1">
            <a:off x="2374900" y="1279525"/>
            <a:ext cx="3175" cy="225425"/>
          </a:xfrm>
          <a:prstGeom prst="line">
            <a:avLst/>
          </a:prstGeom>
          <a:noFill/>
          <a:ln w="38100">
            <a:solidFill>
              <a:srgbClr val="CCCC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87803" name="Rectangle 27"/>
          <p:cNvSpPr>
            <a:spLocks noChangeArrowheads="1"/>
          </p:cNvSpPr>
          <p:nvPr/>
        </p:nvSpPr>
        <p:spPr bwMode="auto">
          <a:xfrm>
            <a:off x="1354138" y="839788"/>
            <a:ext cx="4868862" cy="1470025"/>
          </a:xfrm>
          <a:prstGeom prst="rect">
            <a:avLst/>
          </a:prstGeom>
          <a:solidFill>
            <a:srgbClr val="E8EEF7"/>
          </a:solidFill>
          <a:ln w="9525" algn="ctr">
            <a:solidFill>
              <a:srgbClr val="4979C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spAutoFit/>
          </a:bodyPr>
          <a:lstStyle>
            <a:lvl1pPr indent="2698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fr-FR" altLang="zh-CN">
                <a:solidFill>
                  <a:srgbClr val="000000"/>
                </a:solidFill>
              </a:rPr>
              <a:t>EXE</a:t>
            </a:r>
            <a:endParaRPr lang="fr-FR" altLang="zh-CN">
              <a:solidFill>
                <a:srgbClr val="000000"/>
              </a:solidFill>
            </a:endParaRPr>
          </a:p>
          <a:p>
            <a:pPr algn="just"/>
            <a:r>
              <a:rPr lang="fr-FR" altLang="zh-CN">
                <a:solidFill>
                  <a:srgbClr val="000000"/>
                </a:solidFill>
              </a:rPr>
              <a:t>T0	TRoe, ADD, SVce, PSWce</a:t>
            </a:r>
            <a:endParaRPr lang="fr-FR" altLang="zh-CN">
              <a:solidFill>
                <a:srgbClr val="000000"/>
              </a:solidFill>
            </a:endParaRPr>
          </a:p>
          <a:p>
            <a:pPr algn="just"/>
            <a:r>
              <a:rPr lang="fr-FR" altLang="zh-CN">
                <a:solidFill>
                  <a:srgbClr val="000000"/>
                </a:solidFill>
              </a:rPr>
              <a:t>T1	Soe, GRSce</a:t>
            </a:r>
            <a:endParaRPr lang="fr-FR" altLang="zh-CN">
              <a:solidFill>
                <a:srgbClr val="000000"/>
              </a:solidFill>
            </a:endParaRPr>
          </a:p>
          <a:p>
            <a:pPr algn="just"/>
            <a:r>
              <a:rPr lang="fr-FR" altLang="zh-CN">
                <a:solidFill>
                  <a:srgbClr val="000000"/>
                </a:solidFill>
              </a:rPr>
              <a:t>T2	END</a:t>
            </a:r>
            <a:endParaRPr lang="fr-FR" altLang="en-US">
              <a:solidFill>
                <a:srgbClr val="000000"/>
              </a:solidFill>
            </a:endParaRPr>
          </a:p>
        </p:txBody>
      </p:sp>
      <p:sp>
        <p:nvSpPr>
          <p:cNvPr id="587804" name="Rectangle 28"/>
          <p:cNvSpPr>
            <a:spLocks noChangeArrowheads="1"/>
          </p:cNvSpPr>
          <p:nvPr/>
        </p:nvSpPr>
        <p:spPr bwMode="auto">
          <a:xfrm>
            <a:off x="2168525" y="1204383"/>
            <a:ext cx="3715808" cy="38946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87806" name="Rectangle 30"/>
          <p:cNvSpPr>
            <a:spLocks noChangeArrowheads="1"/>
          </p:cNvSpPr>
          <p:nvPr/>
        </p:nvSpPr>
        <p:spPr bwMode="auto">
          <a:xfrm>
            <a:off x="311150" y="169863"/>
            <a:ext cx="4105275" cy="37465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4979C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spAutoFit/>
          </a:bodyPr>
          <a:lstStyle>
            <a:lvl1pPr indent="2698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如果是</a:t>
            </a:r>
            <a:r>
              <a:rPr lang="en-US" altLang="zh-CN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ADD  #0100H,  R0</a:t>
            </a:r>
            <a:endParaRPr lang="en-US" altLang="zh-CN">
              <a:solidFill>
                <a:schemeClr val="accent2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58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7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7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pTgt spid="58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8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87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587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8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87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87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58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58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58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0"/>
                                        <p:tgtEl>
                                          <p:spTgt spid="58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58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87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87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1"/>
                                            </p:cond>
                                          </p:stCondLst>
                                        </p:cTn>
                                        <p:tgtEl>
                                          <p:spTgt spid="58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23" presetClass="entr" presetSubtype="16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87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87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5"/>
                                            </p:cond>
                                          </p:stCondLst>
                                        </p:cTn>
                                        <p:tgtEl>
                                          <p:spTgt spid="58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87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8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58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8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8" dur="1000" fill="hold"/>
                                        <p:tgtEl>
                                          <p:spTgt spid="58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82" grpId="0" animBg="1"/>
      <p:bldP spid="587783" grpId="0" animBg="1"/>
      <p:bldP spid="587784" grpId="0" animBg="1"/>
      <p:bldP spid="587785" grpId="0" animBg="1"/>
      <p:bldP spid="587786" grpId="0" animBg="1"/>
      <p:bldP spid="587787" grpId="0" animBg="1"/>
      <p:bldP spid="587788" grpId="0" animBg="1"/>
      <p:bldP spid="587789" grpId="0" animBg="1"/>
      <p:bldP spid="587790" grpId="0" animBg="1"/>
      <p:bldP spid="587791" grpId="0" animBg="1"/>
      <p:bldP spid="587792" grpId="0" animBg="1"/>
      <p:bldP spid="587793" grpId="0" animBg="1"/>
      <p:bldP spid="587794" grpId="0" animBg="1"/>
      <p:bldP spid="587795" grpId="0" animBg="1"/>
      <p:bldP spid="587796" grpId="0" animBg="1"/>
      <p:bldP spid="587797" grpId="0" animBg="1" autoUpdateAnimBg="0"/>
      <p:bldP spid="587798" grpId="0" animBg="1"/>
      <p:bldP spid="587804" grpId="0" animBg="1"/>
      <p:bldP spid="587804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BEACF-A677-4E0E-ACDE-3590DC4BD305}" type="slidenum">
              <a:rPr lang="en-US" altLang="zh-CN"/>
            </a:fld>
            <a:endParaRPr lang="en-US" altLang="zh-CN"/>
          </a:p>
        </p:txBody>
      </p:sp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执行阶段</a:t>
            </a:r>
            <a:r>
              <a:rPr lang="en-US" altLang="zh-CN"/>
              <a:t>——</a:t>
            </a:r>
            <a:r>
              <a:rPr lang="zh-CN" altLang="en-US"/>
              <a:t>存结果到寄存器</a:t>
            </a:r>
            <a:endParaRPr lang="zh-CN" altLang="en-US"/>
          </a:p>
        </p:txBody>
      </p:sp>
      <p:sp>
        <p:nvSpPr>
          <p:cNvPr id="589828" name="Text Box 4"/>
          <p:cNvSpPr txBox="1">
            <a:spLocks noChangeArrowheads="1"/>
          </p:cNvSpPr>
          <p:nvPr/>
        </p:nvSpPr>
        <p:spPr bwMode="auto">
          <a:xfrm>
            <a:off x="4867275" y="5883275"/>
            <a:ext cx="827088" cy="30162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AAAA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89829" name="Line 5"/>
          <p:cNvSpPr>
            <a:spLocks noChangeShapeType="1"/>
          </p:cNvSpPr>
          <p:nvPr/>
        </p:nvSpPr>
        <p:spPr bwMode="auto">
          <a:xfrm flipV="1">
            <a:off x="5275263" y="5503863"/>
            <a:ext cx="0" cy="35242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89831" name="AutoShape 7"/>
          <p:cNvSpPr>
            <a:spLocks noChangeArrowheads="1"/>
          </p:cNvSpPr>
          <p:nvPr/>
        </p:nvSpPr>
        <p:spPr bwMode="auto">
          <a:xfrm rot="10800000">
            <a:off x="4949825" y="3549650"/>
            <a:ext cx="1495425" cy="390525"/>
          </a:xfrm>
          <a:prstGeom prst="parallelogram">
            <a:avLst>
              <a:gd name="adj" fmla="val 110960"/>
            </a:avLst>
          </a:prstGeom>
          <a:solidFill>
            <a:srgbClr val="CC99FF"/>
          </a:solidFill>
          <a:ln w="9525" algn="ctr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lIns="0" tIns="0" rIns="0" bIns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ea typeface="仿宋" panose="02010609060101010101" charset="-122"/>
              </a:rPr>
              <a:t>ABAA</a:t>
            </a:r>
            <a:endParaRPr lang="en-US" altLang="zh-CN">
              <a:solidFill>
                <a:schemeClr val="tx1"/>
              </a:solidFill>
              <a:ea typeface="仿宋" panose="02010609060101010101" charset="-122"/>
            </a:endParaRPr>
          </a:p>
        </p:txBody>
      </p:sp>
      <p:sp>
        <p:nvSpPr>
          <p:cNvPr id="589832" name="Line 8"/>
          <p:cNvSpPr>
            <a:spLocks noChangeShapeType="1"/>
          </p:cNvSpPr>
          <p:nvPr/>
        </p:nvSpPr>
        <p:spPr bwMode="auto">
          <a:xfrm flipH="1">
            <a:off x="3503613" y="4556125"/>
            <a:ext cx="568325" cy="1588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89833" name="Text Box 9"/>
          <p:cNvSpPr txBox="1">
            <a:spLocks noChangeArrowheads="1"/>
          </p:cNvSpPr>
          <p:nvPr/>
        </p:nvSpPr>
        <p:spPr bwMode="auto">
          <a:xfrm>
            <a:off x="4064000" y="4414838"/>
            <a:ext cx="715963" cy="293687"/>
          </a:xfrm>
          <a:prstGeom prst="rect">
            <a:avLst/>
          </a:prstGeom>
          <a:solidFill>
            <a:srgbClr val="FF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PSW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89834" name="Line 10"/>
          <p:cNvSpPr>
            <a:spLocks noChangeShapeType="1"/>
          </p:cNvSpPr>
          <p:nvPr/>
        </p:nvSpPr>
        <p:spPr bwMode="auto">
          <a:xfrm flipH="1" flipV="1">
            <a:off x="5757863" y="3221038"/>
            <a:ext cx="0" cy="322262"/>
          </a:xfrm>
          <a:prstGeom prst="line">
            <a:avLst/>
          </a:prstGeom>
          <a:noFill/>
          <a:ln w="38100">
            <a:solidFill>
              <a:srgbClr val="CC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89835" name="Line 11"/>
          <p:cNvSpPr>
            <a:spLocks noChangeShapeType="1"/>
          </p:cNvSpPr>
          <p:nvPr/>
        </p:nvSpPr>
        <p:spPr bwMode="auto">
          <a:xfrm flipH="1" flipV="1">
            <a:off x="5757863" y="2622550"/>
            <a:ext cx="0" cy="542925"/>
          </a:xfrm>
          <a:prstGeom prst="line">
            <a:avLst/>
          </a:prstGeom>
          <a:noFill/>
          <a:ln w="38100">
            <a:solidFill>
              <a:srgbClr val="CC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89836" name="Line 12"/>
          <p:cNvSpPr>
            <a:spLocks noChangeShapeType="1"/>
          </p:cNvSpPr>
          <p:nvPr/>
        </p:nvSpPr>
        <p:spPr bwMode="auto">
          <a:xfrm>
            <a:off x="5757863" y="2624138"/>
            <a:ext cx="1543050" cy="3175"/>
          </a:xfrm>
          <a:prstGeom prst="line">
            <a:avLst/>
          </a:prstGeom>
          <a:noFill/>
          <a:ln w="38100">
            <a:solidFill>
              <a:srgbClr val="CC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89838" name="Line 14"/>
          <p:cNvSpPr>
            <a:spLocks noChangeShapeType="1"/>
          </p:cNvSpPr>
          <p:nvPr/>
        </p:nvSpPr>
        <p:spPr bwMode="auto">
          <a:xfrm>
            <a:off x="6013450" y="3268663"/>
            <a:ext cx="3222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89841" name="Rectangle 17"/>
          <p:cNvSpPr>
            <a:spLocks noChangeArrowheads="1"/>
          </p:cNvSpPr>
          <p:nvPr/>
        </p:nvSpPr>
        <p:spPr bwMode="auto">
          <a:xfrm>
            <a:off x="1019175" y="4252913"/>
            <a:ext cx="4826000" cy="1470025"/>
          </a:xfrm>
          <a:prstGeom prst="rect">
            <a:avLst/>
          </a:prstGeom>
          <a:solidFill>
            <a:srgbClr val="E8EEF7"/>
          </a:solidFill>
          <a:ln w="9525" algn="ctr">
            <a:solidFill>
              <a:srgbClr val="4979C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spAutoFit/>
          </a:bodyPr>
          <a:lstStyle>
            <a:lvl1pPr indent="2698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fr-FR" altLang="zh-CN">
                <a:solidFill>
                  <a:srgbClr val="000000"/>
                </a:solidFill>
              </a:rPr>
              <a:t>EXE</a:t>
            </a:r>
            <a:endParaRPr lang="fr-FR" altLang="zh-CN">
              <a:solidFill>
                <a:srgbClr val="000000"/>
              </a:solidFill>
            </a:endParaRPr>
          </a:p>
          <a:p>
            <a:pPr algn="just"/>
            <a:r>
              <a:rPr lang="fr-FR" altLang="zh-CN">
                <a:solidFill>
                  <a:srgbClr val="000000"/>
                </a:solidFill>
              </a:rPr>
              <a:t>T0	TRoe, ADD, SVce, PSWce</a:t>
            </a:r>
            <a:endParaRPr lang="fr-FR" altLang="zh-CN">
              <a:solidFill>
                <a:srgbClr val="000000"/>
              </a:solidFill>
            </a:endParaRPr>
          </a:p>
          <a:p>
            <a:pPr algn="just"/>
            <a:r>
              <a:rPr lang="fr-FR" altLang="zh-CN">
                <a:solidFill>
                  <a:srgbClr val="000000"/>
                </a:solidFill>
              </a:rPr>
              <a:t>T1	Soe, GRSce</a:t>
            </a:r>
            <a:endParaRPr lang="fr-FR" altLang="zh-CN">
              <a:solidFill>
                <a:srgbClr val="000000"/>
              </a:solidFill>
            </a:endParaRPr>
          </a:p>
          <a:p>
            <a:pPr algn="just"/>
            <a:r>
              <a:rPr lang="fr-FR" altLang="zh-CN">
                <a:solidFill>
                  <a:srgbClr val="000000"/>
                </a:solidFill>
              </a:rPr>
              <a:t>T2	END</a:t>
            </a:r>
            <a:endParaRPr lang="fr-FR" altLang="en-US">
              <a:solidFill>
                <a:srgbClr val="000000"/>
              </a:solidFill>
            </a:endParaRPr>
          </a:p>
        </p:txBody>
      </p:sp>
      <p:sp>
        <p:nvSpPr>
          <p:cNvPr id="589842" name="Rectangle 18"/>
          <p:cNvSpPr>
            <a:spLocks noChangeArrowheads="1"/>
          </p:cNvSpPr>
          <p:nvPr/>
        </p:nvSpPr>
        <p:spPr bwMode="auto">
          <a:xfrm>
            <a:off x="1846263" y="5003676"/>
            <a:ext cx="1701800" cy="347256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89848" name="Text Box 24"/>
          <p:cNvSpPr txBox="1">
            <a:spLocks noChangeArrowheads="1"/>
          </p:cNvSpPr>
          <p:nvPr/>
        </p:nvSpPr>
        <p:spPr bwMode="auto">
          <a:xfrm>
            <a:off x="8077200" y="4511675"/>
            <a:ext cx="827088" cy="333375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68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0100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89849" name="Line 25"/>
          <p:cNvSpPr>
            <a:spLocks noChangeShapeType="1"/>
          </p:cNvSpPr>
          <p:nvPr/>
        </p:nvSpPr>
        <p:spPr bwMode="auto">
          <a:xfrm flipH="1">
            <a:off x="7839075" y="4602163"/>
            <a:ext cx="249238" cy="4762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89852" name="Line 28"/>
          <p:cNvSpPr>
            <a:spLocks noChangeShapeType="1"/>
          </p:cNvSpPr>
          <p:nvPr/>
        </p:nvSpPr>
        <p:spPr bwMode="auto">
          <a:xfrm flipV="1">
            <a:off x="7291388" y="2644775"/>
            <a:ext cx="11112" cy="3508375"/>
          </a:xfrm>
          <a:prstGeom prst="line">
            <a:avLst/>
          </a:prstGeom>
          <a:noFill/>
          <a:ln w="38100">
            <a:solidFill>
              <a:srgbClr val="CC99FF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89853" name="Line 29"/>
          <p:cNvSpPr>
            <a:spLocks noChangeShapeType="1"/>
          </p:cNvSpPr>
          <p:nvPr/>
        </p:nvSpPr>
        <p:spPr bwMode="auto">
          <a:xfrm>
            <a:off x="7275513" y="6169025"/>
            <a:ext cx="850900" cy="1588"/>
          </a:xfrm>
          <a:prstGeom prst="line">
            <a:avLst/>
          </a:prstGeom>
          <a:noFill/>
          <a:ln w="38100">
            <a:solidFill>
              <a:srgbClr val="CC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89854" name="Line 30"/>
          <p:cNvSpPr>
            <a:spLocks noChangeShapeType="1"/>
          </p:cNvSpPr>
          <p:nvPr/>
        </p:nvSpPr>
        <p:spPr bwMode="auto">
          <a:xfrm>
            <a:off x="8031163" y="6640513"/>
            <a:ext cx="5810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89855" name="Text Box 31"/>
          <p:cNvSpPr txBox="1">
            <a:spLocks noChangeArrowheads="1"/>
          </p:cNvSpPr>
          <p:nvPr/>
        </p:nvSpPr>
        <p:spPr bwMode="auto">
          <a:xfrm>
            <a:off x="8128000" y="5772150"/>
            <a:ext cx="798513" cy="501650"/>
          </a:xfrm>
          <a:prstGeom prst="rect">
            <a:avLst/>
          </a:prstGeom>
          <a:solidFill>
            <a:srgbClr val="CC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0" rIns="18000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ABAA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98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98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58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89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89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58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58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589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89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89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89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589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89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35" grpId="0" animBg="1"/>
      <p:bldP spid="589836" grpId="0" animBg="1"/>
      <p:bldP spid="589838" grpId="0" animBg="1"/>
      <p:bldP spid="589842" grpId="0" animBg="1"/>
      <p:bldP spid="589842" grpId="1" animBg="1"/>
      <p:bldP spid="589849" grpId="0" animBg="1"/>
      <p:bldP spid="589852" grpId="0" animBg="1"/>
      <p:bldP spid="589853" grpId="0" animBg="1"/>
      <p:bldP spid="589854" grpId="0" animBg="1"/>
      <p:bldP spid="589855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46779-751D-427D-895D-919A786C65D2}" type="slidenum">
              <a:rPr lang="en-US" altLang="zh-CN"/>
            </a:fld>
            <a:endParaRPr lang="en-US" altLang="zh-CN"/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pt-BR"/>
              <a:t>微操作序列</a:t>
            </a:r>
            <a:endParaRPr lang="zh-CN" altLang="en-US"/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pt-BR" sz="1800">
                <a:solidFill>
                  <a:schemeClr val="accent2"/>
                </a:solidFill>
              </a:rPr>
              <a:t>指令</a:t>
            </a:r>
            <a:r>
              <a:rPr lang="pt-BR" altLang="zh-CN" sz="1800">
                <a:solidFill>
                  <a:schemeClr val="accent2"/>
                </a:solidFill>
              </a:rPr>
              <a:t>MOV  #0100H,  R0</a:t>
            </a:r>
            <a:endParaRPr lang="pt-BR" altLang="zh-CN" sz="18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fr-FR" altLang="zh-CN" sz="1800"/>
              <a:t>IF</a:t>
            </a:r>
            <a:r>
              <a:rPr lang="zh-CN" altLang="fr-FR" sz="1800"/>
              <a:t>（</a:t>
            </a:r>
            <a:r>
              <a:rPr lang="fr-FR" altLang="zh-CN" sz="1800"/>
              <a:t>Instruction Fetch</a:t>
            </a:r>
            <a:r>
              <a:rPr lang="zh-CN" altLang="fr-FR" sz="1800"/>
              <a:t>）</a:t>
            </a:r>
            <a:endParaRPr lang="zh-CN" altLang="fr-FR" sz="1800"/>
          </a:p>
          <a:p>
            <a:pPr marL="387350" lvl="1" indent="152400">
              <a:lnSpc>
                <a:spcPct val="90000"/>
              </a:lnSpc>
            </a:pPr>
            <a:r>
              <a:rPr lang="fr-FR" altLang="zh-CN" sz="1600"/>
              <a:t>T0	PCoe</a:t>
            </a:r>
            <a:r>
              <a:rPr lang="zh-CN" altLang="fr-FR" sz="1600"/>
              <a:t>，</a:t>
            </a:r>
            <a:r>
              <a:rPr lang="fr-FR" altLang="zh-CN" sz="1600"/>
              <a:t>ARce</a:t>
            </a:r>
            <a:endParaRPr lang="fr-FR" altLang="zh-CN" sz="1600"/>
          </a:p>
          <a:p>
            <a:pPr marL="387350" lvl="1" indent="152400">
              <a:lnSpc>
                <a:spcPct val="90000"/>
              </a:lnSpc>
            </a:pPr>
            <a:r>
              <a:rPr lang="fr-FR" altLang="zh-CN" sz="1600"/>
              <a:t>T1	ARoe′</a:t>
            </a:r>
            <a:r>
              <a:rPr lang="zh-CN" altLang="fr-FR" sz="1600"/>
              <a:t>，</a:t>
            </a:r>
            <a:r>
              <a:rPr lang="fr-FR" altLang="zh-CN" sz="1600"/>
              <a:t>RD</a:t>
            </a:r>
            <a:r>
              <a:rPr lang="zh-CN" altLang="fr-FR" sz="1600"/>
              <a:t>，</a:t>
            </a:r>
            <a:r>
              <a:rPr lang="fr-FR" altLang="zh-CN" sz="1600"/>
              <a:t>DRce′</a:t>
            </a:r>
            <a:r>
              <a:rPr lang="zh-CN" altLang="fr-FR" sz="1600"/>
              <a:t>，</a:t>
            </a:r>
            <a:r>
              <a:rPr lang="fr-FR" altLang="zh-CN" sz="1600"/>
              <a:t>PCinc</a:t>
            </a:r>
            <a:endParaRPr lang="fr-FR" altLang="zh-CN" sz="1600"/>
          </a:p>
          <a:p>
            <a:pPr marL="387350" lvl="1" indent="152400">
              <a:lnSpc>
                <a:spcPct val="90000"/>
              </a:lnSpc>
            </a:pPr>
            <a:r>
              <a:rPr lang="fr-FR" altLang="zh-CN" sz="1600"/>
              <a:t>T2	DRoe</a:t>
            </a:r>
            <a:r>
              <a:rPr lang="zh-CN" altLang="fr-FR" sz="1600"/>
              <a:t>，</a:t>
            </a:r>
            <a:r>
              <a:rPr lang="fr-FR" altLang="zh-CN" sz="1600"/>
              <a:t>IRce</a:t>
            </a:r>
            <a:endParaRPr lang="fr-FR" altLang="zh-CN" sz="1600"/>
          </a:p>
          <a:p>
            <a:pPr marL="387350" lvl="1" indent="152400">
              <a:lnSpc>
                <a:spcPct val="90000"/>
              </a:lnSpc>
            </a:pPr>
            <a:r>
              <a:rPr lang="fr-FR" altLang="zh-CN" sz="1600"/>
              <a:t>T3	1→SOF</a:t>
            </a:r>
            <a:endParaRPr lang="en-US" altLang="zh-CN" sz="1600"/>
          </a:p>
          <a:p>
            <a:pPr>
              <a:lnSpc>
                <a:spcPct val="90000"/>
              </a:lnSpc>
            </a:pPr>
            <a:r>
              <a:rPr lang="en-US" altLang="zh-CN" sz="1800"/>
              <a:t>SOF</a:t>
            </a:r>
            <a:r>
              <a:rPr lang="zh-CN" altLang="en-US" sz="1800"/>
              <a:t>（</a:t>
            </a:r>
            <a:r>
              <a:rPr lang="en-US" altLang="zh-CN" sz="1800"/>
              <a:t>Source Operand Fetch</a:t>
            </a:r>
            <a:r>
              <a:rPr lang="zh-CN" altLang="en-US" sz="1800"/>
              <a:t>）</a:t>
            </a:r>
            <a:endParaRPr lang="zh-CN" altLang="fr-FR" sz="1800"/>
          </a:p>
          <a:p>
            <a:pPr marL="387350" lvl="1" indent="152400">
              <a:lnSpc>
                <a:spcPct val="90000"/>
              </a:lnSpc>
            </a:pPr>
            <a:r>
              <a:rPr lang="fr-FR" altLang="zh-CN" sz="1600"/>
              <a:t>T0	PCoe</a:t>
            </a:r>
            <a:r>
              <a:rPr lang="zh-CN" altLang="fr-FR" sz="1600"/>
              <a:t>，</a:t>
            </a:r>
            <a:r>
              <a:rPr lang="fr-FR" altLang="zh-CN" sz="1600"/>
              <a:t>ARce</a:t>
            </a:r>
            <a:endParaRPr lang="fr-FR" altLang="zh-CN" sz="1600"/>
          </a:p>
          <a:p>
            <a:pPr marL="387350" lvl="1" indent="152400">
              <a:lnSpc>
                <a:spcPct val="90000"/>
              </a:lnSpc>
            </a:pPr>
            <a:r>
              <a:rPr lang="fr-FR" altLang="zh-CN" sz="1600"/>
              <a:t>T1	ARoe′</a:t>
            </a:r>
            <a:r>
              <a:rPr lang="zh-CN" altLang="fr-FR" sz="1600"/>
              <a:t>，</a:t>
            </a:r>
            <a:r>
              <a:rPr lang="fr-FR" altLang="zh-CN" sz="1600"/>
              <a:t>RD</a:t>
            </a:r>
            <a:r>
              <a:rPr lang="zh-CN" altLang="fr-FR" sz="1600"/>
              <a:t>，</a:t>
            </a:r>
            <a:r>
              <a:rPr lang="fr-FR" altLang="zh-CN" sz="1600"/>
              <a:t>DRce′</a:t>
            </a:r>
            <a:r>
              <a:rPr lang="zh-CN" altLang="fr-FR" sz="1600"/>
              <a:t>，</a:t>
            </a:r>
            <a:r>
              <a:rPr lang="fr-FR" altLang="zh-CN" sz="1600"/>
              <a:t>PCinc</a:t>
            </a:r>
            <a:endParaRPr lang="fr-FR" altLang="zh-CN" sz="1600"/>
          </a:p>
          <a:p>
            <a:pPr marL="387350" lvl="1" indent="152400">
              <a:lnSpc>
                <a:spcPct val="90000"/>
              </a:lnSpc>
            </a:pPr>
            <a:r>
              <a:rPr lang="fr-FR" altLang="zh-CN" sz="1600"/>
              <a:t>T2	DRoe</a:t>
            </a:r>
            <a:r>
              <a:rPr lang="zh-CN" altLang="fr-FR" sz="1600"/>
              <a:t>，</a:t>
            </a:r>
            <a:r>
              <a:rPr lang="fr-FR" altLang="zh-CN" sz="1600"/>
              <a:t>TRce</a:t>
            </a:r>
            <a:endParaRPr lang="fr-FR" altLang="zh-CN" sz="1600"/>
          </a:p>
          <a:p>
            <a:pPr marL="387350" lvl="1" indent="152400">
              <a:lnSpc>
                <a:spcPct val="90000"/>
              </a:lnSpc>
            </a:pPr>
            <a:r>
              <a:rPr lang="fr-FR" altLang="zh-CN" sz="1600"/>
              <a:t>T3	1→DOF</a:t>
            </a:r>
            <a:endParaRPr lang="en-US" altLang="zh-CN" sz="1600"/>
          </a:p>
          <a:p>
            <a:pPr>
              <a:lnSpc>
                <a:spcPct val="90000"/>
              </a:lnSpc>
            </a:pPr>
            <a:r>
              <a:rPr lang="en-US" altLang="zh-CN" sz="1800"/>
              <a:t>DOF</a:t>
            </a:r>
            <a:r>
              <a:rPr lang="zh-CN" altLang="en-US" sz="1800"/>
              <a:t>（</a:t>
            </a:r>
            <a:r>
              <a:rPr lang="en-US" altLang="zh-CN" sz="1800"/>
              <a:t>Destination Operand Fetch</a:t>
            </a:r>
            <a:r>
              <a:rPr lang="zh-CN" altLang="en-US" sz="1800"/>
              <a:t>）</a:t>
            </a:r>
            <a:endParaRPr lang="zh-CN" altLang="fr-FR" sz="1800"/>
          </a:p>
          <a:p>
            <a:pPr marL="387350" lvl="1" indent="152400">
              <a:lnSpc>
                <a:spcPct val="90000"/>
              </a:lnSpc>
            </a:pPr>
            <a:r>
              <a:rPr lang="fr-FR" altLang="zh-CN" sz="1600"/>
              <a:t>T0	GRSoe, Ace</a:t>
            </a:r>
            <a:endParaRPr lang="fr-FR" altLang="zh-CN" sz="1600"/>
          </a:p>
          <a:p>
            <a:pPr marL="387350" lvl="1" indent="152400">
              <a:lnSpc>
                <a:spcPct val="90000"/>
              </a:lnSpc>
            </a:pPr>
            <a:r>
              <a:rPr lang="fr-FR" altLang="zh-CN" sz="1600"/>
              <a:t>T1	1→EXE</a:t>
            </a:r>
            <a:endParaRPr lang="en-US" altLang="zh-CN" sz="1600"/>
          </a:p>
          <a:p>
            <a:pPr>
              <a:lnSpc>
                <a:spcPct val="90000"/>
              </a:lnSpc>
            </a:pPr>
            <a:r>
              <a:rPr lang="en-US" altLang="zh-CN" sz="1800"/>
              <a:t>EXE</a:t>
            </a:r>
            <a:r>
              <a:rPr lang="zh-CN" altLang="en-US" sz="1800"/>
              <a:t>（</a:t>
            </a:r>
            <a:r>
              <a:rPr lang="en-US" altLang="zh-CN" sz="1800"/>
              <a:t>Execution</a:t>
            </a:r>
            <a:r>
              <a:rPr lang="zh-CN" altLang="en-US" sz="1800"/>
              <a:t>）</a:t>
            </a:r>
            <a:endParaRPr lang="zh-CN" altLang="en-US" sz="1800"/>
          </a:p>
          <a:p>
            <a:pPr marL="387350" lvl="1" indent="152400">
              <a:lnSpc>
                <a:spcPct val="90000"/>
              </a:lnSpc>
            </a:pPr>
            <a:r>
              <a:rPr lang="en-US" altLang="zh-CN" sz="1600"/>
              <a:t>T0	</a:t>
            </a:r>
            <a:r>
              <a:rPr lang="en-US" altLang="zh-CN" sz="1600">
                <a:solidFill>
                  <a:schemeClr val="accent2"/>
                </a:solidFill>
              </a:rPr>
              <a:t>TRoe, GRSce</a:t>
            </a:r>
            <a:endParaRPr lang="en-US" altLang="zh-CN" sz="1600">
              <a:solidFill>
                <a:schemeClr val="accent2"/>
              </a:solidFill>
            </a:endParaRPr>
          </a:p>
          <a:p>
            <a:pPr marL="387350" lvl="1" indent="152400">
              <a:lnSpc>
                <a:spcPct val="90000"/>
              </a:lnSpc>
            </a:pPr>
            <a:r>
              <a:rPr lang="en-US" altLang="zh-CN" sz="1600"/>
              <a:t>T1	END</a:t>
            </a:r>
            <a:endParaRPr lang="en-US" altLang="zh-CN" sz="1600"/>
          </a:p>
        </p:txBody>
      </p:sp>
      <p:sp>
        <p:nvSpPr>
          <p:cNvPr id="59597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chemeClr val="accent2"/>
                </a:solidFill>
              </a:rPr>
              <a:t>指令</a:t>
            </a:r>
            <a:r>
              <a:rPr lang="pt-BR" altLang="zh-CN" sz="1800">
                <a:solidFill>
                  <a:schemeClr val="accent2"/>
                </a:solidFill>
              </a:rPr>
              <a:t>ADD  #0100H,  R0</a:t>
            </a:r>
            <a:endParaRPr lang="fr-FR" altLang="zh-CN" sz="18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fr-FR" altLang="zh-CN" sz="1800"/>
              <a:t>IF</a:t>
            </a:r>
            <a:r>
              <a:rPr lang="zh-CN" altLang="fr-FR" sz="1800"/>
              <a:t>（</a:t>
            </a:r>
            <a:r>
              <a:rPr lang="fr-FR" altLang="zh-CN" sz="1800"/>
              <a:t>Instruction Fetch</a:t>
            </a:r>
            <a:r>
              <a:rPr lang="zh-CN" altLang="fr-FR" sz="1800"/>
              <a:t>）</a:t>
            </a:r>
            <a:endParaRPr lang="zh-CN" altLang="fr-FR" sz="1800"/>
          </a:p>
          <a:p>
            <a:pPr marL="387350" lvl="1" indent="152400">
              <a:lnSpc>
                <a:spcPct val="90000"/>
              </a:lnSpc>
            </a:pPr>
            <a:r>
              <a:rPr lang="fr-FR" altLang="zh-CN" sz="1600"/>
              <a:t>T0	PCoe</a:t>
            </a:r>
            <a:r>
              <a:rPr lang="zh-CN" altLang="fr-FR" sz="1600"/>
              <a:t>，</a:t>
            </a:r>
            <a:r>
              <a:rPr lang="fr-FR" altLang="zh-CN" sz="1600"/>
              <a:t>ARce</a:t>
            </a:r>
            <a:endParaRPr lang="fr-FR" altLang="zh-CN" sz="1600"/>
          </a:p>
          <a:p>
            <a:pPr marL="387350" lvl="1" indent="152400">
              <a:lnSpc>
                <a:spcPct val="90000"/>
              </a:lnSpc>
            </a:pPr>
            <a:r>
              <a:rPr lang="fr-FR" altLang="zh-CN" sz="1600"/>
              <a:t>T1	ARoe′</a:t>
            </a:r>
            <a:r>
              <a:rPr lang="zh-CN" altLang="fr-FR" sz="1600"/>
              <a:t>，</a:t>
            </a:r>
            <a:r>
              <a:rPr lang="fr-FR" altLang="zh-CN" sz="1600"/>
              <a:t>RD</a:t>
            </a:r>
            <a:r>
              <a:rPr lang="zh-CN" altLang="fr-FR" sz="1600"/>
              <a:t>，</a:t>
            </a:r>
            <a:r>
              <a:rPr lang="fr-FR" altLang="zh-CN" sz="1600"/>
              <a:t>DRce′</a:t>
            </a:r>
            <a:r>
              <a:rPr lang="zh-CN" altLang="fr-FR" sz="1600"/>
              <a:t>，</a:t>
            </a:r>
            <a:r>
              <a:rPr lang="fr-FR" altLang="zh-CN" sz="1600"/>
              <a:t>PCinc</a:t>
            </a:r>
            <a:endParaRPr lang="fr-FR" altLang="zh-CN" sz="1600"/>
          </a:p>
          <a:p>
            <a:pPr marL="387350" lvl="1" indent="152400">
              <a:lnSpc>
                <a:spcPct val="90000"/>
              </a:lnSpc>
            </a:pPr>
            <a:r>
              <a:rPr lang="fr-FR" altLang="zh-CN" sz="1600"/>
              <a:t>T2	DRoe</a:t>
            </a:r>
            <a:r>
              <a:rPr lang="zh-CN" altLang="fr-FR" sz="1600"/>
              <a:t>，</a:t>
            </a:r>
            <a:r>
              <a:rPr lang="fr-FR" altLang="zh-CN" sz="1600"/>
              <a:t>IRce</a:t>
            </a:r>
            <a:endParaRPr lang="fr-FR" altLang="zh-CN" sz="1600"/>
          </a:p>
          <a:p>
            <a:pPr marL="387350" lvl="1" indent="152400">
              <a:lnSpc>
                <a:spcPct val="90000"/>
              </a:lnSpc>
            </a:pPr>
            <a:r>
              <a:rPr lang="fr-FR" altLang="zh-CN" sz="1600"/>
              <a:t>T3	1→SOF</a:t>
            </a:r>
            <a:endParaRPr lang="en-US" altLang="zh-CN" sz="1600"/>
          </a:p>
          <a:p>
            <a:pPr>
              <a:lnSpc>
                <a:spcPct val="90000"/>
              </a:lnSpc>
            </a:pPr>
            <a:r>
              <a:rPr lang="en-US" altLang="zh-CN" sz="1800"/>
              <a:t>SOF</a:t>
            </a:r>
            <a:r>
              <a:rPr lang="zh-CN" altLang="en-US" sz="1800"/>
              <a:t>（</a:t>
            </a:r>
            <a:r>
              <a:rPr lang="en-US" altLang="zh-CN" sz="1800"/>
              <a:t>Source Operand Fetch</a:t>
            </a:r>
            <a:r>
              <a:rPr lang="zh-CN" altLang="en-US" sz="1800"/>
              <a:t>）</a:t>
            </a:r>
            <a:endParaRPr lang="zh-CN" altLang="fr-FR" sz="1800"/>
          </a:p>
          <a:p>
            <a:pPr marL="387350" lvl="1" indent="152400">
              <a:lnSpc>
                <a:spcPct val="90000"/>
              </a:lnSpc>
            </a:pPr>
            <a:r>
              <a:rPr lang="fr-FR" altLang="zh-CN" sz="1600"/>
              <a:t>T0	PCoe</a:t>
            </a:r>
            <a:r>
              <a:rPr lang="zh-CN" altLang="fr-FR" sz="1600"/>
              <a:t>，</a:t>
            </a:r>
            <a:r>
              <a:rPr lang="fr-FR" altLang="zh-CN" sz="1600"/>
              <a:t>ARce</a:t>
            </a:r>
            <a:endParaRPr lang="fr-FR" altLang="zh-CN" sz="1600"/>
          </a:p>
          <a:p>
            <a:pPr marL="387350" lvl="1" indent="152400">
              <a:lnSpc>
                <a:spcPct val="90000"/>
              </a:lnSpc>
            </a:pPr>
            <a:r>
              <a:rPr lang="fr-FR" altLang="zh-CN" sz="1600"/>
              <a:t>T1	ARoe′</a:t>
            </a:r>
            <a:r>
              <a:rPr lang="zh-CN" altLang="fr-FR" sz="1600"/>
              <a:t>，</a:t>
            </a:r>
            <a:r>
              <a:rPr lang="fr-FR" altLang="zh-CN" sz="1600"/>
              <a:t>RD</a:t>
            </a:r>
            <a:r>
              <a:rPr lang="zh-CN" altLang="fr-FR" sz="1600"/>
              <a:t>，</a:t>
            </a:r>
            <a:r>
              <a:rPr lang="fr-FR" altLang="zh-CN" sz="1600"/>
              <a:t>DRce′</a:t>
            </a:r>
            <a:r>
              <a:rPr lang="zh-CN" altLang="fr-FR" sz="1600"/>
              <a:t>，</a:t>
            </a:r>
            <a:r>
              <a:rPr lang="fr-FR" altLang="zh-CN" sz="1600"/>
              <a:t>PCinc</a:t>
            </a:r>
            <a:endParaRPr lang="fr-FR" altLang="zh-CN" sz="1600"/>
          </a:p>
          <a:p>
            <a:pPr marL="387350" lvl="1" indent="152400">
              <a:lnSpc>
                <a:spcPct val="90000"/>
              </a:lnSpc>
            </a:pPr>
            <a:r>
              <a:rPr lang="fr-FR" altLang="zh-CN" sz="1600"/>
              <a:t>T2	DRoe</a:t>
            </a:r>
            <a:r>
              <a:rPr lang="zh-CN" altLang="fr-FR" sz="1600"/>
              <a:t>，</a:t>
            </a:r>
            <a:r>
              <a:rPr lang="fr-FR" altLang="zh-CN" sz="1600"/>
              <a:t>TRce</a:t>
            </a:r>
            <a:endParaRPr lang="fr-FR" altLang="zh-CN" sz="1600"/>
          </a:p>
          <a:p>
            <a:pPr marL="387350" lvl="1" indent="152400">
              <a:lnSpc>
                <a:spcPct val="90000"/>
              </a:lnSpc>
            </a:pPr>
            <a:r>
              <a:rPr lang="fr-FR" altLang="zh-CN" sz="1600"/>
              <a:t>T3	1→DOF</a:t>
            </a:r>
            <a:endParaRPr lang="en-US" altLang="zh-CN" sz="1600"/>
          </a:p>
          <a:p>
            <a:pPr>
              <a:lnSpc>
                <a:spcPct val="90000"/>
              </a:lnSpc>
            </a:pPr>
            <a:r>
              <a:rPr lang="en-US" altLang="zh-CN" sz="1800"/>
              <a:t>DOF</a:t>
            </a:r>
            <a:r>
              <a:rPr lang="zh-CN" altLang="en-US" sz="1800"/>
              <a:t>（</a:t>
            </a:r>
            <a:r>
              <a:rPr lang="en-US" altLang="zh-CN" sz="1800"/>
              <a:t>Destination Operand Fetch</a:t>
            </a:r>
            <a:r>
              <a:rPr lang="zh-CN" altLang="en-US" sz="1800"/>
              <a:t>）</a:t>
            </a:r>
            <a:endParaRPr lang="zh-CN" altLang="fr-FR" sz="1800"/>
          </a:p>
          <a:p>
            <a:pPr marL="387350" lvl="1" indent="152400">
              <a:lnSpc>
                <a:spcPct val="90000"/>
              </a:lnSpc>
            </a:pPr>
            <a:r>
              <a:rPr lang="fr-FR" altLang="zh-CN" sz="1600"/>
              <a:t>T0	GRSoe, Ace</a:t>
            </a:r>
            <a:endParaRPr lang="fr-FR" altLang="zh-CN" sz="1600"/>
          </a:p>
          <a:p>
            <a:pPr marL="387350" lvl="1" indent="152400">
              <a:lnSpc>
                <a:spcPct val="90000"/>
              </a:lnSpc>
            </a:pPr>
            <a:r>
              <a:rPr lang="fr-FR" altLang="zh-CN" sz="1600"/>
              <a:t>T1	1→EXE</a:t>
            </a:r>
            <a:endParaRPr lang="en-US" altLang="zh-CN" sz="1600"/>
          </a:p>
          <a:p>
            <a:pPr>
              <a:lnSpc>
                <a:spcPct val="90000"/>
              </a:lnSpc>
            </a:pPr>
            <a:r>
              <a:rPr lang="en-US" altLang="zh-CN" sz="1800"/>
              <a:t>EXE</a:t>
            </a:r>
            <a:r>
              <a:rPr lang="zh-CN" altLang="en-US" sz="1800"/>
              <a:t>（</a:t>
            </a:r>
            <a:r>
              <a:rPr lang="en-US" altLang="zh-CN" sz="1800"/>
              <a:t>Execution</a:t>
            </a:r>
            <a:r>
              <a:rPr lang="zh-CN" altLang="en-US" sz="1800"/>
              <a:t>）</a:t>
            </a:r>
            <a:endParaRPr lang="zh-CN" altLang="en-US" sz="1800"/>
          </a:p>
          <a:p>
            <a:pPr marL="387350" lvl="1" indent="152400">
              <a:lnSpc>
                <a:spcPct val="90000"/>
              </a:lnSpc>
            </a:pPr>
            <a:r>
              <a:rPr lang="en-US" altLang="zh-CN" sz="1600"/>
              <a:t>T0	</a:t>
            </a:r>
            <a:r>
              <a:rPr lang="fr-FR" altLang="zh-CN" sz="1600">
                <a:solidFill>
                  <a:schemeClr val="accent2"/>
                </a:solidFill>
              </a:rPr>
              <a:t>TRoe, ADD, SVce, PSWce</a:t>
            </a:r>
            <a:endParaRPr lang="en-US" altLang="zh-CN" sz="1600">
              <a:solidFill>
                <a:schemeClr val="accent2"/>
              </a:solidFill>
            </a:endParaRPr>
          </a:p>
          <a:p>
            <a:pPr marL="387350" lvl="1" indent="152400">
              <a:lnSpc>
                <a:spcPct val="90000"/>
              </a:lnSpc>
            </a:pPr>
            <a:r>
              <a:rPr lang="en-US" altLang="zh-CN" sz="1600"/>
              <a:t>T1	</a:t>
            </a:r>
            <a:r>
              <a:rPr lang="fr-FR" altLang="zh-CN" sz="1600">
                <a:solidFill>
                  <a:schemeClr val="accent2"/>
                </a:solidFill>
              </a:rPr>
              <a:t>Soe, GRSce</a:t>
            </a:r>
            <a:endParaRPr lang="fr-FR" altLang="zh-CN" sz="1600">
              <a:solidFill>
                <a:schemeClr val="accent2"/>
              </a:solidFill>
            </a:endParaRPr>
          </a:p>
          <a:p>
            <a:pPr marL="387350" lvl="1" indent="152400">
              <a:lnSpc>
                <a:spcPct val="90000"/>
              </a:lnSpc>
            </a:pPr>
            <a:r>
              <a:rPr lang="fr-FR" altLang="zh-CN" sz="1600"/>
              <a:t>T2	END</a:t>
            </a:r>
            <a:endParaRPr lang="en-US" altLang="zh-CN" sz="16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E570A-6C72-4ACA-8F5B-57F881A2650E}" type="slidenum">
              <a:rPr lang="en-US" altLang="zh-CN"/>
            </a:fld>
            <a:endParaRPr lang="en-US" altLang="zh-CN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title" orient="vert"/>
          </p:nvPr>
        </p:nvSpPr>
        <p:spPr>
          <a:xfrm>
            <a:off x="0" y="836613"/>
            <a:ext cx="936625" cy="6021387"/>
          </a:xfrm>
        </p:spPr>
        <p:txBody>
          <a:bodyPr/>
          <a:lstStyle/>
          <a:p>
            <a:r>
              <a:rPr lang="zh-CN" altLang="en-US">
                <a:effectLst/>
              </a:rPr>
              <a:t>取指令阶段信息传递流程</a:t>
            </a:r>
            <a:endParaRPr lang="zh-CN" altLang="en-US">
              <a:effectLst/>
            </a:endParaRPr>
          </a:p>
        </p:txBody>
      </p:sp>
      <p:sp>
        <p:nvSpPr>
          <p:cNvPr id="186372" name="Line 4"/>
          <p:cNvSpPr>
            <a:spLocks noChangeShapeType="1"/>
          </p:cNvSpPr>
          <p:nvPr/>
        </p:nvSpPr>
        <p:spPr bwMode="auto">
          <a:xfrm flipV="1">
            <a:off x="3649663" y="3167063"/>
            <a:ext cx="4762" cy="28257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86373" name="Line 5"/>
          <p:cNvSpPr>
            <a:spLocks noChangeShapeType="1"/>
          </p:cNvSpPr>
          <p:nvPr/>
        </p:nvSpPr>
        <p:spPr bwMode="auto">
          <a:xfrm flipV="1">
            <a:off x="3651250" y="2606675"/>
            <a:ext cx="0" cy="5715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86374" name="Line 6"/>
          <p:cNvSpPr>
            <a:spLocks noChangeShapeType="1"/>
          </p:cNvSpPr>
          <p:nvPr/>
        </p:nvSpPr>
        <p:spPr bwMode="auto">
          <a:xfrm flipH="1" flipV="1">
            <a:off x="2565400" y="2611438"/>
            <a:ext cx="1085850" cy="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86375" name="Text Box 7"/>
          <p:cNvSpPr txBox="1">
            <a:spLocks noChangeArrowheads="1"/>
          </p:cNvSpPr>
          <p:nvPr/>
        </p:nvSpPr>
        <p:spPr bwMode="auto">
          <a:xfrm>
            <a:off x="1970088" y="1524000"/>
            <a:ext cx="814387" cy="31750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AR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6377" name="Line 9"/>
          <p:cNvSpPr>
            <a:spLocks noChangeShapeType="1"/>
          </p:cNvSpPr>
          <p:nvPr/>
        </p:nvSpPr>
        <p:spPr bwMode="auto">
          <a:xfrm flipH="1" flipV="1">
            <a:off x="2379663" y="1270000"/>
            <a:ext cx="1587" cy="2413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86379" name="Line 11"/>
          <p:cNvSpPr>
            <a:spLocks noChangeShapeType="1"/>
          </p:cNvSpPr>
          <p:nvPr/>
        </p:nvSpPr>
        <p:spPr bwMode="auto">
          <a:xfrm flipH="1" flipV="1">
            <a:off x="2574925" y="1841500"/>
            <a:ext cx="1588" cy="782638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86380" name="Text Box 12"/>
          <p:cNvSpPr txBox="1">
            <a:spLocks noChangeArrowheads="1"/>
          </p:cNvSpPr>
          <p:nvPr/>
        </p:nvSpPr>
        <p:spPr bwMode="auto">
          <a:xfrm>
            <a:off x="3413125" y="3430588"/>
            <a:ext cx="822325" cy="32385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/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PC 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6383" name="Line 15"/>
          <p:cNvSpPr>
            <a:spLocks noChangeShapeType="1"/>
          </p:cNvSpPr>
          <p:nvPr/>
        </p:nvSpPr>
        <p:spPr bwMode="auto">
          <a:xfrm flipV="1">
            <a:off x="4821238" y="636588"/>
            <a:ext cx="1587" cy="811212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86384" name="Line 16"/>
          <p:cNvSpPr>
            <a:spLocks noChangeShapeType="1"/>
          </p:cNvSpPr>
          <p:nvPr/>
        </p:nvSpPr>
        <p:spPr bwMode="auto">
          <a:xfrm>
            <a:off x="4814888" y="642938"/>
            <a:ext cx="1952625" cy="4762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86385" name="Line 17"/>
          <p:cNvSpPr>
            <a:spLocks noChangeShapeType="1"/>
          </p:cNvSpPr>
          <p:nvPr/>
        </p:nvSpPr>
        <p:spPr bwMode="auto">
          <a:xfrm flipH="1">
            <a:off x="6748463" y="633413"/>
            <a:ext cx="3175" cy="885825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86387" name="Text Box 19"/>
          <p:cNvSpPr txBox="1">
            <a:spLocks noChangeArrowheads="1"/>
          </p:cNvSpPr>
          <p:nvPr/>
        </p:nvSpPr>
        <p:spPr bwMode="auto">
          <a:xfrm>
            <a:off x="6169025" y="1525588"/>
            <a:ext cx="814388" cy="323850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68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DR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6388" name="Line 20"/>
          <p:cNvSpPr>
            <a:spLocks noChangeShapeType="1"/>
          </p:cNvSpPr>
          <p:nvPr/>
        </p:nvSpPr>
        <p:spPr bwMode="auto">
          <a:xfrm>
            <a:off x="6753225" y="1858963"/>
            <a:ext cx="0" cy="249237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86389" name="Line 21"/>
          <p:cNvSpPr>
            <a:spLocks noChangeShapeType="1"/>
          </p:cNvSpPr>
          <p:nvPr/>
        </p:nvSpPr>
        <p:spPr bwMode="auto">
          <a:xfrm flipH="1">
            <a:off x="6753225" y="2168525"/>
            <a:ext cx="1588" cy="43815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86390" name="Line 22"/>
          <p:cNvSpPr>
            <a:spLocks noChangeShapeType="1"/>
          </p:cNvSpPr>
          <p:nvPr/>
        </p:nvSpPr>
        <p:spPr bwMode="auto">
          <a:xfrm flipH="1">
            <a:off x="2652713" y="2606675"/>
            <a:ext cx="4095750" cy="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86392" name="Line 24"/>
          <p:cNvSpPr>
            <a:spLocks noChangeShapeType="1"/>
          </p:cNvSpPr>
          <p:nvPr/>
        </p:nvSpPr>
        <p:spPr bwMode="auto">
          <a:xfrm>
            <a:off x="2663825" y="2597150"/>
            <a:ext cx="11113" cy="8128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86393" name="Text Box 25"/>
          <p:cNvSpPr txBox="1">
            <a:spLocks noChangeArrowheads="1"/>
          </p:cNvSpPr>
          <p:nvPr/>
        </p:nvSpPr>
        <p:spPr bwMode="auto">
          <a:xfrm>
            <a:off x="2259013" y="3417888"/>
            <a:ext cx="827087" cy="333375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68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IR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6394" name="Text Box 26"/>
          <p:cNvSpPr txBox="1">
            <a:spLocks noChangeArrowheads="1"/>
          </p:cNvSpPr>
          <p:nvPr/>
        </p:nvSpPr>
        <p:spPr bwMode="auto">
          <a:xfrm>
            <a:off x="3768725" y="1444625"/>
            <a:ext cx="1308100" cy="763588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solidFill>
                  <a:schemeClr val="tx1"/>
                </a:solidFill>
                <a:ea typeface="宋体" panose="02010600030101010101" pitchFamily="2" charset="-122"/>
              </a:rPr>
              <a:t>主存</a:t>
            </a:r>
            <a:endParaRPr lang="zh-CN" altLang="en-US" sz="16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MM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6400" name="Line 32"/>
          <p:cNvSpPr>
            <a:spLocks noChangeShapeType="1"/>
          </p:cNvSpPr>
          <p:nvPr/>
        </p:nvSpPr>
        <p:spPr bwMode="auto">
          <a:xfrm flipV="1">
            <a:off x="2374900" y="411163"/>
            <a:ext cx="1657350" cy="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86401" name="Line 33"/>
          <p:cNvSpPr>
            <a:spLocks noChangeShapeType="1"/>
          </p:cNvSpPr>
          <p:nvPr/>
        </p:nvSpPr>
        <p:spPr bwMode="auto">
          <a:xfrm flipH="1" flipV="1">
            <a:off x="2373313" y="393700"/>
            <a:ext cx="6350" cy="847725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86402" name="Line 34"/>
          <p:cNvSpPr>
            <a:spLocks noChangeShapeType="1"/>
          </p:cNvSpPr>
          <p:nvPr/>
        </p:nvSpPr>
        <p:spPr bwMode="auto">
          <a:xfrm>
            <a:off x="4022725" y="406400"/>
            <a:ext cx="1588" cy="1042988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graphicFrame>
        <p:nvGraphicFramePr>
          <p:cNvPr id="186399" name="Object 31"/>
          <p:cNvGraphicFramePr>
            <a:graphicFrameLocks noChangeAspect="1"/>
          </p:cNvGraphicFramePr>
          <p:nvPr/>
        </p:nvGraphicFramePr>
        <p:xfrm>
          <a:off x="50800" y="755650"/>
          <a:ext cx="1873250" cy="584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22" name="Visio" r:id="rId1" imgW="838200" imgH="2599055" progId="Visio.Drawing.11">
                  <p:embed/>
                </p:oleObj>
              </mc:Choice>
              <mc:Fallback>
                <p:oleObj name="Visio" r:id="rId1" imgW="838200" imgH="2599055" progId="Visio.Drawing.11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" y="755650"/>
                        <a:ext cx="1873250" cy="5845175"/>
                      </a:xfrm>
                      <a:prstGeom prst="rect">
                        <a:avLst/>
                      </a:prstGeom>
                      <a:solidFill>
                        <a:srgbClr val="6699FF"/>
                      </a:solidFill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8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18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186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8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18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8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18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1000"/>
                                        <p:tgtEl>
                                          <p:spTgt spid="18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18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8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83" grpId="0" animBg="1"/>
      <p:bldP spid="186384" grpId="0" animBg="1"/>
      <p:bldP spid="186385" grpId="0" animBg="1"/>
      <p:bldP spid="186387" grpId="0" animBg="1" autoUpdateAnimBg="0"/>
      <p:bldP spid="186388" grpId="0" animBg="1"/>
      <p:bldP spid="186389" grpId="0" animBg="1"/>
      <p:bldP spid="186390" grpId="0" animBg="1"/>
      <p:bldP spid="186392" grpId="0" animBg="1"/>
      <p:bldP spid="186393" grpId="0" animBg="1" autoUpdateAnimBg="0"/>
      <p:bldP spid="186394" grpId="0" animBg="1"/>
      <p:bldP spid="186400" grpId="0" animBg="1"/>
      <p:bldP spid="186401" grpId="0" animBg="1"/>
      <p:bldP spid="18640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7AF39-8E3D-4144-9501-CE6BA45BC321}" type="slidenum">
              <a:rPr lang="en-US" altLang="zh-CN"/>
            </a:fld>
            <a:endParaRPr lang="en-US" altLang="zh-CN"/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指令执行微</a:t>
            </a:r>
            <a:r>
              <a:rPr lang="zh-CN" altLang="en-US" smtClean="0"/>
              <a:t>流程</a:t>
            </a:r>
            <a:r>
              <a:rPr lang="en-US" altLang="zh-CN" smtClean="0"/>
              <a:t>——</a:t>
            </a:r>
            <a:r>
              <a:rPr lang="zh-CN" altLang="en-US" smtClean="0"/>
              <a:t>例</a:t>
            </a:r>
            <a:r>
              <a:rPr lang="en-US" altLang="zh-CN" smtClean="0"/>
              <a:t>3</a:t>
            </a:r>
            <a:endParaRPr lang="zh-CN" alt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例 </a:t>
            </a:r>
            <a:r>
              <a:rPr lang="en-US" altLang="zh-CN"/>
              <a:t>3  </a:t>
            </a:r>
            <a:r>
              <a:rPr lang="zh-CN" altLang="pt-BR"/>
              <a:t>转移</a:t>
            </a:r>
            <a:r>
              <a:rPr lang="zh-CN" altLang="en-US"/>
              <a:t>指令</a:t>
            </a:r>
            <a:r>
              <a:rPr lang="en-US" altLang="zh-CN"/>
              <a:t>JMP  1000H </a:t>
            </a:r>
            <a:r>
              <a:rPr lang="zh-CN" altLang="pt-BR"/>
              <a:t>的微操作序列 </a:t>
            </a:r>
            <a:endParaRPr lang="zh-CN" altLang="pt-BR"/>
          </a:p>
          <a:p>
            <a:pPr lvl="1"/>
            <a:r>
              <a:rPr lang="zh-CN" altLang="en-US"/>
              <a:t>单操作数</a:t>
            </a:r>
            <a:r>
              <a:rPr lang="zh-CN" altLang="fr-FR"/>
              <a:t>，</a:t>
            </a:r>
            <a:r>
              <a:rPr lang="zh-CN" altLang="en-US"/>
              <a:t>目的操作数是直接寻址</a:t>
            </a:r>
            <a:endParaRPr lang="zh-CN" altLang="en-US"/>
          </a:p>
          <a:p>
            <a:pPr lvl="1"/>
            <a:r>
              <a:rPr lang="zh-CN" altLang="en-US"/>
              <a:t>通过修改</a:t>
            </a:r>
            <a:r>
              <a:rPr lang="en-US" altLang="zh-CN"/>
              <a:t>PC</a:t>
            </a:r>
            <a:r>
              <a:rPr lang="zh-CN" altLang="en-US"/>
              <a:t>实现转移</a:t>
            </a:r>
            <a:endParaRPr lang="zh-CN" altLang="en-US"/>
          </a:p>
        </p:txBody>
      </p:sp>
      <p:graphicFrame>
        <p:nvGraphicFramePr>
          <p:cNvPr id="497888" name="Group 224"/>
          <p:cNvGraphicFramePr>
            <a:graphicFrameLocks noGrp="1"/>
          </p:cNvGraphicFramePr>
          <p:nvPr/>
        </p:nvGraphicFramePr>
        <p:xfrm>
          <a:off x="765175" y="2722563"/>
          <a:ext cx="7685088" cy="1306513"/>
        </p:xfrm>
        <a:graphic>
          <a:graphicData uri="http://schemas.openxmlformats.org/drawingml/2006/table">
            <a:tbl>
              <a:tblPr/>
              <a:tblGrid>
                <a:gridCol w="982663"/>
                <a:gridCol w="841375"/>
                <a:gridCol w="874712"/>
                <a:gridCol w="501650"/>
                <a:gridCol w="727075"/>
                <a:gridCol w="536575"/>
                <a:gridCol w="727075"/>
                <a:gridCol w="571500"/>
                <a:gridCol w="677863"/>
                <a:gridCol w="569912"/>
                <a:gridCol w="674688"/>
              </a:tblGrid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</a:endParaRPr>
                    </a:p>
                  </a:txBody>
                  <a:tcPr marL="0" marR="0" marT="0" marB="0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15       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90805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9080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11   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 5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 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第一字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0000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010000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100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000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/>
                </a:tc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第二字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10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0001 0000 0000 0000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497912" name="Group 24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913438" y="4394200"/>
          <a:ext cx="2573337" cy="1638301"/>
        </p:xfrm>
        <a:graphic>
          <a:graphicData uri="http://schemas.openxmlformats.org/drawingml/2006/table">
            <a:tbl>
              <a:tblPr/>
              <a:tblGrid>
                <a:gridCol w="958850"/>
                <a:gridCol w="1614487"/>
              </a:tblGrid>
              <a:tr h="531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</a:endParaRPr>
                    </a:p>
                  </a:txBody>
                  <a:tcPr marL="0" marR="0" marT="0" marB="0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MM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0030H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0420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44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0031H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1000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497933" name="Rectangle 269"/>
          <p:cNvSpPr>
            <a:spLocks noChangeArrowheads="1"/>
          </p:cNvSpPr>
          <p:nvPr/>
        </p:nvSpPr>
        <p:spPr bwMode="auto">
          <a:xfrm>
            <a:off x="188913" y="4781550"/>
            <a:ext cx="5322887" cy="81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Ctr="1">
            <a:spAutoFit/>
          </a:bodyPr>
          <a:lstStyle/>
          <a:p>
            <a:pPr lvl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w"/>
            </a:pP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表 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6.9  JUC-II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模型机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hlinkClick r:id="rId2" action="ppaction://hlinksldjump"/>
              </a:rPr>
              <a:t>指令编码表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hlinkClick r:id="rId3" action="ppaction://hlinkpres?slideindex=7&amp;slidetitle=模型机的指令编码表"/>
              </a:rPr>
              <a:t> </a:t>
            </a:r>
            <a:endParaRPr lang="zh-CN" altLang="en-US" sz="2400">
              <a:solidFill>
                <a:schemeClr val="tx1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lvl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w"/>
            </a:pP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表 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6.8  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hlinkClick r:id="rId4" action="ppaction://hlinksldjump"/>
              </a:rPr>
              <a:t>寻址方式及编码 </a:t>
            </a:r>
            <a:endParaRPr lang="zh-CN" altLang="en-US" sz="2400">
              <a:solidFill>
                <a:schemeClr val="tx1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A5642-0FC5-4477-956A-EAD1D5683445}" type="slidenum">
              <a:rPr lang="en-US" altLang="zh-CN"/>
            </a:fld>
            <a:endParaRPr lang="en-US" altLang="zh-CN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取指令阶段微操作序列</a:t>
            </a:r>
            <a:endParaRPr lang="zh-CN" altLang="en-US"/>
          </a:p>
        </p:txBody>
      </p:sp>
      <p:sp>
        <p:nvSpPr>
          <p:cNvPr id="538627" name="Line 3"/>
          <p:cNvSpPr>
            <a:spLocks noChangeShapeType="1"/>
          </p:cNvSpPr>
          <p:nvPr/>
        </p:nvSpPr>
        <p:spPr bwMode="auto">
          <a:xfrm flipV="1">
            <a:off x="3646488" y="3167063"/>
            <a:ext cx="4762" cy="28257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38628" name="Line 4"/>
          <p:cNvSpPr>
            <a:spLocks noChangeShapeType="1"/>
          </p:cNvSpPr>
          <p:nvPr/>
        </p:nvSpPr>
        <p:spPr bwMode="auto">
          <a:xfrm flipV="1">
            <a:off x="3648075" y="2606675"/>
            <a:ext cx="0" cy="5715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38629" name="Line 5"/>
          <p:cNvSpPr>
            <a:spLocks noChangeShapeType="1"/>
          </p:cNvSpPr>
          <p:nvPr/>
        </p:nvSpPr>
        <p:spPr bwMode="auto">
          <a:xfrm flipH="1">
            <a:off x="2559050" y="2624138"/>
            <a:ext cx="1089025" cy="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38630" name="Text Box 6"/>
          <p:cNvSpPr txBox="1">
            <a:spLocks noChangeArrowheads="1"/>
          </p:cNvSpPr>
          <p:nvPr/>
        </p:nvSpPr>
        <p:spPr bwMode="auto">
          <a:xfrm>
            <a:off x="1970088" y="1524000"/>
            <a:ext cx="814387" cy="31750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0030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38631" name="Line 7"/>
          <p:cNvSpPr>
            <a:spLocks noChangeShapeType="1"/>
          </p:cNvSpPr>
          <p:nvPr/>
        </p:nvSpPr>
        <p:spPr bwMode="auto">
          <a:xfrm flipH="1" flipV="1">
            <a:off x="2370138" y="1252538"/>
            <a:ext cx="1587" cy="258762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38632" name="Line 8"/>
          <p:cNvSpPr>
            <a:spLocks noChangeShapeType="1"/>
          </p:cNvSpPr>
          <p:nvPr/>
        </p:nvSpPr>
        <p:spPr bwMode="auto">
          <a:xfrm flipV="1">
            <a:off x="2576513" y="1852613"/>
            <a:ext cx="0" cy="77152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38633" name="Text Box 9"/>
          <p:cNvSpPr txBox="1">
            <a:spLocks noChangeArrowheads="1"/>
          </p:cNvSpPr>
          <p:nvPr/>
        </p:nvSpPr>
        <p:spPr bwMode="auto">
          <a:xfrm>
            <a:off x="3409950" y="3430588"/>
            <a:ext cx="822325" cy="32385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/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0030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38634" name="Rectangle 10"/>
          <p:cNvSpPr>
            <a:spLocks noChangeArrowheads="1"/>
          </p:cNvSpPr>
          <p:nvPr/>
        </p:nvSpPr>
        <p:spPr bwMode="auto">
          <a:xfrm>
            <a:off x="0" y="1661726"/>
            <a:ext cx="9144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38635" name="Line 11"/>
          <p:cNvSpPr>
            <a:spLocks noChangeShapeType="1"/>
          </p:cNvSpPr>
          <p:nvPr/>
        </p:nvSpPr>
        <p:spPr bwMode="auto">
          <a:xfrm>
            <a:off x="3057525" y="3194050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38636" name="Line 12"/>
          <p:cNvSpPr>
            <a:spLocks noChangeShapeType="1"/>
          </p:cNvSpPr>
          <p:nvPr/>
        </p:nvSpPr>
        <p:spPr bwMode="auto">
          <a:xfrm>
            <a:off x="2971800" y="1800225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38637" name="Rectangle 13"/>
          <p:cNvSpPr>
            <a:spLocks noChangeArrowheads="1"/>
          </p:cNvSpPr>
          <p:nvPr/>
        </p:nvSpPr>
        <p:spPr bwMode="auto">
          <a:xfrm>
            <a:off x="1995488" y="4581525"/>
            <a:ext cx="5300662" cy="1835150"/>
          </a:xfrm>
          <a:prstGeom prst="rect">
            <a:avLst/>
          </a:prstGeom>
          <a:solidFill>
            <a:srgbClr val="E8EEF7"/>
          </a:solidFill>
          <a:ln w="9525" algn="ctr">
            <a:solidFill>
              <a:srgbClr val="4979C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>
                <a:solidFill>
                  <a:srgbClr val="000000"/>
                </a:solidFill>
              </a:rPr>
              <a:t>IF</a:t>
            </a:r>
            <a:endParaRPr lang="en-US" altLang="zh-CN">
              <a:solidFill>
                <a:srgbClr val="000000"/>
              </a:solidFill>
            </a:endParaRPr>
          </a:p>
          <a:p>
            <a:pPr algn="just"/>
            <a:r>
              <a:rPr lang="en-US" altLang="zh-CN">
                <a:solidFill>
                  <a:srgbClr val="000000"/>
                </a:solidFill>
              </a:rPr>
              <a:t>T0	</a:t>
            </a:r>
            <a:r>
              <a:rPr lang="en-US" altLang="zh-CN" err="1">
                <a:solidFill>
                  <a:srgbClr val="000000"/>
                </a:solidFill>
              </a:rPr>
              <a:t>PCoe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 err="1">
                <a:solidFill>
                  <a:srgbClr val="000000"/>
                </a:solidFill>
              </a:rPr>
              <a:t>ARce</a:t>
            </a:r>
            <a:endParaRPr lang="en-US" altLang="zh-CN">
              <a:solidFill>
                <a:srgbClr val="000000"/>
              </a:solidFill>
            </a:endParaRPr>
          </a:p>
          <a:p>
            <a:pPr algn="just"/>
            <a:r>
              <a:rPr lang="en-US" altLang="zh-CN">
                <a:solidFill>
                  <a:srgbClr val="000000"/>
                </a:solidFill>
              </a:rPr>
              <a:t>T1	</a:t>
            </a:r>
            <a:r>
              <a:rPr lang="en-US" altLang="zh-CN" err="1">
                <a:solidFill>
                  <a:srgbClr val="000000"/>
                </a:solidFill>
              </a:rPr>
              <a:t>ARoe</a:t>
            </a:r>
            <a:r>
              <a:rPr lang="en-US" altLang="zh-CN">
                <a:solidFill>
                  <a:srgbClr val="000000"/>
                </a:solidFill>
              </a:rPr>
              <a:t>′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RD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 err="1">
                <a:solidFill>
                  <a:srgbClr val="000000"/>
                </a:solidFill>
              </a:rPr>
              <a:t>DRce</a:t>
            </a:r>
            <a:r>
              <a:rPr lang="en-US" altLang="zh-CN">
                <a:solidFill>
                  <a:srgbClr val="000000"/>
                </a:solidFill>
              </a:rPr>
              <a:t>′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 err="1">
                <a:solidFill>
                  <a:srgbClr val="000000"/>
                </a:solidFill>
              </a:rPr>
              <a:t>PCinc</a:t>
            </a:r>
            <a:endParaRPr lang="en-US" altLang="zh-CN">
              <a:solidFill>
                <a:srgbClr val="000000"/>
              </a:solidFill>
            </a:endParaRPr>
          </a:p>
          <a:p>
            <a:pPr algn="just"/>
            <a:r>
              <a:rPr lang="en-US" altLang="zh-CN">
                <a:solidFill>
                  <a:srgbClr val="000000"/>
                </a:solidFill>
              </a:rPr>
              <a:t>T2	</a:t>
            </a:r>
            <a:r>
              <a:rPr lang="en-US" altLang="zh-CN" err="1">
                <a:solidFill>
                  <a:srgbClr val="000000"/>
                </a:solidFill>
              </a:rPr>
              <a:t>DRoe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 err="1">
                <a:solidFill>
                  <a:srgbClr val="000000"/>
                </a:solidFill>
              </a:rPr>
              <a:t>IRce</a:t>
            </a:r>
            <a:endParaRPr lang="en-US" altLang="zh-CN">
              <a:solidFill>
                <a:srgbClr val="000000"/>
              </a:solidFill>
            </a:endParaRPr>
          </a:p>
          <a:p>
            <a:pPr algn="just"/>
            <a:r>
              <a:rPr lang="en-US" altLang="zh-CN">
                <a:solidFill>
                  <a:srgbClr val="000000"/>
                </a:solidFill>
              </a:rPr>
              <a:t>T3	1→DOF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38638" name="Rectangle 14"/>
          <p:cNvSpPr>
            <a:spLocks noChangeArrowheads="1"/>
          </p:cNvSpPr>
          <p:nvPr/>
        </p:nvSpPr>
        <p:spPr bwMode="auto">
          <a:xfrm>
            <a:off x="2843213" y="4936067"/>
            <a:ext cx="1878012" cy="4064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8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3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38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8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3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53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53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8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38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53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3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8" dur="1000" fill="hold"/>
                                        <p:tgtEl>
                                          <p:spTgt spid="53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27" grpId="0" animBg="1"/>
      <p:bldP spid="538628" grpId="0" animBg="1"/>
      <p:bldP spid="538629" grpId="0" animBg="1"/>
      <p:bldP spid="538630" grpId="0" animBg="1" autoUpdateAnimBg="0"/>
      <p:bldP spid="538631" grpId="0" animBg="1"/>
      <p:bldP spid="538632" grpId="0" animBg="1"/>
      <p:bldP spid="538633" grpId="0" animBg="1" autoUpdateAnimBg="0"/>
      <p:bldP spid="538635" grpId="0" animBg="1"/>
      <p:bldP spid="538636" grpId="0" animBg="1"/>
      <p:bldP spid="538638" grpId="0" animBg="1"/>
      <p:bldP spid="538638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E7CD6-428E-4AAC-8DF2-B70059A41D29}" type="slidenum">
              <a:rPr lang="en-US" altLang="zh-CN"/>
            </a:fld>
            <a:endParaRPr lang="en-US" altLang="zh-CN"/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取指令阶段微操作序列</a:t>
            </a:r>
            <a:endParaRPr lang="zh-CN" altLang="en-US"/>
          </a:p>
        </p:txBody>
      </p:sp>
      <p:sp>
        <p:nvSpPr>
          <p:cNvPr id="540676" name="Line 4"/>
          <p:cNvSpPr>
            <a:spLocks noChangeShapeType="1"/>
          </p:cNvSpPr>
          <p:nvPr/>
        </p:nvSpPr>
        <p:spPr bwMode="auto">
          <a:xfrm flipV="1">
            <a:off x="3646488" y="3167063"/>
            <a:ext cx="4762" cy="28257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40677" name="Line 5"/>
          <p:cNvSpPr>
            <a:spLocks noChangeShapeType="1"/>
          </p:cNvSpPr>
          <p:nvPr/>
        </p:nvSpPr>
        <p:spPr bwMode="auto">
          <a:xfrm flipV="1">
            <a:off x="3648075" y="2606675"/>
            <a:ext cx="0" cy="5715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40678" name="Line 6"/>
          <p:cNvSpPr>
            <a:spLocks noChangeShapeType="1"/>
          </p:cNvSpPr>
          <p:nvPr/>
        </p:nvSpPr>
        <p:spPr bwMode="auto">
          <a:xfrm flipH="1">
            <a:off x="2559050" y="2624138"/>
            <a:ext cx="1089025" cy="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40679" name="Text Box 7"/>
          <p:cNvSpPr txBox="1">
            <a:spLocks noChangeArrowheads="1"/>
          </p:cNvSpPr>
          <p:nvPr/>
        </p:nvSpPr>
        <p:spPr bwMode="auto">
          <a:xfrm>
            <a:off x="1970088" y="1524000"/>
            <a:ext cx="814387" cy="31750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0030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40680" name="Line 8"/>
          <p:cNvSpPr>
            <a:spLocks noChangeShapeType="1"/>
          </p:cNvSpPr>
          <p:nvPr/>
        </p:nvSpPr>
        <p:spPr bwMode="auto">
          <a:xfrm flipH="1" flipV="1">
            <a:off x="2379663" y="1270000"/>
            <a:ext cx="1587" cy="2413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40681" name="Line 9"/>
          <p:cNvSpPr>
            <a:spLocks noChangeShapeType="1"/>
          </p:cNvSpPr>
          <p:nvPr/>
        </p:nvSpPr>
        <p:spPr bwMode="auto">
          <a:xfrm flipV="1">
            <a:off x="2576513" y="1871663"/>
            <a:ext cx="0" cy="762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40682" name="Text Box 10"/>
          <p:cNvSpPr txBox="1">
            <a:spLocks noChangeArrowheads="1"/>
          </p:cNvSpPr>
          <p:nvPr/>
        </p:nvSpPr>
        <p:spPr bwMode="auto">
          <a:xfrm>
            <a:off x="3409950" y="3430588"/>
            <a:ext cx="822325" cy="32385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/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0030 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40683" name="Line 11"/>
          <p:cNvSpPr>
            <a:spLocks noChangeShapeType="1"/>
          </p:cNvSpPr>
          <p:nvPr/>
        </p:nvSpPr>
        <p:spPr bwMode="auto">
          <a:xfrm flipV="1">
            <a:off x="4821238" y="636588"/>
            <a:ext cx="1587" cy="811212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40684" name="Line 12"/>
          <p:cNvSpPr>
            <a:spLocks noChangeShapeType="1"/>
          </p:cNvSpPr>
          <p:nvPr/>
        </p:nvSpPr>
        <p:spPr bwMode="auto">
          <a:xfrm>
            <a:off x="4814888" y="642938"/>
            <a:ext cx="1952625" cy="4762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40685" name="Line 13"/>
          <p:cNvSpPr>
            <a:spLocks noChangeShapeType="1"/>
          </p:cNvSpPr>
          <p:nvPr/>
        </p:nvSpPr>
        <p:spPr bwMode="auto">
          <a:xfrm flipH="1">
            <a:off x="6748463" y="633413"/>
            <a:ext cx="3175" cy="885825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40686" name="Text Box 14"/>
          <p:cNvSpPr txBox="1">
            <a:spLocks noChangeArrowheads="1"/>
          </p:cNvSpPr>
          <p:nvPr/>
        </p:nvSpPr>
        <p:spPr bwMode="auto">
          <a:xfrm>
            <a:off x="6169025" y="1525588"/>
            <a:ext cx="814388" cy="323850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68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0420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40687" name="Line 15"/>
          <p:cNvSpPr>
            <a:spLocks noChangeShapeType="1"/>
          </p:cNvSpPr>
          <p:nvPr/>
        </p:nvSpPr>
        <p:spPr bwMode="auto">
          <a:xfrm>
            <a:off x="6753225" y="1858963"/>
            <a:ext cx="0" cy="249237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40688" name="Text Box 16"/>
          <p:cNvSpPr txBox="1">
            <a:spLocks noChangeArrowheads="1"/>
          </p:cNvSpPr>
          <p:nvPr/>
        </p:nvSpPr>
        <p:spPr bwMode="auto">
          <a:xfrm>
            <a:off x="3768725" y="1444625"/>
            <a:ext cx="1308100" cy="763588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r>
              <a:rPr lang="en-US" altLang="zh-CN">
                <a:solidFill>
                  <a:schemeClr val="tx1"/>
                </a:solidFill>
                <a:ea typeface="仿宋" panose="02010609060101010101" charset="-122"/>
              </a:rPr>
              <a:t>0420</a:t>
            </a:r>
            <a:endParaRPr lang="en-US" altLang="zh-CN">
              <a:solidFill>
                <a:schemeClr val="tx1"/>
              </a:solidFill>
              <a:ea typeface="仿宋" panose="02010609060101010101" charset="-122"/>
            </a:endParaRPr>
          </a:p>
        </p:txBody>
      </p:sp>
      <p:sp>
        <p:nvSpPr>
          <p:cNvPr id="540689" name="Line 17"/>
          <p:cNvSpPr>
            <a:spLocks noChangeShapeType="1"/>
          </p:cNvSpPr>
          <p:nvPr/>
        </p:nvSpPr>
        <p:spPr bwMode="auto">
          <a:xfrm flipV="1">
            <a:off x="2374900" y="411163"/>
            <a:ext cx="1657350" cy="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40690" name="Line 18"/>
          <p:cNvSpPr>
            <a:spLocks noChangeShapeType="1"/>
          </p:cNvSpPr>
          <p:nvPr/>
        </p:nvSpPr>
        <p:spPr bwMode="auto">
          <a:xfrm flipH="1" flipV="1">
            <a:off x="2373313" y="393700"/>
            <a:ext cx="6350" cy="847725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40691" name="Line 19"/>
          <p:cNvSpPr>
            <a:spLocks noChangeShapeType="1"/>
          </p:cNvSpPr>
          <p:nvPr/>
        </p:nvSpPr>
        <p:spPr bwMode="auto">
          <a:xfrm>
            <a:off x="4022725" y="406400"/>
            <a:ext cx="1588" cy="1042988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40692" name="Line 20"/>
          <p:cNvSpPr>
            <a:spLocks noChangeShapeType="1"/>
          </p:cNvSpPr>
          <p:nvPr/>
        </p:nvSpPr>
        <p:spPr bwMode="auto">
          <a:xfrm>
            <a:off x="1624013" y="1308100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40693" name="Line 21"/>
          <p:cNvSpPr>
            <a:spLocks noChangeShapeType="1"/>
          </p:cNvSpPr>
          <p:nvPr/>
        </p:nvSpPr>
        <p:spPr bwMode="auto">
          <a:xfrm>
            <a:off x="4572000" y="866775"/>
            <a:ext cx="1588" cy="257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40694" name="Line 22"/>
          <p:cNvSpPr>
            <a:spLocks noChangeShapeType="1"/>
          </p:cNvSpPr>
          <p:nvPr/>
        </p:nvSpPr>
        <p:spPr bwMode="auto">
          <a:xfrm>
            <a:off x="7191375" y="1682750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40695" name="Line 23"/>
          <p:cNvSpPr>
            <a:spLocks noChangeShapeType="1"/>
          </p:cNvSpPr>
          <p:nvPr/>
        </p:nvSpPr>
        <p:spPr bwMode="auto">
          <a:xfrm>
            <a:off x="4422775" y="3786188"/>
            <a:ext cx="4635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40696" name="Rectangle 24"/>
          <p:cNvSpPr>
            <a:spLocks noChangeArrowheads="1"/>
          </p:cNvSpPr>
          <p:nvPr/>
        </p:nvSpPr>
        <p:spPr bwMode="auto">
          <a:xfrm>
            <a:off x="1995488" y="4581525"/>
            <a:ext cx="5300662" cy="1835150"/>
          </a:xfrm>
          <a:prstGeom prst="rect">
            <a:avLst/>
          </a:prstGeom>
          <a:solidFill>
            <a:srgbClr val="E8EEF7"/>
          </a:solidFill>
          <a:ln w="9525" algn="ctr">
            <a:solidFill>
              <a:srgbClr val="4979C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>
                <a:solidFill>
                  <a:srgbClr val="000000"/>
                </a:solidFill>
              </a:rPr>
              <a:t>IF</a:t>
            </a:r>
            <a:endParaRPr lang="en-US" altLang="zh-CN">
              <a:solidFill>
                <a:srgbClr val="000000"/>
              </a:solidFill>
            </a:endParaRPr>
          </a:p>
          <a:p>
            <a:pPr algn="just"/>
            <a:r>
              <a:rPr lang="en-US" altLang="zh-CN">
                <a:solidFill>
                  <a:srgbClr val="000000"/>
                </a:solidFill>
              </a:rPr>
              <a:t>T0	PCoe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ARce</a:t>
            </a:r>
            <a:endParaRPr lang="en-US" altLang="zh-CN">
              <a:solidFill>
                <a:srgbClr val="000000"/>
              </a:solidFill>
            </a:endParaRPr>
          </a:p>
          <a:p>
            <a:pPr algn="just"/>
            <a:r>
              <a:rPr lang="en-US" altLang="zh-CN">
                <a:solidFill>
                  <a:srgbClr val="000000"/>
                </a:solidFill>
              </a:rPr>
              <a:t>T1	ARoe′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RD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DRce′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PCinc</a:t>
            </a:r>
            <a:endParaRPr lang="en-US" altLang="zh-CN">
              <a:solidFill>
                <a:srgbClr val="000000"/>
              </a:solidFill>
            </a:endParaRPr>
          </a:p>
          <a:p>
            <a:pPr algn="just"/>
            <a:r>
              <a:rPr lang="en-US" altLang="zh-CN">
                <a:solidFill>
                  <a:srgbClr val="000000"/>
                </a:solidFill>
              </a:rPr>
              <a:t>T2	DRoe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IRce</a:t>
            </a:r>
            <a:endParaRPr lang="en-US" altLang="zh-CN">
              <a:solidFill>
                <a:srgbClr val="000000"/>
              </a:solidFill>
            </a:endParaRPr>
          </a:p>
          <a:p>
            <a:pPr algn="just"/>
            <a:r>
              <a:rPr lang="en-US" altLang="zh-CN">
                <a:solidFill>
                  <a:srgbClr val="000000"/>
                </a:solidFill>
              </a:rPr>
              <a:t>T3	1→DOF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40697" name="Rectangle 25"/>
          <p:cNvSpPr>
            <a:spLocks noChangeArrowheads="1"/>
          </p:cNvSpPr>
          <p:nvPr/>
        </p:nvSpPr>
        <p:spPr bwMode="auto">
          <a:xfrm>
            <a:off x="2784476" y="5300134"/>
            <a:ext cx="4198938" cy="4064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40698" name="Text Box 26"/>
          <p:cNvSpPr txBox="1">
            <a:spLocks noChangeArrowheads="1"/>
          </p:cNvSpPr>
          <p:nvPr/>
        </p:nvSpPr>
        <p:spPr bwMode="auto">
          <a:xfrm>
            <a:off x="3403600" y="3424238"/>
            <a:ext cx="822325" cy="32385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/>
            <a:r>
              <a:rPr lang="en-US" altLang="zh-CN" sz="1600">
                <a:solidFill>
                  <a:schemeClr val="bg1"/>
                </a:solidFill>
                <a:ea typeface="宋体" panose="02010600030101010101" pitchFamily="2" charset="-122"/>
              </a:rPr>
              <a:t>0031</a:t>
            </a: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0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0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4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4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4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40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40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54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540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4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40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500"/>
                            </p:stCondLst>
                            <p:childTnLst>
                              <p:par>
                                <p:cTn id="43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40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40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1000"/>
                                        <p:tgtEl>
                                          <p:spTgt spid="54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54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000"/>
                            </p:stCondLst>
                            <p:childTnLst>
                              <p:par>
                                <p:cTn id="56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40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40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500"/>
                            </p:stCondLst>
                            <p:childTnLst>
                              <p:par>
                                <p:cTn id="64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5" dur="1000" fill="hold"/>
                                        <p:tgtEl>
                                          <p:spTgt spid="54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500"/>
                            </p:stCondLst>
                            <p:childTnLst>
                              <p:par>
                                <p:cTn id="6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40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40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83" grpId="0" animBg="1"/>
      <p:bldP spid="540684" grpId="0" animBg="1"/>
      <p:bldP spid="540685" grpId="0" animBg="1"/>
      <p:bldP spid="540686" grpId="0" animBg="1" autoUpdateAnimBg="0"/>
      <p:bldP spid="540687" grpId="0" animBg="1"/>
      <p:bldP spid="540688" grpId="0" animBg="1"/>
      <p:bldP spid="540689" grpId="0" animBg="1"/>
      <p:bldP spid="540690" grpId="0" animBg="1"/>
      <p:bldP spid="540691" grpId="0" animBg="1"/>
      <p:bldP spid="540692" grpId="0" animBg="1"/>
      <p:bldP spid="540693" grpId="0" animBg="1"/>
      <p:bldP spid="540694" grpId="0" animBg="1"/>
      <p:bldP spid="540695" grpId="0" animBg="1"/>
      <p:bldP spid="540697" grpId="0" animBg="1"/>
      <p:bldP spid="540697" grpId="1" animBg="1"/>
      <p:bldP spid="54069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A7438-278D-4FF7-B6F5-5A7A4D7899B5}" type="slidenum">
              <a:rPr lang="en-US" altLang="zh-CN"/>
            </a:fld>
            <a:endParaRPr lang="en-US" altLang="zh-CN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取指令阶段微操作序列</a:t>
            </a:r>
            <a:endParaRPr lang="zh-CN" altLang="en-US"/>
          </a:p>
        </p:txBody>
      </p:sp>
      <p:sp>
        <p:nvSpPr>
          <p:cNvPr id="542724" name="Line 4"/>
          <p:cNvSpPr>
            <a:spLocks noChangeShapeType="1"/>
          </p:cNvSpPr>
          <p:nvPr/>
        </p:nvSpPr>
        <p:spPr bwMode="auto">
          <a:xfrm flipV="1">
            <a:off x="3646488" y="3167063"/>
            <a:ext cx="4762" cy="28257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42725" name="Line 5"/>
          <p:cNvSpPr>
            <a:spLocks noChangeShapeType="1"/>
          </p:cNvSpPr>
          <p:nvPr/>
        </p:nvSpPr>
        <p:spPr bwMode="auto">
          <a:xfrm flipV="1">
            <a:off x="3648075" y="2606675"/>
            <a:ext cx="0" cy="5715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42726" name="Line 6"/>
          <p:cNvSpPr>
            <a:spLocks noChangeShapeType="1"/>
          </p:cNvSpPr>
          <p:nvPr/>
        </p:nvSpPr>
        <p:spPr bwMode="auto">
          <a:xfrm flipH="1">
            <a:off x="2559050" y="2624138"/>
            <a:ext cx="1069975" cy="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42727" name="Text Box 7"/>
          <p:cNvSpPr txBox="1">
            <a:spLocks noChangeArrowheads="1"/>
          </p:cNvSpPr>
          <p:nvPr/>
        </p:nvSpPr>
        <p:spPr bwMode="auto">
          <a:xfrm>
            <a:off x="1970088" y="1524000"/>
            <a:ext cx="814387" cy="31750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0030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42728" name="Line 8"/>
          <p:cNvSpPr>
            <a:spLocks noChangeShapeType="1"/>
          </p:cNvSpPr>
          <p:nvPr/>
        </p:nvSpPr>
        <p:spPr bwMode="auto">
          <a:xfrm flipH="1" flipV="1">
            <a:off x="2379663" y="1270000"/>
            <a:ext cx="1587" cy="2413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42729" name="Line 9"/>
          <p:cNvSpPr>
            <a:spLocks noChangeShapeType="1"/>
          </p:cNvSpPr>
          <p:nvPr/>
        </p:nvSpPr>
        <p:spPr bwMode="auto">
          <a:xfrm flipV="1">
            <a:off x="2576513" y="1852613"/>
            <a:ext cx="0" cy="77152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42730" name="Text Box 10"/>
          <p:cNvSpPr txBox="1">
            <a:spLocks noChangeArrowheads="1"/>
          </p:cNvSpPr>
          <p:nvPr/>
        </p:nvSpPr>
        <p:spPr bwMode="auto">
          <a:xfrm>
            <a:off x="3409950" y="3430588"/>
            <a:ext cx="822325" cy="32385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/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0031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42731" name="Line 11"/>
          <p:cNvSpPr>
            <a:spLocks noChangeShapeType="1"/>
          </p:cNvSpPr>
          <p:nvPr/>
        </p:nvSpPr>
        <p:spPr bwMode="auto">
          <a:xfrm flipV="1">
            <a:off x="4821238" y="636588"/>
            <a:ext cx="1587" cy="811212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42732" name="Line 12"/>
          <p:cNvSpPr>
            <a:spLocks noChangeShapeType="1"/>
          </p:cNvSpPr>
          <p:nvPr/>
        </p:nvSpPr>
        <p:spPr bwMode="auto">
          <a:xfrm>
            <a:off x="4814888" y="642938"/>
            <a:ext cx="1952625" cy="4762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42733" name="Line 13"/>
          <p:cNvSpPr>
            <a:spLocks noChangeShapeType="1"/>
          </p:cNvSpPr>
          <p:nvPr/>
        </p:nvSpPr>
        <p:spPr bwMode="auto">
          <a:xfrm flipH="1">
            <a:off x="6748463" y="633413"/>
            <a:ext cx="3175" cy="885825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42734" name="Text Box 14"/>
          <p:cNvSpPr txBox="1">
            <a:spLocks noChangeArrowheads="1"/>
          </p:cNvSpPr>
          <p:nvPr/>
        </p:nvSpPr>
        <p:spPr bwMode="auto">
          <a:xfrm>
            <a:off x="6169025" y="1525588"/>
            <a:ext cx="814388" cy="323850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68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0420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42735" name="Line 15"/>
          <p:cNvSpPr>
            <a:spLocks noChangeShapeType="1"/>
          </p:cNvSpPr>
          <p:nvPr/>
        </p:nvSpPr>
        <p:spPr bwMode="auto">
          <a:xfrm>
            <a:off x="6753225" y="1858963"/>
            <a:ext cx="0" cy="249237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42736" name="Line 16"/>
          <p:cNvSpPr>
            <a:spLocks noChangeShapeType="1"/>
          </p:cNvSpPr>
          <p:nvPr/>
        </p:nvSpPr>
        <p:spPr bwMode="auto">
          <a:xfrm flipH="1">
            <a:off x="6753225" y="2135188"/>
            <a:ext cx="1588" cy="471487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42737" name="Line 17"/>
          <p:cNvSpPr>
            <a:spLocks noChangeShapeType="1"/>
          </p:cNvSpPr>
          <p:nvPr/>
        </p:nvSpPr>
        <p:spPr bwMode="auto">
          <a:xfrm flipH="1">
            <a:off x="2643188" y="2606675"/>
            <a:ext cx="4092575" cy="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42738" name="Line 18"/>
          <p:cNvSpPr>
            <a:spLocks noChangeShapeType="1"/>
          </p:cNvSpPr>
          <p:nvPr/>
        </p:nvSpPr>
        <p:spPr bwMode="auto">
          <a:xfrm>
            <a:off x="2663825" y="2597150"/>
            <a:ext cx="11113" cy="8128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42739" name="Text Box 19"/>
          <p:cNvSpPr txBox="1">
            <a:spLocks noChangeArrowheads="1"/>
          </p:cNvSpPr>
          <p:nvPr/>
        </p:nvSpPr>
        <p:spPr bwMode="auto">
          <a:xfrm>
            <a:off x="2259013" y="3417888"/>
            <a:ext cx="827087" cy="333375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68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仿宋" panose="02010609060101010101" charset="-122"/>
              </a:rPr>
              <a:t>0420</a:t>
            </a:r>
            <a:endParaRPr lang="en-US" altLang="zh-CN">
              <a:solidFill>
                <a:schemeClr val="tx1"/>
              </a:solidFill>
              <a:ea typeface="仿宋" panose="02010609060101010101" charset="-122"/>
            </a:endParaRPr>
          </a:p>
        </p:txBody>
      </p:sp>
      <p:sp>
        <p:nvSpPr>
          <p:cNvPr id="542740" name="Text Box 20"/>
          <p:cNvSpPr txBox="1">
            <a:spLocks noChangeArrowheads="1"/>
          </p:cNvSpPr>
          <p:nvPr/>
        </p:nvSpPr>
        <p:spPr bwMode="auto">
          <a:xfrm>
            <a:off x="3768725" y="1444625"/>
            <a:ext cx="1308100" cy="763588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r>
              <a:rPr lang="zh-CN" altLang="en-US">
                <a:solidFill>
                  <a:schemeClr val="tx1"/>
                </a:solidFill>
                <a:ea typeface="仿宋" panose="02010609060101010101" charset="-122"/>
              </a:rPr>
              <a:t>主存</a:t>
            </a:r>
            <a:endParaRPr lang="zh-CN" altLang="en-US">
              <a:solidFill>
                <a:schemeClr val="tx1"/>
              </a:solidFill>
              <a:ea typeface="仿宋" panose="02010609060101010101" charset="-122"/>
            </a:endParaRPr>
          </a:p>
          <a:p>
            <a:r>
              <a:rPr lang="en-US" altLang="zh-CN">
                <a:solidFill>
                  <a:schemeClr val="tx1"/>
                </a:solidFill>
                <a:ea typeface="仿宋" panose="02010609060101010101" charset="-122"/>
              </a:rPr>
              <a:t>MM</a:t>
            </a:r>
            <a:endParaRPr lang="en-US" altLang="zh-CN">
              <a:solidFill>
                <a:schemeClr val="tx1"/>
              </a:solidFill>
              <a:ea typeface="仿宋" panose="02010609060101010101" charset="-122"/>
            </a:endParaRPr>
          </a:p>
        </p:txBody>
      </p:sp>
      <p:sp>
        <p:nvSpPr>
          <p:cNvPr id="542741" name="Line 21"/>
          <p:cNvSpPr>
            <a:spLocks noChangeShapeType="1"/>
          </p:cNvSpPr>
          <p:nvPr/>
        </p:nvSpPr>
        <p:spPr bwMode="auto">
          <a:xfrm flipV="1">
            <a:off x="2374900" y="411163"/>
            <a:ext cx="1657350" cy="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42742" name="Line 22"/>
          <p:cNvSpPr>
            <a:spLocks noChangeShapeType="1"/>
          </p:cNvSpPr>
          <p:nvPr/>
        </p:nvSpPr>
        <p:spPr bwMode="auto">
          <a:xfrm flipH="1" flipV="1">
            <a:off x="2373313" y="393700"/>
            <a:ext cx="6350" cy="847725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42743" name="Line 23"/>
          <p:cNvSpPr>
            <a:spLocks noChangeShapeType="1"/>
          </p:cNvSpPr>
          <p:nvPr/>
        </p:nvSpPr>
        <p:spPr bwMode="auto">
          <a:xfrm>
            <a:off x="4022725" y="406400"/>
            <a:ext cx="1588" cy="1042988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42744" name="Line 24"/>
          <p:cNvSpPr>
            <a:spLocks noChangeShapeType="1"/>
          </p:cNvSpPr>
          <p:nvPr/>
        </p:nvSpPr>
        <p:spPr bwMode="auto">
          <a:xfrm>
            <a:off x="7080250" y="2339975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42745" name="Line 25"/>
          <p:cNvSpPr>
            <a:spLocks noChangeShapeType="1"/>
          </p:cNvSpPr>
          <p:nvPr/>
        </p:nvSpPr>
        <p:spPr bwMode="auto">
          <a:xfrm>
            <a:off x="2224088" y="3235325"/>
            <a:ext cx="3746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42746" name="Rectangle 26"/>
          <p:cNvSpPr>
            <a:spLocks noChangeArrowheads="1"/>
          </p:cNvSpPr>
          <p:nvPr/>
        </p:nvSpPr>
        <p:spPr bwMode="auto">
          <a:xfrm>
            <a:off x="1995488" y="4581525"/>
            <a:ext cx="5300662" cy="1835150"/>
          </a:xfrm>
          <a:prstGeom prst="rect">
            <a:avLst/>
          </a:prstGeom>
          <a:solidFill>
            <a:srgbClr val="E8EEF7"/>
          </a:solidFill>
          <a:ln w="9525" algn="ctr">
            <a:solidFill>
              <a:srgbClr val="4979C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>
                <a:solidFill>
                  <a:srgbClr val="000000"/>
                </a:solidFill>
              </a:rPr>
              <a:t>IF</a:t>
            </a:r>
            <a:endParaRPr lang="en-US" altLang="zh-CN">
              <a:solidFill>
                <a:srgbClr val="000000"/>
              </a:solidFill>
            </a:endParaRPr>
          </a:p>
          <a:p>
            <a:pPr algn="just"/>
            <a:r>
              <a:rPr lang="en-US" altLang="zh-CN">
                <a:solidFill>
                  <a:srgbClr val="000000"/>
                </a:solidFill>
              </a:rPr>
              <a:t>T0	PCoe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ARce</a:t>
            </a:r>
            <a:endParaRPr lang="en-US" altLang="zh-CN">
              <a:solidFill>
                <a:srgbClr val="000000"/>
              </a:solidFill>
            </a:endParaRPr>
          </a:p>
          <a:p>
            <a:pPr algn="just"/>
            <a:r>
              <a:rPr lang="en-US" altLang="zh-CN">
                <a:solidFill>
                  <a:srgbClr val="000000"/>
                </a:solidFill>
              </a:rPr>
              <a:t>T1	ARoe′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RD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DRce′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PCinc</a:t>
            </a:r>
            <a:endParaRPr lang="en-US" altLang="zh-CN">
              <a:solidFill>
                <a:srgbClr val="000000"/>
              </a:solidFill>
            </a:endParaRPr>
          </a:p>
          <a:p>
            <a:pPr algn="just"/>
            <a:r>
              <a:rPr lang="en-US" altLang="zh-CN">
                <a:solidFill>
                  <a:srgbClr val="000000"/>
                </a:solidFill>
              </a:rPr>
              <a:t>T2	DRoe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IRce</a:t>
            </a:r>
            <a:endParaRPr lang="en-US" altLang="zh-CN">
              <a:solidFill>
                <a:srgbClr val="000000"/>
              </a:solidFill>
            </a:endParaRPr>
          </a:p>
          <a:p>
            <a:pPr algn="just"/>
            <a:r>
              <a:rPr lang="en-US" altLang="zh-CN">
                <a:solidFill>
                  <a:srgbClr val="000000"/>
                </a:solidFill>
              </a:rPr>
              <a:t>T3	1→DOF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42747" name="Rectangle 27"/>
          <p:cNvSpPr>
            <a:spLocks noChangeArrowheads="1"/>
          </p:cNvSpPr>
          <p:nvPr/>
        </p:nvSpPr>
        <p:spPr bwMode="auto">
          <a:xfrm>
            <a:off x="2825750" y="5684672"/>
            <a:ext cx="1817688" cy="361543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27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27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54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4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54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54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427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427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54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4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5" dur="1000" fill="hold"/>
                                        <p:tgtEl>
                                          <p:spTgt spid="54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36" grpId="0" animBg="1"/>
      <p:bldP spid="542737" grpId="0" animBg="1"/>
      <p:bldP spid="542738" grpId="0" animBg="1"/>
      <p:bldP spid="542739" grpId="0" animBg="1" autoUpdateAnimBg="0"/>
      <p:bldP spid="542744" grpId="0" animBg="1"/>
      <p:bldP spid="542745" grpId="0" animBg="1"/>
      <p:bldP spid="542747" grpId="0" animBg="1"/>
      <p:bldP spid="542747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F035E-90C2-46D1-A670-842CAAD9E31D}" type="slidenum">
              <a:rPr lang="en-US" altLang="zh-CN"/>
            </a:fld>
            <a:endParaRPr lang="en-US" altLang="zh-CN"/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直接寻址</a:t>
            </a:r>
            <a:r>
              <a:rPr lang="en-US" altLang="zh-CN"/>
              <a:t>——</a:t>
            </a:r>
            <a:r>
              <a:rPr lang="zh-CN" altLang="en-US"/>
              <a:t>取目的操作数</a:t>
            </a:r>
            <a:endParaRPr lang="zh-CN" altLang="en-US"/>
          </a:p>
        </p:txBody>
      </p:sp>
      <p:sp>
        <p:nvSpPr>
          <p:cNvPr id="505860" name="Line 4"/>
          <p:cNvSpPr>
            <a:spLocks noChangeShapeType="1"/>
          </p:cNvSpPr>
          <p:nvPr/>
        </p:nvSpPr>
        <p:spPr bwMode="auto">
          <a:xfrm flipV="1">
            <a:off x="3651250" y="3167063"/>
            <a:ext cx="4763" cy="28257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05861" name="Line 5"/>
          <p:cNvSpPr>
            <a:spLocks noChangeShapeType="1"/>
          </p:cNvSpPr>
          <p:nvPr/>
        </p:nvSpPr>
        <p:spPr bwMode="auto">
          <a:xfrm flipV="1">
            <a:off x="3652838" y="2606675"/>
            <a:ext cx="0" cy="5715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05862" name="Line 6"/>
          <p:cNvSpPr>
            <a:spLocks noChangeShapeType="1"/>
          </p:cNvSpPr>
          <p:nvPr/>
        </p:nvSpPr>
        <p:spPr bwMode="auto">
          <a:xfrm flipH="1">
            <a:off x="2559050" y="2624138"/>
            <a:ext cx="1089025" cy="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05863" name="Text Box 7"/>
          <p:cNvSpPr txBox="1">
            <a:spLocks noChangeArrowheads="1"/>
          </p:cNvSpPr>
          <p:nvPr/>
        </p:nvSpPr>
        <p:spPr bwMode="auto">
          <a:xfrm>
            <a:off x="1970088" y="1524000"/>
            <a:ext cx="814387" cy="31750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0031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05864" name="Line 8"/>
          <p:cNvSpPr>
            <a:spLocks noChangeShapeType="1"/>
          </p:cNvSpPr>
          <p:nvPr/>
        </p:nvSpPr>
        <p:spPr bwMode="auto">
          <a:xfrm flipH="1" flipV="1">
            <a:off x="2379663" y="1252538"/>
            <a:ext cx="1587" cy="258762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05865" name="Line 9"/>
          <p:cNvSpPr>
            <a:spLocks noChangeShapeType="1"/>
          </p:cNvSpPr>
          <p:nvPr/>
        </p:nvSpPr>
        <p:spPr bwMode="auto">
          <a:xfrm flipV="1">
            <a:off x="2576513" y="1852613"/>
            <a:ext cx="0" cy="77152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05866" name="Text Box 10"/>
          <p:cNvSpPr txBox="1">
            <a:spLocks noChangeArrowheads="1"/>
          </p:cNvSpPr>
          <p:nvPr/>
        </p:nvSpPr>
        <p:spPr bwMode="auto">
          <a:xfrm>
            <a:off x="3414713" y="3430588"/>
            <a:ext cx="822325" cy="32385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/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0031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05867" name="Rectangle 11"/>
          <p:cNvSpPr>
            <a:spLocks noChangeArrowheads="1"/>
          </p:cNvSpPr>
          <p:nvPr/>
        </p:nvSpPr>
        <p:spPr bwMode="auto">
          <a:xfrm>
            <a:off x="0" y="1661726"/>
            <a:ext cx="9144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05868" name="Line 12"/>
          <p:cNvSpPr>
            <a:spLocks noChangeShapeType="1"/>
          </p:cNvSpPr>
          <p:nvPr/>
        </p:nvSpPr>
        <p:spPr bwMode="auto">
          <a:xfrm>
            <a:off x="3062288" y="3194050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05869" name="Line 13"/>
          <p:cNvSpPr>
            <a:spLocks noChangeShapeType="1"/>
          </p:cNvSpPr>
          <p:nvPr/>
        </p:nvSpPr>
        <p:spPr bwMode="auto">
          <a:xfrm>
            <a:off x="3009900" y="1800225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05870" name="Rectangle 14"/>
          <p:cNvSpPr>
            <a:spLocks noChangeArrowheads="1"/>
          </p:cNvSpPr>
          <p:nvPr/>
        </p:nvSpPr>
        <p:spPr bwMode="auto">
          <a:xfrm>
            <a:off x="1995488" y="4216400"/>
            <a:ext cx="5300662" cy="2565400"/>
          </a:xfrm>
          <a:prstGeom prst="rect">
            <a:avLst/>
          </a:prstGeom>
          <a:solidFill>
            <a:srgbClr val="E8EEF7"/>
          </a:solidFill>
          <a:ln w="9525" algn="ctr">
            <a:solidFill>
              <a:srgbClr val="4979C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>
                <a:solidFill>
                  <a:srgbClr val="000000"/>
                </a:solidFill>
              </a:rPr>
              <a:t>DOF</a:t>
            </a:r>
            <a:endParaRPr lang="en-US" altLang="zh-CN">
              <a:solidFill>
                <a:srgbClr val="000000"/>
              </a:solidFill>
            </a:endParaRPr>
          </a:p>
          <a:p>
            <a:pPr algn="just"/>
            <a:r>
              <a:rPr lang="en-US" altLang="zh-CN">
                <a:solidFill>
                  <a:srgbClr val="000000"/>
                </a:solidFill>
              </a:rPr>
              <a:t>T0	PCoe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ARce</a:t>
            </a:r>
            <a:endParaRPr lang="en-US" altLang="zh-CN">
              <a:solidFill>
                <a:srgbClr val="000000"/>
              </a:solidFill>
            </a:endParaRPr>
          </a:p>
          <a:p>
            <a:pPr algn="just"/>
            <a:r>
              <a:rPr lang="en-US" altLang="zh-CN">
                <a:solidFill>
                  <a:srgbClr val="000000"/>
                </a:solidFill>
              </a:rPr>
              <a:t>T1	ARoe′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RD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DRce′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PCinc</a:t>
            </a:r>
            <a:endParaRPr lang="fr-FR" altLang="zh-CN">
              <a:solidFill>
                <a:srgbClr val="000000"/>
              </a:solidFill>
            </a:endParaRPr>
          </a:p>
          <a:p>
            <a:pPr algn="just"/>
            <a:r>
              <a:rPr lang="fr-FR" altLang="zh-CN">
                <a:solidFill>
                  <a:srgbClr val="000000"/>
                </a:solidFill>
              </a:rPr>
              <a:t>T2	DRoe</a:t>
            </a:r>
            <a:r>
              <a:rPr lang="zh-CN" altLang="fr-FR">
                <a:solidFill>
                  <a:srgbClr val="000000"/>
                </a:solidFill>
              </a:rPr>
              <a:t>，</a:t>
            </a:r>
            <a:r>
              <a:rPr lang="fr-FR" altLang="zh-CN">
                <a:solidFill>
                  <a:srgbClr val="000000"/>
                </a:solidFill>
              </a:rPr>
              <a:t>ARce</a:t>
            </a:r>
            <a:endParaRPr lang="fr-FR" altLang="zh-CN">
              <a:solidFill>
                <a:srgbClr val="000000"/>
              </a:solidFill>
            </a:endParaRPr>
          </a:p>
          <a:p>
            <a:pPr algn="just"/>
            <a:r>
              <a:rPr lang="fr-FR" altLang="zh-CN">
                <a:solidFill>
                  <a:srgbClr val="000000"/>
                </a:solidFill>
              </a:rPr>
              <a:t>T3	ARoe′</a:t>
            </a:r>
            <a:r>
              <a:rPr lang="zh-CN" altLang="fr-FR">
                <a:solidFill>
                  <a:srgbClr val="000000"/>
                </a:solidFill>
              </a:rPr>
              <a:t>，</a:t>
            </a:r>
            <a:r>
              <a:rPr lang="fr-FR" altLang="zh-CN">
                <a:solidFill>
                  <a:srgbClr val="000000"/>
                </a:solidFill>
              </a:rPr>
              <a:t>RD</a:t>
            </a:r>
            <a:r>
              <a:rPr lang="zh-CN" altLang="fr-FR">
                <a:solidFill>
                  <a:srgbClr val="000000"/>
                </a:solidFill>
              </a:rPr>
              <a:t>，</a:t>
            </a:r>
            <a:r>
              <a:rPr lang="fr-FR" altLang="zh-CN">
                <a:solidFill>
                  <a:srgbClr val="000000"/>
                </a:solidFill>
              </a:rPr>
              <a:t>DRce′</a:t>
            </a:r>
            <a:endParaRPr lang="fr-FR" altLang="zh-CN">
              <a:solidFill>
                <a:srgbClr val="000000"/>
              </a:solidFill>
            </a:endParaRPr>
          </a:p>
          <a:p>
            <a:pPr algn="just"/>
            <a:r>
              <a:rPr lang="fr-FR" altLang="zh-CN">
                <a:solidFill>
                  <a:srgbClr val="000000"/>
                </a:solidFill>
              </a:rPr>
              <a:t>T4	DRoe</a:t>
            </a:r>
            <a:r>
              <a:rPr lang="zh-CN" altLang="fr-FR">
                <a:solidFill>
                  <a:srgbClr val="000000"/>
                </a:solidFill>
              </a:rPr>
              <a:t>，</a:t>
            </a:r>
            <a:r>
              <a:rPr lang="fr-FR" altLang="zh-CN">
                <a:solidFill>
                  <a:srgbClr val="000000"/>
                </a:solidFill>
              </a:rPr>
              <a:t>Ace</a:t>
            </a:r>
            <a:endParaRPr lang="fr-FR" altLang="zh-CN">
              <a:solidFill>
                <a:srgbClr val="000000"/>
              </a:solidFill>
            </a:endParaRPr>
          </a:p>
          <a:p>
            <a:pPr algn="just"/>
            <a:r>
              <a:rPr lang="fr-FR" altLang="zh-CN">
                <a:solidFill>
                  <a:srgbClr val="000000"/>
                </a:solidFill>
              </a:rPr>
              <a:t>T5	1→ EXE</a:t>
            </a:r>
            <a:endParaRPr lang="fr-FR" altLang="zh-CN">
              <a:solidFill>
                <a:srgbClr val="000000"/>
              </a:solidFill>
            </a:endParaRPr>
          </a:p>
        </p:txBody>
      </p:sp>
      <p:sp>
        <p:nvSpPr>
          <p:cNvPr id="505871" name="Rectangle 15"/>
          <p:cNvSpPr>
            <a:spLocks noChangeArrowheads="1"/>
          </p:cNvSpPr>
          <p:nvPr/>
        </p:nvSpPr>
        <p:spPr bwMode="auto">
          <a:xfrm>
            <a:off x="2835275" y="4580724"/>
            <a:ext cx="1920875" cy="369332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 sz="2400">
              <a:ea typeface="仿宋" panose="02010609060101010101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624" y="6379458"/>
            <a:ext cx="1861852" cy="36933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r>
              <a:rPr lang="pt-BR" altLang="pt-BR" sz="240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JMP </a:t>
            </a:r>
            <a:r>
              <a:rPr lang="pt-BR" altLang="pt-BR" sz="2400" smtClean="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1000H </a:t>
            </a:r>
            <a:endParaRPr lang="zh-CN" altLang="en-US" sz="2400">
              <a:solidFill>
                <a:schemeClr val="accent2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0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05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5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0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50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50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05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05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50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0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8" dur="1000" fill="hold"/>
                                        <p:tgtEl>
                                          <p:spTgt spid="50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60" grpId="0" animBg="1"/>
      <p:bldP spid="505861" grpId="0" animBg="1"/>
      <p:bldP spid="505862" grpId="0" animBg="1"/>
      <p:bldP spid="505863" grpId="0" animBg="1" autoUpdateAnimBg="0"/>
      <p:bldP spid="505864" grpId="0" animBg="1"/>
      <p:bldP spid="505865" grpId="0" animBg="1"/>
      <p:bldP spid="505866" grpId="0" animBg="1" autoUpdateAnimBg="0"/>
      <p:bldP spid="505868" grpId="0" animBg="1"/>
      <p:bldP spid="505869" grpId="0" animBg="1"/>
      <p:bldP spid="505871" grpId="0" animBg="1"/>
      <p:bldP spid="505871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56E23-E1E7-48CB-8A97-38AE0872E921}" type="slidenum">
              <a:rPr lang="en-US" altLang="zh-CN"/>
            </a:fld>
            <a:endParaRPr lang="en-US" altLang="zh-CN"/>
          </a:p>
        </p:txBody>
      </p:sp>
      <p:sp>
        <p:nvSpPr>
          <p:cNvPr id="507906" name="Rectangle 2"/>
          <p:cNvSpPr>
            <a:spLocks noChangeArrowheads="1"/>
          </p:cNvSpPr>
          <p:nvPr/>
        </p:nvSpPr>
        <p:spPr bwMode="auto">
          <a:xfrm>
            <a:off x="1998663" y="4216400"/>
            <a:ext cx="5287962" cy="2565400"/>
          </a:xfrm>
          <a:prstGeom prst="rect">
            <a:avLst/>
          </a:prstGeom>
          <a:solidFill>
            <a:srgbClr val="E8EEF7"/>
          </a:solidFill>
          <a:ln w="9525" algn="ctr">
            <a:solidFill>
              <a:srgbClr val="4979C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>
                <a:solidFill>
                  <a:srgbClr val="000000"/>
                </a:solidFill>
              </a:rPr>
              <a:t>DOF</a:t>
            </a:r>
            <a:endParaRPr lang="en-US" altLang="zh-CN">
              <a:solidFill>
                <a:srgbClr val="000000"/>
              </a:solidFill>
            </a:endParaRPr>
          </a:p>
          <a:p>
            <a:pPr algn="just"/>
            <a:r>
              <a:rPr lang="en-US" altLang="zh-CN">
                <a:solidFill>
                  <a:srgbClr val="000000"/>
                </a:solidFill>
              </a:rPr>
              <a:t>T0	PCoe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ARce</a:t>
            </a:r>
            <a:endParaRPr lang="en-US" altLang="zh-CN">
              <a:solidFill>
                <a:srgbClr val="000000"/>
              </a:solidFill>
            </a:endParaRPr>
          </a:p>
          <a:p>
            <a:pPr algn="just"/>
            <a:r>
              <a:rPr lang="en-US" altLang="zh-CN">
                <a:solidFill>
                  <a:srgbClr val="000000"/>
                </a:solidFill>
              </a:rPr>
              <a:t>T1	ARoe′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RD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DRce′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PCinc</a:t>
            </a:r>
            <a:endParaRPr lang="fr-FR" altLang="zh-CN">
              <a:solidFill>
                <a:srgbClr val="000000"/>
              </a:solidFill>
            </a:endParaRPr>
          </a:p>
          <a:p>
            <a:pPr algn="just"/>
            <a:r>
              <a:rPr lang="fr-FR" altLang="zh-CN">
                <a:solidFill>
                  <a:srgbClr val="000000"/>
                </a:solidFill>
              </a:rPr>
              <a:t>T2	DRoe</a:t>
            </a:r>
            <a:r>
              <a:rPr lang="zh-CN" altLang="fr-FR">
                <a:solidFill>
                  <a:srgbClr val="000000"/>
                </a:solidFill>
              </a:rPr>
              <a:t>，</a:t>
            </a:r>
            <a:r>
              <a:rPr lang="fr-FR" altLang="zh-CN">
                <a:solidFill>
                  <a:srgbClr val="000000"/>
                </a:solidFill>
              </a:rPr>
              <a:t>ARce</a:t>
            </a:r>
            <a:endParaRPr lang="fr-FR" altLang="zh-CN">
              <a:solidFill>
                <a:srgbClr val="000000"/>
              </a:solidFill>
            </a:endParaRPr>
          </a:p>
          <a:p>
            <a:pPr algn="just"/>
            <a:r>
              <a:rPr lang="fr-FR" altLang="zh-CN">
                <a:solidFill>
                  <a:srgbClr val="000000"/>
                </a:solidFill>
              </a:rPr>
              <a:t>T3	ARoe′</a:t>
            </a:r>
            <a:r>
              <a:rPr lang="zh-CN" altLang="fr-FR">
                <a:solidFill>
                  <a:srgbClr val="000000"/>
                </a:solidFill>
              </a:rPr>
              <a:t>，</a:t>
            </a:r>
            <a:r>
              <a:rPr lang="fr-FR" altLang="zh-CN">
                <a:solidFill>
                  <a:srgbClr val="000000"/>
                </a:solidFill>
              </a:rPr>
              <a:t>RD</a:t>
            </a:r>
            <a:r>
              <a:rPr lang="zh-CN" altLang="fr-FR">
                <a:solidFill>
                  <a:srgbClr val="000000"/>
                </a:solidFill>
              </a:rPr>
              <a:t>，</a:t>
            </a:r>
            <a:r>
              <a:rPr lang="fr-FR" altLang="zh-CN">
                <a:solidFill>
                  <a:srgbClr val="000000"/>
                </a:solidFill>
              </a:rPr>
              <a:t>DRce′</a:t>
            </a:r>
            <a:endParaRPr lang="fr-FR" altLang="zh-CN">
              <a:solidFill>
                <a:srgbClr val="000000"/>
              </a:solidFill>
            </a:endParaRPr>
          </a:p>
          <a:p>
            <a:pPr algn="just"/>
            <a:r>
              <a:rPr lang="fr-FR" altLang="zh-CN">
                <a:solidFill>
                  <a:srgbClr val="000000"/>
                </a:solidFill>
              </a:rPr>
              <a:t>T4	DRoe</a:t>
            </a:r>
            <a:r>
              <a:rPr lang="zh-CN" altLang="fr-FR">
                <a:solidFill>
                  <a:srgbClr val="000000"/>
                </a:solidFill>
              </a:rPr>
              <a:t>，</a:t>
            </a:r>
            <a:r>
              <a:rPr lang="fr-FR" altLang="zh-CN">
                <a:solidFill>
                  <a:srgbClr val="000000"/>
                </a:solidFill>
              </a:rPr>
              <a:t>Ace</a:t>
            </a:r>
            <a:endParaRPr lang="fr-FR" altLang="zh-CN">
              <a:solidFill>
                <a:srgbClr val="000000"/>
              </a:solidFill>
            </a:endParaRPr>
          </a:p>
          <a:p>
            <a:pPr algn="just"/>
            <a:r>
              <a:rPr lang="fr-FR" altLang="zh-CN">
                <a:solidFill>
                  <a:srgbClr val="000000"/>
                </a:solidFill>
              </a:rPr>
              <a:t>T5	1→ EXE</a:t>
            </a:r>
            <a:endParaRPr lang="fr-FR" altLang="zh-CN">
              <a:solidFill>
                <a:srgbClr val="000000"/>
              </a:solidFill>
            </a:endParaRPr>
          </a:p>
        </p:txBody>
      </p:sp>
      <p:sp>
        <p:nvSpPr>
          <p:cNvPr id="5079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直接寻址</a:t>
            </a:r>
            <a:r>
              <a:rPr lang="en-US" altLang="zh-CN"/>
              <a:t>——</a:t>
            </a:r>
            <a:r>
              <a:rPr lang="zh-CN" altLang="en-US"/>
              <a:t>取目的操作数</a:t>
            </a:r>
            <a:endParaRPr lang="zh-CN" altLang="en-US"/>
          </a:p>
        </p:txBody>
      </p:sp>
      <p:sp>
        <p:nvSpPr>
          <p:cNvPr id="507909" name="Line 5"/>
          <p:cNvSpPr>
            <a:spLocks noChangeShapeType="1"/>
          </p:cNvSpPr>
          <p:nvPr/>
        </p:nvSpPr>
        <p:spPr bwMode="auto">
          <a:xfrm flipV="1">
            <a:off x="3651250" y="3167063"/>
            <a:ext cx="4763" cy="28257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07910" name="Line 6"/>
          <p:cNvSpPr>
            <a:spLocks noChangeShapeType="1"/>
          </p:cNvSpPr>
          <p:nvPr/>
        </p:nvSpPr>
        <p:spPr bwMode="auto">
          <a:xfrm flipV="1">
            <a:off x="3652838" y="2606675"/>
            <a:ext cx="0" cy="57150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07911" name="Line 7"/>
          <p:cNvSpPr>
            <a:spLocks noChangeShapeType="1"/>
          </p:cNvSpPr>
          <p:nvPr/>
        </p:nvSpPr>
        <p:spPr bwMode="auto">
          <a:xfrm flipH="1">
            <a:off x="2559050" y="2624138"/>
            <a:ext cx="1074738" cy="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07912" name="Text Box 8"/>
          <p:cNvSpPr txBox="1">
            <a:spLocks noChangeArrowheads="1"/>
          </p:cNvSpPr>
          <p:nvPr/>
        </p:nvSpPr>
        <p:spPr bwMode="auto">
          <a:xfrm>
            <a:off x="1970088" y="1524000"/>
            <a:ext cx="814387" cy="31750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0031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07913" name="Line 9"/>
          <p:cNvSpPr>
            <a:spLocks noChangeShapeType="1"/>
          </p:cNvSpPr>
          <p:nvPr/>
        </p:nvSpPr>
        <p:spPr bwMode="auto">
          <a:xfrm flipH="1" flipV="1">
            <a:off x="2379663" y="1270000"/>
            <a:ext cx="1587" cy="2413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07914" name="Line 10"/>
          <p:cNvSpPr>
            <a:spLocks noChangeShapeType="1"/>
          </p:cNvSpPr>
          <p:nvPr/>
        </p:nvSpPr>
        <p:spPr bwMode="auto">
          <a:xfrm flipV="1">
            <a:off x="2576513" y="1852613"/>
            <a:ext cx="12700" cy="7715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07915" name="Text Box 11"/>
          <p:cNvSpPr txBox="1">
            <a:spLocks noChangeArrowheads="1"/>
          </p:cNvSpPr>
          <p:nvPr/>
        </p:nvSpPr>
        <p:spPr bwMode="auto">
          <a:xfrm>
            <a:off x="3414713" y="3430588"/>
            <a:ext cx="822325" cy="32385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/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0031 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07916" name="Line 12"/>
          <p:cNvSpPr>
            <a:spLocks noChangeShapeType="1"/>
          </p:cNvSpPr>
          <p:nvPr/>
        </p:nvSpPr>
        <p:spPr bwMode="auto">
          <a:xfrm flipV="1">
            <a:off x="4821238" y="636588"/>
            <a:ext cx="1587" cy="811212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07917" name="Line 13"/>
          <p:cNvSpPr>
            <a:spLocks noChangeShapeType="1"/>
          </p:cNvSpPr>
          <p:nvPr/>
        </p:nvSpPr>
        <p:spPr bwMode="auto">
          <a:xfrm>
            <a:off x="4814888" y="642938"/>
            <a:ext cx="1952625" cy="4762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07918" name="Line 14"/>
          <p:cNvSpPr>
            <a:spLocks noChangeShapeType="1"/>
          </p:cNvSpPr>
          <p:nvPr/>
        </p:nvSpPr>
        <p:spPr bwMode="auto">
          <a:xfrm flipH="1">
            <a:off x="6748463" y="633413"/>
            <a:ext cx="3175" cy="885825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07919" name="Text Box 15"/>
          <p:cNvSpPr txBox="1">
            <a:spLocks noChangeArrowheads="1"/>
          </p:cNvSpPr>
          <p:nvPr/>
        </p:nvSpPr>
        <p:spPr bwMode="auto">
          <a:xfrm>
            <a:off x="6169025" y="1525588"/>
            <a:ext cx="814388" cy="323850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68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1000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07920" name="Line 16"/>
          <p:cNvSpPr>
            <a:spLocks noChangeShapeType="1"/>
          </p:cNvSpPr>
          <p:nvPr/>
        </p:nvSpPr>
        <p:spPr bwMode="auto">
          <a:xfrm>
            <a:off x="6734175" y="1858963"/>
            <a:ext cx="0" cy="249237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07921" name="Text Box 17"/>
          <p:cNvSpPr txBox="1">
            <a:spLocks noChangeArrowheads="1"/>
          </p:cNvSpPr>
          <p:nvPr/>
        </p:nvSpPr>
        <p:spPr bwMode="auto">
          <a:xfrm>
            <a:off x="3768725" y="1444625"/>
            <a:ext cx="1308100" cy="763588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1000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07922" name="Line 18"/>
          <p:cNvSpPr>
            <a:spLocks noChangeShapeType="1"/>
          </p:cNvSpPr>
          <p:nvPr/>
        </p:nvSpPr>
        <p:spPr bwMode="auto">
          <a:xfrm flipV="1">
            <a:off x="2374900" y="411163"/>
            <a:ext cx="1657350" cy="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07923" name="Line 19"/>
          <p:cNvSpPr>
            <a:spLocks noChangeShapeType="1"/>
          </p:cNvSpPr>
          <p:nvPr/>
        </p:nvSpPr>
        <p:spPr bwMode="auto">
          <a:xfrm flipH="1" flipV="1">
            <a:off x="2373313" y="393700"/>
            <a:ext cx="6350" cy="847725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07924" name="Line 20"/>
          <p:cNvSpPr>
            <a:spLocks noChangeShapeType="1"/>
          </p:cNvSpPr>
          <p:nvPr/>
        </p:nvSpPr>
        <p:spPr bwMode="auto">
          <a:xfrm>
            <a:off x="4022725" y="406400"/>
            <a:ext cx="1588" cy="1042988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07925" name="Line 21"/>
          <p:cNvSpPr>
            <a:spLocks noChangeShapeType="1"/>
          </p:cNvSpPr>
          <p:nvPr/>
        </p:nvSpPr>
        <p:spPr bwMode="auto">
          <a:xfrm>
            <a:off x="1624013" y="1308100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07926" name="Line 22"/>
          <p:cNvSpPr>
            <a:spLocks noChangeShapeType="1"/>
          </p:cNvSpPr>
          <p:nvPr/>
        </p:nvSpPr>
        <p:spPr bwMode="auto">
          <a:xfrm>
            <a:off x="4572000" y="838200"/>
            <a:ext cx="1588" cy="314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07927" name="Line 23"/>
          <p:cNvSpPr>
            <a:spLocks noChangeShapeType="1"/>
          </p:cNvSpPr>
          <p:nvPr/>
        </p:nvSpPr>
        <p:spPr bwMode="auto">
          <a:xfrm>
            <a:off x="7191375" y="1682750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07928" name="Line 24"/>
          <p:cNvSpPr>
            <a:spLocks noChangeShapeType="1"/>
          </p:cNvSpPr>
          <p:nvPr/>
        </p:nvSpPr>
        <p:spPr bwMode="auto">
          <a:xfrm>
            <a:off x="4435475" y="3798888"/>
            <a:ext cx="4635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07929" name="Rectangle 25"/>
          <p:cNvSpPr>
            <a:spLocks noChangeArrowheads="1"/>
          </p:cNvSpPr>
          <p:nvPr/>
        </p:nvSpPr>
        <p:spPr bwMode="auto">
          <a:xfrm>
            <a:off x="2809876" y="4950168"/>
            <a:ext cx="4173538" cy="365544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07930" name="Text Box 26"/>
          <p:cNvSpPr txBox="1">
            <a:spLocks noChangeArrowheads="1"/>
          </p:cNvSpPr>
          <p:nvPr/>
        </p:nvSpPr>
        <p:spPr bwMode="auto">
          <a:xfrm>
            <a:off x="3413125" y="3417888"/>
            <a:ext cx="822325" cy="32385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/>
            <a:r>
              <a:rPr lang="en-US" altLang="zh-CN" sz="1600">
                <a:solidFill>
                  <a:schemeClr val="bg1"/>
                </a:solidFill>
                <a:ea typeface="宋体" panose="02010600030101010101" pitchFamily="2" charset="-122"/>
              </a:rPr>
              <a:t>0032</a:t>
            </a: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3624" y="6379458"/>
            <a:ext cx="1861852" cy="36933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r>
              <a:rPr lang="pt-BR" altLang="pt-BR" sz="240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JMP </a:t>
            </a:r>
            <a:r>
              <a:rPr lang="pt-BR" altLang="pt-BR" sz="2400" smtClean="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1000H </a:t>
            </a:r>
            <a:endParaRPr lang="zh-CN" altLang="en-US" sz="2400">
              <a:solidFill>
                <a:schemeClr val="accent2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7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7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0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0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07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7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50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50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0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0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500"/>
                            </p:stCondLst>
                            <p:childTnLst>
                              <p:par>
                                <p:cTn id="43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7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07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1000"/>
                                        <p:tgtEl>
                                          <p:spTgt spid="50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50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000"/>
                            </p:stCondLst>
                            <p:childTnLst>
                              <p:par>
                                <p:cTn id="56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7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7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500"/>
                            </p:stCondLst>
                            <p:childTnLst>
                              <p:par>
                                <p:cTn id="64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5" dur="1000" fill="hold"/>
                                        <p:tgtEl>
                                          <p:spTgt spid="50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500"/>
                            </p:stCondLst>
                            <p:childTnLst>
                              <p:par>
                                <p:cTn id="6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07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07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16" grpId="0" animBg="1"/>
      <p:bldP spid="507917" grpId="0" animBg="1"/>
      <p:bldP spid="507918" grpId="0" animBg="1"/>
      <p:bldP spid="507919" grpId="0" animBg="1" autoUpdateAnimBg="0"/>
      <p:bldP spid="507920" grpId="0" animBg="1"/>
      <p:bldP spid="507921" grpId="0" animBg="1"/>
      <p:bldP spid="507922" grpId="0" animBg="1"/>
      <p:bldP spid="507923" grpId="0" animBg="1"/>
      <p:bldP spid="507924" grpId="0" animBg="1"/>
      <p:bldP spid="507925" grpId="0" animBg="1"/>
      <p:bldP spid="507926" grpId="0" animBg="1"/>
      <p:bldP spid="507927" grpId="0" animBg="1"/>
      <p:bldP spid="507928" grpId="0" animBg="1"/>
      <p:bldP spid="507929" grpId="0" animBg="1"/>
      <p:bldP spid="507929" grpId="1" animBg="1"/>
      <p:bldP spid="50793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FF4BA-EAFA-4236-B25A-3FAAFBB2192B}" type="slidenum">
              <a:rPr lang="en-US" altLang="zh-CN"/>
            </a:fld>
            <a:endParaRPr lang="en-US" altLang="zh-CN"/>
          </a:p>
        </p:txBody>
      </p:sp>
      <p:sp>
        <p:nvSpPr>
          <p:cNvPr id="509958" name="Line 6"/>
          <p:cNvSpPr>
            <a:spLocks noChangeShapeType="1"/>
          </p:cNvSpPr>
          <p:nvPr/>
        </p:nvSpPr>
        <p:spPr bwMode="auto">
          <a:xfrm flipH="1">
            <a:off x="2559050" y="2624138"/>
            <a:ext cx="1090613" cy="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09977" name="Line 25"/>
          <p:cNvSpPr>
            <a:spLocks noChangeShapeType="1"/>
          </p:cNvSpPr>
          <p:nvPr/>
        </p:nvSpPr>
        <p:spPr bwMode="auto">
          <a:xfrm flipH="1">
            <a:off x="2528888" y="2616200"/>
            <a:ext cx="4230687" cy="1270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直接寻址</a:t>
            </a:r>
            <a:r>
              <a:rPr lang="en-US" altLang="zh-CN"/>
              <a:t>——</a:t>
            </a:r>
            <a:r>
              <a:rPr lang="zh-CN" altLang="en-US"/>
              <a:t>取目的操作数</a:t>
            </a:r>
            <a:endParaRPr lang="zh-CN" altLang="en-US"/>
          </a:p>
        </p:txBody>
      </p:sp>
      <p:sp>
        <p:nvSpPr>
          <p:cNvPr id="509956" name="Line 4"/>
          <p:cNvSpPr>
            <a:spLocks noChangeShapeType="1"/>
          </p:cNvSpPr>
          <p:nvPr/>
        </p:nvSpPr>
        <p:spPr bwMode="auto">
          <a:xfrm flipV="1">
            <a:off x="3656013" y="3167063"/>
            <a:ext cx="4762" cy="28257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09957" name="Line 5"/>
          <p:cNvSpPr>
            <a:spLocks noChangeShapeType="1"/>
          </p:cNvSpPr>
          <p:nvPr/>
        </p:nvSpPr>
        <p:spPr bwMode="auto">
          <a:xfrm flipV="1">
            <a:off x="3657600" y="2606675"/>
            <a:ext cx="0" cy="57150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09959" name="Text Box 7"/>
          <p:cNvSpPr txBox="1">
            <a:spLocks noChangeArrowheads="1"/>
          </p:cNvSpPr>
          <p:nvPr/>
        </p:nvSpPr>
        <p:spPr bwMode="auto">
          <a:xfrm>
            <a:off x="1970088" y="1524000"/>
            <a:ext cx="814387" cy="31750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0031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09960" name="Line 8"/>
          <p:cNvSpPr>
            <a:spLocks noChangeShapeType="1"/>
          </p:cNvSpPr>
          <p:nvPr/>
        </p:nvSpPr>
        <p:spPr bwMode="auto">
          <a:xfrm flipH="1" flipV="1">
            <a:off x="2379663" y="1270000"/>
            <a:ext cx="1587" cy="2413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09961" name="Line 9"/>
          <p:cNvSpPr>
            <a:spLocks noChangeShapeType="1"/>
          </p:cNvSpPr>
          <p:nvPr/>
        </p:nvSpPr>
        <p:spPr bwMode="auto">
          <a:xfrm flipV="1">
            <a:off x="2576513" y="1852613"/>
            <a:ext cx="12700" cy="7715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09962" name="Text Box 10"/>
          <p:cNvSpPr txBox="1">
            <a:spLocks noChangeArrowheads="1"/>
          </p:cNvSpPr>
          <p:nvPr/>
        </p:nvSpPr>
        <p:spPr bwMode="auto">
          <a:xfrm>
            <a:off x="3419475" y="3430588"/>
            <a:ext cx="822325" cy="32385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/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0032 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09963" name="Line 11"/>
          <p:cNvSpPr>
            <a:spLocks noChangeShapeType="1"/>
          </p:cNvSpPr>
          <p:nvPr/>
        </p:nvSpPr>
        <p:spPr bwMode="auto">
          <a:xfrm flipV="1">
            <a:off x="4821238" y="636588"/>
            <a:ext cx="1587" cy="811212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09964" name="Line 12"/>
          <p:cNvSpPr>
            <a:spLocks noChangeShapeType="1"/>
          </p:cNvSpPr>
          <p:nvPr/>
        </p:nvSpPr>
        <p:spPr bwMode="auto">
          <a:xfrm>
            <a:off x="4814888" y="642938"/>
            <a:ext cx="1952625" cy="4762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09965" name="Line 13"/>
          <p:cNvSpPr>
            <a:spLocks noChangeShapeType="1"/>
          </p:cNvSpPr>
          <p:nvPr/>
        </p:nvSpPr>
        <p:spPr bwMode="auto">
          <a:xfrm flipH="1">
            <a:off x="6748463" y="633413"/>
            <a:ext cx="3175" cy="8858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09966" name="Text Box 14"/>
          <p:cNvSpPr txBox="1">
            <a:spLocks noChangeArrowheads="1"/>
          </p:cNvSpPr>
          <p:nvPr/>
        </p:nvSpPr>
        <p:spPr bwMode="auto">
          <a:xfrm>
            <a:off x="6169025" y="1525588"/>
            <a:ext cx="814388" cy="323850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68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1000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09967" name="Line 15"/>
          <p:cNvSpPr>
            <a:spLocks noChangeShapeType="1"/>
          </p:cNvSpPr>
          <p:nvPr/>
        </p:nvSpPr>
        <p:spPr bwMode="auto">
          <a:xfrm>
            <a:off x="6757988" y="1858963"/>
            <a:ext cx="0" cy="249237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09968" name="Text Box 16"/>
          <p:cNvSpPr txBox="1">
            <a:spLocks noChangeArrowheads="1"/>
          </p:cNvSpPr>
          <p:nvPr/>
        </p:nvSpPr>
        <p:spPr bwMode="auto">
          <a:xfrm>
            <a:off x="3768725" y="1444625"/>
            <a:ext cx="1308100" cy="763588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solidFill>
                  <a:schemeClr val="tx1"/>
                </a:solidFill>
                <a:ea typeface="宋体" panose="02010600030101010101" pitchFamily="2" charset="-122"/>
              </a:rPr>
              <a:t>主存</a:t>
            </a:r>
            <a:endParaRPr lang="zh-CN" altLang="en-US" sz="16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MM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09969" name="Line 17"/>
          <p:cNvSpPr>
            <a:spLocks noChangeShapeType="1"/>
          </p:cNvSpPr>
          <p:nvPr/>
        </p:nvSpPr>
        <p:spPr bwMode="auto">
          <a:xfrm flipV="1">
            <a:off x="2374900" y="411163"/>
            <a:ext cx="1657350" cy="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09970" name="Line 18"/>
          <p:cNvSpPr>
            <a:spLocks noChangeShapeType="1"/>
          </p:cNvSpPr>
          <p:nvPr/>
        </p:nvSpPr>
        <p:spPr bwMode="auto">
          <a:xfrm flipH="1" flipV="1">
            <a:off x="2373313" y="393700"/>
            <a:ext cx="6350" cy="8477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09971" name="Line 19"/>
          <p:cNvSpPr>
            <a:spLocks noChangeShapeType="1"/>
          </p:cNvSpPr>
          <p:nvPr/>
        </p:nvSpPr>
        <p:spPr bwMode="auto">
          <a:xfrm>
            <a:off x="4022725" y="406400"/>
            <a:ext cx="1588" cy="1042988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09972" name="Line 20"/>
          <p:cNvSpPr>
            <a:spLocks noChangeShapeType="1"/>
          </p:cNvSpPr>
          <p:nvPr/>
        </p:nvSpPr>
        <p:spPr bwMode="auto">
          <a:xfrm>
            <a:off x="7080250" y="2339975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09973" name="Line 21"/>
          <p:cNvSpPr>
            <a:spLocks noChangeShapeType="1"/>
          </p:cNvSpPr>
          <p:nvPr/>
        </p:nvSpPr>
        <p:spPr bwMode="auto">
          <a:xfrm>
            <a:off x="2947988" y="1793875"/>
            <a:ext cx="431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09974" name="Rectangle 22"/>
          <p:cNvSpPr>
            <a:spLocks noChangeArrowheads="1"/>
          </p:cNvSpPr>
          <p:nvPr/>
        </p:nvSpPr>
        <p:spPr bwMode="auto">
          <a:xfrm>
            <a:off x="1998663" y="4216400"/>
            <a:ext cx="5287962" cy="2565400"/>
          </a:xfrm>
          <a:prstGeom prst="rect">
            <a:avLst/>
          </a:prstGeom>
          <a:solidFill>
            <a:srgbClr val="E8EEF7"/>
          </a:solidFill>
          <a:ln w="9525" algn="ctr">
            <a:solidFill>
              <a:srgbClr val="4979C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>
                <a:solidFill>
                  <a:srgbClr val="000000"/>
                </a:solidFill>
              </a:rPr>
              <a:t>DOF</a:t>
            </a:r>
            <a:endParaRPr lang="en-US" altLang="zh-CN">
              <a:solidFill>
                <a:srgbClr val="000000"/>
              </a:solidFill>
            </a:endParaRPr>
          </a:p>
          <a:p>
            <a:pPr algn="just"/>
            <a:r>
              <a:rPr lang="en-US" altLang="zh-CN">
                <a:solidFill>
                  <a:srgbClr val="000000"/>
                </a:solidFill>
              </a:rPr>
              <a:t>T0	PCoe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ARce</a:t>
            </a:r>
            <a:endParaRPr lang="en-US" altLang="zh-CN">
              <a:solidFill>
                <a:srgbClr val="000000"/>
              </a:solidFill>
            </a:endParaRPr>
          </a:p>
          <a:p>
            <a:pPr algn="just"/>
            <a:r>
              <a:rPr lang="en-US" altLang="zh-CN">
                <a:solidFill>
                  <a:srgbClr val="000000"/>
                </a:solidFill>
              </a:rPr>
              <a:t>T1	ARoe′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RD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DRce′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PCinc</a:t>
            </a:r>
            <a:endParaRPr lang="fr-FR" altLang="zh-CN">
              <a:solidFill>
                <a:srgbClr val="000000"/>
              </a:solidFill>
            </a:endParaRPr>
          </a:p>
          <a:p>
            <a:pPr algn="just"/>
            <a:r>
              <a:rPr lang="fr-FR" altLang="zh-CN">
                <a:solidFill>
                  <a:srgbClr val="000000"/>
                </a:solidFill>
              </a:rPr>
              <a:t>T2	DRoe</a:t>
            </a:r>
            <a:r>
              <a:rPr lang="zh-CN" altLang="fr-FR">
                <a:solidFill>
                  <a:srgbClr val="000000"/>
                </a:solidFill>
              </a:rPr>
              <a:t>，</a:t>
            </a:r>
            <a:r>
              <a:rPr lang="fr-FR" altLang="zh-CN">
                <a:solidFill>
                  <a:srgbClr val="000000"/>
                </a:solidFill>
              </a:rPr>
              <a:t>ARce</a:t>
            </a:r>
            <a:endParaRPr lang="fr-FR" altLang="zh-CN">
              <a:solidFill>
                <a:srgbClr val="000000"/>
              </a:solidFill>
            </a:endParaRPr>
          </a:p>
          <a:p>
            <a:pPr algn="just"/>
            <a:r>
              <a:rPr lang="fr-FR" altLang="zh-CN">
                <a:solidFill>
                  <a:srgbClr val="000000"/>
                </a:solidFill>
              </a:rPr>
              <a:t>T3	ARoe′</a:t>
            </a:r>
            <a:r>
              <a:rPr lang="zh-CN" altLang="fr-FR">
                <a:solidFill>
                  <a:srgbClr val="000000"/>
                </a:solidFill>
              </a:rPr>
              <a:t>，</a:t>
            </a:r>
            <a:r>
              <a:rPr lang="fr-FR" altLang="zh-CN">
                <a:solidFill>
                  <a:srgbClr val="000000"/>
                </a:solidFill>
              </a:rPr>
              <a:t>RD</a:t>
            </a:r>
            <a:r>
              <a:rPr lang="zh-CN" altLang="fr-FR">
                <a:solidFill>
                  <a:srgbClr val="000000"/>
                </a:solidFill>
              </a:rPr>
              <a:t>，</a:t>
            </a:r>
            <a:r>
              <a:rPr lang="fr-FR" altLang="zh-CN">
                <a:solidFill>
                  <a:srgbClr val="000000"/>
                </a:solidFill>
              </a:rPr>
              <a:t>DRce′</a:t>
            </a:r>
            <a:endParaRPr lang="fr-FR" altLang="zh-CN">
              <a:solidFill>
                <a:srgbClr val="000000"/>
              </a:solidFill>
            </a:endParaRPr>
          </a:p>
          <a:p>
            <a:pPr algn="just"/>
            <a:r>
              <a:rPr lang="fr-FR" altLang="zh-CN">
                <a:solidFill>
                  <a:srgbClr val="000000"/>
                </a:solidFill>
              </a:rPr>
              <a:t>T4	DRoe</a:t>
            </a:r>
            <a:r>
              <a:rPr lang="zh-CN" altLang="fr-FR">
                <a:solidFill>
                  <a:srgbClr val="000000"/>
                </a:solidFill>
              </a:rPr>
              <a:t>，</a:t>
            </a:r>
            <a:r>
              <a:rPr lang="fr-FR" altLang="zh-CN">
                <a:solidFill>
                  <a:srgbClr val="000000"/>
                </a:solidFill>
              </a:rPr>
              <a:t>Ace</a:t>
            </a:r>
            <a:endParaRPr lang="fr-FR" altLang="zh-CN">
              <a:solidFill>
                <a:srgbClr val="000000"/>
              </a:solidFill>
            </a:endParaRPr>
          </a:p>
          <a:p>
            <a:pPr algn="just"/>
            <a:r>
              <a:rPr lang="fr-FR" altLang="zh-CN">
                <a:solidFill>
                  <a:srgbClr val="000000"/>
                </a:solidFill>
              </a:rPr>
              <a:t>T5	1→ EXE</a:t>
            </a:r>
            <a:endParaRPr lang="fr-FR" altLang="zh-CN">
              <a:solidFill>
                <a:srgbClr val="000000"/>
              </a:solidFill>
            </a:endParaRPr>
          </a:p>
        </p:txBody>
      </p:sp>
      <p:sp>
        <p:nvSpPr>
          <p:cNvPr id="509975" name="Rectangle 23"/>
          <p:cNvSpPr>
            <a:spLocks noChangeArrowheads="1"/>
          </p:cNvSpPr>
          <p:nvPr/>
        </p:nvSpPr>
        <p:spPr bwMode="auto">
          <a:xfrm>
            <a:off x="2862263" y="5319991"/>
            <a:ext cx="1908175" cy="369332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 sz="2400">
              <a:ea typeface="仿宋" panose="02010609060101010101" charset="-122"/>
            </a:endParaRPr>
          </a:p>
        </p:txBody>
      </p:sp>
      <p:sp>
        <p:nvSpPr>
          <p:cNvPr id="509976" name="Line 24"/>
          <p:cNvSpPr>
            <a:spLocks noChangeShapeType="1"/>
          </p:cNvSpPr>
          <p:nvPr/>
        </p:nvSpPr>
        <p:spPr bwMode="auto">
          <a:xfrm flipH="1">
            <a:off x="6754813" y="2260600"/>
            <a:ext cx="3175" cy="369888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09978" name="Line 26"/>
          <p:cNvSpPr>
            <a:spLocks noChangeShapeType="1"/>
          </p:cNvSpPr>
          <p:nvPr/>
        </p:nvSpPr>
        <p:spPr bwMode="auto">
          <a:xfrm flipH="1" flipV="1">
            <a:off x="2559050" y="1858963"/>
            <a:ext cx="0" cy="782637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09979" name="Text Box 27"/>
          <p:cNvSpPr txBox="1">
            <a:spLocks noChangeArrowheads="1"/>
          </p:cNvSpPr>
          <p:nvPr/>
        </p:nvSpPr>
        <p:spPr bwMode="auto">
          <a:xfrm>
            <a:off x="1957388" y="1514475"/>
            <a:ext cx="827087" cy="338138"/>
          </a:xfrm>
          <a:prstGeom prst="rect">
            <a:avLst/>
          </a:prstGeom>
          <a:solidFill>
            <a:srgbClr val="FFCC00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1000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09980" name="Line 28"/>
          <p:cNvSpPr>
            <a:spLocks noChangeShapeType="1"/>
          </p:cNvSpPr>
          <p:nvPr/>
        </p:nvSpPr>
        <p:spPr bwMode="auto">
          <a:xfrm flipH="1">
            <a:off x="2374900" y="1279525"/>
            <a:ext cx="3175" cy="225425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3624" y="6379458"/>
            <a:ext cx="1861852" cy="36933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r>
              <a:rPr lang="pt-BR" altLang="pt-BR" sz="240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JMP </a:t>
            </a:r>
            <a:r>
              <a:rPr lang="pt-BR" altLang="pt-BR" sz="2400" smtClean="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1000H </a:t>
            </a:r>
            <a:endParaRPr lang="zh-CN" altLang="en-US" sz="2400">
              <a:solidFill>
                <a:schemeClr val="accent2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9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9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50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09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09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09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09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9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50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09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09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9" dur="1000" fill="hold"/>
                                        <p:tgtEl>
                                          <p:spTgt spid="50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77" grpId="0" animBg="1"/>
      <p:bldP spid="509972" grpId="0" animBg="1"/>
      <p:bldP spid="509973" grpId="0" animBg="1"/>
      <p:bldP spid="509975" grpId="0" animBg="1"/>
      <p:bldP spid="509975" grpId="1" animBg="1"/>
      <p:bldP spid="509976" grpId="0" animBg="1"/>
      <p:bldP spid="509978" grpId="0" animBg="1"/>
      <p:bldP spid="509979" grpId="0" animBg="1" autoUpdateAnimBg="0"/>
      <p:bldP spid="50998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0E068-8752-48ED-B18D-524D4523C643}" type="slidenum">
              <a:rPr lang="en-US" altLang="zh-CN"/>
            </a:fld>
            <a:endParaRPr lang="en-US" altLang="zh-CN"/>
          </a:p>
        </p:txBody>
      </p:sp>
      <p:sp>
        <p:nvSpPr>
          <p:cNvPr id="512002" name="Rectangle 2"/>
          <p:cNvSpPr>
            <a:spLocks noChangeArrowheads="1"/>
          </p:cNvSpPr>
          <p:nvPr/>
        </p:nvSpPr>
        <p:spPr bwMode="auto">
          <a:xfrm>
            <a:off x="1998663" y="4216400"/>
            <a:ext cx="5287962" cy="2565400"/>
          </a:xfrm>
          <a:prstGeom prst="rect">
            <a:avLst/>
          </a:prstGeom>
          <a:solidFill>
            <a:srgbClr val="E8EEF7"/>
          </a:solidFill>
          <a:ln w="9525" algn="ctr">
            <a:solidFill>
              <a:srgbClr val="4979C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>
                <a:solidFill>
                  <a:srgbClr val="000000"/>
                </a:solidFill>
              </a:rPr>
              <a:t>DOF</a:t>
            </a:r>
            <a:endParaRPr lang="en-US" altLang="zh-CN">
              <a:solidFill>
                <a:srgbClr val="000000"/>
              </a:solidFill>
            </a:endParaRPr>
          </a:p>
          <a:p>
            <a:pPr algn="just"/>
            <a:r>
              <a:rPr lang="en-US" altLang="zh-CN">
                <a:solidFill>
                  <a:srgbClr val="000000"/>
                </a:solidFill>
              </a:rPr>
              <a:t>T0	PCoe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ARce</a:t>
            </a:r>
            <a:endParaRPr lang="en-US" altLang="zh-CN">
              <a:solidFill>
                <a:srgbClr val="000000"/>
              </a:solidFill>
            </a:endParaRPr>
          </a:p>
          <a:p>
            <a:pPr algn="just"/>
            <a:r>
              <a:rPr lang="en-US" altLang="zh-CN">
                <a:solidFill>
                  <a:srgbClr val="000000"/>
                </a:solidFill>
              </a:rPr>
              <a:t>T1	ARoe′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RD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DRce′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PCinc</a:t>
            </a:r>
            <a:endParaRPr lang="fr-FR" altLang="zh-CN">
              <a:solidFill>
                <a:srgbClr val="000000"/>
              </a:solidFill>
            </a:endParaRPr>
          </a:p>
          <a:p>
            <a:pPr algn="just"/>
            <a:r>
              <a:rPr lang="fr-FR" altLang="zh-CN">
                <a:solidFill>
                  <a:srgbClr val="000000"/>
                </a:solidFill>
              </a:rPr>
              <a:t>T2	DRoe</a:t>
            </a:r>
            <a:r>
              <a:rPr lang="zh-CN" altLang="fr-FR">
                <a:solidFill>
                  <a:srgbClr val="000000"/>
                </a:solidFill>
              </a:rPr>
              <a:t>，</a:t>
            </a:r>
            <a:r>
              <a:rPr lang="fr-FR" altLang="zh-CN">
                <a:solidFill>
                  <a:srgbClr val="000000"/>
                </a:solidFill>
              </a:rPr>
              <a:t>ARce</a:t>
            </a:r>
            <a:endParaRPr lang="fr-FR" altLang="zh-CN">
              <a:solidFill>
                <a:srgbClr val="000000"/>
              </a:solidFill>
            </a:endParaRPr>
          </a:p>
          <a:p>
            <a:pPr algn="just"/>
            <a:r>
              <a:rPr lang="fr-FR" altLang="zh-CN">
                <a:solidFill>
                  <a:srgbClr val="000000"/>
                </a:solidFill>
              </a:rPr>
              <a:t>T3	ARoe′</a:t>
            </a:r>
            <a:r>
              <a:rPr lang="zh-CN" altLang="fr-FR">
                <a:solidFill>
                  <a:srgbClr val="000000"/>
                </a:solidFill>
              </a:rPr>
              <a:t>，</a:t>
            </a:r>
            <a:r>
              <a:rPr lang="fr-FR" altLang="zh-CN">
                <a:solidFill>
                  <a:srgbClr val="000000"/>
                </a:solidFill>
              </a:rPr>
              <a:t>RD</a:t>
            </a:r>
            <a:r>
              <a:rPr lang="zh-CN" altLang="fr-FR">
                <a:solidFill>
                  <a:srgbClr val="000000"/>
                </a:solidFill>
              </a:rPr>
              <a:t>，</a:t>
            </a:r>
            <a:r>
              <a:rPr lang="fr-FR" altLang="zh-CN">
                <a:solidFill>
                  <a:srgbClr val="000000"/>
                </a:solidFill>
              </a:rPr>
              <a:t>DRce′</a:t>
            </a:r>
            <a:endParaRPr lang="fr-FR" altLang="zh-CN">
              <a:solidFill>
                <a:srgbClr val="000000"/>
              </a:solidFill>
            </a:endParaRPr>
          </a:p>
          <a:p>
            <a:pPr algn="just"/>
            <a:r>
              <a:rPr lang="fr-FR" altLang="zh-CN">
                <a:solidFill>
                  <a:srgbClr val="000000"/>
                </a:solidFill>
              </a:rPr>
              <a:t>T4	DRoe</a:t>
            </a:r>
            <a:r>
              <a:rPr lang="zh-CN" altLang="fr-FR">
                <a:solidFill>
                  <a:srgbClr val="000000"/>
                </a:solidFill>
              </a:rPr>
              <a:t>，</a:t>
            </a:r>
            <a:r>
              <a:rPr lang="fr-FR" altLang="zh-CN">
                <a:solidFill>
                  <a:srgbClr val="000000"/>
                </a:solidFill>
              </a:rPr>
              <a:t>Ace</a:t>
            </a:r>
            <a:endParaRPr lang="fr-FR" altLang="zh-CN">
              <a:solidFill>
                <a:srgbClr val="000000"/>
              </a:solidFill>
            </a:endParaRPr>
          </a:p>
          <a:p>
            <a:pPr algn="just"/>
            <a:r>
              <a:rPr lang="fr-FR" altLang="zh-CN">
                <a:solidFill>
                  <a:srgbClr val="000000"/>
                </a:solidFill>
              </a:rPr>
              <a:t>T5	1→ EXE</a:t>
            </a:r>
            <a:endParaRPr lang="fr-FR" altLang="zh-CN">
              <a:solidFill>
                <a:srgbClr val="000000"/>
              </a:solidFill>
            </a:endParaRPr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直接寻址</a:t>
            </a:r>
            <a:r>
              <a:rPr lang="en-US" altLang="zh-CN"/>
              <a:t>——</a:t>
            </a:r>
            <a:r>
              <a:rPr lang="zh-CN" altLang="en-US"/>
              <a:t>取目的操作数</a:t>
            </a:r>
            <a:endParaRPr lang="zh-CN" altLang="en-US"/>
          </a:p>
        </p:txBody>
      </p:sp>
      <p:sp>
        <p:nvSpPr>
          <p:cNvPr id="512005" name="Line 5"/>
          <p:cNvSpPr>
            <a:spLocks noChangeShapeType="1"/>
          </p:cNvSpPr>
          <p:nvPr/>
        </p:nvSpPr>
        <p:spPr bwMode="auto">
          <a:xfrm flipV="1">
            <a:off x="3651250" y="3167063"/>
            <a:ext cx="4763" cy="28257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2006" name="Line 6"/>
          <p:cNvSpPr>
            <a:spLocks noChangeShapeType="1"/>
          </p:cNvSpPr>
          <p:nvPr/>
        </p:nvSpPr>
        <p:spPr bwMode="auto">
          <a:xfrm flipV="1">
            <a:off x="3652838" y="2606675"/>
            <a:ext cx="0" cy="57150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2007" name="Line 7"/>
          <p:cNvSpPr>
            <a:spLocks noChangeShapeType="1"/>
          </p:cNvSpPr>
          <p:nvPr/>
        </p:nvSpPr>
        <p:spPr bwMode="auto">
          <a:xfrm flipH="1">
            <a:off x="2559050" y="2624138"/>
            <a:ext cx="1250950" cy="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2008" name="Line 8"/>
          <p:cNvSpPr>
            <a:spLocks noChangeShapeType="1"/>
          </p:cNvSpPr>
          <p:nvPr/>
        </p:nvSpPr>
        <p:spPr bwMode="auto">
          <a:xfrm flipV="1">
            <a:off x="2576513" y="1852613"/>
            <a:ext cx="12700" cy="7715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2009" name="Text Box 9"/>
          <p:cNvSpPr txBox="1">
            <a:spLocks noChangeArrowheads="1"/>
          </p:cNvSpPr>
          <p:nvPr/>
        </p:nvSpPr>
        <p:spPr bwMode="auto">
          <a:xfrm>
            <a:off x="3414713" y="3430588"/>
            <a:ext cx="822325" cy="32385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/>
            <a:r>
              <a:rPr lang="en-US" altLang="zh-CN">
                <a:solidFill>
                  <a:schemeClr val="tx1"/>
                </a:solidFill>
                <a:ea typeface="仿宋" panose="02010609060101010101" charset="-122"/>
              </a:rPr>
              <a:t>0032</a:t>
            </a: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12010" name="Line 10"/>
          <p:cNvSpPr>
            <a:spLocks noChangeShapeType="1"/>
          </p:cNvSpPr>
          <p:nvPr/>
        </p:nvSpPr>
        <p:spPr bwMode="auto">
          <a:xfrm flipV="1">
            <a:off x="4821238" y="636588"/>
            <a:ext cx="1587" cy="81121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2011" name="Line 11"/>
          <p:cNvSpPr>
            <a:spLocks noChangeShapeType="1"/>
          </p:cNvSpPr>
          <p:nvPr/>
        </p:nvSpPr>
        <p:spPr bwMode="auto">
          <a:xfrm>
            <a:off x="4814888" y="642938"/>
            <a:ext cx="1952625" cy="476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2012" name="Line 12"/>
          <p:cNvSpPr>
            <a:spLocks noChangeShapeType="1"/>
          </p:cNvSpPr>
          <p:nvPr/>
        </p:nvSpPr>
        <p:spPr bwMode="auto">
          <a:xfrm flipH="1">
            <a:off x="6748463" y="633413"/>
            <a:ext cx="3175" cy="8858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2013" name="Text Box 13"/>
          <p:cNvSpPr txBox="1">
            <a:spLocks noChangeArrowheads="1"/>
          </p:cNvSpPr>
          <p:nvPr/>
        </p:nvSpPr>
        <p:spPr bwMode="auto">
          <a:xfrm>
            <a:off x="6169025" y="1525588"/>
            <a:ext cx="814388" cy="32385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68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XXXX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12014" name="Line 14"/>
          <p:cNvSpPr>
            <a:spLocks noChangeShapeType="1"/>
          </p:cNvSpPr>
          <p:nvPr/>
        </p:nvSpPr>
        <p:spPr bwMode="auto">
          <a:xfrm>
            <a:off x="6734175" y="1858963"/>
            <a:ext cx="0" cy="2492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2015" name="Text Box 15"/>
          <p:cNvSpPr txBox="1">
            <a:spLocks noChangeArrowheads="1"/>
          </p:cNvSpPr>
          <p:nvPr/>
        </p:nvSpPr>
        <p:spPr bwMode="auto">
          <a:xfrm>
            <a:off x="3768725" y="1444625"/>
            <a:ext cx="1308100" cy="763588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XXXX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12016" name="Line 16"/>
          <p:cNvSpPr>
            <a:spLocks noChangeShapeType="1"/>
          </p:cNvSpPr>
          <p:nvPr/>
        </p:nvSpPr>
        <p:spPr bwMode="auto">
          <a:xfrm flipV="1">
            <a:off x="2374900" y="411163"/>
            <a:ext cx="165735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2017" name="Line 17"/>
          <p:cNvSpPr>
            <a:spLocks noChangeShapeType="1"/>
          </p:cNvSpPr>
          <p:nvPr/>
        </p:nvSpPr>
        <p:spPr bwMode="auto">
          <a:xfrm flipH="1" flipV="1">
            <a:off x="2373313" y="393700"/>
            <a:ext cx="6350" cy="8477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2018" name="Line 18"/>
          <p:cNvSpPr>
            <a:spLocks noChangeShapeType="1"/>
          </p:cNvSpPr>
          <p:nvPr/>
        </p:nvSpPr>
        <p:spPr bwMode="auto">
          <a:xfrm>
            <a:off x="4022725" y="406400"/>
            <a:ext cx="1588" cy="104298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2019" name="Line 19"/>
          <p:cNvSpPr>
            <a:spLocks noChangeShapeType="1"/>
          </p:cNvSpPr>
          <p:nvPr/>
        </p:nvSpPr>
        <p:spPr bwMode="auto">
          <a:xfrm>
            <a:off x="1624013" y="1308100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2020" name="Line 20"/>
          <p:cNvSpPr>
            <a:spLocks noChangeShapeType="1"/>
          </p:cNvSpPr>
          <p:nvPr/>
        </p:nvSpPr>
        <p:spPr bwMode="auto">
          <a:xfrm>
            <a:off x="4568825" y="858838"/>
            <a:ext cx="4763" cy="2492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2021" name="Line 21"/>
          <p:cNvSpPr>
            <a:spLocks noChangeShapeType="1"/>
          </p:cNvSpPr>
          <p:nvPr/>
        </p:nvSpPr>
        <p:spPr bwMode="auto">
          <a:xfrm>
            <a:off x="7191375" y="1682750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2022" name="Rectangle 22"/>
          <p:cNvSpPr>
            <a:spLocks noChangeArrowheads="1"/>
          </p:cNvSpPr>
          <p:nvPr/>
        </p:nvSpPr>
        <p:spPr bwMode="auto">
          <a:xfrm>
            <a:off x="2809875" y="5686703"/>
            <a:ext cx="3167063" cy="369332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 sz="2400">
              <a:ea typeface="仿宋" panose="02010609060101010101" charset="-122"/>
            </a:endParaRPr>
          </a:p>
        </p:txBody>
      </p:sp>
      <p:sp>
        <p:nvSpPr>
          <p:cNvPr id="512023" name="Line 23"/>
          <p:cNvSpPr>
            <a:spLocks noChangeShapeType="1"/>
          </p:cNvSpPr>
          <p:nvPr/>
        </p:nvSpPr>
        <p:spPr bwMode="auto">
          <a:xfrm flipH="1">
            <a:off x="6731000" y="2260600"/>
            <a:ext cx="3175" cy="40640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2024" name="Line 24"/>
          <p:cNvSpPr>
            <a:spLocks noChangeShapeType="1"/>
          </p:cNvSpPr>
          <p:nvPr/>
        </p:nvSpPr>
        <p:spPr bwMode="auto">
          <a:xfrm flipH="1">
            <a:off x="2528888" y="2616200"/>
            <a:ext cx="4202112" cy="1270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2025" name="Line 25"/>
          <p:cNvSpPr>
            <a:spLocks noChangeShapeType="1"/>
          </p:cNvSpPr>
          <p:nvPr/>
        </p:nvSpPr>
        <p:spPr bwMode="auto">
          <a:xfrm flipH="1" flipV="1">
            <a:off x="2559050" y="1858963"/>
            <a:ext cx="0" cy="782637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2026" name="Text Box 26"/>
          <p:cNvSpPr txBox="1">
            <a:spLocks noChangeArrowheads="1"/>
          </p:cNvSpPr>
          <p:nvPr/>
        </p:nvSpPr>
        <p:spPr bwMode="auto">
          <a:xfrm>
            <a:off x="1957388" y="1514475"/>
            <a:ext cx="827087" cy="338138"/>
          </a:xfrm>
          <a:prstGeom prst="rect">
            <a:avLst/>
          </a:prstGeom>
          <a:solidFill>
            <a:srgbClr val="FFCC00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1000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12027" name="Line 27"/>
          <p:cNvSpPr>
            <a:spLocks noChangeShapeType="1"/>
          </p:cNvSpPr>
          <p:nvPr/>
        </p:nvSpPr>
        <p:spPr bwMode="auto">
          <a:xfrm flipH="1">
            <a:off x="2374900" y="1279525"/>
            <a:ext cx="3175" cy="225425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624" y="6379458"/>
            <a:ext cx="1861852" cy="36933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r>
              <a:rPr lang="pt-BR" altLang="pt-BR" sz="240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JMP </a:t>
            </a:r>
            <a:r>
              <a:rPr lang="pt-BR" altLang="pt-BR" sz="2400" smtClean="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1000H </a:t>
            </a:r>
            <a:endParaRPr lang="zh-CN" altLang="en-US" sz="2400">
              <a:solidFill>
                <a:schemeClr val="accent2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1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1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2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2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51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51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1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1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500"/>
                            </p:stCondLst>
                            <p:childTnLst>
                              <p:par>
                                <p:cTn id="43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12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12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1000"/>
                                        <p:tgtEl>
                                          <p:spTgt spid="51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51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0" dur="1000" fill="hold"/>
                                        <p:tgtEl>
                                          <p:spTgt spid="51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10" grpId="0" animBg="1"/>
      <p:bldP spid="512011" grpId="0" animBg="1"/>
      <p:bldP spid="512012" grpId="0" animBg="1"/>
      <p:bldP spid="512013" grpId="0" animBg="1" autoUpdateAnimBg="0"/>
      <p:bldP spid="512014" grpId="0" animBg="1"/>
      <p:bldP spid="512015" grpId="0" animBg="1"/>
      <p:bldP spid="512016" grpId="0" animBg="1"/>
      <p:bldP spid="512017" grpId="0" animBg="1"/>
      <p:bldP spid="512018" grpId="0" animBg="1"/>
      <p:bldP spid="512019" grpId="0" animBg="1"/>
      <p:bldP spid="512020" grpId="0" animBg="1"/>
      <p:bldP spid="512021" grpId="0" animBg="1"/>
      <p:bldP spid="512022" grpId="0" animBg="1"/>
      <p:bldP spid="512022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80068-58B5-4A0D-BB22-DE117640C03A}" type="slidenum">
              <a:rPr lang="en-US" altLang="zh-CN"/>
            </a:fld>
            <a:endParaRPr lang="en-US" altLang="zh-CN"/>
          </a:p>
        </p:txBody>
      </p:sp>
      <p:sp>
        <p:nvSpPr>
          <p:cNvPr id="514093" name="Text Box 45"/>
          <p:cNvSpPr txBox="1">
            <a:spLocks noChangeArrowheads="1"/>
          </p:cNvSpPr>
          <p:nvPr/>
        </p:nvSpPr>
        <p:spPr bwMode="auto">
          <a:xfrm>
            <a:off x="4897438" y="5883275"/>
            <a:ext cx="827087" cy="301625"/>
          </a:xfrm>
          <a:prstGeom prst="rect">
            <a:avLst/>
          </a:prstGeom>
          <a:solidFill>
            <a:srgbClr val="00CC00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XXXX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14094" name="Line 46"/>
          <p:cNvSpPr>
            <a:spLocks noChangeShapeType="1"/>
          </p:cNvSpPr>
          <p:nvPr/>
        </p:nvSpPr>
        <p:spPr bwMode="auto">
          <a:xfrm flipV="1">
            <a:off x="5305425" y="5503863"/>
            <a:ext cx="0" cy="352425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4090" name="Line 42"/>
          <p:cNvSpPr>
            <a:spLocks noChangeShapeType="1"/>
          </p:cNvSpPr>
          <p:nvPr/>
        </p:nvSpPr>
        <p:spPr bwMode="auto">
          <a:xfrm flipH="1">
            <a:off x="5302250" y="6699250"/>
            <a:ext cx="1992313" cy="635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4089" name="Line 41"/>
          <p:cNvSpPr>
            <a:spLocks noChangeShapeType="1"/>
          </p:cNvSpPr>
          <p:nvPr/>
        </p:nvSpPr>
        <p:spPr bwMode="auto">
          <a:xfrm flipH="1">
            <a:off x="7288213" y="2592388"/>
            <a:ext cx="1587" cy="4105275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直接寻址</a:t>
            </a:r>
            <a:r>
              <a:rPr lang="en-US" altLang="zh-CN"/>
              <a:t>——</a:t>
            </a:r>
            <a:r>
              <a:rPr lang="zh-CN" altLang="en-US"/>
              <a:t>取目的操作数</a:t>
            </a:r>
            <a:endParaRPr lang="zh-CN" altLang="en-US"/>
          </a:p>
        </p:txBody>
      </p:sp>
      <p:sp>
        <p:nvSpPr>
          <p:cNvPr id="514052" name="Line 4"/>
          <p:cNvSpPr>
            <a:spLocks noChangeShapeType="1"/>
          </p:cNvSpPr>
          <p:nvPr/>
        </p:nvSpPr>
        <p:spPr bwMode="auto">
          <a:xfrm flipV="1">
            <a:off x="3651250" y="3167063"/>
            <a:ext cx="4763" cy="28257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4053" name="Line 5"/>
          <p:cNvSpPr>
            <a:spLocks noChangeShapeType="1"/>
          </p:cNvSpPr>
          <p:nvPr/>
        </p:nvSpPr>
        <p:spPr bwMode="auto">
          <a:xfrm flipV="1">
            <a:off x="3652838" y="2606675"/>
            <a:ext cx="0" cy="57150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4054" name="Line 6"/>
          <p:cNvSpPr>
            <a:spLocks noChangeShapeType="1"/>
          </p:cNvSpPr>
          <p:nvPr/>
        </p:nvSpPr>
        <p:spPr bwMode="auto">
          <a:xfrm flipH="1">
            <a:off x="2559050" y="2624138"/>
            <a:ext cx="1098550" cy="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4055" name="Text Box 7"/>
          <p:cNvSpPr txBox="1">
            <a:spLocks noChangeArrowheads="1"/>
          </p:cNvSpPr>
          <p:nvPr/>
        </p:nvSpPr>
        <p:spPr bwMode="auto">
          <a:xfrm>
            <a:off x="1970088" y="1524000"/>
            <a:ext cx="814387" cy="317500"/>
          </a:xfrm>
          <a:prstGeom prst="rect">
            <a:avLst/>
          </a:prstGeom>
          <a:solidFill>
            <a:srgbClr val="FFCC00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1000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14056" name="Line 8"/>
          <p:cNvSpPr>
            <a:spLocks noChangeShapeType="1"/>
          </p:cNvSpPr>
          <p:nvPr/>
        </p:nvSpPr>
        <p:spPr bwMode="auto">
          <a:xfrm flipH="1" flipV="1">
            <a:off x="2370138" y="1270000"/>
            <a:ext cx="1587" cy="24130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4057" name="Line 9"/>
          <p:cNvSpPr>
            <a:spLocks noChangeShapeType="1"/>
          </p:cNvSpPr>
          <p:nvPr/>
        </p:nvSpPr>
        <p:spPr bwMode="auto">
          <a:xfrm flipV="1">
            <a:off x="2576513" y="1852613"/>
            <a:ext cx="12700" cy="7715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4058" name="Text Box 10"/>
          <p:cNvSpPr txBox="1">
            <a:spLocks noChangeArrowheads="1"/>
          </p:cNvSpPr>
          <p:nvPr/>
        </p:nvSpPr>
        <p:spPr bwMode="auto">
          <a:xfrm>
            <a:off x="3414713" y="3430588"/>
            <a:ext cx="822325" cy="32385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/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PC 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14059" name="Line 11"/>
          <p:cNvSpPr>
            <a:spLocks noChangeShapeType="1"/>
          </p:cNvSpPr>
          <p:nvPr/>
        </p:nvSpPr>
        <p:spPr bwMode="auto">
          <a:xfrm flipV="1">
            <a:off x="4821238" y="636588"/>
            <a:ext cx="1587" cy="811212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4060" name="Line 12"/>
          <p:cNvSpPr>
            <a:spLocks noChangeShapeType="1"/>
          </p:cNvSpPr>
          <p:nvPr/>
        </p:nvSpPr>
        <p:spPr bwMode="auto">
          <a:xfrm>
            <a:off x="4814888" y="642938"/>
            <a:ext cx="1952625" cy="4762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4061" name="Line 13"/>
          <p:cNvSpPr>
            <a:spLocks noChangeShapeType="1"/>
          </p:cNvSpPr>
          <p:nvPr/>
        </p:nvSpPr>
        <p:spPr bwMode="auto">
          <a:xfrm flipH="1">
            <a:off x="6748463" y="633413"/>
            <a:ext cx="3175" cy="8858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4062" name="Text Box 14"/>
          <p:cNvSpPr txBox="1">
            <a:spLocks noChangeArrowheads="1"/>
          </p:cNvSpPr>
          <p:nvPr/>
        </p:nvSpPr>
        <p:spPr bwMode="auto">
          <a:xfrm>
            <a:off x="6169025" y="1525588"/>
            <a:ext cx="814388" cy="32385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68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XXXX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14063" name="Line 15"/>
          <p:cNvSpPr>
            <a:spLocks noChangeShapeType="1"/>
          </p:cNvSpPr>
          <p:nvPr/>
        </p:nvSpPr>
        <p:spPr bwMode="auto">
          <a:xfrm>
            <a:off x="6757988" y="1858963"/>
            <a:ext cx="0" cy="2492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4065" name="Text Box 17"/>
          <p:cNvSpPr txBox="1">
            <a:spLocks noChangeArrowheads="1"/>
          </p:cNvSpPr>
          <p:nvPr/>
        </p:nvSpPr>
        <p:spPr bwMode="auto">
          <a:xfrm>
            <a:off x="3768725" y="1444625"/>
            <a:ext cx="1308100" cy="763588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solidFill>
                  <a:schemeClr val="tx1"/>
                </a:solidFill>
                <a:ea typeface="宋体" panose="02010600030101010101" pitchFamily="2" charset="-122"/>
              </a:rPr>
              <a:t>主存</a:t>
            </a:r>
            <a:endParaRPr lang="zh-CN" altLang="en-US" sz="16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MM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14066" name="Line 18"/>
          <p:cNvSpPr>
            <a:spLocks noChangeShapeType="1"/>
          </p:cNvSpPr>
          <p:nvPr/>
        </p:nvSpPr>
        <p:spPr bwMode="auto">
          <a:xfrm flipV="1">
            <a:off x="2374900" y="411163"/>
            <a:ext cx="1657350" cy="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4067" name="Line 19"/>
          <p:cNvSpPr>
            <a:spLocks noChangeShapeType="1"/>
          </p:cNvSpPr>
          <p:nvPr/>
        </p:nvSpPr>
        <p:spPr bwMode="auto">
          <a:xfrm flipH="1" flipV="1">
            <a:off x="2373313" y="393700"/>
            <a:ext cx="6350" cy="8477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4068" name="Line 20"/>
          <p:cNvSpPr>
            <a:spLocks noChangeShapeType="1"/>
          </p:cNvSpPr>
          <p:nvPr/>
        </p:nvSpPr>
        <p:spPr bwMode="auto">
          <a:xfrm>
            <a:off x="4022725" y="406400"/>
            <a:ext cx="1588" cy="1042988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4071" name="Rectangle 23"/>
          <p:cNvSpPr>
            <a:spLocks noChangeArrowheads="1"/>
          </p:cNvSpPr>
          <p:nvPr/>
        </p:nvSpPr>
        <p:spPr bwMode="auto">
          <a:xfrm>
            <a:off x="800100" y="2760663"/>
            <a:ext cx="5287963" cy="2565400"/>
          </a:xfrm>
          <a:prstGeom prst="rect">
            <a:avLst/>
          </a:prstGeom>
          <a:solidFill>
            <a:srgbClr val="E8EEF7"/>
          </a:solidFill>
          <a:ln w="9525" algn="ctr">
            <a:solidFill>
              <a:srgbClr val="4979C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>
                <a:solidFill>
                  <a:srgbClr val="000000"/>
                </a:solidFill>
              </a:rPr>
              <a:t>DOF</a:t>
            </a:r>
            <a:endParaRPr lang="en-US" altLang="zh-CN">
              <a:solidFill>
                <a:srgbClr val="000000"/>
              </a:solidFill>
            </a:endParaRPr>
          </a:p>
          <a:p>
            <a:pPr algn="just"/>
            <a:r>
              <a:rPr lang="en-US" altLang="zh-CN">
                <a:solidFill>
                  <a:srgbClr val="000000"/>
                </a:solidFill>
              </a:rPr>
              <a:t>T0	PCoe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ARce</a:t>
            </a:r>
            <a:endParaRPr lang="en-US" altLang="zh-CN">
              <a:solidFill>
                <a:srgbClr val="000000"/>
              </a:solidFill>
            </a:endParaRPr>
          </a:p>
          <a:p>
            <a:pPr algn="just"/>
            <a:r>
              <a:rPr lang="en-US" altLang="zh-CN">
                <a:solidFill>
                  <a:srgbClr val="000000"/>
                </a:solidFill>
              </a:rPr>
              <a:t>T1	ARoe′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RD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DRce′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PCinc</a:t>
            </a:r>
            <a:endParaRPr lang="fr-FR" altLang="zh-CN">
              <a:solidFill>
                <a:srgbClr val="000000"/>
              </a:solidFill>
            </a:endParaRPr>
          </a:p>
          <a:p>
            <a:pPr algn="just"/>
            <a:r>
              <a:rPr lang="fr-FR" altLang="zh-CN">
                <a:solidFill>
                  <a:srgbClr val="000000"/>
                </a:solidFill>
              </a:rPr>
              <a:t>T2	DRoe</a:t>
            </a:r>
            <a:r>
              <a:rPr lang="zh-CN" altLang="fr-FR">
                <a:solidFill>
                  <a:srgbClr val="000000"/>
                </a:solidFill>
              </a:rPr>
              <a:t>，</a:t>
            </a:r>
            <a:r>
              <a:rPr lang="fr-FR" altLang="zh-CN">
                <a:solidFill>
                  <a:srgbClr val="000000"/>
                </a:solidFill>
              </a:rPr>
              <a:t>ARce</a:t>
            </a:r>
            <a:endParaRPr lang="fr-FR" altLang="zh-CN">
              <a:solidFill>
                <a:srgbClr val="000000"/>
              </a:solidFill>
            </a:endParaRPr>
          </a:p>
          <a:p>
            <a:pPr algn="just"/>
            <a:r>
              <a:rPr lang="fr-FR" altLang="zh-CN">
                <a:solidFill>
                  <a:srgbClr val="000000"/>
                </a:solidFill>
              </a:rPr>
              <a:t>T3	ARoe′</a:t>
            </a:r>
            <a:r>
              <a:rPr lang="zh-CN" altLang="fr-FR">
                <a:solidFill>
                  <a:srgbClr val="000000"/>
                </a:solidFill>
              </a:rPr>
              <a:t>，</a:t>
            </a:r>
            <a:r>
              <a:rPr lang="fr-FR" altLang="zh-CN">
                <a:solidFill>
                  <a:srgbClr val="000000"/>
                </a:solidFill>
              </a:rPr>
              <a:t>RD</a:t>
            </a:r>
            <a:r>
              <a:rPr lang="zh-CN" altLang="fr-FR">
                <a:solidFill>
                  <a:srgbClr val="000000"/>
                </a:solidFill>
              </a:rPr>
              <a:t>，</a:t>
            </a:r>
            <a:r>
              <a:rPr lang="fr-FR" altLang="zh-CN">
                <a:solidFill>
                  <a:srgbClr val="000000"/>
                </a:solidFill>
              </a:rPr>
              <a:t>DRce′</a:t>
            </a:r>
            <a:endParaRPr lang="fr-FR" altLang="zh-CN">
              <a:solidFill>
                <a:srgbClr val="000000"/>
              </a:solidFill>
            </a:endParaRPr>
          </a:p>
          <a:p>
            <a:pPr algn="just"/>
            <a:r>
              <a:rPr lang="fr-FR" altLang="zh-CN">
                <a:solidFill>
                  <a:srgbClr val="000000"/>
                </a:solidFill>
              </a:rPr>
              <a:t>T4	DRoe</a:t>
            </a:r>
            <a:r>
              <a:rPr lang="zh-CN" altLang="fr-FR">
                <a:solidFill>
                  <a:srgbClr val="000000"/>
                </a:solidFill>
              </a:rPr>
              <a:t>，</a:t>
            </a:r>
            <a:r>
              <a:rPr lang="fr-FR" altLang="zh-CN">
                <a:solidFill>
                  <a:srgbClr val="000000"/>
                </a:solidFill>
              </a:rPr>
              <a:t>Ace</a:t>
            </a:r>
            <a:endParaRPr lang="fr-FR" altLang="zh-CN">
              <a:solidFill>
                <a:srgbClr val="000000"/>
              </a:solidFill>
            </a:endParaRPr>
          </a:p>
          <a:p>
            <a:pPr algn="just"/>
            <a:r>
              <a:rPr lang="fr-FR" altLang="zh-CN">
                <a:solidFill>
                  <a:srgbClr val="000000"/>
                </a:solidFill>
              </a:rPr>
              <a:t>T5	1→EXE</a:t>
            </a:r>
            <a:endParaRPr lang="fr-FR" altLang="zh-CN">
              <a:solidFill>
                <a:srgbClr val="000000"/>
              </a:solidFill>
            </a:endParaRPr>
          </a:p>
        </p:txBody>
      </p:sp>
      <p:sp>
        <p:nvSpPr>
          <p:cNvPr id="514072" name="Rectangle 24"/>
          <p:cNvSpPr>
            <a:spLocks noChangeArrowheads="1"/>
          </p:cNvSpPr>
          <p:nvPr/>
        </p:nvSpPr>
        <p:spPr bwMode="auto">
          <a:xfrm>
            <a:off x="1636713" y="4594503"/>
            <a:ext cx="1908175" cy="369332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 sz="2400">
              <a:ea typeface="仿宋" panose="02010609060101010101" charset="-122"/>
            </a:endParaRPr>
          </a:p>
        </p:txBody>
      </p:sp>
      <p:sp>
        <p:nvSpPr>
          <p:cNvPr id="514086" name="Line 38"/>
          <p:cNvSpPr>
            <a:spLocks noChangeShapeType="1"/>
          </p:cNvSpPr>
          <p:nvPr/>
        </p:nvSpPr>
        <p:spPr bwMode="auto">
          <a:xfrm>
            <a:off x="7110413" y="2339975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4087" name="Line 39"/>
          <p:cNvSpPr>
            <a:spLocks noChangeShapeType="1"/>
          </p:cNvSpPr>
          <p:nvPr/>
        </p:nvSpPr>
        <p:spPr bwMode="auto">
          <a:xfrm flipH="1">
            <a:off x="6764338" y="2135188"/>
            <a:ext cx="1587" cy="471487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4088" name="Line 40"/>
          <p:cNvSpPr>
            <a:spLocks noChangeShapeType="1"/>
          </p:cNvSpPr>
          <p:nvPr/>
        </p:nvSpPr>
        <p:spPr bwMode="auto">
          <a:xfrm>
            <a:off x="6775450" y="2606675"/>
            <a:ext cx="520700" cy="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4091" name="Line 43"/>
          <p:cNvSpPr>
            <a:spLocks noChangeShapeType="1"/>
          </p:cNvSpPr>
          <p:nvPr/>
        </p:nvSpPr>
        <p:spPr bwMode="auto">
          <a:xfrm flipV="1">
            <a:off x="5308600" y="6164263"/>
            <a:ext cx="0" cy="53340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4092" name="Line 44"/>
          <p:cNvSpPr>
            <a:spLocks noChangeShapeType="1"/>
          </p:cNvSpPr>
          <p:nvPr/>
        </p:nvSpPr>
        <p:spPr bwMode="auto">
          <a:xfrm>
            <a:off x="4878388" y="6486525"/>
            <a:ext cx="330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3624" y="6379458"/>
            <a:ext cx="1861852" cy="36933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r>
              <a:rPr lang="pt-BR" altLang="pt-BR" sz="240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JMP </a:t>
            </a:r>
            <a:r>
              <a:rPr lang="pt-BR" altLang="pt-BR" sz="2400" smtClean="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1000H </a:t>
            </a:r>
            <a:endParaRPr lang="zh-CN" altLang="en-US" sz="2400">
              <a:solidFill>
                <a:schemeClr val="accent2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51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4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4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51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51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1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51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1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1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14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14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"/>
                                            </p:cond>
                                          </p:stCondLst>
                                        </p:cTn>
                                        <p:tgtEl>
                                          <p:spTgt spid="51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1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14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93" grpId="0" animBg="1" autoUpdateAnimBg="0"/>
      <p:bldP spid="514094" grpId="0" animBg="1"/>
      <p:bldP spid="514090" grpId="0" animBg="1"/>
      <p:bldP spid="514089" grpId="0" animBg="1"/>
      <p:bldP spid="514072" grpId="0" animBg="1"/>
      <p:bldP spid="514072" grpId="1" animBg="1"/>
      <p:bldP spid="514086" grpId="0" animBg="1"/>
      <p:bldP spid="514087" grpId="0" animBg="1"/>
      <p:bldP spid="514088" grpId="0" animBg="1"/>
      <p:bldP spid="514091" grpId="0" animBg="1"/>
      <p:bldP spid="51409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270BE-68E0-426F-B056-775F748D8B8D}" type="slidenum">
              <a:rPr lang="en-US" altLang="zh-CN"/>
            </a:fld>
            <a:endParaRPr lang="en-US" altLang="zh-CN"/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执行阶段</a:t>
            </a:r>
            <a:r>
              <a:rPr lang="en-US" altLang="zh-CN"/>
              <a:t>——</a:t>
            </a:r>
            <a:r>
              <a:rPr lang="zh-CN" altLang="en-US"/>
              <a:t>转移指令</a:t>
            </a:r>
            <a:endParaRPr lang="zh-CN" altLang="en-US"/>
          </a:p>
        </p:txBody>
      </p:sp>
      <p:sp>
        <p:nvSpPr>
          <p:cNvPr id="516100" name="Line 4"/>
          <p:cNvSpPr>
            <a:spLocks noChangeShapeType="1"/>
          </p:cNvSpPr>
          <p:nvPr/>
        </p:nvSpPr>
        <p:spPr bwMode="auto">
          <a:xfrm flipV="1">
            <a:off x="3651250" y="3176588"/>
            <a:ext cx="4763" cy="28257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6101" name="Line 5"/>
          <p:cNvSpPr>
            <a:spLocks noChangeShapeType="1"/>
          </p:cNvSpPr>
          <p:nvPr/>
        </p:nvSpPr>
        <p:spPr bwMode="auto">
          <a:xfrm flipV="1">
            <a:off x="3652838" y="2606675"/>
            <a:ext cx="0" cy="57150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6102" name="Line 6"/>
          <p:cNvSpPr>
            <a:spLocks noChangeShapeType="1"/>
          </p:cNvSpPr>
          <p:nvPr/>
        </p:nvSpPr>
        <p:spPr bwMode="auto">
          <a:xfrm flipH="1">
            <a:off x="2559050" y="2624138"/>
            <a:ext cx="1250950" cy="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6105" name="Line 9"/>
          <p:cNvSpPr>
            <a:spLocks noChangeShapeType="1"/>
          </p:cNvSpPr>
          <p:nvPr/>
        </p:nvSpPr>
        <p:spPr bwMode="auto">
          <a:xfrm flipV="1">
            <a:off x="2576513" y="1852613"/>
            <a:ext cx="12700" cy="7715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6106" name="Text Box 10"/>
          <p:cNvSpPr txBox="1">
            <a:spLocks noChangeArrowheads="1"/>
          </p:cNvSpPr>
          <p:nvPr/>
        </p:nvSpPr>
        <p:spPr bwMode="auto">
          <a:xfrm>
            <a:off x="3414713" y="3430588"/>
            <a:ext cx="822325" cy="32385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/>
            <a:r>
              <a:rPr lang="en-US" altLang="zh-CN">
                <a:solidFill>
                  <a:schemeClr val="tx1"/>
                </a:solidFill>
                <a:ea typeface="仿宋" panose="02010609060101010101" charset="-122"/>
              </a:rPr>
              <a:t>0032</a:t>
            </a: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16107" name="Line 11"/>
          <p:cNvSpPr>
            <a:spLocks noChangeShapeType="1"/>
          </p:cNvSpPr>
          <p:nvPr/>
        </p:nvSpPr>
        <p:spPr bwMode="auto">
          <a:xfrm flipV="1">
            <a:off x="4821238" y="636588"/>
            <a:ext cx="1587" cy="811212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6108" name="Line 12"/>
          <p:cNvSpPr>
            <a:spLocks noChangeShapeType="1"/>
          </p:cNvSpPr>
          <p:nvPr/>
        </p:nvSpPr>
        <p:spPr bwMode="auto">
          <a:xfrm>
            <a:off x="4814888" y="642938"/>
            <a:ext cx="1952625" cy="4762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6109" name="Line 13"/>
          <p:cNvSpPr>
            <a:spLocks noChangeShapeType="1"/>
          </p:cNvSpPr>
          <p:nvPr/>
        </p:nvSpPr>
        <p:spPr bwMode="auto">
          <a:xfrm flipH="1">
            <a:off x="6748463" y="633413"/>
            <a:ext cx="3175" cy="8858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6110" name="Text Box 14"/>
          <p:cNvSpPr txBox="1">
            <a:spLocks noChangeArrowheads="1"/>
          </p:cNvSpPr>
          <p:nvPr/>
        </p:nvSpPr>
        <p:spPr bwMode="auto">
          <a:xfrm>
            <a:off x="6169025" y="1525588"/>
            <a:ext cx="814388" cy="323850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68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DR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16111" name="Line 15"/>
          <p:cNvSpPr>
            <a:spLocks noChangeShapeType="1"/>
          </p:cNvSpPr>
          <p:nvPr/>
        </p:nvSpPr>
        <p:spPr bwMode="auto">
          <a:xfrm>
            <a:off x="6762750" y="1858963"/>
            <a:ext cx="0" cy="249237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6112" name="Text Box 16"/>
          <p:cNvSpPr txBox="1">
            <a:spLocks noChangeArrowheads="1"/>
          </p:cNvSpPr>
          <p:nvPr/>
        </p:nvSpPr>
        <p:spPr bwMode="auto">
          <a:xfrm>
            <a:off x="3768725" y="1444625"/>
            <a:ext cx="1308100" cy="763588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solidFill>
                  <a:schemeClr val="tx1"/>
                </a:solidFill>
                <a:ea typeface="宋体" panose="02010600030101010101" pitchFamily="2" charset="-122"/>
              </a:rPr>
              <a:t>主存</a:t>
            </a:r>
            <a:endParaRPr lang="zh-CN" altLang="en-US" sz="16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MM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16113" name="Line 17"/>
          <p:cNvSpPr>
            <a:spLocks noChangeShapeType="1"/>
          </p:cNvSpPr>
          <p:nvPr/>
        </p:nvSpPr>
        <p:spPr bwMode="auto">
          <a:xfrm flipV="1">
            <a:off x="2374900" y="411163"/>
            <a:ext cx="1657350" cy="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6114" name="Line 18"/>
          <p:cNvSpPr>
            <a:spLocks noChangeShapeType="1"/>
          </p:cNvSpPr>
          <p:nvPr/>
        </p:nvSpPr>
        <p:spPr bwMode="auto">
          <a:xfrm flipH="1" flipV="1">
            <a:off x="2373313" y="393700"/>
            <a:ext cx="6350" cy="8477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6115" name="Line 19"/>
          <p:cNvSpPr>
            <a:spLocks noChangeShapeType="1"/>
          </p:cNvSpPr>
          <p:nvPr/>
        </p:nvSpPr>
        <p:spPr bwMode="auto">
          <a:xfrm>
            <a:off x="4022725" y="406400"/>
            <a:ext cx="1588" cy="1042988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6116" name="Rectangle 20"/>
          <p:cNvSpPr>
            <a:spLocks noChangeArrowheads="1"/>
          </p:cNvSpPr>
          <p:nvPr/>
        </p:nvSpPr>
        <p:spPr bwMode="auto">
          <a:xfrm>
            <a:off x="1042988" y="4233863"/>
            <a:ext cx="3368675" cy="1104900"/>
          </a:xfrm>
          <a:prstGeom prst="rect">
            <a:avLst/>
          </a:prstGeom>
          <a:solidFill>
            <a:srgbClr val="E8EEF7"/>
          </a:solidFill>
          <a:ln w="9525" algn="ctr">
            <a:solidFill>
              <a:srgbClr val="4979C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fr-FR" altLang="zh-CN">
                <a:solidFill>
                  <a:srgbClr val="000000"/>
                </a:solidFill>
              </a:rPr>
              <a:t>EXE</a:t>
            </a:r>
            <a:endParaRPr lang="fr-FR" altLang="zh-CN">
              <a:solidFill>
                <a:srgbClr val="000000"/>
              </a:solidFill>
            </a:endParaRPr>
          </a:p>
          <a:p>
            <a:pPr algn="just"/>
            <a:r>
              <a:rPr lang="fr-FR" altLang="zh-CN">
                <a:solidFill>
                  <a:srgbClr val="000000"/>
                </a:solidFill>
              </a:rPr>
              <a:t>T0	ARoe,  PCce</a:t>
            </a:r>
            <a:endParaRPr lang="fr-FR" altLang="zh-CN">
              <a:solidFill>
                <a:srgbClr val="000000"/>
              </a:solidFill>
            </a:endParaRPr>
          </a:p>
          <a:p>
            <a:pPr algn="just"/>
            <a:r>
              <a:rPr lang="fr-FR" altLang="zh-CN">
                <a:solidFill>
                  <a:srgbClr val="000000"/>
                </a:solidFill>
              </a:rPr>
              <a:t>T1	END</a:t>
            </a:r>
            <a:endParaRPr lang="fr-FR" altLang="zh-CN">
              <a:solidFill>
                <a:srgbClr val="000000"/>
              </a:solidFill>
            </a:endParaRPr>
          </a:p>
        </p:txBody>
      </p:sp>
      <p:sp>
        <p:nvSpPr>
          <p:cNvPr id="516117" name="Rectangle 21"/>
          <p:cNvSpPr>
            <a:spLocks noChangeArrowheads="1"/>
          </p:cNvSpPr>
          <p:nvPr/>
        </p:nvSpPr>
        <p:spPr bwMode="auto">
          <a:xfrm>
            <a:off x="1803400" y="4602441"/>
            <a:ext cx="2047875" cy="369332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 sz="2400">
              <a:ea typeface="仿宋" panose="02010609060101010101" charset="-122"/>
            </a:endParaRPr>
          </a:p>
        </p:txBody>
      </p:sp>
      <p:sp>
        <p:nvSpPr>
          <p:cNvPr id="516119" name="Line 23"/>
          <p:cNvSpPr>
            <a:spLocks noChangeShapeType="1"/>
          </p:cNvSpPr>
          <p:nvPr/>
        </p:nvSpPr>
        <p:spPr bwMode="auto">
          <a:xfrm>
            <a:off x="3808413" y="2619375"/>
            <a:ext cx="3457575" cy="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6120" name="Line 24"/>
          <p:cNvSpPr>
            <a:spLocks noChangeShapeType="1"/>
          </p:cNvSpPr>
          <p:nvPr/>
        </p:nvSpPr>
        <p:spPr bwMode="auto">
          <a:xfrm flipH="1">
            <a:off x="7286625" y="2592388"/>
            <a:ext cx="1588" cy="410527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6121" name="Line 25"/>
          <p:cNvSpPr>
            <a:spLocks noChangeShapeType="1"/>
          </p:cNvSpPr>
          <p:nvPr/>
        </p:nvSpPr>
        <p:spPr bwMode="auto">
          <a:xfrm flipH="1">
            <a:off x="6253163" y="6699250"/>
            <a:ext cx="1039812" cy="317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6123" name="Text Box 27"/>
          <p:cNvSpPr txBox="1">
            <a:spLocks noChangeArrowheads="1"/>
          </p:cNvSpPr>
          <p:nvPr/>
        </p:nvSpPr>
        <p:spPr bwMode="auto">
          <a:xfrm>
            <a:off x="4895850" y="5883275"/>
            <a:ext cx="827088" cy="30162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16126" name="Line 30"/>
          <p:cNvSpPr>
            <a:spLocks noChangeShapeType="1"/>
          </p:cNvSpPr>
          <p:nvPr/>
        </p:nvSpPr>
        <p:spPr bwMode="auto">
          <a:xfrm flipV="1">
            <a:off x="5303838" y="5503863"/>
            <a:ext cx="0" cy="35242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6127" name="Line 31"/>
          <p:cNvSpPr>
            <a:spLocks noChangeShapeType="1"/>
          </p:cNvSpPr>
          <p:nvPr/>
        </p:nvSpPr>
        <p:spPr bwMode="auto">
          <a:xfrm flipH="1">
            <a:off x="2571750" y="2624138"/>
            <a:ext cx="3194050" cy="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6130" name="Line 34"/>
          <p:cNvSpPr>
            <a:spLocks noChangeShapeType="1"/>
          </p:cNvSpPr>
          <p:nvPr/>
        </p:nvSpPr>
        <p:spPr bwMode="auto">
          <a:xfrm flipV="1">
            <a:off x="2589213" y="1852613"/>
            <a:ext cx="12700" cy="7715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6131" name="Text Box 35"/>
          <p:cNvSpPr txBox="1">
            <a:spLocks noChangeArrowheads="1"/>
          </p:cNvSpPr>
          <p:nvPr/>
        </p:nvSpPr>
        <p:spPr bwMode="auto">
          <a:xfrm>
            <a:off x="6169025" y="1525588"/>
            <a:ext cx="814388" cy="32385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68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DR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16132" name="Line 36"/>
          <p:cNvSpPr>
            <a:spLocks noChangeShapeType="1"/>
          </p:cNvSpPr>
          <p:nvPr/>
        </p:nvSpPr>
        <p:spPr bwMode="auto">
          <a:xfrm>
            <a:off x="6762750" y="1858963"/>
            <a:ext cx="0" cy="2492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6133" name="Text Box 37"/>
          <p:cNvSpPr txBox="1">
            <a:spLocks noChangeArrowheads="1"/>
          </p:cNvSpPr>
          <p:nvPr/>
        </p:nvSpPr>
        <p:spPr bwMode="auto">
          <a:xfrm>
            <a:off x="3768725" y="1444625"/>
            <a:ext cx="1308100" cy="763588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solidFill>
                  <a:schemeClr val="tx1"/>
                </a:solidFill>
                <a:ea typeface="宋体" panose="02010600030101010101" pitchFamily="2" charset="-122"/>
              </a:rPr>
              <a:t>主存</a:t>
            </a:r>
            <a:endParaRPr lang="zh-CN" altLang="en-US" sz="16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MM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16134" name="Line 38"/>
          <p:cNvSpPr>
            <a:spLocks noChangeShapeType="1"/>
          </p:cNvSpPr>
          <p:nvPr/>
        </p:nvSpPr>
        <p:spPr bwMode="auto">
          <a:xfrm flipH="1">
            <a:off x="6750050" y="2135188"/>
            <a:ext cx="1588" cy="471487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6135" name="Line 39"/>
          <p:cNvSpPr>
            <a:spLocks noChangeShapeType="1"/>
          </p:cNvSpPr>
          <p:nvPr/>
        </p:nvSpPr>
        <p:spPr bwMode="auto">
          <a:xfrm>
            <a:off x="6761163" y="2606675"/>
            <a:ext cx="520700" cy="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6136" name="Line 40"/>
          <p:cNvSpPr>
            <a:spLocks noChangeShapeType="1"/>
          </p:cNvSpPr>
          <p:nvPr/>
        </p:nvSpPr>
        <p:spPr bwMode="auto">
          <a:xfrm flipH="1">
            <a:off x="7273925" y="2592388"/>
            <a:ext cx="1588" cy="4105275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6137" name="Line 41"/>
          <p:cNvSpPr>
            <a:spLocks noChangeShapeType="1"/>
          </p:cNvSpPr>
          <p:nvPr/>
        </p:nvSpPr>
        <p:spPr bwMode="auto">
          <a:xfrm flipH="1">
            <a:off x="5287963" y="6699250"/>
            <a:ext cx="1992312" cy="635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6138" name="Line 42"/>
          <p:cNvSpPr>
            <a:spLocks noChangeShapeType="1"/>
          </p:cNvSpPr>
          <p:nvPr/>
        </p:nvSpPr>
        <p:spPr bwMode="auto">
          <a:xfrm flipV="1">
            <a:off x="5294313" y="6164263"/>
            <a:ext cx="0" cy="53340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6139" name="Text Box 43"/>
          <p:cNvSpPr txBox="1">
            <a:spLocks noChangeArrowheads="1"/>
          </p:cNvSpPr>
          <p:nvPr/>
        </p:nvSpPr>
        <p:spPr bwMode="auto">
          <a:xfrm>
            <a:off x="4883150" y="5883275"/>
            <a:ext cx="827088" cy="301625"/>
          </a:xfrm>
          <a:prstGeom prst="rect">
            <a:avLst/>
          </a:prstGeom>
          <a:solidFill>
            <a:srgbClr val="00CC00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16140" name="Line 44"/>
          <p:cNvSpPr>
            <a:spLocks noChangeShapeType="1"/>
          </p:cNvSpPr>
          <p:nvPr/>
        </p:nvSpPr>
        <p:spPr bwMode="auto">
          <a:xfrm flipV="1">
            <a:off x="5291138" y="5503863"/>
            <a:ext cx="0" cy="352425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6141" name="Line 45"/>
          <p:cNvSpPr>
            <a:spLocks noChangeShapeType="1"/>
          </p:cNvSpPr>
          <p:nvPr/>
        </p:nvSpPr>
        <p:spPr bwMode="auto">
          <a:xfrm flipH="1">
            <a:off x="2193925" y="2227263"/>
            <a:ext cx="1588" cy="39370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6142" name="Line 46"/>
          <p:cNvSpPr>
            <a:spLocks noChangeShapeType="1"/>
          </p:cNvSpPr>
          <p:nvPr/>
        </p:nvSpPr>
        <p:spPr bwMode="auto">
          <a:xfrm>
            <a:off x="2190750" y="2619375"/>
            <a:ext cx="1893888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6143" name="Line 47"/>
          <p:cNvSpPr>
            <a:spLocks noChangeShapeType="1"/>
          </p:cNvSpPr>
          <p:nvPr/>
        </p:nvSpPr>
        <p:spPr bwMode="auto">
          <a:xfrm>
            <a:off x="4059238" y="2597150"/>
            <a:ext cx="0" cy="81915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6144" name="Line 48"/>
          <p:cNvSpPr>
            <a:spLocks noChangeShapeType="1"/>
          </p:cNvSpPr>
          <p:nvPr/>
        </p:nvSpPr>
        <p:spPr bwMode="auto">
          <a:xfrm>
            <a:off x="1465263" y="2249488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6145" name="Line 49"/>
          <p:cNvSpPr>
            <a:spLocks noChangeShapeType="1"/>
          </p:cNvSpPr>
          <p:nvPr/>
        </p:nvSpPr>
        <p:spPr bwMode="auto">
          <a:xfrm>
            <a:off x="4440238" y="3579813"/>
            <a:ext cx="393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6146" name="AutoShape 50"/>
          <p:cNvSpPr/>
          <p:nvPr/>
        </p:nvSpPr>
        <p:spPr bwMode="auto">
          <a:xfrm>
            <a:off x="5838824" y="4487863"/>
            <a:ext cx="3086101" cy="862012"/>
          </a:xfrm>
          <a:prstGeom prst="borderCallout2">
            <a:avLst>
              <a:gd name="adj1" fmla="val 13259"/>
              <a:gd name="adj2" fmla="val -2731"/>
              <a:gd name="adj3" fmla="val 13259"/>
              <a:gd name="adj4" fmla="val -8088"/>
              <a:gd name="adj5" fmla="val 155986"/>
              <a:gd name="adj6" fmla="val -13556"/>
            </a:avLst>
          </a:prstGeom>
          <a:solidFill>
            <a:schemeClr val="accent1"/>
          </a:solidFill>
          <a:ln w="9525" algn="ctr">
            <a:solidFill>
              <a:schemeClr val="folHlink"/>
            </a:solidFill>
            <a:miter lim="800000"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r>
              <a:rPr lang="zh-CN" altLang="en-US" sz="280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取到的“操作数”实际上是没用的</a:t>
            </a:r>
            <a:endParaRPr lang="zh-CN" altLang="en-US" sz="2800">
              <a:solidFill>
                <a:schemeClr val="accent2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516147" name="Text Box 51"/>
          <p:cNvSpPr txBox="1">
            <a:spLocks noChangeArrowheads="1"/>
          </p:cNvSpPr>
          <p:nvPr/>
        </p:nvSpPr>
        <p:spPr bwMode="auto">
          <a:xfrm>
            <a:off x="1970088" y="1524000"/>
            <a:ext cx="814387" cy="317500"/>
          </a:xfrm>
          <a:prstGeom prst="rect">
            <a:avLst/>
          </a:prstGeom>
          <a:solidFill>
            <a:srgbClr val="FFCC00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1000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16148" name="Line 52"/>
          <p:cNvSpPr>
            <a:spLocks noChangeShapeType="1"/>
          </p:cNvSpPr>
          <p:nvPr/>
        </p:nvSpPr>
        <p:spPr bwMode="auto">
          <a:xfrm flipH="1" flipV="1">
            <a:off x="2370138" y="1270000"/>
            <a:ext cx="1587" cy="24130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6149" name="Line 53"/>
          <p:cNvSpPr>
            <a:spLocks noChangeShapeType="1"/>
          </p:cNvSpPr>
          <p:nvPr/>
        </p:nvSpPr>
        <p:spPr bwMode="auto">
          <a:xfrm flipH="1" flipV="1">
            <a:off x="2195513" y="1847850"/>
            <a:ext cx="1587" cy="24130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16150" name="Text Box 54"/>
          <p:cNvSpPr txBox="1">
            <a:spLocks noChangeArrowheads="1"/>
          </p:cNvSpPr>
          <p:nvPr/>
        </p:nvSpPr>
        <p:spPr bwMode="auto">
          <a:xfrm>
            <a:off x="3424238" y="3435350"/>
            <a:ext cx="814387" cy="317500"/>
          </a:xfrm>
          <a:prstGeom prst="rect">
            <a:avLst/>
          </a:prstGeom>
          <a:solidFill>
            <a:srgbClr val="FFCC00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1000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3624" y="6379458"/>
            <a:ext cx="1861852" cy="36933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r>
              <a:rPr lang="pt-BR" altLang="pt-BR" sz="240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JMP </a:t>
            </a:r>
            <a:r>
              <a:rPr lang="pt-BR" altLang="pt-BR" sz="2400" smtClean="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1000H </a:t>
            </a:r>
            <a:endParaRPr lang="zh-CN" altLang="en-US" sz="2400">
              <a:solidFill>
                <a:schemeClr val="accent2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6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6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51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16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16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516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6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6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5161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5161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6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6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3"/>
                                            </p:cond>
                                          </p:stCondLst>
                                        </p:cTn>
                                        <p:tgtEl>
                                          <p:spTgt spid="51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51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1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117" grpId="0" animBg="1"/>
      <p:bldP spid="516117" grpId="1" animBg="1"/>
      <p:bldP spid="516141" grpId="0" animBg="1"/>
      <p:bldP spid="516142" grpId="0" animBg="1"/>
      <p:bldP spid="516143" grpId="0" animBg="1"/>
      <p:bldP spid="516144" grpId="0" animBg="1"/>
      <p:bldP spid="516145" grpId="0" animBg="1"/>
      <p:bldP spid="516146" grpId="0" animBg="1"/>
      <p:bldP spid="5161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E43A6-98FC-4B92-B17A-FF99249846D8}" type="slidenum">
              <a:rPr lang="en-US" altLang="zh-CN"/>
            </a:fld>
            <a:endParaRPr lang="en-US" altLang="zh-CN"/>
          </a:p>
        </p:txBody>
      </p:sp>
      <p:sp>
        <p:nvSpPr>
          <p:cNvPr id="190483" name="Rectangle 19"/>
          <p:cNvSpPr>
            <a:spLocks noGrp="1" noChangeArrowheads="1"/>
          </p:cNvSpPr>
          <p:nvPr>
            <p:ph type="title"/>
          </p:nvPr>
        </p:nvSpPr>
        <p:spPr>
          <a:xfrm>
            <a:off x="0" y="788988"/>
            <a:ext cx="728663" cy="5522912"/>
          </a:xfrm>
        </p:spPr>
        <p:txBody>
          <a:bodyPr/>
          <a:lstStyle/>
          <a:p>
            <a:r>
              <a:rPr lang="zh-CN" altLang="en-US"/>
              <a:t>取指令阶段微操作序列</a:t>
            </a:r>
            <a:endParaRPr lang="zh-CN" altLang="en-US"/>
          </a:p>
        </p:txBody>
      </p:sp>
      <p:sp>
        <p:nvSpPr>
          <p:cNvPr id="190468" name="Line 4"/>
          <p:cNvSpPr>
            <a:spLocks noChangeShapeType="1"/>
          </p:cNvSpPr>
          <p:nvPr/>
        </p:nvSpPr>
        <p:spPr bwMode="auto">
          <a:xfrm flipV="1">
            <a:off x="3646488" y="3167063"/>
            <a:ext cx="4762" cy="28257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90469" name="Line 5"/>
          <p:cNvSpPr>
            <a:spLocks noChangeShapeType="1"/>
          </p:cNvSpPr>
          <p:nvPr/>
        </p:nvSpPr>
        <p:spPr bwMode="auto">
          <a:xfrm flipV="1">
            <a:off x="3648075" y="2606675"/>
            <a:ext cx="0" cy="5715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90470" name="Line 6"/>
          <p:cNvSpPr>
            <a:spLocks noChangeShapeType="1"/>
          </p:cNvSpPr>
          <p:nvPr/>
        </p:nvSpPr>
        <p:spPr bwMode="auto">
          <a:xfrm flipH="1">
            <a:off x="2559050" y="2624138"/>
            <a:ext cx="1089025" cy="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90471" name="Text Box 7"/>
          <p:cNvSpPr txBox="1">
            <a:spLocks noChangeArrowheads="1"/>
          </p:cNvSpPr>
          <p:nvPr/>
        </p:nvSpPr>
        <p:spPr bwMode="auto">
          <a:xfrm>
            <a:off x="1970088" y="1524000"/>
            <a:ext cx="814387" cy="31750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AR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0472" name="Line 8"/>
          <p:cNvSpPr>
            <a:spLocks noChangeShapeType="1"/>
          </p:cNvSpPr>
          <p:nvPr/>
        </p:nvSpPr>
        <p:spPr bwMode="auto">
          <a:xfrm flipH="1" flipV="1">
            <a:off x="2379663" y="1252538"/>
            <a:ext cx="1587" cy="258762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90473" name="Line 9"/>
          <p:cNvSpPr>
            <a:spLocks noChangeShapeType="1"/>
          </p:cNvSpPr>
          <p:nvPr/>
        </p:nvSpPr>
        <p:spPr bwMode="auto">
          <a:xfrm flipV="1">
            <a:off x="2576513" y="1852613"/>
            <a:ext cx="0" cy="77152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90474" name="Text Box 10"/>
          <p:cNvSpPr txBox="1">
            <a:spLocks noChangeArrowheads="1"/>
          </p:cNvSpPr>
          <p:nvPr/>
        </p:nvSpPr>
        <p:spPr bwMode="auto">
          <a:xfrm>
            <a:off x="3409950" y="3430588"/>
            <a:ext cx="822325" cy="32385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/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PC 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0477" name="Line 13"/>
          <p:cNvSpPr>
            <a:spLocks noChangeShapeType="1"/>
          </p:cNvSpPr>
          <p:nvPr/>
        </p:nvSpPr>
        <p:spPr bwMode="auto">
          <a:xfrm>
            <a:off x="3057525" y="3203575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90478" name="Line 14"/>
          <p:cNvSpPr>
            <a:spLocks noChangeShapeType="1"/>
          </p:cNvSpPr>
          <p:nvPr/>
        </p:nvSpPr>
        <p:spPr bwMode="auto">
          <a:xfrm>
            <a:off x="3009900" y="1800225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graphicFrame>
        <p:nvGraphicFramePr>
          <p:cNvPr id="190481" name="Object 17"/>
          <p:cNvGraphicFramePr>
            <a:graphicFrameLocks noChangeAspect="1"/>
          </p:cNvGraphicFramePr>
          <p:nvPr/>
        </p:nvGraphicFramePr>
        <p:xfrm>
          <a:off x="7018338" y="747713"/>
          <a:ext cx="1890712" cy="589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03" name="Visio" r:id="rId1" imgW="826135" imgH="2576195" progId="Visio.Drawing.11">
                  <p:embed/>
                </p:oleObj>
              </mc:Choice>
              <mc:Fallback>
                <p:oleObj name="Visio" r:id="rId1" imgW="826135" imgH="2576195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8338" y="747713"/>
                        <a:ext cx="1890712" cy="5894387"/>
                      </a:xfrm>
                      <a:prstGeom prst="rect">
                        <a:avLst/>
                      </a:prstGeom>
                      <a:solidFill>
                        <a:srgbClr val="6699FF"/>
                      </a:solidFill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82" name="Rectangle 18"/>
          <p:cNvSpPr>
            <a:spLocks noChangeArrowheads="1"/>
          </p:cNvSpPr>
          <p:nvPr/>
        </p:nvSpPr>
        <p:spPr bwMode="auto">
          <a:xfrm>
            <a:off x="7064375" y="2066925"/>
            <a:ext cx="1817688" cy="74295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0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0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19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19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0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0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19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9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8" dur="1000" fill="hold"/>
                                        <p:tgtEl>
                                          <p:spTgt spid="19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8" grpId="0" animBg="1"/>
      <p:bldP spid="190469" grpId="0" animBg="1"/>
      <p:bldP spid="190470" grpId="0" animBg="1"/>
      <p:bldP spid="190471" grpId="0" animBg="1" autoUpdateAnimBg="0"/>
      <p:bldP spid="190472" grpId="0" animBg="1"/>
      <p:bldP spid="190473" grpId="0" animBg="1"/>
      <p:bldP spid="190474" grpId="0" animBg="1" autoUpdateAnimBg="0"/>
      <p:bldP spid="190477" grpId="0" animBg="1"/>
      <p:bldP spid="190478" grpId="0" animBg="1"/>
      <p:bldP spid="190482" grpId="0" animBg="1"/>
      <p:bldP spid="190482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B6AA4-9C75-47DA-92B1-8C2A45102FC9}" type="slidenum">
              <a:rPr lang="en-US" altLang="zh-CN"/>
            </a:fld>
            <a:endParaRPr lang="en-US" altLang="zh-CN"/>
          </a:p>
        </p:txBody>
      </p:sp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pt-BR"/>
              <a:t>转移</a:t>
            </a:r>
            <a:r>
              <a:rPr lang="zh-CN" altLang="en-US"/>
              <a:t>指令</a:t>
            </a:r>
            <a:r>
              <a:rPr lang="en-US" altLang="zh-CN"/>
              <a:t>JMP  1000H </a:t>
            </a:r>
            <a:r>
              <a:rPr lang="zh-CN" altLang="pt-BR"/>
              <a:t>的微操作序列 </a:t>
            </a:r>
            <a:endParaRPr lang="zh-CN" altLang="en-US"/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fr-FR" altLang="zh-CN" sz="2000"/>
              <a:t>IF</a:t>
            </a:r>
            <a:endParaRPr lang="fr-FR" altLang="zh-CN" sz="2000"/>
          </a:p>
          <a:p>
            <a:pPr marL="387350" lvl="1" indent="152400">
              <a:buFont typeface="Wingdings" panose="05000000000000000000" pitchFamily="2" charset="2"/>
              <a:buNone/>
            </a:pPr>
            <a:r>
              <a:rPr lang="fr-FR" altLang="zh-CN" sz="1800"/>
              <a:t>(</a:t>
            </a:r>
            <a:r>
              <a:rPr lang="zh-CN" altLang="fr-FR" sz="1800"/>
              <a:t>同前省略</a:t>
            </a:r>
            <a:r>
              <a:rPr lang="fr-FR" altLang="zh-CN" sz="1800"/>
              <a:t>)</a:t>
            </a:r>
            <a:endParaRPr lang="fr-FR" altLang="zh-CN" sz="1800"/>
          </a:p>
          <a:p>
            <a:r>
              <a:rPr lang="fr-FR" altLang="zh-CN" sz="2000"/>
              <a:t>DOF</a:t>
            </a:r>
            <a:endParaRPr lang="fr-FR" altLang="zh-CN" sz="2000"/>
          </a:p>
          <a:p>
            <a:pPr marL="387350" lvl="1" indent="152400"/>
            <a:r>
              <a:rPr lang="en-US" altLang="zh-CN" sz="1800"/>
              <a:t>T0	PCoe</a:t>
            </a:r>
            <a:r>
              <a:rPr lang="zh-CN" altLang="en-US" sz="1800"/>
              <a:t>，</a:t>
            </a:r>
            <a:r>
              <a:rPr lang="en-US" altLang="zh-CN" sz="1800"/>
              <a:t>ARce</a:t>
            </a:r>
            <a:endParaRPr lang="en-US" altLang="zh-CN" sz="1800"/>
          </a:p>
          <a:p>
            <a:pPr marL="387350" lvl="1" indent="152400"/>
            <a:r>
              <a:rPr lang="en-US" altLang="zh-CN" sz="1800"/>
              <a:t>T1	ARoe’</a:t>
            </a:r>
            <a:r>
              <a:rPr lang="zh-CN" altLang="en-US" sz="1800"/>
              <a:t>，</a:t>
            </a:r>
            <a:r>
              <a:rPr lang="en-US" altLang="zh-CN" sz="1800"/>
              <a:t>RD</a:t>
            </a:r>
            <a:r>
              <a:rPr lang="zh-CN" altLang="en-US" sz="1800"/>
              <a:t>，</a:t>
            </a:r>
            <a:r>
              <a:rPr lang="en-US" altLang="zh-CN" sz="1800"/>
              <a:t>DRce’</a:t>
            </a:r>
            <a:r>
              <a:rPr lang="zh-CN" altLang="en-US" sz="1800"/>
              <a:t>，</a:t>
            </a:r>
            <a:r>
              <a:rPr lang="en-US" altLang="zh-CN" sz="1800"/>
              <a:t>PCinc</a:t>
            </a:r>
            <a:endParaRPr lang="fr-FR" altLang="zh-CN" sz="1800"/>
          </a:p>
          <a:p>
            <a:pPr marL="387350" lvl="1" indent="152400"/>
            <a:r>
              <a:rPr lang="fr-FR" altLang="zh-CN" sz="1800"/>
              <a:t>T2	DRoe</a:t>
            </a:r>
            <a:r>
              <a:rPr lang="zh-CN" altLang="fr-FR" sz="1800"/>
              <a:t>，</a:t>
            </a:r>
            <a:r>
              <a:rPr lang="fr-FR" altLang="zh-CN" sz="1800"/>
              <a:t>ARce</a:t>
            </a:r>
            <a:endParaRPr lang="fr-FR" altLang="zh-CN" sz="1800"/>
          </a:p>
          <a:p>
            <a:pPr marL="387350" lvl="1" indent="152400"/>
            <a:r>
              <a:rPr lang="fr-FR" altLang="zh-CN" sz="1800"/>
              <a:t>T3	ARoe’</a:t>
            </a:r>
            <a:r>
              <a:rPr lang="zh-CN" altLang="fr-FR" sz="1800"/>
              <a:t>，</a:t>
            </a:r>
            <a:r>
              <a:rPr lang="fr-FR" altLang="zh-CN" sz="1800"/>
              <a:t>RD</a:t>
            </a:r>
            <a:r>
              <a:rPr lang="zh-CN" altLang="fr-FR" sz="1800"/>
              <a:t>，</a:t>
            </a:r>
            <a:r>
              <a:rPr lang="fr-FR" altLang="zh-CN" sz="1800"/>
              <a:t>DRce′</a:t>
            </a:r>
            <a:endParaRPr lang="fr-FR" altLang="zh-CN" sz="1800"/>
          </a:p>
          <a:p>
            <a:pPr marL="387350" lvl="1" indent="152400"/>
            <a:r>
              <a:rPr lang="fr-FR" altLang="zh-CN" sz="1800"/>
              <a:t>T4	DRoe</a:t>
            </a:r>
            <a:r>
              <a:rPr lang="zh-CN" altLang="fr-FR" sz="1800"/>
              <a:t>，</a:t>
            </a:r>
            <a:r>
              <a:rPr lang="fr-FR" altLang="zh-CN" sz="1800"/>
              <a:t>Ace</a:t>
            </a:r>
            <a:endParaRPr lang="fr-FR" altLang="zh-CN" sz="1800"/>
          </a:p>
          <a:p>
            <a:pPr marL="387350" lvl="1" indent="152400"/>
            <a:r>
              <a:rPr lang="fr-FR" altLang="zh-CN" sz="1800"/>
              <a:t>T5	1→EXE</a:t>
            </a:r>
            <a:endParaRPr lang="fr-FR" altLang="zh-CN" sz="1600"/>
          </a:p>
          <a:p>
            <a:r>
              <a:rPr lang="fr-FR" altLang="zh-CN" sz="2000"/>
              <a:t>EXE</a:t>
            </a:r>
            <a:endParaRPr lang="fr-FR" altLang="zh-CN" sz="2000"/>
          </a:p>
          <a:p>
            <a:pPr marL="387350" lvl="1" indent="152400"/>
            <a:r>
              <a:rPr lang="fr-FR" altLang="zh-CN" sz="1800"/>
              <a:t>T0	ARoe,  PCce</a:t>
            </a:r>
            <a:endParaRPr lang="fr-FR" altLang="zh-CN" sz="1800"/>
          </a:p>
          <a:p>
            <a:pPr marL="387350" lvl="1" indent="152400"/>
            <a:r>
              <a:rPr lang="fr-FR" altLang="zh-CN" sz="1800"/>
              <a:t>T1	END</a:t>
            </a:r>
            <a:endParaRPr lang="fr-FR" altLang="zh-CN" sz="1800"/>
          </a:p>
        </p:txBody>
      </p:sp>
      <p:sp>
        <p:nvSpPr>
          <p:cNvPr id="50176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zh-CN" altLang="zh-CN" sz="16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F4FE7-C2F6-4313-949E-55AE68C6BAC5}" type="slidenum">
              <a:rPr lang="en-US" altLang="zh-CN"/>
            </a:fld>
            <a:endParaRPr lang="en-US" altLang="zh-CN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指令执行微</a:t>
            </a:r>
            <a:r>
              <a:rPr lang="zh-CN" altLang="en-US" smtClean="0"/>
              <a:t>流程</a:t>
            </a:r>
            <a:r>
              <a:rPr lang="en-US" altLang="zh-CN" smtClean="0"/>
              <a:t>——</a:t>
            </a:r>
            <a:r>
              <a:rPr lang="zh-CN" altLang="en-US" smtClean="0"/>
              <a:t>例</a:t>
            </a:r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4  SUB  (2000H),  1000H(R3)</a:t>
            </a:r>
            <a:r>
              <a:rPr lang="zh-CN" altLang="pt-BR"/>
              <a:t>的微操作序列 </a:t>
            </a:r>
            <a:endParaRPr lang="zh-CN" altLang="pt-BR"/>
          </a:p>
          <a:p>
            <a:pPr lvl="1"/>
            <a:r>
              <a:rPr lang="zh-CN" altLang="en-US"/>
              <a:t>源操作数是间接寻址</a:t>
            </a:r>
            <a:r>
              <a:rPr lang="zh-CN" altLang="fr-FR"/>
              <a:t>，</a:t>
            </a:r>
            <a:r>
              <a:rPr lang="zh-CN" altLang="en-US"/>
              <a:t>目的操作数是变址寻址 </a:t>
            </a:r>
            <a:endParaRPr lang="zh-CN" altLang="en-US"/>
          </a:p>
        </p:txBody>
      </p:sp>
      <p:graphicFrame>
        <p:nvGraphicFramePr>
          <p:cNvPr id="277743" name="Group 239"/>
          <p:cNvGraphicFramePr>
            <a:graphicFrameLocks noGrp="1"/>
          </p:cNvGraphicFramePr>
          <p:nvPr/>
        </p:nvGraphicFramePr>
        <p:xfrm>
          <a:off x="784225" y="1781175"/>
          <a:ext cx="7645400" cy="1635125"/>
        </p:xfrm>
        <a:graphic>
          <a:graphicData uri="http://schemas.openxmlformats.org/drawingml/2006/table">
            <a:tbl>
              <a:tblPr/>
              <a:tblGrid>
                <a:gridCol w="977900"/>
                <a:gridCol w="836613"/>
                <a:gridCol w="869950"/>
                <a:gridCol w="500062"/>
                <a:gridCol w="722313"/>
                <a:gridCol w="25400"/>
                <a:gridCol w="508000"/>
                <a:gridCol w="723900"/>
                <a:gridCol w="568325"/>
                <a:gridCol w="674687"/>
                <a:gridCol w="566738"/>
                <a:gridCol w="671512"/>
              </a:tblGrid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15       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90805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9080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11   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 5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 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第一字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0100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101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000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110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011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/>
                </a:tc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第二字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1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0010 0000 0000 0000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第三字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1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0001 0000 0000 0000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277768" name="Group 264"/>
          <p:cNvGraphicFramePr>
            <a:graphicFrameLocks noGrp="1"/>
          </p:cNvGraphicFramePr>
          <p:nvPr/>
        </p:nvGraphicFramePr>
        <p:xfrm>
          <a:off x="6107113" y="3956050"/>
          <a:ext cx="2573337" cy="2182814"/>
        </p:xfrm>
        <a:graphic>
          <a:graphicData uri="http://schemas.openxmlformats.org/drawingml/2006/table">
            <a:tbl>
              <a:tblPr/>
              <a:tblGrid>
                <a:gridCol w="958850"/>
                <a:gridCol w="1614487"/>
              </a:tblGrid>
              <a:tr h="531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</a:endParaRPr>
                    </a:p>
                  </a:txBody>
                  <a:tcPr marL="0" marR="0" marT="0" marB="0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MM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0030H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4A33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44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0031H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2000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44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0032H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1000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77764" name="Rectangle 260"/>
          <p:cNvSpPr>
            <a:spLocks noChangeArrowheads="1"/>
          </p:cNvSpPr>
          <p:nvPr/>
        </p:nvSpPr>
        <p:spPr bwMode="auto">
          <a:xfrm>
            <a:off x="404813" y="4997450"/>
            <a:ext cx="5322887" cy="81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Ctr="1">
            <a:spAutoFit/>
          </a:bodyPr>
          <a:lstStyle/>
          <a:p>
            <a:pPr lvl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w"/>
            </a:pP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表 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6.9  JUC-II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模型机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hlinkClick r:id="rId1" action="ppaction://hlinksldjump"/>
              </a:rPr>
              <a:t>指令编码表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hlinkClick r:id="rId2" action="ppaction://hlinkpres?slideindex=7&amp;slidetitle=模型机的指令编码表"/>
              </a:rPr>
              <a:t> </a:t>
            </a:r>
            <a:endParaRPr lang="zh-CN" altLang="en-US" sz="2400">
              <a:solidFill>
                <a:schemeClr val="tx1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lvl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w"/>
            </a:pP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表 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6.8  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hlinkClick r:id="rId3" action="ppaction://hlinksldjump"/>
              </a:rPr>
              <a:t>寻址方式及编码 </a:t>
            </a:r>
            <a:endParaRPr lang="zh-CN" altLang="en-US" sz="2400">
              <a:solidFill>
                <a:schemeClr val="tx1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C6363-BEAC-48B8-B443-AFD9D128ED50}" type="slidenum">
              <a:rPr lang="en-US" altLang="zh-CN"/>
            </a:fld>
            <a:endParaRPr lang="en-US" altLang="zh-CN"/>
          </a:p>
        </p:txBody>
      </p:sp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2"/>
                </a:solidFill>
              </a:rPr>
              <a:t>回顾：</a:t>
            </a:r>
            <a:r>
              <a:rPr lang="zh-CN" altLang="en-US"/>
              <a:t>间接寻址 </a:t>
            </a:r>
            <a:r>
              <a:rPr lang="en-US" altLang="zh-CN"/>
              <a:t>Indirect Addressing</a:t>
            </a:r>
            <a:endParaRPr lang="en-US" altLang="zh-CN"/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2435225"/>
            <a:ext cx="4919663" cy="2106613"/>
          </a:xfrm>
        </p:spPr>
        <p:txBody>
          <a:bodyPr/>
          <a:lstStyle/>
          <a:p>
            <a:r>
              <a:rPr lang="zh-CN" altLang="en-US"/>
              <a:t>指令地址码部分给出的是存放操作数地址的主存单元地址（简称操作数地址的地址）。</a:t>
            </a:r>
            <a:endParaRPr lang="zh-CN" altLang="en-US"/>
          </a:p>
          <a:p>
            <a:pPr marL="387350" lvl="1" indent="152400"/>
            <a:r>
              <a:rPr lang="en-US" altLang="zh-CN"/>
              <a:t>EA </a:t>
            </a:r>
            <a:r>
              <a:rPr lang="zh-CN" altLang="en-US"/>
              <a:t>＝（</a:t>
            </a:r>
            <a:r>
              <a:rPr lang="en-US" altLang="zh-CN"/>
              <a:t>A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4572000" y="1268413"/>
            <a:ext cx="1223963" cy="720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Ri</a:t>
            </a:r>
            <a:endParaRPr kumimoji="0" lang="en-US" altLang="zh-CN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1829" name="AutoShape 5"/>
          <p:cNvSpPr>
            <a:spLocks noChangeArrowheads="1"/>
          </p:cNvSpPr>
          <p:nvPr/>
        </p:nvSpPr>
        <p:spPr bwMode="auto">
          <a:xfrm>
            <a:off x="827088" y="1268413"/>
            <a:ext cx="1296987" cy="719137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OP</a:t>
            </a:r>
            <a:endParaRPr kumimoji="0" lang="en-US" altLang="zh-CN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1830" name="Rectangle 6"/>
          <p:cNvSpPr>
            <a:spLocks noChangeArrowheads="1"/>
          </p:cNvSpPr>
          <p:nvPr/>
        </p:nvSpPr>
        <p:spPr bwMode="auto">
          <a:xfrm>
            <a:off x="2124075" y="1268413"/>
            <a:ext cx="1223963" cy="719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zh-CN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1831" name="Rectangle 7"/>
          <p:cNvSpPr>
            <a:spLocks noChangeArrowheads="1"/>
          </p:cNvSpPr>
          <p:nvPr/>
        </p:nvSpPr>
        <p:spPr bwMode="auto">
          <a:xfrm>
            <a:off x="3348038" y="1268413"/>
            <a:ext cx="1223962" cy="719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  <a:endParaRPr kumimoji="0" lang="en-US" altLang="zh-CN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1832" name="Rectangle 8"/>
          <p:cNvSpPr>
            <a:spLocks noChangeArrowheads="1"/>
          </p:cNvSpPr>
          <p:nvPr/>
        </p:nvSpPr>
        <p:spPr bwMode="auto">
          <a:xfrm>
            <a:off x="4572000" y="1268413"/>
            <a:ext cx="1223963" cy="719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zh-CN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1833" name="Text Box 9"/>
          <p:cNvSpPr txBox="1">
            <a:spLocks noChangeArrowheads="1"/>
          </p:cNvSpPr>
          <p:nvPr/>
        </p:nvSpPr>
        <p:spPr bwMode="auto">
          <a:xfrm>
            <a:off x="4572000" y="1412875"/>
            <a:ext cx="1223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0"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kumimoji="0" lang="en-US" altLang="zh-CN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1834" name="Text Box 10"/>
          <p:cNvSpPr txBox="1">
            <a:spLocks noChangeArrowheads="1"/>
          </p:cNvSpPr>
          <p:nvPr/>
        </p:nvSpPr>
        <p:spPr bwMode="auto">
          <a:xfrm>
            <a:off x="4572000" y="1412875"/>
            <a:ext cx="1223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0"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kumimoji="0" lang="en-US" altLang="zh-CN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1835" name="Rectangle 11"/>
          <p:cNvSpPr>
            <a:spLocks noChangeArrowheads="1"/>
          </p:cNvSpPr>
          <p:nvPr/>
        </p:nvSpPr>
        <p:spPr bwMode="auto">
          <a:xfrm>
            <a:off x="6877050" y="2060575"/>
            <a:ext cx="1511300" cy="3024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zh-CN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1836" name="Line 12"/>
          <p:cNvSpPr>
            <a:spLocks noChangeShapeType="1"/>
          </p:cNvSpPr>
          <p:nvPr/>
        </p:nvSpPr>
        <p:spPr bwMode="auto">
          <a:xfrm>
            <a:off x="6877050" y="2565400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61837" name="Line 13"/>
          <p:cNvSpPr>
            <a:spLocks noChangeShapeType="1"/>
          </p:cNvSpPr>
          <p:nvPr/>
        </p:nvSpPr>
        <p:spPr bwMode="auto">
          <a:xfrm>
            <a:off x="6877050" y="3068638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61838" name="Line 14"/>
          <p:cNvSpPr>
            <a:spLocks noChangeShapeType="1"/>
          </p:cNvSpPr>
          <p:nvPr/>
        </p:nvSpPr>
        <p:spPr bwMode="auto">
          <a:xfrm>
            <a:off x="6877050" y="3573463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61839" name="Line 15"/>
          <p:cNvSpPr>
            <a:spLocks noChangeShapeType="1"/>
          </p:cNvSpPr>
          <p:nvPr/>
        </p:nvSpPr>
        <p:spPr bwMode="auto">
          <a:xfrm>
            <a:off x="6877050" y="4076700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61840" name="Line 16"/>
          <p:cNvSpPr>
            <a:spLocks noChangeShapeType="1"/>
          </p:cNvSpPr>
          <p:nvPr/>
        </p:nvSpPr>
        <p:spPr bwMode="auto">
          <a:xfrm>
            <a:off x="6877050" y="4581525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61841" name="Text Box 17"/>
          <p:cNvSpPr txBox="1">
            <a:spLocks noChangeArrowheads="1"/>
          </p:cNvSpPr>
          <p:nvPr/>
        </p:nvSpPr>
        <p:spPr bwMode="auto">
          <a:xfrm>
            <a:off x="7092950" y="3573463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/>
          <a:lstStyle/>
          <a:p>
            <a:r>
              <a:rPr kumimoji="0"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操作数</a:t>
            </a:r>
            <a:endParaRPr kumimoji="0" lang="zh-CN" altLang="en-US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1842" name="Text Box 18"/>
          <p:cNvSpPr txBox="1">
            <a:spLocks noChangeArrowheads="1"/>
          </p:cNvSpPr>
          <p:nvPr/>
        </p:nvSpPr>
        <p:spPr bwMode="auto">
          <a:xfrm>
            <a:off x="7264400" y="1557338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MM</a:t>
            </a:r>
            <a:endParaRPr kumimoji="0" lang="en-US" altLang="zh-CN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1843" name="Text Box 19"/>
          <p:cNvSpPr txBox="1">
            <a:spLocks noChangeArrowheads="1"/>
          </p:cNvSpPr>
          <p:nvPr/>
        </p:nvSpPr>
        <p:spPr bwMode="auto">
          <a:xfrm>
            <a:off x="7308850" y="2563813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EA</a:t>
            </a:r>
            <a:endParaRPr kumimoji="0" lang="en-US" altLang="zh-CN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1844" name="Text Box 20"/>
          <p:cNvSpPr txBox="1">
            <a:spLocks noChangeArrowheads="1"/>
          </p:cNvSpPr>
          <p:nvPr/>
        </p:nvSpPr>
        <p:spPr bwMode="auto">
          <a:xfrm>
            <a:off x="7308850" y="2563813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EA</a:t>
            </a:r>
            <a:endParaRPr kumimoji="0" lang="en-US" altLang="zh-CN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1845" name="Freeform 21"/>
          <p:cNvSpPr/>
          <p:nvPr/>
        </p:nvSpPr>
        <p:spPr bwMode="auto">
          <a:xfrm>
            <a:off x="5616575" y="2924175"/>
            <a:ext cx="1763713" cy="877888"/>
          </a:xfrm>
          <a:custGeom>
            <a:avLst/>
            <a:gdLst>
              <a:gd name="T0" fmla="*/ 1111 w 1111"/>
              <a:gd name="T1" fmla="*/ 0 h 690"/>
              <a:gd name="T2" fmla="*/ 113 w 1111"/>
              <a:gd name="T3" fmla="*/ 577 h 690"/>
              <a:gd name="T4" fmla="*/ 431 w 1111"/>
              <a:gd name="T5" fmla="*/ 681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11" h="690">
                <a:moveTo>
                  <a:pt x="1111" y="0"/>
                </a:moveTo>
                <a:cubicBezTo>
                  <a:pt x="668" y="232"/>
                  <a:pt x="226" y="464"/>
                  <a:pt x="113" y="577"/>
                </a:cubicBezTo>
                <a:cubicBezTo>
                  <a:pt x="0" y="690"/>
                  <a:pt x="215" y="685"/>
                  <a:pt x="431" y="681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61846" name="Freeform 22"/>
          <p:cNvSpPr/>
          <p:nvPr/>
        </p:nvSpPr>
        <p:spPr bwMode="auto">
          <a:xfrm>
            <a:off x="5137150" y="1785938"/>
            <a:ext cx="1306513" cy="1138236"/>
          </a:xfrm>
          <a:custGeom>
            <a:avLst/>
            <a:gdLst>
              <a:gd name="T0" fmla="*/ 7 w 823"/>
              <a:gd name="T1" fmla="*/ 0 h 604"/>
              <a:gd name="T2" fmla="*/ 7 w 823"/>
              <a:gd name="T3" fmla="*/ 136 h 604"/>
              <a:gd name="T4" fmla="*/ 52 w 823"/>
              <a:gd name="T5" fmla="*/ 363 h 604"/>
              <a:gd name="T6" fmla="*/ 188 w 823"/>
              <a:gd name="T7" fmla="*/ 499 h 604"/>
              <a:gd name="T8" fmla="*/ 415 w 823"/>
              <a:gd name="T9" fmla="*/ 589 h 604"/>
              <a:gd name="T10" fmla="*/ 823 w 823"/>
              <a:gd name="T11" fmla="*/ 589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3" h="604">
                <a:moveTo>
                  <a:pt x="7" y="0"/>
                </a:moveTo>
                <a:cubicBezTo>
                  <a:pt x="3" y="37"/>
                  <a:pt x="0" y="75"/>
                  <a:pt x="7" y="136"/>
                </a:cubicBezTo>
                <a:cubicBezTo>
                  <a:pt x="14" y="197"/>
                  <a:pt x="22" y="303"/>
                  <a:pt x="52" y="363"/>
                </a:cubicBezTo>
                <a:cubicBezTo>
                  <a:pt x="82" y="423"/>
                  <a:pt x="128" y="461"/>
                  <a:pt x="188" y="499"/>
                </a:cubicBezTo>
                <a:cubicBezTo>
                  <a:pt x="248" y="537"/>
                  <a:pt x="309" y="574"/>
                  <a:pt x="415" y="589"/>
                </a:cubicBezTo>
                <a:cubicBezTo>
                  <a:pt x="521" y="604"/>
                  <a:pt x="672" y="596"/>
                  <a:pt x="823" y="589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61847" name="Rectangle 23"/>
          <p:cNvSpPr>
            <a:spLocks noChangeArrowheads="1"/>
          </p:cNvSpPr>
          <p:nvPr/>
        </p:nvSpPr>
        <p:spPr bwMode="auto">
          <a:xfrm>
            <a:off x="179388" y="4581525"/>
            <a:ext cx="6192837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254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387350" indent="152400" defTabSz="4254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762000" indent="136525" defTabSz="4254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149350" indent="192405" defTabSz="425450">
              <a:spcBef>
                <a:spcPct val="20000"/>
              </a:spcBef>
              <a:buClr>
                <a:schemeClr val="tx2"/>
              </a:buClr>
              <a:buChar char="–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1536700" indent="167005" defTabSz="425450">
              <a:spcBef>
                <a:spcPct val="20000"/>
              </a:spcBef>
              <a:buClr>
                <a:schemeClr val="folHlink"/>
              </a:buClr>
              <a:buFont typeface="Times New Roman" panose="02020603050405020304" pitchFamily="18" charset="0"/>
              <a:buChar char="»"/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1993900" indent="167005" defTabSz="42545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 New Roman" panose="02020603050405020304" pitchFamily="18" charset="0"/>
              <a:buChar char="»"/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451100" indent="167005" defTabSz="42545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 New Roman" panose="02020603050405020304" pitchFamily="18" charset="0"/>
              <a:buChar char="»"/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2908300" indent="167005" defTabSz="42545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 New Roman" panose="02020603050405020304" pitchFamily="18" charset="0"/>
              <a:buChar char="»"/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365500" indent="167005" defTabSz="42545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 New Roman" panose="02020603050405020304" pitchFamily="18" charset="0"/>
              <a:buChar char="»"/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lvl="1"/>
            <a:r>
              <a:rPr lang="zh-CN" altLang="en-US" sz="2400">
                <a:ea typeface="楷体" panose="02010609060101010101" pitchFamily="49" charset="-122"/>
              </a:rPr>
              <a:t>可以在程序运行中修改操作数的地址</a:t>
            </a:r>
            <a:endParaRPr lang="zh-CN" altLang="en-US" sz="2400">
              <a:ea typeface="楷体" panose="02010609060101010101" pitchFamily="49" charset="-122"/>
            </a:endParaRPr>
          </a:p>
          <a:p>
            <a:pPr lvl="1"/>
            <a:r>
              <a:rPr lang="zh-CN" altLang="en-US" sz="2400">
                <a:ea typeface="楷体" panose="02010609060101010101" pitchFamily="49" charset="-122"/>
              </a:rPr>
              <a:t>需要访问两次主存才能取出操作数，降低了指令的执行速度 </a:t>
            </a:r>
            <a:endParaRPr lang="zh-CN" altLang="en-US" sz="2400">
              <a:ea typeface="楷体" panose="02010609060101010101" pitchFamily="49" charset="-122"/>
            </a:endParaRPr>
          </a:p>
        </p:txBody>
      </p:sp>
      <p:sp>
        <p:nvSpPr>
          <p:cNvPr id="461848" name="Rectangle 24"/>
          <p:cNvSpPr>
            <a:spLocks noChangeArrowheads="1"/>
          </p:cNvSpPr>
          <p:nvPr/>
        </p:nvSpPr>
        <p:spPr bwMode="auto">
          <a:xfrm>
            <a:off x="179388" y="4221163"/>
            <a:ext cx="5135562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254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387350" indent="152400" defTabSz="4254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762000" indent="136525" defTabSz="4254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149350" indent="192405" defTabSz="425450">
              <a:spcBef>
                <a:spcPct val="20000"/>
              </a:spcBef>
              <a:buClr>
                <a:schemeClr val="tx2"/>
              </a:buClr>
              <a:buChar char="–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1536700" indent="167005" defTabSz="425450">
              <a:spcBef>
                <a:spcPct val="20000"/>
              </a:spcBef>
              <a:buClr>
                <a:schemeClr val="folHlink"/>
              </a:buClr>
              <a:buFont typeface="Times New Roman" panose="02020603050405020304" pitchFamily="18" charset="0"/>
              <a:buChar char="»"/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1993900" indent="167005" defTabSz="42545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 New Roman" panose="02020603050405020304" pitchFamily="18" charset="0"/>
              <a:buChar char="»"/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451100" indent="167005" defTabSz="42545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 New Roman" panose="02020603050405020304" pitchFamily="18" charset="0"/>
              <a:buChar char="»"/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2908300" indent="167005" defTabSz="42545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 New Roman" panose="02020603050405020304" pitchFamily="18" charset="0"/>
              <a:buChar char="»"/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365500" indent="167005" defTabSz="42545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 New Roman" panose="02020603050405020304" pitchFamily="18" charset="0"/>
              <a:buChar char="»"/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lvl="1"/>
            <a:r>
              <a:rPr lang="zh-CN" altLang="en-US" sz="2400">
                <a:ea typeface="楷体" panose="02010609060101010101" pitchFamily="49" charset="-122"/>
              </a:rPr>
              <a:t>主存单元</a:t>
            </a:r>
            <a:r>
              <a:rPr lang="en-US" altLang="zh-CN" sz="2400">
                <a:ea typeface="楷体" panose="02010609060101010101" pitchFamily="49" charset="-122"/>
              </a:rPr>
              <a:t>A</a:t>
            </a:r>
            <a:r>
              <a:rPr lang="zh-CN" altLang="en-US" sz="2400">
                <a:ea typeface="楷体" panose="02010609060101010101" pitchFamily="49" charset="-122"/>
              </a:rPr>
              <a:t>通常称为间址单元</a:t>
            </a:r>
            <a:endParaRPr lang="zh-CN" altLang="en-US" sz="2400"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6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5.78035E-8 L -2.77778E-7 0.09133 C -2.77778E-7 0.13225 0.04444 0.18312 0.08073 0.18312 L 0.16146 0.18312 " pathEditMode="relative" rAng="0" ptsTypes="FfFF">
                                      <p:cBhvr>
                                        <p:cTn id="9" dur="2000" fill="hold"/>
                                        <p:tgtEl>
                                          <p:spTgt spid="4618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91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6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1754 0.01921 C -0.10018 0.06111 -0.18282 0.10324 -0.19862 0.1243 C -0.21441 0.14537 -0.1632 0.14537 -0.11198 0.14537 " pathEditMode="relative" rAng="0" ptsTypes="aaA">
                                      <p:cBhvr>
                                        <p:cTn id="15" dur="2000" fill="hold"/>
                                        <p:tgtEl>
                                          <p:spTgt spid="4618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44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33" grpId="0"/>
      <p:bldP spid="461844" grpId="0"/>
      <p:bldP spid="461845" grpId="0" animBg="1"/>
      <p:bldP spid="461846" grpId="0" animBg="1"/>
      <p:bldP spid="461847" grpId="0" build="p"/>
      <p:bldP spid="461848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87187-454F-45B3-8712-C39E6E0B443B}" type="slidenum">
              <a:rPr lang="en-US" altLang="zh-CN"/>
            </a:fld>
            <a:endParaRPr lang="en-US" altLang="zh-CN"/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间接寻址</a:t>
            </a:r>
            <a:r>
              <a:rPr lang="en-US" altLang="zh-CN"/>
              <a:t>——</a:t>
            </a:r>
            <a:r>
              <a:rPr lang="zh-CN" altLang="en-US"/>
              <a:t>取源操作数</a:t>
            </a:r>
            <a:endParaRPr lang="zh-CN" altLang="en-US"/>
          </a:p>
        </p:txBody>
      </p:sp>
      <p:sp>
        <p:nvSpPr>
          <p:cNvPr id="288772" name="Line 4"/>
          <p:cNvSpPr>
            <a:spLocks noChangeShapeType="1"/>
          </p:cNvSpPr>
          <p:nvPr/>
        </p:nvSpPr>
        <p:spPr bwMode="auto">
          <a:xfrm flipV="1">
            <a:off x="3646488" y="3167063"/>
            <a:ext cx="4762" cy="28257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88773" name="Line 5"/>
          <p:cNvSpPr>
            <a:spLocks noChangeShapeType="1"/>
          </p:cNvSpPr>
          <p:nvPr/>
        </p:nvSpPr>
        <p:spPr bwMode="auto">
          <a:xfrm flipV="1">
            <a:off x="3648075" y="2606675"/>
            <a:ext cx="0" cy="5715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88774" name="Line 6"/>
          <p:cNvSpPr>
            <a:spLocks noChangeShapeType="1"/>
          </p:cNvSpPr>
          <p:nvPr/>
        </p:nvSpPr>
        <p:spPr bwMode="auto">
          <a:xfrm flipH="1">
            <a:off x="2559050" y="2624138"/>
            <a:ext cx="1096963" cy="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88775" name="Text Box 7"/>
          <p:cNvSpPr txBox="1">
            <a:spLocks noChangeArrowheads="1"/>
          </p:cNvSpPr>
          <p:nvPr/>
        </p:nvSpPr>
        <p:spPr bwMode="auto">
          <a:xfrm>
            <a:off x="1970088" y="1524000"/>
            <a:ext cx="814387" cy="31750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AR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88776" name="Line 8"/>
          <p:cNvSpPr>
            <a:spLocks noChangeShapeType="1"/>
          </p:cNvSpPr>
          <p:nvPr/>
        </p:nvSpPr>
        <p:spPr bwMode="auto">
          <a:xfrm flipH="1" flipV="1">
            <a:off x="2379663" y="1252538"/>
            <a:ext cx="1587" cy="258762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88777" name="Line 9"/>
          <p:cNvSpPr>
            <a:spLocks noChangeShapeType="1"/>
          </p:cNvSpPr>
          <p:nvPr/>
        </p:nvSpPr>
        <p:spPr bwMode="auto">
          <a:xfrm flipV="1">
            <a:off x="2576513" y="1852613"/>
            <a:ext cx="0" cy="77152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88778" name="Text Box 10"/>
          <p:cNvSpPr txBox="1">
            <a:spLocks noChangeArrowheads="1"/>
          </p:cNvSpPr>
          <p:nvPr/>
        </p:nvSpPr>
        <p:spPr bwMode="auto">
          <a:xfrm>
            <a:off x="3409950" y="3430588"/>
            <a:ext cx="822325" cy="32385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/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PC 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88779" name="Rectangle 11"/>
          <p:cNvSpPr>
            <a:spLocks noChangeArrowheads="1"/>
          </p:cNvSpPr>
          <p:nvPr/>
        </p:nvSpPr>
        <p:spPr bwMode="auto">
          <a:xfrm>
            <a:off x="0" y="1661726"/>
            <a:ext cx="9144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88780" name="Line 12"/>
          <p:cNvSpPr>
            <a:spLocks noChangeShapeType="1"/>
          </p:cNvSpPr>
          <p:nvPr/>
        </p:nvSpPr>
        <p:spPr bwMode="auto">
          <a:xfrm>
            <a:off x="3057525" y="3194050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88781" name="Line 13"/>
          <p:cNvSpPr>
            <a:spLocks noChangeShapeType="1"/>
          </p:cNvSpPr>
          <p:nvPr/>
        </p:nvSpPr>
        <p:spPr bwMode="auto">
          <a:xfrm>
            <a:off x="3009900" y="1800225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88782" name="Rectangle 14"/>
          <p:cNvSpPr>
            <a:spLocks noChangeArrowheads="1"/>
          </p:cNvSpPr>
          <p:nvPr/>
        </p:nvSpPr>
        <p:spPr bwMode="auto">
          <a:xfrm>
            <a:off x="1995488" y="4056063"/>
            <a:ext cx="5300662" cy="2752725"/>
          </a:xfrm>
          <a:prstGeom prst="rect">
            <a:avLst/>
          </a:prstGeom>
          <a:solidFill>
            <a:srgbClr val="E8EEF7"/>
          </a:solidFill>
          <a:ln w="9525" algn="ctr">
            <a:solidFill>
              <a:srgbClr val="4979C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>
                <a:solidFill>
                  <a:srgbClr val="000000"/>
                </a:solidFill>
              </a:rPr>
              <a:t>SOF</a:t>
            </a:r>
            <a:endParaRPr lang="en-US" altLang="zh-CN" sz="2000">
              <a:solidFill>
                <a:srgbClr val="000000"/>
              </a:solidFill>
            </a:endParaRPr>
          </a:p>
          <a:p>
            <a:pPr algn="just"/>
            <a:r>
              <a:rPr lang="en-US" altLang="zh-CN" sz="2000">
                <a:solidFill>
                  <a:srgbClr val="000000"/>
                </a:solidFill>
              </a:rPr>
              <a:t>T0	PCoe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ARce</a:t>
            </a:r>
            <a:endParaRPr lang="en-US" altLang="zh-CN" sz="2000">
              <a:solidFill>
                <a:srgbClr val="000000"/>
              </a:solidFill>
            </a:endParaRPr>
          </a:p>
          <a:p>
            <a:pPr algn="just"/>
            <a:r>
              <a:rPr lang="en-US" altLang="zh-CN" sz="2000">
                <a:solidFill>
                  <a:srgbClr val="000000"/>
                </a:solidFill>
              </a:rPr>
              <a:t>T1	ARoe′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RD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DRce′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PCinc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T2	DRoe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ARce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T3	ARoe′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RD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DRce′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T4	DRoe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ARce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T5	ARoe′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RD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DRce′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T6	DRoe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TRce 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T7	1→DOF</a:t>
            </a:r>
            <a:endParaRPr lang="fr-FR" altLang="zh-CN" sz="2000">
              <a:solidFill>
                <a:srgbClr val="000000"/>
              </a:solidFill>
            </a:endParaRPr>
          </a:p>
        </p:txBody>
      </p:sp>
      <p:sp>
        <p:nvSpPr>
          <p:cNvPr id="288783" name="Rectangle 15"/>
          <p:cNvSpPr>
            <a:spLocks noChangeArrowheads="1"/>
          </p:cNvSpPr>
          <p:nvPr/>
        </p:nvSpPr>
        <p:spPr bwMode="auto">
          <a:xfrm>
            <a:off x="2809875" y="4357786"/>
            <a:ext cx="1663700" cy="30777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 sz="2000">
              <a:ea typeface="仿宋" panose="02010609060101010101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76825" y="40899"/>
            <a:ext cx="3966877" cy="44203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lIns="0" tIns="36000" rIns="0" bIns="36000" anchor="ctr" anchorCtr="1">
            <a:spAutoFit/>
          </a:bodyPr>
          <a:lstStyle/>
          <a:p>
            <a:r>
              <a:rPr lang="pt-BR" altLang="pt-BR" sz="240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SUB  (2000H),  1000H(R3)</a:t>
            </a:r>
            <a:endParaRPr lang="zh-CN" altLang="en-US" sz="2400">
              <a:solidFill>
                <a:schemeClr val="accent2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8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8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8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8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288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288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288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8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8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288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88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8" dur="1000" fill="hold"/>
                                        <p:tgtEl>
                                          <p:spTgt spid="288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2" grpId="0" animBg="1"/>
      <p:bldP spid="288773" grpId="0" animBg="1"/>
      <p:bldP spid="288774" grpId="0" animBg="1"/>
      <p:bldP spid="288775" grpId="0" animBg="1" autoUpdateAnimBg="0"/>
      <p:bldP spid="288776" grpId="0" animBg="1"/>
      <p:bldP spid="288777" grpId="0" animBg="1"/>
      <p:bldP spid="288778" grpId="0" animBg="1" autoUpdateAnimBg="0"/>
      <p:bldP spid="288780" grpId="0" animBg="1"/>
      <p:bldP spid="288781" grpId="0" animBg="1"/>
      <p:bldP spid="288783" grpId="0" animBg="1"/>
      <p:bldP spid="288783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21B73-B7D2-4709-B3E4-2B59EEBAFF1E}" type="slidenum">
              <a:rPr lang="en-US" altLang="zh-CN"/>
            </a:fld>
            <a:endParaRPr lang="en-US" altLang="zh-CN"/>
          </a:p>
        </p:txBody>
      </p:sp>
      <p:sp>
        <p:nvSpPr>
          <p:cNvPr id="289794" name="Rectangle 2"/>
          <p:cNvSpPr>
            <a:spLocks noChangeArrowheads="1"/>
          </p:cNvSpPr>
          <p:nvPr/>
        </p:nvSpPr>
        <p:spPr bwMode="auto">
          <a:xfrm>
            <a:off x="1998663" y="4046538"/>
            <a:ext cx="5287962" cy="2752725"/>
          </a:xfrm>
          <a:prstGeom prst="rect">
            <a:avLst/>
          </a:prstGeom>
          <a:solidFill>
            <a:srgbClr val="E8EEF7"/>
          </a:solidFill>
          <a:ln w="9525" algn="ctr">
            <a:solidFill>
              <a:srgbClr val="4979C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>
                <a:solidFill>
                  <a:srgbClr val="000000"/>
                </a:solidFill>
              </a:rPr>
              <a:t>SOF</a:t>
            </a:r>
            <a:endParaRPr lang="en-US" altLang="zh-CN" sz="2000">
              <a:solidFill>
                <a:srgbClr val="000000"/>
              </a:solidFill>
            </a:endParaRPr>
          </a:p>
          <a:p>
            <a:pPr algn="just"/>
            <a:r>
              <a:rPr lang="en-US" altLang="zh-CN" sz="2000">
                <a:solidFill>
                  <a:srgbClr val="000000"/>
                </a:solidFill>
              </a:rPr>
              <a:t>T0	PCoe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ARce</a:t>
            </a:r>
            <a:endParaRPr lang="en-US" altLang="zh-CN" sz="2000">
              <a:solidFill>
                <a:srgbClr val="000000"/>
              </a:solidFill>
            </a:endParaRPr>
          </a:p>
          <a:p>
            <a:pPr algn="just"/>
            <a:r>
              <a:rPr lang="en-US" altLang="zh-CN" sz="2000">
                <a:solidFill>
                  <a:srgbClr val="000000"/>
                </a:solidFill>
              </a:rPr>
              <a:t>T1	ARoe′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RD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DRce′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PCinc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T2	DRoe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ARce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T3	ARoe′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RD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DRce′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T4	DRoe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ARce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T5	ARoe′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RD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DRce′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T6	DRoe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TRce 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T7	1→DOF</a:t>
            </a:r>
            <a:endParaRPr lang="fr-FR" altLang="zh-CN" sz="2000">
              <a:solidFill>
                <a:srgbClr val="000000"/>
              </a:solidFill>
            </a:endParaRPr>
          </a:p>
        </p:txBody>
      </p:sp>
      <p:sp>
        <p:nvSpPr>
          <p:cNvPr id="289796" name="Rectangle 4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间接寻址</a:t>
            </a:r>
            <a:r>
              <a:rPr lang="en-US" altLang="zh-CN"/>
              <a:t>——</a:t>
            </a:r>
            <a:r>
              <a:rPr lang="zh-CN" altLang="en-US"/>
              <a:t>取源操作数</a:t>
            </a:r>
            <a:endParaRPr lang="zh-CN" altLang="en-US"/>
          </a:p>
        </p:txBody>
      </p:sp>
      <p:sp>
        <p:nvSpPr>
          <p:cNvPr id="289797" name="Line 5"/>
          <p:cNvSpPr>
            <a:spLocks noChangeShapeType="1"/>
          </p:cNvSpPr>
          <p:nvPr/>
        </p:nvSpPr>
        <p:spPr bwMode="auto">
          <a:xfrm flipV="1">
            <a:off x="3646488" y="3167063"/>
            <a:ext cx="4762" cy="28257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89798" name="Line 6"/>
          <p:cNvSpPr>
            <a:spLocks noChangeShapeType="1"/>
          </p:cNvSpPr>
          <p:nvPr/>
        </p:nvSpPr>
        <p:spPr bwMode="auto">
          <a:xfrm flipV="1">
            <a:off x="3648075" y="2606675"/>
            <a:ext cx="0" cy="57150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89799" name="Line 7"/>
          <p:cNvSpPr>
            <a:spLocks noChangeShapeType="1"/>
          </p:cNvSpPr>
          <p:nvPr/>
        </p:nvSpPr>
        <p:spPr bwMode="auto">
          <a:xfrm flipH="1">
            <a:off x="2559050" y="2624138"/>
            <a:ext cx="1116013" cy="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89800" name="Text Box 8"/>
          <p:cNvSpPr txBox="1">
            <a:spLocks noChangeArrowheads="1"/>
          </p:cNvSpPr>
          <p:nvPr/>
        </p:nvSpPr>
        <p:spPr bwMode="auto">
          <a:xfrm>
            <a:off x="1970088" y="1524000"/>
            <a:ext cx="814387" cy="31750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AR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89801" name="Line 9"/>
          <p:cNvSpPr>
            <a:spLocks noChangeShapeType="1"/>
          </p:cNvSpPr>
          <p:nvPr/>
        </p:nvSpPr>
        <p:spPr bwMode="auto">
          <a:xfrm flipH="1" flipV="1">
            <a:off x="2379663" y="1270000"/>
            <a:ext cx="1587" cy="2413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89802" name="Line 10"/>
          <p:cNvSpPr>
            <a:spLocks noChangeShapeType="1"/>
          </p:cNvSpPr>
          <p:nvPr/>
        </p:nvSpPr>
        <p:spPr bwMode="auto">
          <a:xfrm flipV="1">
            <a:off x="2576513" y="1852613"/>
            <a:ext cx="12700" cy="7715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89803" name="Text Box 11"/>
          <p:cNvSpPr txBox="1">
            <a:spLocks noChangeArrowheads="1"/>
          </p:cNvSpPr>
          <p:nvPr/>
        </p:nvSpPr>
        <p:spPr bwMode="auto">
          <a:xfrm>
            <a:off x="3409950" y="3430588"/>
            <a:ext cx="822325" cy="32385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/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PC 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89804" name="Line 12"/>
          <p:cNvSpPr>
            <a:spLocks noChangeShapeType="1"/>
          </p:cNvSpPr>
          <p:nvPr/>
        </p:nvSpPr>
        <p:spPr bwMode="auto">
          <a:xfrm flipV="1">
            <a:off x="4821238" y="636588"/>
            <a:ext cx="1587" cy="811212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89805" name="Line 13"/>
          <p:cNvSpPr>
            <a:spLocks noChangeShapeType="1"/>
          </p:cNvSpPr>
          <p:nvPr/>
        </p:nvSpPr>
        <p:spPr bwMode="auto">
          <a:xfrm>
            <a:off x="4814888" y="642938"/>
            <a:ext cx="1952625" cy="4762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89806" name="Line 14"/>
          <p:cNvSpPr>
            <a:spLocks noChangeShapeType="1"/>
          </p:cNvSpPr>
          <p:nvPr/>
        </p:nvSpPr>
        <p:spPr bwMode="auto">
          <a:xfrm flipH="1">
            <a:off x="6748463" y="633413"/>
            <a:ext cx="3175" cy="885825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89807" name="Text Box 15"/>
          <p:cNvSpPr txBox="1">
            <a:spLocks noChangeArrowheads="1"/>
          </p:cNvSpPr>
          <p:nvPr/>
        </p:nvSpPr>
        <p:spPr bwMode="auto">
          <a:xfrm>
            <a:off x="6169025" y="1525588"/>
            <a:ext cx="814388" cy="323850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68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DR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89808" name="Line 16"/>
          <p:cNvSpPr>
            <a:spLocks noChangeShapeType="1"/>
          </p:cNvSpPr>
          <p:nvPr/>
        </p:nvSpPr>
        <p:spPr bwMode="auto">
          <a:xfrm>
            <a:off x="6753225" y="1858963"/>
            <a:ext cx="0" cy="249237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89809" name="Text Box 17"/>
          <p:cNvSpPr txBox="1">
            <a:spLocks noChangeArrowheads="1"/>
          </p:cNvSpPr>
          <p:nvPr/>
        </p:nvSpPr>
        <p:spPr bwMode="auto">
          <a:xfrm>
            <a:off x="3768725" y="1444625"/>
            <a:ext cx="1308100" cy="763588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solidFill>
                  <a:schemeClr val="tx1"/>
                </a:solidFill>
                <a:ea typeface="宋体" panose="02010600030101010101" pitchFamily="2" charset="-122"/>
              </a:rPr>
              <a:t>主存</a:t>
            </a:r>
            <a:endParaRPr lang="zh-CN" altLang="en-US" sz="16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MM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89810" name="Line 18"/>
          <p:cNvSpPr>
            <a:spLocks noChangeShapeType="1"/>
          </p:cNvSpPr>
          <p:nvPr/>
        </p:nvSpPr>
        <p:spPr bwMode="auto">
          <a:xfrm flipV="1">
            <a:off x="2374900" y="411163"/>
            <a:ext cx="1657350" cy="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89811" name="Line 19"/>
          <p:cNvSpPr>
            <a:spLocks noChangeShapeType="1"/>
          </p:cNvSpPr>
          <p:nvPr/>
        </p:nvSpPr>
        <p:spPr bwMode="auto">
          <a:xfrm flipH="1" flipV="1">
            <a:off x="2373313" y="393700"/>
            <a:ext cx="6350" cy="847725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89812" name="Line 20"/>
          <p:cNvSpPr>
            <a:spLocks noChangeShapeType="1"/>
          </p:cNvSpPr>
          <p:nvPr/>
        </p:nvSpPr>
        <p:spPr bwMode="auto">
          <a:xfrm>
            <a:off x="4022725" y="406400"/>
            <a:ext cx="1588" cy="1042988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89813" name="Line 21"/>
          <p:cNvSpPr>
            <a:spLocks noChangeShapeType="1"/>
          </p:cNvSpPr>
          <p:nvPr/>
        </p:nvSpPr>
        <p:spPr bwMode="auto">
          <a:xfrm>
            <a:off x="1624013" y="1308100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89814" name="Line 22"/>
          <p:cNvSpPr>
            <a:spLocks noChangeShapeType="1"/>
          </p:cNvSpPr>
          <p:nvPr/>
        </p:nvSpPr>
        <p:spPr bwMode="auto">
          <a:xfrm>
            <a:off x="4410075" y="1114425"/>
            <a:ext cx="2968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89815" name="Line 23"/>
          <p:cNvSpPr>
            <a:spLocks noChangeShapeType="1"/>
          </p:cNvSpPr>
          <p:nvPr/>
        </p:nvSpPr>
        <p:spPr bwMode="auto">
          <a:xfrm>
            <a:off x="7191375" y="1682750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89816" name="Line 24"/>
          <p:cNvSpPr>
            <a:spLocks noChangeShapeType="1"/>
          </p:cNvSpPr>
          <p:nvPr/>
        </p:nvSpPr>
        <p:spPr bwMode="auto">
          <a:xfrm>
            <a:off x="4456113" y="3792538"/>
            <a:ext cx="4635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89817" name="Rectangle 25"/>
          <p:cNvSpPr>
            <a:spLocks noChangeArrowheads="1"/>
          </p:cNvSpPr>
          <p:nvPr/>
        </p:nvSpPr>
        <p:spPr bwMode="auto">
          <a:xfrm>
            <a:off x="2809875" y="4660205"/>
            <a:ext cx="3759200" cy="30777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 sz="2000">
              <a:ea typeface="仿宋" panose="02010609060101010101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076825" y="40899"/>
            <a:ext cx="3966877" cy="44203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lIns="0" tIns="36000" rIns="0" bIns="36000" anchor="ctr" anchorCtr="1">
            <a:spAutoFit/>
          </a:bodyPr>
          <a:lstStyle/>
          <a:p>
            <a:r>
              <a:rPr lang="pt-BR" altLang="pt-BR" sz="240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SUB  (2000H),  1000H(R3)</a:t>
            </a:r>
            <a:endParaRPr lang="zh-CN" altLang="en-US" sz="2400">
              <a:solidFill>
                <a:schemeClr val="accent2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9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9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8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8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9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9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289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289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89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89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500"/>
                            </p:stCondLst>
                            <p:childTnLst>
                              <p:par>
                                <p:cTn id="43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9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9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1000"/>
                                        <p:tgtEl>
                                          <p:spTgt spid="289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289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000"/>
                            </p:stCondLst>
                            <p:childTnLst>
                              <p:par>
                                <p:cTn id="56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9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89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500"/>
                            </p:stCondLst>
                            <p:childTnLst>
                              <p:par>
                                <p:cTn id="64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5" dur="1000" fill="hold"/>
                                        <p:tgtEl>
                                          <p:spTgt spid="28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04" grpId="0" animBg="1"/>
      <p:bldP spid="289805" grpId="0" animBg="1"/>
      <p:bldP spid="289806" grpId="0" animBg="1"/>
      <p:bldP spid="289807" grpId="0" animBg="1" autoUpdateAnimBg="0"/>
      <p:bldP spid="289808" grpId="0" animBg="1"/>
      <p:bldP spid="289809" grpId="0" animBg="1"/>
      <p:bldP spid="289810" grpId="0" animBg="1"/>
      <p:bldP spid="289811" grpId="0" animBg="1"/>
      <p:bldP spid="289812" grpId="0" animBg="1"/>
      <p:bldP spid="289813" grpId="0" animBg="1"/>
      <p:bldP spid="289814" grpId="0" animBg="1"/>
      <p:bldP spid="289815" grpId="0" animBg="1"/>
      <p:bldP spid="289816" grpId="0" animBg="1"/>
      <p:bldP spid="289817" grpId="0" animBg="1"/>
      <p:bldP spid="289817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C1B56-0FD0-4044-9E44-97C1BF6C1AE7}" type="slidenum">
              <a:rPr lang="en-US" altLang="zh-CN"/>
            </a:fld>
            <a:endParaRPr lang="en-US" altLang="zh-CN"/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间接寻址</a:t>
            </a:r>
            <a:r>
              <a:rPr lang="en-US" altLang="zh-CN"/>
              <a:t>——</a:t>
            </a:r>
            <a:r>
              <a:rPr lang="zh-CN" altLang="en-US"/>
              <a:t>取源操作数</a:t>
            </a:r>
            <a:endParaRPr lang="zh-CN" altLang="en-US"/>
          </a:p>
        </p:txBody>
      </p:sp>
      <p:sp>
        <p:nvSpPr>
          <p:cNvPr id="290820" name="Line 4"/>
          <p:cNvSpPr>
            <a:spLocks noChangeShapeType="1"/>
          </p:cNvSpPr>
          <p:nvPr/>
        </p:nvSpPr>
        <p:spPr bwMode="auto">
          <a:xfrm flipV="1">
            <a:off x="3646488" y="3167063"/>
            <a:ext cx="4762" cy="28257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0821" name="Line 5"/>
          <p:cNvSpPr>
            <a:spLocks noChangeShapeType="1"/>
          </p:cNvSpPr>
          <p:nvPr/>
        </p:nvSpPr>
        <p:spPr bwMode="auto">
          <a:xfrm flipV="1">
            <a:off x="3648075" y="2606675"/>
            <a:ext cx="0" cy="57150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0822" name="Line 6"/>
          <p:cNvSpPr>
            <a:spLocks noChangeShapeType="1"/>
          </p:cNvSpPr>
          <p:nvPr/>
        </p:nvSpPr>
        <p:spPr bwMode="auto">
          <a:xfrm flipH="1">
            <a:off x="2559050" y="2624138"/>
            <a:ext cx="1077913" cy="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0823" name="Text Box 7"/>
          <p:cNvSpPr txBox="1">
            <a:spLocks noChangeArrowheads="1"/>
          </p:cNvSpPr>
          <p:nvPr/>
        </p:nvSpPr>
        <p:spPr bwMode="auto">
          <a:xfrm>
            <a:off x="1970088" y="1524000"/>
            <a:ext cx="814387" cy="31750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AR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90824" name="Line 8"/>
          <p:cNvSpPr>
            <a:spLocks noChangeShapeType="1"/>
          </p:cNvSpPr>
          <p:nvPr/>
        </p:nvSpPr>
        <p:spPr bwMode="auto">
          <a:xfrm flipH="1" flipV="1">
            <a:off x="2379663" y="1270000"/>
            <a:ext cx="1587" cy="2413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0825" name="Line 9"/>
          <p:cNvSpPr>
            <a:spLocks noChangeShapeType="1"/>
          </p:cNvSpPr>
          <p:nvPr/>
        </p:nvSpPr>
        <p:spPr bwMode="auto">
          <a:xfrm flipV="1">
            <a:off x="2576513" y="1852613"/>
            <a:ext cx="12700" cy="7715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0826" name="Text Box 10"/>
          <p:cNvSpPr txBox="1">
            <a:spLocks noChangeArrowheads="1"/>
          </p:cNvSpPr>
          <p:nvPr/>
        </p:nvSpPr>
        <p:spPr bwMode="auto">
          <a:xfrm>
            <a:off x="3419475" y="3430588"/>
            <a:ext cx="822325" cy="32385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/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PC 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90827" name="Line 11"/>
          <p:cNvSpPr>
            <a:spLocks noChangeShapeType="1"/>
          </p:cNvSpPr>
          <p:nvPr/>
        </p:nvSpPr>
        <p:spPr bwMode="auto">
          <a:xfrm flipV="1">
            <a:off x="4821238" y="636588"/>
            <a:ext cx="1587" cy="811212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0828" name="Line 12"/>
          <p:cNvSpPr>
            <a:spLocks noChangeShapeType="1"/>
          </p:cNvSpPr>
          <p:nvPr/>
        </p:nvSpPr>
        <p:spPr bwMode="auto">
          <a:xfrm>
            <a:off x="4814888" y="642938"/>
            <a:ext cx="1952625" cy="4762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0829" name="Line 13"/>
          <p:cNvSpPr>
            <a:spLocks noChangeShapeType="1"/>
          </p:cNvSpPr>
          <p:nvPr/>
        </p:nvSpPr>
        <p:spPr bwMode="auto">
          <a:xfrm flipH="1">
            <a:off x="6748463" y="633413"/>
            <a:ext cx="3175" cy="8858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0830" name="Text Box 14"/>
          <p:cNvSpPr txBox="1">
            <a:spLocks noChangeArrowheads="1"/>
          </p:cNvSpPr>
          <p:nvPr/>
        </p:nvSpPr>
        <p:spPr bwMode="auto">
          <a:xfrm>
            <a:off x="6169025" y="1525588"/>
            <a:ext cx="814388" cy="323850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68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DR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90831" name="Line 15"/>
          <p:cNvSpPr>
            <a:spLocks noChangeShapeType="1"/>
          </p:cNvSpPr>
          <p:nvPr/>
        </p:nvSpPr>
        <p:spPr bwMode="auto">
          <a:xfrm>
            <a:off x="6753225" y="1858963"/>
            <a:ext cx="0" cy="249237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0832" name="Text Box 16"/>
          <p:cNvSpPr txBox="1">
            <a:spLocks noChangeArrowheads="1"/>
          </p:cNvSpPr>
          <p:nvPr/>
        </p:nvSpPr>
        <p:spPr bwMode="auto">
          <a:xfrm>
            <a:off x="3768725" y="1444625"/>
            <a:ext cx="1308100" cy="763588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solidFill>
                  <a:schemeClr val="tx1"/>
                </a:solidFill>
                <a:ea typeface="宋体" panose="02010600030101010101" pitchFamily="2" charset="-122"/>
              </a:rPr>
              <a:t>主存</a:t>
            </a:r>
            <a:endParaRPr lang="zh-CN" altLang="en-US" sz="16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MM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90833" name="Line 17"/>
          <p:cNvSpPr>
            <a:spLocks noChangeShapeType="1"/>
          </p:cNvSpPr>
          <p:nvPr/>
        </p:nvSpPr>
        <p:spPr bwMode="auto">
          <a:xfrm flipV="1">
            <a:off x="2374900" y="411163"/>
            <a:ext cx="1657350" cy="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0834" name="Line 18"/>
          <p:cNvSpPr>
            <a:spLocks noChangeShapeType="1"/>
          </p:cNvSpPr>
          <p:nvPr/>
        </p:nvSpPr>
        <p:spPr bwMode="auto">
          <a:xfrm flipH="1" flipV="1">
            <a:off x="2373313" y="393700"/>
            <a:ext cx="6350" cy="8477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0835" name="Line 19"/>
          <p:cNvSpPr>
            <a:spLocks noChangeShapeType="1"/>
          </p:cNvSpPr>
          <p:nvPr/>
        </p:nvSpPr>
        <p:spPr bwMode="auto">
          <a:xfrm>
            <a:off x="4022725" y="406400"/>
            <a:ext cx="1588" cy="1042988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0836" name="Line 20"/>
          <p:cNvSpPr>
            <a:spLocks noChangeShapeType="1"/>
          </p:cNvSpPr>
          <p:nvPr/>
        </p:nvSpPr>
        <p:spPr bwMode="auto">
          <a:xfrm>
            <a:off x="7080250" y="2339975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0837" name="Line 21"/>
          <p:cNvSpPr>
            <a:spLocks noChangeShapeType="1"/>
          </p:cNvSpPr>
          <p:nvPr/>
        </p:nvSpPr>
        <p:spPr bwMode="auto">
          <a:xfrm>
            <a:off x="3005138" y="1803400"/>
            <a:ext cx="3746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0838" name="Rectangle 22"/>
          <p:cNvSpPr>
            <a:spLocks noChangeArrowheads="1"/>
          </p:cNvSpPr>
          <p:nvPr/>
        </p:nvSpPr>
        <p:spPr bwMode="auto">
          <a:xfrm>
            <a:off x="1998663" y="4056063"/>
            <a:ext cx="5287962" cy="2752725"/>
          </a:xfrm>
          <a:prstGeom prst="rect">
            <a:avLst/>
          </a:prstGeom>
          <a:solidFill>
            <a:srgbClr val="E8EEF7"/>
          </a:solidFill>
          <a:ln w="9525" algn="ctr">
            <a:solidFill>
              <a:srgbClr val="4979C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>
                <a:solidFill>
                  <a:srgbClr val="000000"/>
                </a:solidFill>
              </a:rPr>
              <a:t>SOF</a:t>
            </a:r>
            <a:endParaRPr lang="en-US" altLang="zh-CN" sz="2000">
              <a:solidFill>
                <a:srgbClr val="000000"/>
              </a:solidFill>
            </a:endParaRPr>
          </a:p>
          <a:p>
            <a:pPr algn="just"/>
            <a:r>
              <a:rPr lang="en-US" altLang="zh-CN" sz="2000">
                <a:solidFill>
                  <a:srgbClr val="000000"/>
                </a:solidFill>
              </a:rPr>
              <a:t>T0	PCoe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ARce</a:t>
            </a:r>
            <a:endParaRPr lang="en-US" altLang="zh-CN" sz="2000">
              <a:solidFill>
                <a:srgbClr val="000000"/>
              </a:solidFill>
            </a:endParaRPr>
          </a:p>
          <a:p>
            <a:pPr algn="just"/>
            <a:r>
              <a:rPr lang="en-US" altLang="zh-CN" sz="2000">
                <a:solidFill>
                  <a:srgbClr val="000000"/>
                </a:solidFill>
              </a:rPr>
              <a:t>T1	ARoe′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RD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DRce′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PCinc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T2	DRoe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ARce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T3	ARoe′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RD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DRce′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T4	DRoe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ARce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T5	ARoe′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RD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DRce′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T6	DRoe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TRce 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T7	1→DOF</a:t>
            </a:r>
            <a:endParaRPr lang="fr-FR" altLang="zh-CN" sz="2000">
              <a:solidFill>
                <a:srgbClr val="000000"/>
              </a:solidFill>
            </a:endParaRPr>
          </a:p>
        </p:txBody>
      </p:sp>
      <p:sp>
        <p:nvSpPr>
          <p:cNvPr id="290839" name="Rectangle 23"/>
          <p:cNvSpPr>
            <a:spLocks noChangeArrowheads="1"/>
          </p:cNvSpPr>
          <p:nvPr/>
        </p:nvSpPr>
        <p:spPr bwMode="auto">
          <a:xfrm>
            <a:off x="2862263" y="4978499"/>
            <a:ext cx="1649412" cy="30777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 sz="2000">
              <a:ea typeface="仿宋" panose="02010609060101010101" charset="-122"/>
            </a:endParaRPr>
          </a:p>
        </p:txBody>
      </p:sp>
      <p:sp>
        <p:nvSpPr>
          <p:cNvPr id="290840" name="Line 24"/>
          <p:cNvSpPr>
            <a:spLocks noChangeShapeType="1"/>
          </p:cNvSpPr>
          <p:nvPr/>
        </p:nvSpPr>
        <p:spPr bwMode="auto">
          <a:xfrm flipH="1">
            <a:off x="6750050" y="2260600"/>
            <a:ext cx="3175" cy="40640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0842" name="Line 26"/>
          <p:cNvSpPr>
            <a:spLocks noChangeShapeType="1"/>
          </p:cNvSpPr>
          <p:nvPr/>
        </p:nvSpPr>
        <p:spPr bwMode="auto">
          <a:xfrm flipH="1" flipV="1">
            <a:off x="2559050" y="1858963"/>
            <a:ext cx="0" cy="782637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0843" name="Text Box 27"/>
          <p:cNvSpPr txBox="1">
            <a:spLocks noChangeArrowheads="1"/>
          </p:cNvSpPr>
          <p:nvPr/>
        </p:nvSpPr>
        <p:spPr bwMode="auto">
          <a:xfrm>
            <a:off x="1957388" y="1514475"/>
            <a:ext cx="827087" cy="338138"/>
          </a:xfrm>
          <a:prstGeom prst="rect">
            <a:avLst/>
          </a:prstGeom>
          <a:solidFill>
            <a:srgbClr val="FFCC00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AR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90844" name="Line 28"/>
          <p:cNvSpPr>
            <a:spLocks noChangeShapeType="1"/>
          </p:cNvSpPr>
          <p:nvPr/>
        </p:nvSpPr>
        <p:spPr bwMode="auto">
          <a:xfrm flipH="1">
            <a:off x="2374900" y="1279525"/>
            <a:ext cx="3175" cy="225425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0841" name="Line 25"/>
          <p:cNvSpPr>
            <a:spLocks noChangeShapeType="1"/>
          </p:cNvSpPr>
          <p:nvPr/>
        </p:nvSpPr>
        <p:spPr bwMode="auto">
          <a:xfrm flipH="1">
            <a:off x="2528888" y="2616200"/>
            <a:ext cx="4202112" cy="1270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076825" y="40899"/>
            <a:ext cx="3966877" cy="44203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lIns="0" tIns="36000" rIns="0" bIns="36000" anchor="ctr" anchorCtr="1">
            <a:spAutoFit/>
          </a:bodyPr>
          <a:lstStyle/>
          <a:p>
            <a:r>
              <a:rPr lang="pt-BR" altLang="pt-BR" sz="240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SUB  (2000H),  1000H(R3)</a:t>
            </a:r>
            <a:endParaRPr lang="zh-CN" altLang="en-US" sz="2400">
              <a:solidFill>
                <a:schemeClr val="accent2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0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0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9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9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9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0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0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29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9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9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9" dur="1000" fill="hold"/>
                                        <p:tgtEl>
                                          <p:spTgt spid="29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36" grpId="0" animBg="1"/>
      <p:bldP spid="290837" grpId="0" animBg="1"/>
      <p:bldP spid="290839" grpId="0" animBg="1"/>
      <p:bldP spid="290839" grpId="1" animBg="1"/>
      <p:bldP spid="290840" grpId="0" animBg="1"/>
      <p:bldP spid="290842" grpId="0" animBg="1"/>
      <p:bldP spid="290843" grpId="0" animBg="1" autoUpdateAnimBg="0"/>
      <p:bldP spid="290844" grpId="0" animBg="1"/>
      <p:bldP spid="29084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3EFB9-2E39-4389-A1D4-6367B4BE536F}" type="slidenum">
              <a:rPr lang="en-US" altLang="zh-CN"/>
            </a:fld>
            <a:endParaRPr lang="en-US" altLang="zh-CN"/>
          </a:p>
        </p:txBody>
      </p:sp>
      <p:sp>
        <p:nvSpPr>
          <p:cNvPr id="291842" name="Rectangle 2"/>
          <p:cNvSpPr>
            <a:spLocks noChangeArrowheads="1"/>
          </p:cNvSpPr>
          <p:nvPr/>
        </p:nvSpPr>
        <p:spPr bwMode="auto">
          <a:xfrm>
            <a:off x="1998663" y="4056063"/>
            <a:ext cx="5287962" cy="2752725"/>
          </a:xfrm>
          <a:prstGeom prst="rect">
            <a:avLst/>
          </a:prstGeom>
          <a:solidFill>
            <a:srgbClr val="E8EEF7"/>
          </a:solidFill>
          <a:ln w="9525" algn="ctr">
            <a:solidFill>
              <a:srgbClr val="4979C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>
                <a:solidFill>
                  <a:srgbClr val="000000"/>
                </a:solidFill>
              </a:rPr>
              <a:t>SOF</a:t>
            </a:r>
            <a:endParaRPr lang="en-US" altLang="zh-CN" sz="2000">
              <a:solidFill>
                <a:srgbClr val="000000"/>
              </a:solidFill>
            </a:endParaRPr>
          </a:p>
          <a:p>
            <a:pPr algn="just"/>
            <a:r>
              <a:rPr lang="en-US" altLang="zh-CN" sz="2000">
                <a:solidFill>
                  <a:srgbClr val="000000"/>
                </a:solidFill>
              </a:rPr>
              <a:t>T0	PCoe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ARce</a:t>
            </a:r>
            <a:endParaRPr lang="en-US" altLang="zh-CN" sz="2000">
              <a:solidFill>
                <a:srgbClr val="000000"/>
              </a:solidFill>
            </a:endParaRPr>
          </a:p>
          <a:p>
            <a:pPr algn="just"/>
            <a:r>
              <a:rPr lang="en-US" altLang="zh-CN" sz="2000">
                <a:solidFill>
                  <a:srgbClr val="000000"/>
                </a:solidFill>
              </a:rPr>
              <a:t>T1	ARoe′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RD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DRce′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PCinc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T2	DRoe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ARce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T3	ARoe′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RD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DRce′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T4	DRoe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ARce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T5	ARoe′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RD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DRce′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T6	DRoe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TRce 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T7	1→DOF</a:t>
            </a:r>
            <a:endParaRPr lang="fr-FR" altLang="zh-CN" sz="2000">
              <a:solidFill>
                <a:srgbClr val="000000"/>
              </a:solidFill>
            </a:endParaRPr>
          </a:p>
        </p:txBody>
      </p:sp>
      <p:sp>
        <p:nvSpPr>
          <p:cNvPr id="291844" name="Rectangle 4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间接寻址</a:t>
            </a:r>
            <a:r>
              <a:rPr lang="en-US" altLang="zh-CN"/>
              <a:t>——</a:t>
            </a:r>
            <a:r>
              <a:rPr lang="zh-CN" altLang="en-US"/>
              <a:t>取源操作数</a:t>
            </a:r>
            <a:endParaRPr lang="zh-CN" altLang="en-US"/>
          </a:p>
        </p:txBody>
      </p:sp>
      <p:sp>
        <p:nvSpPr>
          <p:cNvPr id="291845" name="Line 5"/>
          <p:cNvSpPr>
            <a:spLocks noChangeShapeType="1"/>
          </p:cNvSpPr>
          <p:nvPr/>
        </p:nvSpPr>
        <p:spPr bwMode="auto">
          <a:xfrm flipV="1">
            <a:off x="3656013" y="3167063"/>
            <a:ext cx="4762" cy="28257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1846" name="Line 6"/>
          <p:cNvSpPr>
            <a:spLocks noChangeShapeType="1"/>
          </p:cNvSpPr>
          <p:nvPr/>
        </p:nvSpPr>
        <p:spPr bwMode="auto">
          <a:xfrm flipV="1">
            <a:off x="3657600" y="2606675"/>
            <a:ext cx="0" cy="57150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1847" name="Line 7"/>
          <p:cNvSpPr>
            <a:spLocks noChangeShapeType="1"/>
          </p:cNvSpPr>
          <p:nvPr/>
        </p:nvSpPr>
        <p:spPr bwMode="auto">
          <a:xfrm flipH="1">
            <a:off x="2559050" y="2624138"/>
            <a:ext cx="1250950" cy="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1848" name="Line 8"/>
          <p:cNvSpPr>
            <a:spLocks noChangeShapeType="1"/>
          </p:cNvSpPr>
          <p:nvPr/>
        </p:nvSpPr>
        <p:spPr bwMode="auto">
          <a:xfrm flipV="1">
            <a:off x="2576513" y="1852613"/>
            <a:ext cx="12700" cy="7715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1849" name="Text Box 9"/>
          <p:cNvSpPr txBox="1">
            <a:spLocks noChangeArrowheads="1"/>
          </p:cNvSpPr>
          <p:nvPr/>
        </p:nvSpPr>
        <p:spPr bwMode="auto">
          <a:xfrm>
            <a:off x="3419475" y="3430588"/>
            <a:ext cx="822325" cy="32385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/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PC 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91850" name="Line 10"/>
          <p:cNvSpPr>
            <a:spLocks noChangeShapeType="1"/>
          </p:cNvSpPr>
          <p:nvPr/>
        </p:nvSpPr>
        <p:spPr bwMode="auto">
          <a:xfrm flipV="1">
            <a:off x="4821238" y="636588"/>
            <a:ext cx="1587" cy="81121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1851" name="Line 11"/>
          <p:cNvSpPr>
            <a:spLocks noChangeShapeType="1"/>
          </p:cNvSpPr>
          <p:nvPr/>
        </p:nvSpPr>
        <p:spPr bwMode="auto">
          <a:xfrm>
            <a:off x="4814888" y="642938"/>
            <a:ext cx="1952625" cy="476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1852" name="Line 12"/>
          <p:cNvSpPr>
            <a:spLocks noChangeShapeType="1"/>
          </p:cNvSpPr>
          <p:nvPr/>
        </p:nvSpPr>
        <p:spPr bwMode="auto">
          <a:xfrm flipH="1">
            <a:off x="6748463" y="633413"/>
            <a:ext cx="3175" cy="8858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1853" name="Text Box 13"/>
          <p:cNvSpPr txBox="1">
            <a:spLocks noChangeArrowheads="1"/>
          </p:cNvSpPr>
          <p:nvPr/>
        </p:nvSpPr>
        <p:spPr bwMode="auto">
          <a:xfrm>
            <a:off x="6169025" y="1525588"/>
            <a:ext cx="814388" cy="32385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68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DR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91854" name="Line 14"/>
          <p:cNvSpPr>
            <a:spLocks noChangeShapeType="1"/>
          </p:cNvSpPr>
          <p:nvPr/>
        </p:nvSpPr>
        <p:spPr bwMode="auto">
          <a:xfrm>
            <a:off x="6753225" y="1858963"/>
            <a:ext cx="0" cy="2492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1855" name="Text Box 15"/>
          <p:cNvSpPr txBox="1">
            <a:spLocks noChangeArrowheads="1"/>
          </p:cNvSpPr>
          <p:nvPr/>
        </p:nvSpPr>
        <p:spPr bwMode="auto">
          <a:xfrm>
            <a:off x="3768725" y="1444625"/>
            <a:ext cx="1308100" cy="763588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solidFill>
                  <a:schemeClr val="tx1"/>
                </a:solidFill>
                <a:ea typeface="宋体" panose="02010600030101010101" pitchFamily="2" charset="-122"/>
              </a:rPr>
              <a:t>主存</a:t>
            </a:r>
            <a:endParaRPr lang="zh-CN" altLang="en-US" sz="16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MM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91856" name="Line 16"/>
          <p:cNvSpPr>
            <a:spLocks noChangeShapeType="1"/>
          </p:cNvSpPr>
          <p:nvPr/>
        </p:nvSpPr>
        <p:spPr bwMode="auto">
          <a:xfrm flipV="1">
            <a:off x="2374900" y="411163"/>
            <a:ext cx="165735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1857" name="Line 17"/>
          <p:cNvSpPr>
            <a:spLocks noChangeShapeType="1"/>
          </p:cNvSpPr>
          <p:nvPr/>
        </p:nvSpPr>
        <p:spPr bwMode="auto">
          <a:xfrm flipH="1" flipV="1">
            <a:off x="2373313" y="393700"/>
            <a:ext cx="6350" cy="8477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1858" name="Line 18"/>
          <p:cNvSpPr>
            <a:spLocks noChangeShapeType="1"/>
          </p:cNvSpPr>
          <p:nvPr/>
        </p:nvSpPr>
        <p:spPr bwMode="auto">
          <a:xfrm>
            <a:off x="4022725" y="406400"/>
            <a:ext cx="1588" cy="104298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1859" name="Line 19"/>
          <p:cNvSpPr>
            <a:spLocks noChangeShapeType="1"/>
          </p:cNvSpPr>
          <p:nvPr/>
        </p:nvSpPr>
        <p:spPr bwMode="auto">
          <a:xfrm>
            <a:off x="1624013" y="1308100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1860" name="Line 20"/>
          <p:cNvSpPr>
            <a:spLocks noChangeShapeType="1"/>
          </p:cNvSpPr>
          <p:nvPr/>
        </p:nvSpPr>
        <p:spPr bwMode="auto">
          <a:xfrm flipH="1">
            <a:off x="4572000" y="825500"/>
            <a:ext cx="1588" cy="3095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1861" name="Line 21"/>
          <p:cNvSpPr>
            <a:spLocks noChangeShapeType="1"/>
          </p:cNvSpPr>
          <p:nvPr/>
        </p:nvSpPr>
        <p:spPr bwMode="auto">
          <a:xfrm>
            <a:off x="7191375" y="1682750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1863" name="Rectangle 23"/>
          <p:cNvSpPr>
            <a:spLocks noChangeArrowheads="1"/>
          </p:cNvSpPr>
          <p:nvPr/>
        </p:nvSpPr>
        <p:spPr bwMode="auto">
          <a:xfrm>
            <a:off x="2809875" y="5277743"/>
            <a:ext cx="2781300" cy="30777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 sz="2000">
              <a:ea typeface="仿宋" panose="02010609060101010101" charset="-122"/>
            </a:endParaRPr>
          </a:p>
        </p:txBody>
      </p:sp>
      <p:sp>
        <p:nvSpPr>
          <p:cNvPr id="291864" name="Line 24"/>
          <p:cNvSpPr>
            <a:spLocks noChangeShapeType="1"/>
          </p:cNvSpPr>
          <p:nvPr/>
        </p:nvSpPr>
        <p:spPr bwMode="auto">
          <a:xfrm flipH="1">
            <a:off x="6731000" y="2260600"/>
            <a:ext cx="3175" cy="40640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1865" name="Line 25"/>
          <p:cNvSpPr>
            <a:spLocks noChangeShapeType="1"/>
          </p:cNvSpPr>
          <p:nvPr/>
        </p:nvSpPr>
        <p:spPr bwMode="auto">
          <a:xfrm flipH="1">
            <a:off x="2528888" y="2616200"/>
            <a:ext cx="4202112" cy="1270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1866" name="Line 26"/>
          <p:cNvSpPr>
            <a:spLocks noChangeShapeType="1"/>
          </p:cNvSpPr>
          <p:nvPr/>
        </p:nvSpPr>
        <p:spPr bwMode="auto">
          <a:xfrm flipH="1" flipV="1">
            <a:off x="2559050" y="1858963"/>
            <a:ext cx="0" cy="782637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1867" name="Text Box 27"/>
          <p:cNvSpPr txBox="1">
            <a:spLocks noChangeArrowheads="1"/>
          </p:cNvSpPr>
          <p:nvPr/>
        </p:nvSpPr>
        <p:spPr bwMode="auto">
          <a:xfrm>
            <a:off x="1957388" y="1514475"/>
            <a:ext cx="827087" cy="338138"/>
          </a:xfrm>
          <a:prstGeom prst="rect">
            <a:avLst/>
          </a:prstGeom>
          <a:solidFill>
            <a:srgbClr val="FFCC00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AR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91868" name="Line 28"/>
          <p:cNvSpPr>
            <a:spLocks noChangeShapeType="1"/>
          </p:cNvSpPr>
          <p:nvPr/>
        </p:nvSpPr>
        <p:spPr bwMode="auto">
          <a:xfrm flipH="1">
            <a:off x="2374900" y="1279525"/>
            <a:ext cx="3175" cy="225425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76825" y="40899"/>
            <a:ext cx="3966877" cy="44203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lIns="0" tIns="36000" rIns="0" bIns="36000" anchor="ctr" anchorCtr="1">
            <a:spAutoFit/>
          </a:bodyPr>
          <a:lstStyle/>
          <a:p>
            <a:r>
              <a:rPr lang="pt-BR" altLang="pt-BR" sz="240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SUB  (2000H),  1000H(R3)</a:t>
            </a:r>
            <a:endParaRPr lang="zh-CN" altLang="en-US" sz="2400">
              <a:solidFill>
                <a:schemeClr val="accent2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1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1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91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9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1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1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291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29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9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9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500"/>
                            </p:stCondLst>
                            <p:childTnLst>
                              <p:par>
                                <p:cTn id="43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1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1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1000"/>
                                        <p:tgtEl>
                                          <p:spTgt spid="29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291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0" dur="1000" fill="hold"/>
                                        <p:tgtEl>
                                          <p:spTgt spid="29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50" grpId="0" animBg="1"/>
      <p:bldP spid="291851" grpId="0" animBg="1"/>
      <p:bldP spid="291852" grpId="0" animBg="1"/>
      <p:bldP spid="291853" grpId="0" animBg="1" autoUpdateAnimBg="0"/>
      <p:bldP spid="291854" grpId="0" animBg="1"/>
      <p:bldP spid="291855" grpId="0" animBg="1"/>
      <p:bldP spid="291856" grpId="0" animBg="1"/>
      <p:bldP spid="291857" grpId="0" animBg="1"/>
      <p:bldP spid="291858" grpId="0" animBg="1"/>
      <p:bldP spid="291859" grpId="0" animBg="1"/>
      <p:bldP spid="291860" grpId="0" animBg="1"/>
      <p:bldP spid="291861" grpId="0" animBg="1"/>
      <p:bldP spid="291863" grpId="0" animBg="1"/>
      <p:bldP spid="291863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01125-784C-4849-88B4-5BECF7C07F80}" type="slidenum">
              <a:rPr lang="en-US" altLang="zh-CN"/>
            </a:fld>
            <a:endParaRPr lang="en-US" altLang="zh-CN"/>
          </a:p>
        </p:txBody>
      </p:sp>
      <p:sp>
        <p:nvSpPr>
          <p:cNvPr id="292894" name="Rectangle 30"/>
          <p:cNvSpPr>
            <a:spLocks noChangeArrowheads="1"/>
          </p:cNvSpPr>
          <p:nvPr/>
        </p:nvSpPr>
        <p:spPr bwMode="auto">
          <a:xfrm>
            <a:off x="1995488" y="4065588"/>
            <a:ext cx="5300662" cy="2752725"/>
          </a:xfrm>
          <a:prstGeom prst="rect">
            <a:avLst/>
          </a:prstGeom>
          <a:solidFill>
            <a:srgbClr val="E8EEF7"/>
          </a:solidFill>
          <a:ln w="9525" algn="ctr">
            <a:solidFill>
              <a:srgbClr val="4979C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>
                <a:solidFill>
                  <a:srgbClr val="000000"/>
                </a:solidFill>
              </a:rPr>
              <a:t>SOF</a:t>
            </a:r>
            <a:endParaRPr lang="en-US" altLang="zh-CN" sz="2000">
              <a:solidFill>
                <a:srgbClr val="000000"/>
              </a:solidFill>
            </a:endParaRPr>
          </a:p>
          <a:p>
            <a:pPr algn="just"/>
            <a:r>
              <a:rPr lang="en-US" altLang="zh-CN" sz="2000">
                <a:solidFill>
                  <a:srgbClr val="000000"/>
                </a:solidFill>
              </a:rPr>
              <a:t>T0	PCoe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ARce</a:t>
            </a:r>
            <a:endParaRPr lang="en-US" altLang="zh-CN" sz="2000">
              <a:solidFill>
                <a:srgbClr val="000000"/>
              </a:solidFill>
            </a:endParaRPr>
          </a:p>
          <a:p>
            <a:pPr algn="just"/>
            <a:r>
              <a:rPr lang="en-US" altLang="zh-CN" sz="2000">
                <a:solidFill>
                  <a:srgbClr val="000000"/>
                </a:solidFill>
              </a:rPr>
              <a:t>T1	ARoe′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RD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DRce′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PCinc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T2	DRoe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ARce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T3	ARoe′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RD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DRce′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T4	DRoe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ARce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T5	ARoe′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RD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DRce′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T6	DRoe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TRce 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T7	1→DOF</a:t>
            </a:r>
            <a:endParaRPr lang="fr-FR" altLang="zh-CN" sz="2000">
              <a:solidFill>
                <a:srgbClr val="000000"/>
              </a:solidFill>
            </a:endParaRP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间接寻址</a:t>
            </a:r>
            <a:r>
              <a:rPr lang="en-US" altLang="zh-CN"/>
              <a:t>——</a:t>
            </a:r>
            <a:r>
              <a:rPr lang="zh-CN" altLang="en-US"/>
              <a:t>取源操作数</a:t>
            </a:r>
            <a:endParaRPr lang="zh-CN" altLang="en-US"/>
          </a:p>
        </p:txBody>
      </p:sp>
      <p:sp>
        <p:nvSpPr>
          <p:cNvPr id="292868" name="Line 4"/>
          <p:cNvSpPr>
            <a:spLocks noChangeShapeType="1"/>
          </p:cNvSpPr>
          <p:nvPr/>
        </p:nvSpPr>
        <p:spPr bwMode="auto">
          <a:xfrm flipV="1">
            <a:off x="3646488" y="3167063"/>
            <a:ext cx="4762" cy="28257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2869" name="Line 5"/>
          <p:cNvSpPr>
            <a:spLocks noChangeShapeType="1"/>
          </p:cNvSpPr>
          <p:nvPr/>
        </p:nvSpPr>
        <p:spPr bwMode="auto">
          <a:xfrm flipV="1">
            <a:off x="3648075" y="2606675"/>
            <a:ext cx="0" cy="57150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2870" name="Line 6"/>
          <p:cNvSpPr>
            <a:spLocks noChangeShapeType="1"/>
          </p:cNvSpPr>
          <p:nvPr/>
        </p:nvSpPr>
        <p:spPr bwMode="auto">
          <a:xfrm flipH="1">
            <a:off x="2559050" y="2624138"/>
            <a:ext cx="1250950" cy="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2871" name="Text Box 7"/>
          <p:cNvSpPr txBox="1">
            <a:spLocks noChangeArrowheads="1"/>
          </p:cNvSpPr>
          <p:nvPr/>
        </p:nvSpPr>
        <p:spPr bwMode="auto">
          <a:xfrm>
            <a:off x="1970088" y="1524000"/>
            <a:ext cx="814387" cy="317500"/>
          </a:xfrm>
          <a:prstGeom prst="rect">
            <a:avLst/>
          </a:prstGeom>
          <a:solidFill>
            <a:srgbClr val="FFCC00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AR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92872" name="Line 8"/>
          <p:cNvSpPr>
            <a:spLocks noChangeShapeType="1"/>
          </p:cNvSpPr>
          <p:nvPr/>
        </p:nvSpPr>
        <p:spPr bwMode="auto">
          <a:xfrm flipH="1" flipV="1">
            <a:off x="2379663" y="1270000"/>
            <a:ext cx="1587" cy="24130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2873" name="Line 9"/>
          <p:cNvSpPr>
            <a:spLocks noChangeShapeType="1"/>
          </p:cNvSpPr>
          <p:nvPr/>
        </p:nvSpPr>
        <p:spPr bwMode="auto">
          <a:xfrm flipV="1">
            <a:off x="2576513" y="1852613"/>
            <a:ext cx="12700" cy="7715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2874" name="Text Box 10"/>
          <p:cNvSpPr txBox="1">
            <a:spLocks noChangeArrowheads="1"/>
          </p:cNvSpPr>
          <p:nvPr/>
        </p:nvSpPr>
        <p:spPr bwMode="auto">
          <a:xfrm>
            <a:off x="3409950" y="3430588"/>
            <a:ext cx="822325" cy="32385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/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PC 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92875" name="Line 11"/>
          <p:cNvSpPr>
            <a:spLocks noChangeShapeType="1"/>
          </p:cNvSpPr>
          <p:nvPr/>
        </p:nvSpPr>
        <p:spPr bwMode="auto">
          <a:xfrm flipV="1">
            <a:off x="4821238" y="636588"/>
            <a:ext cx="1587" cy="811212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2876" name="Line 12"/>
          <p:cNvSpPr>
            <a:spLocks noChangeShapeType="1"/>
          </p:cNvSpPr>
          <p:nvPr/>
        </p:nvSpPr>
        <p:spPr bwMode="auto">
          <a:xfrm>
            <a:off x="4814888" y="642938"/>
            <a:ext cx="1952625" cy="4762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2877" name="Line 13"/>
          <p:cNvSpPr>
            <a:spLocks noChangeShapeType="1"/>
          </p:cNvSpPr>
          <p:nvPr/>
        </p:nvSpPr>
        <p:spPr bwMode="auto">
          <a:xfrm flipH="1">
            <a:off x="6748463" y="633413"/>
            <a:ext cx="3175" cy="8858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2878" name="Text Box 14"/>
          <p:cNvSpPr txBox="1">
            <a:spLocks noChangeArrowheads="1"/>
          </p:cNvSpPr>
          <p:nvPr/>
        </p:nvSpPr>
        <p:spPr bwMode="auto">
          <a:xfrm>
            <a:off x="6169025" y="1525588"/>
            <a:ext cx="814388" cy="32385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68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DR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92879" name="Line 15"/>
          <p:cNvSpPr>
            <a:spLocks noChangeShapeType="1"/>
          </p:cNvSpPr>
          <p:nvPr/>
        </p:nvSpPr>
        <p:spPr bwMode="auto">
          <a:xfrm>
            <a:off x="6753225" y="1858963"/>
            <a:ext cx="0" cy="2492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2880" name="Line 16"/>
          <p:cNvSpPr>
            <a:spLocks noChangeShapeType="1"/>
          </p:cNvSpPr>
          <p:nvPr/>
        </p:nvSpPr>
        <p:spPr bwMode="auto">
          <a:xfrm flipH="1">
            <a:off x="6753225" y="2135188"/>
            <a:ext cx="1588" cy="471487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2881" name="Text Box 17"/>
          <p:cNvSpPr txBox="1">
            <a:spLocks noChangeArrowheads="1"/>
          </p:cNvSpPr>
          <p:nvPr/>
        </p:nvSpPr>
        <p:spPr bwMode="auto">
          <a:xfrm>
            <a:off x="3768725" y="1444625"/>
            <a:ext cx="1308100" cy="763588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solidFill>
                  <a:schemeClr val="tx1"/>
                </a:solidFill>
                <a:ea typeface="宋体" panose="02010600030101010101" pitchFamily="2" charset="-122"/>
              </a:rPr>
              <a:t>主存</a:t>
            </a:r>
            <a:endParaRPr lang="zh-CN" altLang="en-US" sz="16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MM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92882" name="Line 18"/>
          <p:cNvSpPr>
            <a:spLocks noChangeShapeType="1"/>
          </p:cNvSpPr>
          <p:nvPr/>
        </p:nvSpPr>
        <p:spPr bwMode="auto">
          <a:xfrm flipV="1">
            <a:off x="2374900" y="411163"/>
            <a:ext cx="1657350" cy="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2883" name="Line 19"/>
          <p:cNvSpPr>
            <a:spLocks noChangeShapeType="1"/>
          </p:cNvSpPr>
          <p:nvPr/>
        </p:nvSpPr>
        <p:spPr bwMode="auto">
          <a:xfrm flipH="1" flipV="1">
            <a:off x="2373313" y="393700"/>
            <a:ext cx="6350" cy="8477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2884" name="Line 20"/>
          <p:cNvSpPr>
            <a:spLocks noChangeShapeType="1"/>
          </p:cNvSpPr>
          <p:nvPr/>
        </p:nvSpPr>
        <p:spPr bwMode="auto">
          <a:xfrm>
            <a:off x="4022725" y="406400"/>
            <a:ext cx="1588" cy="1042988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2885" name="Line 21"/>
          <p:cNvSpPr>
            <a:spLocks noChangeShapeType="1"/>
          </p:cNvSpPr>
          <p:nvPr/>
        </p:nvSpPr>
        <p:spPr bwMode="auto">
          <a:xfrm>
            <a:off x="7080250" y="2339975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2886" name="Line 22"/>
          <p:cNvSpPr>
            <a:spLocks noChangeShapeType="1"/>
          </p:cNvSpPr>
          <p:nvPr/>
        </p:nvSpPr>
        <p:spPr bwMode="auto">
          <a:xfrm>
            <a:off x="3005138" y="1797050"/>
            <a:ext cx="3746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2888" name="Rectangle 24"/>
          <p:cNvSpPr>
            <a:spLocks noChangeArrowheads="1"/>
          </p:cNvSpPr>
          <p:nvPr/>
        </p:nvSpPr>
        <p:spPr bwMode="auto">
          <a:xfrm>
            <a:off x="2809875" y="5601593"/>
            <a:ext cx="1728788" cy="30777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 sz="2000">
              <a:ea typeface="仿宋" panose="02010609060101010101" charset="-122"/>
            </a:endParaRPr>
          </a:p>
        </p:txBody>
      </p:sp>
      <p:sp>
        <p:nvSpPr>
          <p:cNvPr id="292889" name="Line 25"/>
          <p:cNvSpPr>
            <a:spLocks noChangeShapeType="1"/>
          </p:cNvSpPr>
          <p:nvPr/>
        </p:nvSpPr>
        <p:spPr bwMode="auto">
          <a:xfrm flipH="1">
            <a:off x="2566988" y="2606675"/>
            <a:ext cx="4178300" cy="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2891" name="Text Box 27"/>
          <p:cNvSpPr txBox="1">
            <a:spLocks noChangeArrowheads="1"/>
          </p:cNvSpPr>
          <p:nvPr/>
        </p:nvSpPr>
        <p:spPr bwMode="auto">
          <a:xfrm>
            <a:off x="1958975" y="1511300"/>
            <a:ext cx="827088" cy="333375"/>
          </a:xfrm>
          <a:prstGeom prst="rect">
            <a:avLst/>
          </a:prstGeom>
          <a:solidFill>
            <a:srgbClr val="33CC33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68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AR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92893" name="Line 29"/>
          <p:cNvSpPr>
            <a:spLocks noChangeShapeType="1"/>
          </p:cNvSpPr>
          <p:nvPr/>
        </p:nvSpPr>
        <p:spPr bwMode="auto">
          <a:xfrm flipH="1" flipV="1">
            <a:off x="2368550" y="1265238"/>
            <a:ext cx="3175" cy="2286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2890" name="Line 26"/>
          <p:cNvSpPr>
            <a:spLocks noChangeShapeType="1"/>
          </p:cNvSpPr>
          <p:nvPr/>
        </p:nvSpPr>
        <p:spPr bwMode="auto">
          <a:xfrm flipH="1" flipV="1">
            <a:off x="2565400" y="1814513"/>
            <a:ext cx="6350" cy="803275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076825" y="40899"/>
            <a:ext cx="3966877" cy="44203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lIns="0" tIns="36000" rIns="0" bIns="36000" anchor="ctr" anchorCtr="1">
            <a:spAutoFit/>
          </a:bodyPr>
          <a:lstStyle/>
          <a:p>
            <a:r>
              <a:rPr lang="pt-BR" altLang="pt-BR" sz="240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SUB  (2000H),  1000H(R3)</a:t>
            </a:r>
            <a:endParaRPr lang="zh-CN" altLang="en-US" sz="2400">
              <a:solidFill>
                <a:schemeClr val="accent2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2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2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9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92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29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29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2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2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29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9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5" dur="1000" fill="hold"/>
                                        <p:tgtEl>
                                          <p:spTgt spid="29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29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80" grpId="0" animBg="1"/>
      <p:bldP spid="292885" grpId="0" animBg="1"/>
      <p:bldP spid="292886" grpId="0" animBg="1"/>
      <p:bldP spid="292888" grpId="0" animBg="1"/>
      <p:bldP spid="292888" grpId="1" animBg="1"/>
      <p:bldP spid="292889" grpId="0" animBg="1"/>
      <p:bldP spid="292891" grpId="0" animBg="1" autoUpdateAnimBg="0"/>
      <p:bldP spid="292893" grpId="0" animBg="1"/>
      <p:bldP spid="29289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4A2AD-5F74-44E5-91A3-EA9FC53EA4F5}" type="slidenum">
              <a:rPr lang="en-US" altLang="zh-CN"/>
            </a:fld>
            <a:endParaRPr lang="en-US" altLang="zh-CN"/>
          </a:p>
        </p:txBody>
      </p:sp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1995488" y="4056063"/>
            <a:ext cx="5300662" cy="2752725"/>
          </a:xfrm>
          <a:prstGeom prst="rect">
            <a:avLst/>
          </a:prstGeom>
          <a:solidFill>
            <a:srgbClr val="E8EEF7"/>
          </a:solidFill>
          <a:ln w="9525" algn="ctr">
            <a:solidFill>
              <a:srgbClr val="4979C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>
                <a:solidFill>
                  <a:srgbClr val="000000"/>
                </a:solidFill>
              </a:rPr>
              <a:t>SOF</a:t>
            </a:r>
            <a:endParaRPr lang="en-US" altLang="zh-CN" sz="2000">
              <a:solidFill>
                <a:srgbClr val="000000"/>
              </a:solidFill>
            </a:endParaRPr>
          </a:p>
          <a:p>
            <a:pPr algn="just"/>
            <a:r>
              <a:rPr lang="en-US" altLang="zh-CN" sz="2000">
                <a:solidFill>
                  <a:srgbClr val="000000"/>
                </a:solidFill>
              </a:rPr>
              <a:t>T0	PCoe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ARce</a:t>
            </a:r>
            <a:endParaRPr lang="en-US" altLang="zh-CN" sz="2000">
              <a:solidFill>
                <a:srgbClr val="000000"/>
              </a:solidFill>
            </a:endParaRPr>
          </a:p>
          <a:p>
            <a:pPr algn="just"/>
            <a:r>
              <a:rPr lang="en-US" altLang="zh-CN" sz="2000">
                <a:solidFill>
                  <a:srgbClr val="000000"/>
                </a:solidFill>
              </a:rPr>
              <a:t>T1	ARoe′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RD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DRce′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PCinc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T2	DRoe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ARce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T3	ARoe′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RD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DRce′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T4	DRoe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ARce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T5	ARoe′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RD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DRce′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T6	DRoe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TRce 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T7	1→DOF</a:t>
            </a:r>
            <a:endParaRPr lang="fr-FR" altLang="zh-CN" sz="2000">
              <a:solidFill>
                <a:srgbClr val="000000"/>
              </a:solidFill>
            </a:endParaRPr>
          </a:p>
        </p:txBody>
      </p:sp>
      <p:sp>
        <p:nvSpPr>
          <p:cNvPr id="294916" name="Rectangle 4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间接寻址</a:t>
            </a:r>
            <a:r>
              <a:rPr lang="en-US" altLang="zh-CN"/>
              <a:t>——</a:t>
            </a:r>
            <a:r>
              <a:rPr lang="zh-CN" altLang="en-US"/>
              <a:t>取源操作数</a:t>
            </a:r>
            <a:endParaRPr lang="zh-CN" altLang="en-US"/>
          </a:p>
        </p:txBody>
      </p:sp>
      <p:sp>
        <p:nvSpPr>
          <p:cNvPr id="294917" name="Line 5"/>
          <p:cNvSpPr>
            <a:spLocks noChangeShapeType="1"/>
          </p:cNvSpPr>
          <p:nvPr/>
        </p:nvSpPr>
        <p:spPr bwMode="auto">
          <a:xfrm flipV="1">
            <a:off x="3646488" y="3167063"/>
            <a:ext cx="4762" cy="28257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4918" name="Line 6"/>
          <p:cNvSpPr>
            <a:spLocks noChangeShapeType="1"/>
          </p:cNvSpPr>
          <p:nvPr/>
        </p:nvSpPr>
        <p:spPr bwMode="auto">
          <a:xfrm flipV="1">
            <a:off x="3648075" y="2606675"/>
            <a:ext cx="0" cy="57150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4919" name="Line 7"/>
          <p:cNvSpPr>
            <a:spLocks noChangeShapeType="1"/>
          </p:cNvSpPr>
          <p:nvPr/>
        </p:nvSpPr>
        <p:spPr bwMode="auto">
          <a:xfrm flipH="1">
            <a:off x="2559050" y="2624138"/>
            <a:ext cx="1250950" cy="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4920" name="Text Box 8"/>
          <p:cNvSpPr txBox="1">
            <a:spLocks noChangeArrowheads="1"/>
          </p:cNvSpPr>
          <p:nvPr/>
        </p:nvSpPr>
        <p:spPr bwMode="auto">
          <a:xfrm>
            <a:off x="1970088" y="1524000"/>
            <a:ext cx="814387" cy="317500"/>
          </a:xfrm>
          <a:prstGeom prst="rect">
            <a:avLst/>
          </a:prstGeom>
          <a:solidFill>
            <a:srgbClr val="FFCC00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AR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94921" name="Line 9"/>
          <p:cNvSpPr>
            <a:spLocks noChangeShapeType="1"/>
          </p:cNvSpPr>
          <p:nvPr/>
        </p:nvSpPr>
        <p:spPr bwMode="auto">
          <a:xfrm flipH="1" flipV="1">
            <a:off x="2379663" y="1270000"/>
            <a:ext cx="1587" cy="24130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4922" name="Line 10"/>
          <p:cNvSpPr>
            <a:spLocks noChangeShapeType="1"/>
          </p:cNvSpPr>
          <p:nvPr/>
        </p:nvSpPr>
        <p:spPr bwMode="auto">
          <a:xfrm flipV="1">
            <a:off x="2576513" y="1852613"/>
            <a:ext cx="12700" cy="7715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4923" name="Text Box 11"/>
          <p:cNvSpPr txBox="1">
            <a:spLocks noChangeArrowheads="1"/>
          </p:cNvSpPr>
          <p:nvPr/>
        </p:nvSpPr>
        <p:spPr bwMode="auto">
          <a:xfrm>
            <a:off x="3409950" y="3430588"/>
            <a:ext cx="822325" cy="32385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/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PC 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94924" name="Line 12"/>
          <p:cNvSpPr>
            <a:spLocks noChangeShapeType="1"/>
          </p:cNvSpPr>
          <p:nvPr/>
        </p:nvSpPr>
        <p:spPr bwMode="auto">
          <a:xfrm flipV="1">
            <a:off x="4821238" y="636588"/>
            <a:ext cx="1587" cy="811212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4925" name="Line 13"/>
          <p:cNvSpPr>
            <a:spLocks noChangeShapeType="1"/>
          </p:cNvSpPr>
          <p:nvPr/>
        </p:nvSpPr>
        <p:spPr bwMode="auto">
          <a:xfrm>
            <a:off x="4814888" y="642938"/>
            <a:ext cx="1952625" cy="4762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4926" name="Line 14"/>
          <p:cNvSpPr>
            <a:spLocks noChangeShapeType="1"/>
          </p:cNvSpPr>
          <p:nvPr/>
        </p:nvSpPr>
        <p:spPr bwMode="auto">
          <a:xfrm flipH="1">
            <a:off x="6748463" y="633413"/>
            <a:ext cx="3175" cy="8858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4927" name="Text Box 15"/>
          <p:cNvSpPr txBox="1">
            <a:spLocks noChangeArrowheads="1"/>
          </p:cNvSpPr>
          <p:nvPr/>
        </p:nvSpPr>
        <p:spPr bwMode="auto">
          <a:xfrm>
            <a:off x="6169025" y="1525588"/>
            <a:ext cx="814388" cy="32385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68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DR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94928" name="Line 16"/>
          <p:cNvSpPr>
            <a:spLocks noChangeShapeType="1"/>
          </p:cNvSpPr>
          <p:nvPr/>
        </p:nvSpPr>
        <p:spPr bwMode="auto">
          <a:xfrm>
            <a:off x="6753225" y="1858963"/>
            <a:ext cx="0" cy="2492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4929" name="Line 17"/>
          <p:cNvSpPr>
            <a:spLocks noChangeShapeType="1"/>
          </p:cNvSpPr>
          <p:nvPr/>
        </p:nvSpPr>
        <p:spPr bwMode="auto">
          <a:xfrm flipH="1">
            <a:off x="6753225" y="2135188"/>
            <a:ext cx="1588" cy="471487"/>
          </a:xfrm>
          <a:prstGeom prst="line">
            <a:avLst/>
          </a:prstGeom>
          <a:noFill/>
          <a:ln w="38100">
            <a:solidFill>
              <a:srgbClr val="DDDDDD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4930" name="Text Box 18"/>
          <p:cNvSpPr txBox="1">
            <a:spLocks noChangeArrowheads="1"/>
          </p:cNvSpPr>
          <p:nvPr/>
        </p:nvSpPr>
        <p:spPr bwMode="auto">
          <a:xfrm>
            <a:off x="3768725" y="1444625"/>
            <a:ext cx="1308100" cy="763588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solidFill>
                  <a:schemeClr val="tx1"/>
                </a:solidFill>
                <a:ea typeface="宋体" panose="02010600030101010101" pitchFamily="2" charset="-122"/>
              </a:rPr>
              <a:t>主存</a:t>
            </a:r>
            <a:endParaRPr lang="zh-CN" altLang="en-US" sz="16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MM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94931" name="Line 19"/>
          <p:cNvSpPr>
            <a:spLocks noChangeShapeType="1"/>
          </p:cNvSpPr>
          <p:nvPr/>
        </p:nvSpPr>
        <p:spPr bwMode="auto">
          <a:xfrm flipV="1">
            <a:off x="2374900" y="411163"/>
            <a:ext cx="1657350" cy="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4932" name="Line 20"/>
          <p:cNvSpPr>
            <a:spLocks noChangeShapeType="1"/>
          </p:cNvSpPr>
          <p:nvPr/>
        </p:nvSpPr>
        <p:spPr bwMode="auto">
          <a:xfrm flipH="1" flipV="1">
            <a:off x="2373313" y="393700"/>
            <a:ext cx="6350" cy="8477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4933" name="Line 21"/>
          <p:cNvSpPr>
            <a:spLocks noChangeShapeType="1"/>
          </p:cNvSpPr>
          <p:nvPr/>
        </p:nvSpPr>
        <p:spPr bwMode="auto">
          <a:xfrm>
            <a:off x="4022725" y="406400"/>
            <a:ext cx="1588" cy="1042988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4936" name="Rectangle 24"/>
          <p:cNvSpPr>
            <a:spLocks noChangeArrowheads="1"/>
          </p:cNvSpPr>
          <p:nvPr/>
        </p:nvSpPr>
        <p:spPr bwMode="auto">
          <a:xfrm>
            <a:off x="2822575" y="5901630"/>
            <a:ext cx="2617788" cy="30777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 sz="2000">
              <a:ea typeface="仿宋" panose="02010609060101010101" charset="-122"/>
            </a:endParaRPr>
          </a:p>
        </p:txBody>
      </p:sp>
      <p:sp>
        <p:nvSpPr>
          <p:cNvPr id="294937" name="Line 25"/>
          <p:cNvSpPr>
            <a:spLocks noChangeShapeType="1"/>
          </p:cNvSpPr>
          <p:nvPr/>
        </p:nvSpPr>
        <p:spPr bwMode="auto">
          <a:xfrm flipH="1">
            <a:off x="2566988" y="2606675"/>
            <a:ext cx="4178300" cy="0"/>
          </a:xfrm>
          <a:prstGeom prst="line">
            <a:avLst/>
          </a:prstGeom>
          <a:noFill/>
          <a:ln w="38100">
            <a:solidFill>
              <a:srgbClr val="DDDDDD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4938" name="Text Box 26"/>
          <p:cNvSpPr txBox="1">
            <a:spLocks noChangeArrowheads="1"/>
          </p:cNvSpPr>
          <p:nvPr/>
        </p:nvSpPr>
        <p:spPr bwMode="auto">
          <a:xfrm>
            <a:off x="1958975" y="1511300"/>
            <a:ext cx="827088" cy="333375"/>
          </a:xfrm>
          <a:prstGeom prst="rect">
            <a:avLst/>
          </a:prstGeom>
          <a:solidFill>
            <a:srgbClr val="33CC33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68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AR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94939" name="Line 27"/>
          <p:cNvSpPr>
            <a:spLocks noChangeShapeType="1"/>
          </p:cNvSpPr>
          <p:nvPr/>
        </p:nvSpPr>
        <p:spPr bwMode="auto">
          <a:xfrm flipH="1" flipV="1">
            <a:off x="2378075" y="1265238"/>
            <a:ext cx="3175" cy="2286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4940" name="Line 28"/>
          <p:cNvSpPr>
            <a:spLocks noChangeShapeType="1"/>
          </p:cNvSpPr>
          <p:nvPr/>
        </p:nvSpPr>
        <p:spPr bwMode="auto">
          <a:xfrm flipH="1" flipV="1">
            <a:off x="2555875" y="1824038"/>
            <a:ext cx="15875" cy="793750"/>
          </a:xfrm>
          <a:prstGeom prst="line">
            <a:avLst/>
          </a:prstGeom>
          <a:noFill/>
          <a:ln w="38100">
            <a:solidFill>
              <a:srgbClr val="DDDDDD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4941" name="Line 29"/>
          <p:cNvSpPr>
            <a:spLocks noChangeShapeType="1"/>
          </p:cNvSpPr>
          <p:nvPr/>
        </p:nvSpPr>
        <p:spPr bwMode="auto">
          <a:xfrm flipV="1">
            <a:off x="4821238" y="636588"/>
            <a:ext cx="1587" cy="811212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4942" name="Line 30"/>
          <p:cNvSpPr>
            <a:spLocks noChangeShapeType="1"/>
          </p:cNvSpPr>
          <p:nvPr/>
        </p:nvSpPr>
        <p:spPr bwMode="auto">
          <a:xfrm>
            <a:off x="4814888" y="642938"/>
            <a:ext cx="1952625" cy="4762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4943" name="Line 31"/>
          <p:cNvSpPr>
            <a:spLocks noChangeShapeType="1"/>
          </p:cNvSpPr>
          <p:nvPr/>
        </p:nvSpPr>
        <p:spPr bwMode="auto">
          <a:xfrm flipH="1">
            <a:off x="6748463" y="633413"/>
            <a:ext cx="3175" cy="885825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4944" name="Text Box 32"/>
          <p:cNvSpPr txBox="1">
            <a:spLocks noChangeArrowheads="1"/>
          </p:cNvSpPr>
          <p:nvPr/>
        </p:nvSpPr>
        <p:spPr bwMode="auto">
          <a:xfrm>
            <a:off x="6169025" y="1525588"/>
            <a:ext cx="814388" cy="323850"/>
          </a:xfrm>
          <a:prstGeom prst="rect">
            <a:avLst/>
          </a:prstGeom>
          <a:solidFill>
            <a:srgbClr val="99CC00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68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DR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94945" name="Line 33"/>
          <p:cNvSpPr>
            <a:spLocks noChangeShapeType="1"/>
          </p:cNvSpPr>
          <p:nvPr/>
        </p:nvSpPr>
        <p:spPr bwMode="auto">
          <a:xfrm>
            <a:off x="6753225" y="1858963"/>
            <a:ext cx="0" cy="249237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4946" name="Text Box 34"/>
          <p:cNvSpPr txBox="1">
            <a:spLocks noChangeArrowheads="1"/>
          </p:cNvSpPr>
          <p:nvPr/>
        </p:nvSpPr>
        <p:spPr bwMode="auto">
          <a:xfrm>
            <a:off x="3768725" y="1444625"/>
            <a:ext cx="1308100" cy="763588"/>
          </a:xfrm>
          <a:prstGeom prst="rect">
            <a:avLst/>
          </a:prstGeom>
          <a:solidFill>
            <a:srgbClr val="99CC00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solidFill>
                  <a:schemeClr val="tx1"/>
                </a:solidFill>
                <a:ea typeface="宋体" panose="02010600030101010101" pitchFamily="2" charset="-122"/>
              </a:rPr>
              <a:t>主存</a:t>
            </a:r>
            <a:endParaRPr lang="zh-CN" altLang="en-US" sz="16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MM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94947" name="Line 35"/>
          <p:cNvSpPr>
            <a:spLocks noChangeShapeType="1"/>
          </p:cNvSpPr>
          <p:nvPr/>
        </p:nvSpPr>
        <p:spPr bwMode="auto">
          <a:xfrm flipV="1">
            <a:off x="2374900" y="411163"/>
            <a:ext cx="1657350" cy="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4948" name="Line 36"/>
          <p:cNvSpPr>
            <a:spLocks noChangeShapeType="1"/>
          </p:cNvSpPr>
          <p:nvPr/>
        </p:nvSpPr>
        <p:spPr bwMode="auto">
          <a:xfrm flipH="1" flipV="1">
            <a:off x="2373313" y="393700"/>
            <a:ext cx="6350" cy="847725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4949" name="Line 37"/>
          <p:cNvSpPr>
            <a:spLocks noChangeShapeType="1"/>
          </p:cNvSpPr>
          <p:nvPr/>
        </p:nvSpPr>
        <p:spPr bwMode="auto">
          <a:xfrm>
            <a:off x="4022725" y="406400"/>
            <a:ext cx="1588" cy="1042988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4950" name="Line 38"/>
          <p:cNvSpPr>
            <a:spLocks noChangeShapeType="1"/>
          </p:cNvSpPr>
          <p:nvPr/>
        </p:nvSpPr>
        <p:spPr bwMode="auto">
          <a:xfrm>
            <a:off x="1624013" y="1308100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4951" name="Line 39"/>
          <p:cNvSpPr>
            <a:spLocks noChangeShapeType="1"/>
          </p:cNvSpPr>
          <p:nvPr/>
        </p:nvSpPr>
        <p:spPr bwMode="auto">
          <a:xfrm flipH="1">
            <a:off x="4562475" y="835025"/>
            <a:ext cx="1588" cy="317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4952" name="Line 40"/>
          <p:cNvSpPr>
            <a:spLocks noChangeShapeType="1"/>
          </p:cNvSpPr>
          <p:nvPr/>
        </p:nvSpPr>
        <p:spPr bwMode="auto">
          <a:xfrm>
            <a:off x="7191375" y="1682750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076825" y="40899"/>
            <a:ext cx="3966877" cy="44203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lIns="0" tIns="36000" rIns="0" bIns="36000" anchor="ctr" anchorCtr="1">
            <a:spAutoFit/>
          </a:bodyPr>
          <a:lstStyle/>
          <a:p>
            <a:r>
              <a:rPr lang="pt-BR" altLang="pt-BR" sz="240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SUB  (2000H),  1000H(R3)</a:t>
            </a:r>
            <a:endParaRPr lang="zh-CN" altLang="en-US" sz="2400">
              <a:solidFill>
                <a:schemeClr val="accent2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4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4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94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9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4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4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294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29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94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94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500"/>
                            </p:stCondLst>
                            <p:childTnLst>
                              <p:par>
                                <p:cTn id="43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4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4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1000"/>
                                        <p:tgtEl>
                                          <p:spTgt spid="294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000"/>
                            </p:stCondLst>
                            <p:childTnLst>
                              <p:par>
                                <p:cTn id="55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6" dur="1000" fill="hold"/>
                                        <p:tgtEl>
                                          <p:spTgt spid="29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294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36" grpId="0" animBg="1"/>
      <p:bldP spid="294936" grpId="1" animBg="1"/>
      <p:bldP spid="294941" grpId="0" animBg="1"/>
      <p:bldP spid="294942" grpId="0" animBg="1"/>
      <p:bldP spid="294943" grpId="0" animBg="1"/>
      <p:bldP spid="294944" grpId="0" animBg="1" autoUpdateAnimBg="0"/>
      <p:bldP spid="294945" grpId="0" animBg="1"/>
      <p:bldP spid="294946" grpId="0" animBg="1"/>
      <p:bldP spid="294947" grpId="0" animBg="1"/>
      <p:bldP spid="294948" grpId="0" animBg="1"/>
      <p:bldP spid="294949" grpId="0" animBg="1"/>
      <p:bldP spid="294950" grpId="0" animBg="1"/>
      <p:bldP spid="294951" grpId="0" animBg="1"/>
      <p:bldP spid="29495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69378-4C2B-46D5-9452-E9B7745D4983}" type="slidenum">
              <a:rPr lang="en-US" altLang="zh-CN"/>
            </a:fld>
            <a:endParaRPr lang="en-US" altLang="zh-CN"/>
          </a:p>
        </p:txBody>
      </p:sp>
      <p:sp>
        <p:nvSpPr>
          <p:cNvPr id="295938" name="Rectangle 2"/>
          <p:cNvSpPr>
            <a:spLocks noChangeArrowheads="1"/>
          </p:cNvSpPr>
          <p:nvPr/>
        </p:nvSpPr>
        <p:spPr bwMode="auto">
          <a:xfrm>
            <a:off x="1995488" y="4056063"/>
            <a:ext cx="5030787" cy="2752725"/>
          </a:xfrm>
          <a:prstGeom prst="rect">
            <a:avLst/>
          </a:prstGeom>
          <a:solidFill>
            <a:srgbClr val="E8EEF7"/>
          </a:solidFill>
          <a:ln w="9525" algn="ctr">
            <a:solidFill>
              <a:srgbClr val="4979C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>
                <a:solidFill>
                  <a:srgbClr val="000000"/>
                </a:solidFill>
              </a:rPr>
              <a:t>SOF</a:t>
            </a:r>
            <a:endParaRPr lang="en-US" altLang="zh-CN" sz="2000">
              <a:solidFill>
                <a:srgbClr val="000000"/>
              </a:solidFill>
            </a:endParaRPr>
          </a:p>
          <a:p>
            <a:pPr algn="just"/>
            <a:r>
              <a:rPr lang="en-US" altLang="zh-CN" sz="2000">
                <a:solidFill>
                  <a:srgbClr val="000000"/>
                </a:solidFill>
              </a:rPr>
              <a:t>T0	PCoe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ARce</a:t>
            </a:r>
            <a:endParaRPr lang="en-US" altLang="zh-CN" sz="2000">
              <a:solidFill>
                <a:srgbClr val="000000"/>
              </a:solidFill>
            </a:endParaRPr>
          </a:p>
          <a:p>
            <a:pPr algn="just"/>
            <a:r>
              <a:rPr lang="en-US" altLang="zh-CN" sz="2000">
                <a:solidFill>
                  <a:srgbClr val="000000"/>
                </a:solidFill>
              </a:rPr>
              <a:t>T1	ARoe′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RD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DRce′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PCinc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T2	DRoe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ARce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T3	ARoe′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RD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DRce′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T4	DRoe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ARce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T5	ARoe′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RD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DRce′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T6	DRoe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TRce 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T7	1→DOF</a:t>
            </a:r>
            <a:endParaRPr lang="fr-FR" altLang="zh-CN" sz="2000">
              <a:solidFill>
                <a:srgbClr val="000000"/>
              </a:solidFill>
            </a:endParaRP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间接寻址</a:t>
            </a:r>
            <a:r>
              <a:rPr lang="en-US" altLang="zh-CN"/>
              <a:t>——</a:t>
            </a:r>
            <a:r>
              <a:rPr lang="zh-CN" altLang="en-US"/>
              <a:t>取源操作数</a:t>
            </a:r>
            <a:endParaRPr lang="zh-CN" altLang="en-US"/>
          </a:p>
        </p:txBody>
      </p:sp>
      <p:sp>
        <p:nvSpPr>
          <p:cNvPr id="295941" name="Line 5"/>
          <p:cNvSpPr>
            <a:spLocks noChangeShapeType="1"/>
          </p:cNvSpPr>
          <p:nvPr/>
        </p:nvSpPr>
        <p:spPr bwMode="auto">
          <a:xfrm flipV="1">
            <a:off x="3636963" y="3167063"/>
            <a:ext cx="4762" cy="28257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5942" name="Line 6"/>
          <p:cNvSpPr>
            <a:spLocks noChangeShapeType="1"/>
          </p:cNvSpPr>
          <p:nvPr/>
        </p:nvSpPr>
        <p:spPr bwMode="auto">
          <a:xfrm flipV="1">
            <a:off x="3638550" y="2606675"/>
            <a:ext cx="0" cy="57150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5943" name="Line 7"/>
          <p:cNvSpPr>
            <a:spLocks noChangeShapeType="1"/>
          </p:cNvSpPr>
          <p:nvPr/>
        </p:nvSpPr>
        <p:spPr bwMode="auto">
          <a:xfrm flipH="1">
            <a:off x="2559050" y="2624138"/>
            <a:ext cx="1250950" cy="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5944" name="Text Box 8"/>
          <p:cNvSpPr txBox="1">
            <a:spLocks noChangeArrowheads="1"/>
          </p:cNvSpPr>
          <p:nvPr/>
        </p:nvSpPr>
        <p:spPr bwMode="auto">
          <a:xfrm>
            <a:off x="1970088" y="1524000"/>
            <a:ext cx="814387" cy="317500"/>
          </a:xfrm>
          <a:prstGeom prst="rect">
            <a:avLst/>
          </a:prstGeom>
          <a:solidFill>
            <a:srgbClr val="FFCC00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AR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95945" name="Line 9"/>
          <p:cNvSpPr>
            <a:spLocks noChangeShapeType="1"/>
          </p:cNvSpPr>
          <p:nvPr/>
        </p:nvSpPr>
        <p:spPr bwMode="auto">
          <a:xfrm flipH="1" flipV="1">
            <a:off x="2379663" y="1270000"/>
            <a:ext cx="1587" cy="24130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5946" name="Line 10"/>
          <p:cNvSpPr>
            <a:spLocks noChangeShapeType="1"/>
          </p:cNvSpPr>
          <p:nvPr/>
        </p:nvSpPr>
        <p:spPr bwMode="auto">
          <a:xfrm flipV="1">
            <a:off x="2576513" y="1852613"/>
            <a:ext cx="12700" cy="7715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5947" name="Text Box 11"/>
          <p:cNvSpPr txBox="1">
            <a:spLocks noChangeArrowheads="1"/>
          </p:cNvSpPr>
          <p:nvPr/>
        </p:nvSpPr>
        <p:spPr bwMode="auto">
          <a:xfrm>
            <a:off x="3400425" y="3430588"/>
            <a:ext cx="822325" cy="32385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/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PC 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95948" name="Line 12"/>
          <p:cNvSpPr>
            <a:spLocks noChangeShapeType="1"/>
          </p:cNvSpPr>
          <p:nvPr/>
        </p:nvSpPr>
        <p:spPr bwMode="auto">
          <a:xfrm flipV="1">
            <a:off x="4821238" y="636588"/>
            <a:ext cx="1587" cy="811212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5949" name="Line 13"/>
          <p:cNvSpPr>
            <a:spLocks noChangeShapeType="1"/>
          </p:cNvSpPr>
          <p:nvPr/>
        </p:nvSpPr>
        <p:spPr bwMode="auto">
          <a:xfrm>
            <a:off x="4814888" y="642938"/>
            <a:ext cx="1952625" cy="4762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5950" name="Line 14"/>
          <p:cNvSpPr>
            <a:spLocks noChangeShapeType="1"/>
          </p:cNvSpPr>
          <p:nvPr/>
        </p:nvSpPr>
        <p:spPr bwMode="auto">
          <a:xfrm flipH="1">
            <a:off x="6748463" y="633413"/>
            <a:ext cx="3175" cy="8858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5951" name="Text Box 15"/>
          <p:cNvSpPr txBox="1">
            <a:spLocks noChangeArrowheads="1"/>
          </p:cNvSpPr>
          <p:nvPr/>
        </p:nvSpPr>
        <p:spPr bwMode="auto">
          <a:xfrm>
            <a:off x="6169025" y="1525588"/>
            <a:ext cx="814388" cy="32385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68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DR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95952" name="Line 16"/>
          <p:cNvSpPr>
            <a:spLocks noChangeShapeType="1"/>
          </p:cNvSpPr>
          <p:nvPr/>
        </p:nvSpPr>
        <p:spPr bwMode="auto">
          <a:xfrm>
            <a:off x="6753225" y="1858963"/>
            <a:ext cx="0" cy="2492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5953" name="Line 17"/>
          <p:cNvSpPr>
            <a:spLocks noChangeShapeType="1"/>
          </p:cNvSpPr>
          <p:nvPr/>
        </p:nvSpPr>
        <p:spPr bwMode="auto">
          <a:xfrm flipH="1">
            <a:off x="6753225" y="2135188"/>
            <a:ext cx="1588" cy="471487"/>
          </a:xfrm>
          <a:prstGeom prst="line">
            <a:avLst/>
          </a:prstGeom>
          <a:noFill/>
          <a:ln w="38100">
            <a:solidFill>
              <a:srgbClr val="DDDDDD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5954" name="Text Box 18"/>
          <p:cNvSpPr txBox="1">
            <a:spLocks noChangeArrowheads="1"/>
          </p:cNvSpPr>
          <p:nvPr/>
        </p:nvSpPr>
        <p:spPr bwMode="auto">
          <a:xfrm>
            <a:off x="3768725" y="1444625"/>
            <a:ext cx="1308100" cy="763588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solidFill>
                  <a:schemeClr val="tx1"/>
                </a:solidFill>
                <a:ea typeface="宋体" panose="02010600030101010101" pitchFamily="2" charset="-122"/>
              </a:rPr>
              <a:t>主存</a:t>
            </a:r>
            <a:endParaRPr lang="zh-CN" altLang="en-US" sz="16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MM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95955" name="Line 19"/>
          <p:cNvSpPr>
            <a:spLocks noChangeShapeType="1"/>
          </p:cNvSpPr>
          <p:nvPr/>
        </p:nvSpPr>
        <p:spPr bwMode="auto">
          <a:xfrm flipV="1">
            <a:off x="2374900" y="411163"/>
            <a:ext cx="1657350" cy="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5956" name="Line 20"/>
          <p:cNvSpPr>
            <a:spLocks noChangeShapeType="1"/>
          </p:cNvSpPr>
          <p:nvPr/>
        </p:nvSpPr>
        <p:spPr bwMode="auto">
          <a:xfrm flipH="1" flipV="1">
            <a:off x="2373313" y="393700"/>
            <a:ext cx="6350" cy="8477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5957" name="Line 21"/>
          <p:cNvSpPr>
            <a:spLocks noChangeShapeType="1"/>
          </p:cNvSpPr>
          <p:nvPr/>
        </p:nvSpPr>
        <p:spPr bwMode="auto">
          <a:xfrm>
            <a:off x="4022725" y="406400"/>
            <a:ext cx="1588" cy="1042988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5958" name="Rectangle 22"/>
          <p:cNvSpPr>
            <a:spLocks noChangeArrowheads="1"/>
          </p:cNvSpPr>
          <p:nvPr/>
        </p:nvSpPr>
        <p:spPr bwMode="auto">
          <a:xfrm>
            <a:off x="2797175" y="6204049"/>
            <a:ext cx="1858963" cy="30777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endParaRPr lang="zh-CN" altLang="en-US" sz="2000">
              <a:ea typeface="仿宋" panose="02010609060101010101" charset="-122"/>
            </a:endParaRPr>
          </a:p>
        </p:txBody>
      </p:sp>
      <p:sp>
        <p:nvSpPr>
          <p:cNvPr id="295959" name="Line 23"/>
          <p:cNvSpPr>
            <a:spLocks noChangeShapeType="1"/>
          </p:cNvSpPr>
          <p:nvPr/>
        </p:nvSpPr>
        <p:spPr bwMode="auto">
          <a:xfrm flipH="1">
            <a:off x="2566988" y="2606675"/>
            <a:ext cx="4178300" cy="0"/>
          </a:xfrm>
          <a:prstGeom prst="line">
            <a:avLst/>
          </a:prstGeom>
          <a:noFill/>
          <a:ln w="38100">
            <a:solidFill>
              <a:srgbClr val="DDDDDD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5960" name="Text Box 24"/>
          <p:cNvSpPr txBox="1">
            <a:spLocks noChangeArrowheads="1"/>
          </p:cNvSpPr>
          <p:nvPr/>
        </p:nvSpPr>
        <p:spPr bwMode="auto">
          <a:xfrm>
            <a:off x="1958975" y="1511300"/>
            <a:ext cx="827088" cy="333375"/>
          </a:xfrm>
          <a:prstGeom prst="rect">
            <a:avLst/>
          </a:prstGeom>
          <a:solidFill>
            <a:srgbClr val="33CC33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68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AR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95961" name="Line 25"/>
          <p:cNvSpPr>
            <a:spLocks noChangeShapeType="1"/>
          </p:cNvSpPr>
          <p:nvPr/>
        </p:nvSpPr>
        <p:spPr bwMode="auto">
          <a:xfrm flipH="1" flipV="1">
            <a:off x="2368550" y="1265238"/>
            <a:ext cx="3175" cy="2286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5962" name="Line 26"/>
          <p:cNvSpPr>
            <a:spLocks noChangeShapeType="1"/>
          </p:cNvSpPr>
          <p:nvPr/>
        </p:nvSpPr>
        <p:spPr bwMode="auto">
          <a:xfrm flipH="1" flipV="1">
            <a:off x="2555875" y="1824038"/>
            <a:ext cx="15875" cy="793750"/>
          </a:xfrm>
          <a:prstGeom prst="line">
            <a:avLst/>
          </a:prstGeom>
          <a:noFill/>
          <a:ln w="38100">
            <a:solidFill>
              <a:srgbClr val="DDDDDD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5966" name="Text Box 30"/>
          <p:cNvSpPr txBox="1">
            <a:spLocks noChangeArrowheads="1"/>
          </p:cNvSpPr>
          <p:nvPr/>
        </p:nvSpPr>
        <p:spPr bwMode="auto">
          <a:xfrm>
            <a:off x="6169025" y="1525588"/>
            <a:ext cx="814388" cy="323850"/>
          </a:xfrm>
          <a:prstGeom prst="rect">
            <a:avLst/>
          </a:prstGeom>
          <a:solidFill>
            <a:srgbClr val="99CC00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68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DR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95967" name="Line 31"/>
          <p:cNvSpPr>
            <a:spLocks noChangeShapeType="1"/>
          </p:cNvSpPr>
          <p:nvPr/>
        </p:nvSpPr>
        <p:spPr bwMode="auto">
          <a:xfrm>
            <a:off x="6753225" y="1858963"/>
            <a:ext cx="0" cy="249237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5968" name="Text Box 32"/>
          <p:cNvSpPr txBox="1">
            <a:spLocks noChangeArrowheads="1"/>
          </p:cNvSpPr>
          <p:nvPr/>
        </p:nvSpPr>
        <p:spPr bwMode="auto">
          <a:xfrm>
            <a:off x="3768725" y="1444625"/>
            <a:ext cx="1308100" cy="763588"/>
          </a:xfrm>
          <a:prstGeom prst="rect">
            <a:avLst/>
          </a:prstGeom>
          <a:solidFill>
            <a:srgbClr val="99CC00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solidFill>
                  <a:schemeClr val="tx1"/>
                </a:solidFill>
                <a:ea typeface="宋体" panose="02010600030101010101" pitchFamily="2" charset="-122"/>
              </a:rPr>
              <a:t>主存</a:t>
            </a:r>
            <a:endParaRPr lang="zh-CN" altLang="en-US" sz="16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MM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95975" name="Line 39"/>
          <p:cNvSpPr>
            <a:spLocks noChangeShapeType="1"/>
          </p:cNvSpPr>
          <p:nvPr/>
        </p:nvSpPr>
        <p:spPr bwMode="auto">
          <a:xfrm flipH="1">
            <a:off x="6753225" y="2135188"/>
            <a:ext cx="1588" cy="471487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5976" name="Line 40"/>
          <p:cNvSpPr>
            <a:spLocks noChangeShapeType="1"/>
          </p:cNvSpPr>
          <p:nvPr/>
        </p:nvSpPr>
        <p:spPr bwMode="auto">
          <a:xfrm>
            <a:off x="7080250" y="2339975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5977" name="Line 41"/>
          <p:cNvSpPr>
            <a:spLocks noChangeShapeType="1"/>
          </p:cNvSpPr>
          <p:nvPr/>
        </p:nvSpPr>
        <p:spPr bwMode="auto">
          <a:xfrm>
            <a:off x="8080375" y="5222875"/>
            <a:ext cx="3746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5978" name="Line 42"/>
          <p:cNvSpPr>
            <a:spLocks noChangeShapeType="1"/>
          </p:cNvSpPr>
          <p:nvPr/>
        </p:nvSpPr>
        <p:spPr bwMode="auto">
          <a:xfrm>
            <a:off x="6745288" y="2606675"/>
            <a:ext cx="520700" cy="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5979" name="Line 43"/>
          <p:cNvSpPr>
            <a:spLocks noChangeShapeType="1"/>
          </p:cNvSpPr>
          <p:nvPr/>
        </p:nvSpPr>
        <p:spPr bwMode="auto">
          <a:xfrm>
            <a:off x="7259638" y="2592388"/>
            <a:ext cx="25400" cy="21844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5980" name="Text Box 44"/>
          <p:cNvSpPr txBox="1">
            <a:spLocks noChangeArrowheads="1"/>
          </p:cNvSpPr>
          <p:nvPr/>
        </p:nvSpPr>
        <p:spPr bwMode="auto">
          <a:xfrm>
            <a:off x="8077200" y="4511675"/>
            <a:ext cx="827088" cy="333375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68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TR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95981" name="Line 45"/>
          <p:cNvSpPr>
            <a:spLocks noChangeShapeType="1"/>
          </p:cNvSpPr>
          <p:nvPr/>
        </p:nvSpPr>
        <p:spPr bwMode="auto">
          <a:xfrm>
            <a:off x="7283450" y="4779963"/>
            <a:ext cx="765175" cy="127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95982" name="Line 46"/>
          <p:cNvSpPr>
            <a:spLocks noChangeShapeType="1"/>
          </p:cNvSpPr>
          <p:nvPr/>
        </p:nvSpPr>
        <p:spPr bwMode="auto">
          <a:xfrm flipH="1">
            <a:off x="7839075" y="4602163"/>
            <a:ext cx="249238" cy="4762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076825" y="40899"/>
            <a:ext cx="3966877" cy="44203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lIns="0" tIns="36000" rIns="0" bIns="36000" anchor="ctr" anchorCtr="1">
            <a:spAutoFit/>
          </a:bodyPr>
          <a:lstStyle/>
          <a:p>
            <a:r>
              <a:rPr lang="pt-BR" altLang="pt-BR" sz="240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SUB  (2000H),  1000H(R3)</a:t>
            </a:r>
            <a:endParaRPr lang="zh-CN" altLang="en-US" sz="2400">
              <a:solidFill>
                <a:schemeClr val="accent2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5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5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9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9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9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95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95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5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5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29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9" dur="1000" fill="hold"/>
                                        <p:tgtEl>
                                          <p:spTgt spid="29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295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58" grpId="0" animBg="1"/>
      <p:bldP spid="295958" grpId="1" animBg="1"/>
      <p:bldP spid="295975" grpId="0" animBg="1"/>
      <p:bldP spid="295976" grpId="0" animBg="1"/>
      <p:bldP spid="295977" grpId="0" animBg="1"/>
      <p:bldP spid="295978" grpId="0" animBg="1"/>
      <p:bldP spid="295979" grpId="0" animBg="1"/>
      <p:bldP spid="295980" grpId="0" animBg="1" autoUpdateAnimBg="0"/>
      <p:bldP spid="295981" grpId="0" animBg="1"/>
      <p:bldP spid="29598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67A77-3D80-4DA3-ABE2-D8D084A37823}" type="slidenum">
              <a:rPr lang="en-US" altLang="zh-CN"/>
            </a:fld>
            <a:endParaRPr lang="en-US" altLang="zh-CN"/>
          </a:p>
        </p:txBody>
      </p:sp>
      <p:sp>
        <p:nvSpPr>
          <p:cNvPr id="192551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取指令阶段微操作序列</a:t>
            </a:r>
            <a:endParaRPr lang="zh-CN" altLang="en-US"/>
          </a:p>
        </p:txBody>
      </p:sp>
      <p:sp>
        <p:nvSpPr>
          <p:cNvPr id="192516" name="Line 4"/>
          <p:cNvSpPr>
            <a:spLocks noChangeShapeType="1"/>
          </p:cNvSpPr>
          <p:nvPr/>
        </p:nvSpPr>
        <p:spPr bwMode="auto">
          <a:xfrm flipV="1">
            <a:off x="3649663" y="3167063"/>
            <a:ext cx="4762" cy="28257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92517" name="Line 5"/>
          <p:cNvSpPr>
            <a:spLocks noChangeShapeType="1"/>
          </p:cNvSpPr>
          <p:nvPr/>
        </p:nvSpPr>
        <p:spPr bwMode="auto">
          <a:xfrm flipV="1">
            <a:off x="3651250" y="2606675"/>
            <a:ext cx="0" cy="5715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92518" name="Line 6"/>
          <p:cNvSpPr>
            <a:spLocks noChangeShapeType="1"/>
          </p:cNvSpPr>
          <p:nvPr/>
        </p:nvSpPr>
        <p:spPr bwMode="auto">
          <a:xfrm flipH="1">
            <a:off x="2559050" y="2624138"/>
            <a:ext cx="1085850" cy="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92519" name="Text Box 7"/>
          <p:cNvSpPr txBox="1">
            <a:spLocks noChangeArrowheads="1"/>
          </p:cNvSpPr>
          <p:nvPr/>
        </p:nvSpPr>
        <p:spPr bwMode="auto">
          <a:xfrm>
            <a:off x="1970088" y="1524000"/>
            <a:ext cx="814387" cy="31750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AR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2520" name="Line 8"/>
          <p:cNvSpPr>
            <a:spLocks noChangeShapeType="1"/>
          </p:cNvSpPr>
          <p:nvPr/>
        </p:nvSpPr>
        <p:spPr bwMode="auto">
          <a:xfrm flipH="1" flipV="1">
            <a:off x="2379663" y="1270000"/>
            <a:ext cx="1587" cy="2413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92521" name="Line 9"/>
          <p:cNvSpPr>
            <a:spLocks noChangeShapeType="1"/>
          </p:cNvSpPr>
          <p:nvPr/>
        </p:nvSpPr>
        <p:spPr bwMode="auto">
          <a:xfrm flipV="1">
            <a:off x="2576513" y="1852613"/>
            <a:ext cx="0" cy="77152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92522" name="Text Box 10"/>
          <p:cNvSpPr txBox="1">
            <a:spLocks noChangeArrowheads="1"/>
          </p:cNvSpPr>
          <p:nvPr/>
        </p:nvSpPr>
        <p:spPr bwMode="auto">
          <a:xfrm>
            <a:off x="3413125" y="3430588"/>
            <a:ext cx="822325" cy="32385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/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PC 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2523" name="Line 11"/>
          <p:cNvSpPr>
            <a:spLocks noChangeShapeType="1"/>
          </p:cNvSpPr>
          <p:nvPr/>
        </p:nvSpPr>
        <p:spPr bwMode="auto">
          <a:xfrm flipV="1">
            <a:off x="4821238" y="636588"/>
            <a:ext cx="1587" cy="811212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92524" name="Line 12"/>
          <p:cNvSpPr>
            <a:spLocks noChangeShapeType="1"/>
          </p:cNvSpPr>
          <p:nvPr/>
        </p:nvSpPr>
        <p:spPr bwMode="auto">
          <a:xfrm>
            <a:off x="4814888" y="642938"/>
            <a:ext cx="1952625" cy="4762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92525" name="Line 13"/>
          <p:cNvSpPr>
            <a:spLocks noChangeShapeType="1"/>
          </p:cNvSpPr>
          <p:nvPr/>
        </p:nvSpPr>
        <p:spPr bwMode="auto">
          <a:xfrm flipH="1">
            <a:off x="6748463" y="633413"/>
            <a:ext cx="3175" cy="885825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92526" name="Text Box 14"/>
          <p:cNvSpPr txBox="1">
            <a:spLocks noChangeArrowheads="1"/>
          </p:cNvSpPr>
          <p:nvPr/>
        </p:nvSpPr>
        <p:spPr bwMode="auto">
          <a:xfrm>
            <a:off x="6169025" y="1525588"/>
            <a:ext cx="814388" cy="323850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68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DR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2527" name="Line 15"/>
          <p:cNvSpPr>
            <a:spLocks noChangeShapeType="1"/>
          </p:cNvSpPr>
          <p:nvPr/>
        </p:nvSpPr>
        <p:spPr bwMode="auto">
          <a:xfrm>
            <a:off x="6753225" y="1858963"/>
            <a:ext cx="0" cy="249237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92532" name="Text Box 20"/>
          <p:cNvSpPr txBox="1">
            <a:spLocks noChangeArrowheads="1"/>
          </p:cNvSpPr>
          <p:nvPr/>
        </p:nvSpPr>
        <p:spPr bwMode="auto">
          <a:xfrm>
            <a:off x="3768725" y="1444625"/>
            <a:ext cx="1308100" cy="763588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solidFill>
                  <a:schemeClr val="tx1"/>
                </a:solidFill>
                <a:ea typeface="宋体" panose="02010600030101010101" pitchFamily="2" charset="-122"/>
              </a:rPr>
              <a:t>主存</a:t>
            </a:r>
            <a:endParaRPr lang="zh-CN" altLang="en-US" sz="16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MM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2534" name="Line 22"/>
          <p:cNvSpPr>
            <a:spLocks noChangeShapeType="1"/>
          </p:cNvSpPr>
          <p:nvPr/>
        </p:nvSpPr>
        <p:spPr bwMode="auto">
          <a:xfrm flipV="1">
            <a:off x="2374900" y="411163"/>
            <a:ext cx="1657350" cy="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92535" name="Line 23"/>
          <p:cNvSpPr>
            <a:spLocks noChangeShapeType="1"/>
          </p:cNvSpPr>
          <p:nvPr/>
        </p:nvSpPr>
        <p:spPr bwMode="auto">
          <a:xfrm flipH="1" flipV="1">
            <a:off x="2373313" y="393700"/>
            <a:ext cx="6350" cy="847725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92536" name="Line 24"/>
          <p:cNvSpPr>
            <a:spLocks noChangeShapeType="1"/>
          </p:cNvSpPr>
          <p:nvPr/>
        </p:nvSpPr>
        <p:spPr bwMode="auto">
          <a:xfrm>
            <a:off x="4022725" y="406400"/>
            <a:ext cx="1588" cy="1042988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graphicFrame>
        <p:nvGraphicFramePr>
          <p:cNvPr id="192539" name="Object 27"/>
          <p:cNvGraphicFramePr>
            <a:graphicFrameLocks noChangeAspect="1"/>
          </p:cNvGraphicFramePr>
          <p:nvPr/>
        </p:nvGraphicFramePr>
        <p:xfrm>
          <a:off x="7018338" y="747713"/>
          <a:ext cx="1890712" cy="589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71" name="Visio" r:id="rId1" imgW="826135" imgH="2576195" progId="Visio.Drawing.11">
                  <p:embed/>
                </p:oleObj>
              </mc:Choice>
              <mc:Fallback>
                <p:oleObj name="Visio" r:id="rId1" imgW="826135" imgH="2576195" progId="Visio.Drawing.11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8338" y="747713"/>
                        <a:ext cx="1890712" cy="5894387"/>
                      </a:xfrm>
                      <a:prstGeom prst="rect">
                        <a:avLst/>
                      </a:prstGeom>
                      <a:solidFill>
                        <a:srgbClr val="6699FF"/>
                      </a:solidFill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45" name="Line 33"/>
          <p:cNvSpPr>
            <a:spLocks noChangeShapeType="1"/>
          </p:cNvSpPr>
          <p:nvPr/>
        </p:nvSpPr>
        <p:spPr bwMode="auto">
          <a:xfrm>
            <a:off x="1624013" y="1308100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92546" name="Line 34"/>
          <p:cNvSpPr>
            <a:spLocks noChangeShapeType="1"/>
          </p:cNvSpPr>
          <p:nvPr/>
        </p:nvSpPr>
        <p:spPr bwMode="auto">
          <a:xfrm flipH="1">
            <a:off x="4565650" y="873125"/>
            <a:ext cx="3175" cy="2524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92547" name="Line 35"/>
          <p:cNvSpPr>
            <a:spLocks noChangeShapeType="1"/>
          </p:cNvSpPr>
          <p:nvPr/>
        </p:nvSpPr>
        <p:spPr bwMode="auto">
          <a:xfrm>
            <a:off x="7191375" y="1682750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92548" name="Line 36"/>
          <p:cNvSpPr>
            <a:spLocks noChangeShapeType="1"/>
          </p:cNvSpPr>
          <p:nvPr/>
        </p:nvSpPr>
        <p:spPr bwMode="auto">
          <a:xfrm>
            <a:off x="4438650" y="3783013"/>
            <a:ext cx="4635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92550" name="Rectangle 38"/>
          <p:cNvSpPr>
            <a:spLocks noChangeArrowheads="1"/>
          </p:cNvSpPr>
          <p:nvPr/>
        </p:nvSpPr>
        <p:spPr bwMode="auto">
          <a:xfrm>
            <a:off x="5183188" y="4781550"/>
            <a:ext cx="1817687" cy="7143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2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2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9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2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2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19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19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C -0.01406 0.02129 -0.0493 0.09259 -0.08333 0.12801 C -0.11753 0.16319 -0.17968 0.19398 -0.20468 0.21134 " pathEditMode="relative" rAng="0" ptsTypes="aaa">
                                      <p:cBhvr>
                                        <p:cTn id="39" dur="1000" fill="hold"/>
                                        <p:tgtEl>
                                          <p:spTgt spid="1925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3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2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2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0"/>
                                        <p:tgtEl>
                                          <p:spTgt spid="19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19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3" presetClass="entr" presetSubtype="16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2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2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0"/>
                            </p:stCondLst>
                            <p:childTnLst>
                              <p:par>
                                <p:cTn id="65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6" dur="1000" fill="hold"/>
                                        <p:tgtEl>
                                          <p:spTgt spid="19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23" grpId="0" animBg="1"/>
      <p:bldP spid="192524" grpId="0" animBg="1"/>
      <p:bldP spid="192525" grpId="0" animBg="1"/>
      <p:bldP spid="192526" grpId="0" animBg="1" autoUpdateAnimBg="0"/>
      <p:bldP spid="192527" grpId="0" animBg="1"/>
      <p:bldP spid="192532" grpId="0" animBg="1"/>
      <p:bldP spid="192534" grpId="0" animBg="1"/>
      <p:bldP spid="192535" grpId="0" animBg="1"/>
      <p:bldP spid="192536" grpId="0" animBg="1"/>
      <p:bldP spid="192545" grpId="0" animBg="1"/>
      <p:bldP spid="192546" grpId="0" animBg="1"/>
      <p:bldP spid="192547" grpId="0" animBg="1"/>
      <p:bldP spid="192548" grpId="0" animBg="1"/>
      <p:bldP spid="192550" grpId="0" animBg="1"/>
      <p:bldP spid="192550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7EB3-9D52-43A5-A7FD-7CB2CEB9761B}" type="slidenum">
              <a:rPr lang="en-US" altLang="zh-CN"/>
            </a:fld>
            <a:endParaRPr lang="en-US" altLang="zh-CN"/>
          </a:p>
        </p:txBody>
      </p:sp>
      <p:sp>
        <p:nvSpPr>
          <p:cNvPr id="384002" name="Text Box 2"/>
          <p:cNvSpPr txBox="1">
            <a:spLocks noChangeArrowheads="1"/>
          </p:cNvSpPr>
          <p:nvPr/>
        </p:nvSpPr>
        <p:spPr bwMode="auto">
          <a:xfrm>
            <a:off x="4572000" y="1412875"/>
            <a:ext cx="1223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0"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形式地址</a:t>
            </a:r>
            <a:endParaRPr kumimoji="0" lang="zh-CN" altLang="en-US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4003" name="Text Box 3"/>
          <p:cNvSpPr txBox="1">
            <a:spLocks noChangeArrowheads="1"/>
          </p:cNvSpPr>
          <p:nvPr/>
        </p:nvSpPr>
        <p:spPr bwMode="auto">
          <a:xfrm>
            <a:off x="4572000" y="5445125"/>
            <a:ext cx="8747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位移量</a:t>
            </a:r>
            <a:endParaRPr kumimoji="0"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40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2"/>
                </a:solidFill>
              </a:rPr>
              <a:t>回顾：</a:t>
            </a:r>
            <a:r>
              <a:rPr lang="zh-CN" altLang="en-US"/>
              <a:t>变址寻址 </a:t>
            </a:r>
            <a:r>
              <a:rPr lang="en-US" altLang="zh-CN"/>
              <a:t>Indexing</a:t>
            </a:r>
            <a:endParaRPr lang="en-US" altLang="zh-CN"/>
          </a:p>
        </p:txBody>
      </p:sp>
      <p:sp>
        <p:nvSpPr>
          <p:cNvPr id="38400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2492375"/>
            <a:ext cx="4271963" cy="3960813"/>
          </a:xfrm>
        </p:spPr>
        <p:txBody>
          <a:bodyPr/>
          <a:lstStyle/>
          <a:p>
            <a:r>
              <a:rPr lang="en-US" altLang="zh-CN"/>
              <a:t>EA</a:t>
            </a:r>
            <a:r>
              <a:rPr lang="zh-CN" altLang="en-US"/>
              <a:t>＝</a:t>
            </a:r>
            <a:r>
              <a:rPr lang="en-US" altLang="zh-CN"/>
              <a:t>(Ri)</a:t>
            </a:r>
            <a:r>
              <a:rPr lang="zh-CN" altLang="en-US"/>
              <a:t>＋</a:t>
            </a:r>
            <a:r>
              <a:rPr lang="en-US" altLang="zh-CN"/>
              <a:t>D</a:t>
            </a:r>
            <a:endParaRPr lang="en-US" altLang="zh-CN"/>
          </a:p>
          <a:p>
            <a:pPr marL="387350" lvl="1" indent="152400"/>
            <a:r>
              <a:rPr lang="en-US" altLang="zh-CN"/>
              <a:t>Ri: </a:t>
            </a:r>
            <a:r>
              <a:rPr lang="zh-CN" altLang="en-US"/>
              <a:t>变址寄存器</a:t>
            </a:r>
            <a:endParaRPr lang="zh-CN" altLang="en-US"/>
          </a:p>
          <a:p>
            <a:pPr marL="387350" lvl="1" indent="152400"/>
            <a:r>
              <a:rPr lang="en-US" altLang="zh-CN"/>
              <a:t>D: </a:t>
            </a:r>
            <a:r>
              <a:rPr lang="zh-CN" altLang="en-US"/>
              <a:t>形式地址</a:t>
            </a:r>
            <a:endParaRPr lang="zh-CN" altLang="en-US"/>
          </a:p>
          <a:p>
            <a:pPr marL="387350" lvl="1" indent="152400"/>
            <a:r>
              <a:rPr lang="zh-CN" altLang="en-US"/>
              <a:t>需做一次加运算</a:t>
            </a:r>
            <a:endParaRPr lang="zh-CN" altLang="en-US"/>
          </a:p>
          <a:p>
            <a:pPr marL="387350" lvl="1" indent="152400"/>
            <a:endParaRPr lang="zh-CN" altLang="en-US"/>
          </a:p>
          <a:p>
            <a:r>
              <a:rPr lang="zh-CN" altLang="en-US"/>
              <a:t>应用</a:t>
            </a:r>
            <a:endParaRPr lang="zh-CN" altLang="en-US"/>
          </a:p>
          <a:p>
            <a:pPr marL="387350" lvl="1" indent="152400"/>
            <a:r>
              <a:rPr lang="zh-CN" altLang="en-US"/>
              <a:t>字符串处理、数组运算</a:t>
            </a:r>
            <a:br>
              <a:rPr lang="zh-CN" altLang="en-US"/>
            </a:br>
            <a:r>
              <a:rPr lang="zh-CN" altLang="en-US"/>
              <a:t>等成批数据处理</a:t>
            </a:r>
            <a:endParaRPr lang="zh-CN" altLang="en-US"/>
          </a:p>
        </p:txBody>
      </p:sp>
      <p:sp>
        <p:nvSpPr>
          <p:cNvPr id="384006" name="Text Box 6"/>
          <p:cNvSpPr txBox="1">
            <a:spLocks noChangeArrowheads="1"/>
          </p:cNvSpPr>
          <p:nvPr/>
        </p:nvSpPr>
        <p:spPr bwMode="auto">
          <a:xfrm>
            <a:off x="5508625" y="3933825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EA</a:t>
            </a:r>
            <a:endParaRPr kumimoji="0"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4007" name="Rectangle 7"/>
          <p:cNvSpPr>
            <a:spLocks noChangeArrowheads="1"/>
          </p:cNvSpPr>
          <p:nvPr/>
        </p:nvSpPr>
        <p:spPr bwMode="auto">
          <a:xfrm>
            <a:off x="4572000" y="1268413"/>
            <a:ext cx="1223963" cy="720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Ri</a:t>
            </a:r>
            <a:endParaRPr kumimoji="0" lang="en-US" altLang="zh-CN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4008" name="AutoShape 8"/>
          <p:cNvSpPr>
            <a:spLocks noChangeArrowheads="1"/>
          </p:cNvSpPr>
          <p:nvPr/>
        </p:nvSpPr>
        <p:spPr bwMode="auto">
          <a:xfrm>
            <a:off x="827088" y="1268413"/>
            <a:ext cx="1296987" cy="719137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OP</a:t>
            </a:r>
            <a:endParaRPr kumimoji="0" lang="en-US" altLang="zh-CN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4009" name="Rectangle 9"/>
          <p:cNvSpPr>
            <a:spLocks noChangeArrowheads="1"/>
          </p:cNvSpPr>
          <p:nvPr/>
        </p:nvSpPr>
        <p:spPr bwMode="auto">
          <a:xfrm>
            <a:off x="2124075" y="1268413"/>
            <a:ext cx="719138" cy="719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zh-CN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4010" name="Rectangle 10"/>
          <p:cNvSpPr>
            <a:spLocks noChangeArrowheads="1"/>
          </p:cNvSpPr>
          <p:nvPr/>
        </p:nvSpPr>
        <p:spPr bwMode="auto">
          <a:xfrm>
            <a:off x="2843213" y="1268413"/>
            <a:ext cx="865187" cy="719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  <a:endParaRPr kumimoji="0" lang="en-US" altLang="zh-CN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4011" name="Rectangle 11"/>
          <p:cNvSpPr>
            <a:spLocks noChangeArrowheads="1"/>
          </p:cNvSpPr>
          <p:nvPr/>
        </p:nvSpPr>
        <p:spPr bwMode="auto">
          <a:xfrm>
            <a:off x="4572000" y="1268413"/>
            <a:ext cx="1223963" cy="719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zh-CN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4012" name="Text Box 12"/>
          <p:cNvSpPr txBox="1">
            <a:spLocks noChangeArrowheads="1"/>
          </p:cNvSpPr>
          <p:nvPr/>
        </p:nvSpPr>
        <p:spPr bwMode="auto">
          <a:xfrm>
            <a:off x="4572000" y="1412875"/>
            <a:ext cx="1223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0"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endParaRPr kumimoji="0" lang="en-US" altLang="zh-CN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4013" name="Rectangle 13"/>
          <p:cNvSpPr>
            <a:spLocks noChangeArrowheads="1"/>
          </p:cNvSpPr>
          <p:nvPr/>
        </p:nvSpPr>
        <p:spPr bwMode="auto">
          <a:xfrm>
            <a:off x="6948488" y="2257425"/>
            <a:ext cx="1511300" cy="3024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4014" name="Line 14"/>
          <p:cNvSpPr>
            <a:spLocks noChangeShapeType="1"/>
          </p:cNvSpPr>
          <p:nvPr/>
        </p:nvSpPr>
        <p:spPr bwMode="auto">
          <a:xfrm>
            <a:off x="6948488" y="2762250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84015" name="Line 15"/>
          <p:cNvSpPr>
            <a:spLocks noChangeShapeType="1"/>
          </p:cNvSpPr>
          <p:nvPr/>
        </p:nvSpPr>
        <p:spPr bwMode="auto">
          <a:xfrm>
            <a:off x="6948488" y="3265488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84016" name="Line 16"/>
          <p:cNvSpPr>
            <a:spLocks noChangeShapeType="1"/>
          </p:cNvSpPr>
          <p:nvPr/>
        </p:nvSpPr>
        <p:spPr bwMode="auto">
          <a:xfrm>
            <a:off x="6948488" y="3770313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84017" name="Line 17"/>
          <p:cNvSpPr>
            <a:spLocks noChangeShapeType="1"/>
          </p:cNvSpPr>
          <p:nvPr/>
        </p:nvSpPr>
        <p:spPr bwMode="auto">
          <a:xfrm>
            <a:off x="6948488" y="4273550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84018" name="Line 18"/>
          <p:cNvSpPr>
            <a:spLocks noChangeShapeType="1"/>
          </p:cNvSpPr>
          <p:nvPr/>
        </p:nvSpPr>
        <p:spPr bwMode="auto">
          <a:xfrm>
            <a:off x="6948488" y="4778375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84019" name="Text Box 19"/>
          <p:cNvSpPr txBox="1">
            <a:spLocks noChangeArrowheads="1"/>
          </p:cNvSpPr>
          <p:nvPr/>
        </p:nvSpPr>
        <p:spPr bwMode="auto">
          <a:xfrm>
            <a:off x="7288213" y="3848100"/>
            <a:ext cx="874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操作数</a:t>
            </a:r>
            <a:endParaRPr kumimoji="0"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4020" name="Text Box 20"/>
          <p:cNvSpPr txBox="1">
            <a:spLocks noChangeArrowheads="1"/>
          </p:cNvSpPr>
          <p:nvPr/>
        </p:nvSpPr>
        <p:spPr bwMode="auto">
          <a:xfrm>
            <a:off x="7380288" y="1773238"/>
            <a:ext cx="606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MM</a:t>
            </a:r>
            <a:endParaRPr kumimoji="0" lang="en-US" altLang="zh-CN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4021" name="Rectangle 21"/>
          <p:cNvSpPr>
            <a:spLocks noChangeArrowheads="1"/>
          </p:cNvSpPr>
          <p:nvPr/>
        </p:nvSpPr>
        <p:spPr bwMode="auto">
          <a:xfrm>
            <a:off x="3708400" y="1268413"/>
            <a:ext cx="863600" cy="720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Ri</a:t>
            </a:r>
            <a:endParaRPr kumimoji="0" lang="en-US" altLang="zh-CN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4022" name="Rectangle 22"/>
          <p:cNvSpPr>
            <a:spLocks noChangeArrowheads="1"/>
          </p:cNvSpPr>
          <p:nvPr/>
        </p:nvSpPr>
        <p:spPr bwMode="auto">
          <a:xfrm>
            <a:off x="3851275" y="1412875"/>
            <a:ext cx="503238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Ri</a:t>
            </a:r>
            <a:endParaRPr kumimoji="0" lang="en-US" altLang="zh-CN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4023" name="Rectangle 23"/>
          <p:cNvSpPr>
            <a:spLocks noChangeArrowheads="1"/>
          </p:cNvSpPr>
          <p:nvPr/>
        </p:nvSpPr>
        <p:spPr bwMode="auto">
          <a:xfrm>
            <a:off x="4427538" y="5445125"/>
            <a:ext cx="18002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变址值</a:t>
            </a:r>
            <a:endParaRPr kumimoji="0" lang="zh-CN" altLang="en-US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4024" name="Line 24"/>
          <p:cNvSpPr>
            <a:spLocks noChangeShapeType="1"/>
          </p:cNvSpPr>
          <p:nvPr/>
        </p:nvSpPr>
        <p:spPr bwMode="auto">
          <a:xfrm>
            <a:off x="5076825" y="2060575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84025" name="Line 25"/>
          <p:cNvSpPr>
            <a:spLocks noChangeShapeType="1"/>
          </p:cNvSpPr>
          <p:nvPr/>
        </p:nvSpPr>
        <p:spPr bwMode="auto">
          <a:xfrm>
            <a:off x="5076825" y="371633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84026" name="Line 26"/>
          <p:cNvSpPr>
            <a:spLocks noChangeShapeType="1"/>
          </p:cNvSpPr>
          <p:nvPr/>
        </p:nvSpPr>
        <p:spPr bwMode="auto">
          <a:xfrm>
            <a:off x="5076825" y="458152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84027" name="Line 27"/>
          <p:cNvSpPr>
            <a:spLocks noChangeShapeType="1"/>
          </p:cNvSpPr>
          <p:nvPr/>
        </p:nvSpPr>
        <p:spPr bwMode="auto">
          <a:xfrm>
            <a:off x="5076825" y="458152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84028" name="AutoShape 28"/>
          <p:cNvSpPr>
            <a:spLocks noChangeArrowheads="1"/>
          </p:cNvSpPr>
          <p:nvPr/>
        </p:nvSpPr>
        <p:spPr bwMode="auto">
          <a:xfrm rot="16200000">
            <a:off x="5226844" y="3855244"/>
            <a:ext cx="1068387" cy="504825"/>
          </a:xfrm>
          <a:custGeom>
            <a:avLst/>
            <a:gdLst>
              <a:gd name="G0" fmla="+- 5648 0 0"/>
              <a:gd name="G1" fmla="+- 21600 0 5648"/>
              <a:gd name="G2" fmla="*/ 5648 1 2"/>
              <a:gd name="G3" fmla="+- 21600 0 G2"/>
              <a:gd name="G4" fmla="+/ 5648 21600 2"/>
              <a:gd name="G5" fmla="+/ G1 0 2"/>
              <a:gd name="G6" fmla="*/ 21600 21600 5648"/>
              <a:gd name="G7" fmla="*/ G6 1 2"/>
              <a:gd name="G8" fmla="+- 21600 0 G7"/>
              <a:gd name="G9" fmla="*/ 21600 1 2"/>
              <a:gd name="G10" fmla="+- 5648 0 G9"/>
              <a:gd name="G11" fmla="?: G10 G8 0"/>
              <a:gd name="G12" fmla="?: G10 G7 21600"/>
              <a:gd name="T0" fmla="*/ 18776 w 21600"/>
              <a:gd name="T1" fmla="*/ 10800 h 21600"/>
              <a:gd name="T2" fmla="*/ 10800 w 21600"/>
              <a:gd name="T3" fmla="*/ 21600 h 21600"/>
              <a:gd name="T4" fmla="*/ 2824 w 21600"/>
              <a:gd name="T5" fmla="*/ 10800 h 21600"/>
              <a:gd name="T6" fmla="*/ 10800 w 21600"/>
              <a:gd name="T7" fmla="*/ 0 h 21600"/>
              <a:gd name="T8" fmla="*/ 4624 w 21600"/>
              <a:gd name="T9" fmla="*/ 4624 h 21600"/>
              <a:gd name="T10" fmla="*/ 16976 w 21600"/>
              <a:gd name="T11" fmla="*/ 1697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648" y="21600"/>
                </a:lnTo>
                <a:lnTo>
                  <a:pt x="15952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kumimoji="0"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＋</a:t>
            </a:r>
            <a:endParaRPr kumimoji="0"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4029" name="Text Box 29"/>
          <p:cNvSpPr txBox="1">
            <a:spLocks noChangeArrowheads="1"/>
          </p:cNvSpPr>
          <p:nvPr/>
        </p:nvSpPr>
        <p:spPr bwMode="auto">
          <a:xfrm>
            <a:off x="5219700" y="2420938"/>
            <a:ext cx="1104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基准地址</a:t>
            </a:r>
            <a:endParaRPr kumimoji="0"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4030" name="Line 30"/>
          <p:cNvSpPr>
            <a:spLocks noChangeShapeType="1"/>
          </p:cNvSpPr>
          <p:nvPr/>
        </p:nvSpPr>
        <p:spPr bwMode="auto">
          <a:xfrm>
            <a:off x="5076825" y="2781300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84031" name="Line 31"/>
          <p:cNvSpPr>
            <a:spLocks noChangeShapeType="1"/>
          </p:cNvSpPr>
          <p:nvPr/>
        </p:nvSpPr>
        <p:spPr bwMode="auto">
          <a:xfrm>
            <a:off x="6011863" y="40767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84032" name="AutoShape 32"/>
          <p:cNvSpPr/>
          <p:nvPr/>
        </p:nvSpPr>
        <p:spPr bwMode="auto">
          <a:xfrm>
            <a:off x="6732588" y="3183612"/>
            <a:ext cx="215900" cy="419338"/>
          </a:xfrm>
          <a:prstGeom prst="leftBrace">
            <a:avLst>
              <a:gd name="adj1" fmla="val 41728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84033" name="Text Box 33"/>
          <p:cNvSpPr txBox="1">
            <a:spLocks noChangeArrowheads="1"/>
          </p:cNvSpPr>
          <p:nvPr/>
        </p:nvSpPr>
        <p:spPr bwMode="auto">
          <a:xfrm>
            <a:off x="5940425" y="3206750"/>
            <a:ext cx="8747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位移量</a:t>
            </a:r>
            <a:endParaRPr kumimoji="0"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4034" name="Line 34"/>
          <p:cNvSpPr>
            <a:spLocks noChangeShapeType="1"/>
          </p:cNvSpPr>
          <p:nvPr/>
        </p:nvSpPr>
        <p:spPr bwMode="auto">
          <a:xfrm>
            <a:off x="4140200" y="1989138"/>
            <a:ext cx="0" cy="3630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0CB6D-50C6-4CD9-9FE9-86D2AD406162}" type="slidenum">
              <a:rPr lang="en-US" altLang="zh-CN"/>
            </a:fld>
            <a:endParaRPr lang="en-US" altLang="zh-CN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变址寻址</a:t>
            </a:r>
            <a:endParaRPr lang="zh-CN" altLang="en-US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SUB  (2000H),  1000H(R3)</a:t>
            </a:r>
            <a:endParaRPr lang="en-US" altLang="zh-CN"/>
          </a:p>
        </p:txBody>
      </p:sp>
      <p:sp>
        <p:nvSpPr>
          <p:cNvPr id="300136" name="Rectangle 104"/>
          <p:cNvSpPr>
            <a:spLocks noChangeArrowheads="1"/>
          </p:cNvSpPr>
          <p:nvPr/>
        </p:nvSpPr>
        <p:spPr bwMode="auto">
          <a:xfrm>
            <a:off x="228600" y="4065588"/>
            <a:ext cx="4689475" cy="233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254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387350" indent="152400" defTabSz="4254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762000" indent="136525" defTabSz="4254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149350" indent="192405" defTabSz="425450">
              <a:spcBef>
                <a:spcPct val="20000"/>
              </a:spcBef>
              <a:buClr>
                <a:schemeClr val="tx2"/>
              </a:buClr>
              <a:buChar char="–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1536700" indent="167005" defTabSz="425450">
              <a:spcBef>
                <a:spcPct val="20000"/>
              </a:spcBef>
              <a:buClr>
                <a:schemeClr val="folHlink"/>
              </a:buClr>
              <a:buFont typeface="Times New Roman" panose="02020603050405020304" pitchFamily="18" charset="0"/>
              <a:buChar char="»"/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1993900" indent="167005" defTabSz="42545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 New Roman" panose="02020603050405020304" pitchFamily="18" charset="0"/>
              <a:buChar char="»"/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451100" indent="167005" defTabSz="42545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 New Roman" panose="02020603050405020304" pitchFamily="18" charset="0"/>
              <a:buChar char="»"/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2908300" indent="167005" defTabSz="42545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 New Roman" panose="02020603050405020304" pitchFamily="18" charset="0"/>
              <a:buChar char="»"/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365500" indent="167005" defTabSz="42545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 New Roman" panose="02020603050405020304" pitchFamily="18" charset="0"/>
              <a:buChar char="»"/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2800">
                <a:ea typeface="楷体" panose="02010609060101010101" pitchFamily="49" charset="-122"/>
              </a:rPr>
              <a:t>EA</a:t>
            </a:r>
            <a:r>
              <a:rPr lang="zh-CN" altLang="en-US" sz="2800">
                <a:ea typeface="楷体" panose="02010609060101010101" pitchFamily="49" charset="-122"/>
              </a:rPr>
              <a:t>＝</a:t>
            </a:r>
            <a:r>
              <a:rPr lang="en-US" altLang="zh-CN" sz="2800">
                <a:ea typeface="楷体" panose="02010609060101010101" pitchFamily="49" charset="-122"/>
              </a:rPr>
              <a:t>(R3)</a:t>
            </a:r>
            <a:r>
              <a:rPr lang="zh-CN" altLang="en-US" sz="2800">
                <a:ea typeface="楷体" panose="02010609060101010101" pitchFamily="49" charset="-122"/>
              </a:rPr>
              <a:t>＋</a:t>
            </a:r>
            <a:r>
              <a:rPr lang="en-US" altLang="zh-CN" sz="2800">
                <a:ea typeface="楷体" panose="02010609060101010101" pitchFamily="49" charset="-122"/>
              </a:rPr>
              <a:t>1000H</a:t>
            </a:r>
            <a:endParaRPr lang="en-US" altLang="zh-CN" sz="2800">
              <a:ea typeface="楷体" panose="02010609060101010101" pitchFamily="49" charset="-122"/>
            </a:endParaRPr>
          </a:p>
          <a:p>
            <a:pPr lvl="1"/>
            <a:r>
              <a:rPr lang="zh-CN" altLang="en-US" sz="2400">
                <a:ea typeface="楷体" panose="02010609060101010101" pitchFamily="49" charset="-122"/>
              </a:rPr>
              <a:t>先取</a:t>
            </a:r>
            <a:r>
              <a:rPr lang="en-US" altLang="zh-CN" sz="2400">
                <a:ea typeface="楷体" panose="02010609060101010101" pitchFamily="49" charset="-122"/>
              </a:rPr>
              <a:t>1000H </a:t>
            </a:r>
            <a:r>
              <a:rPr lang="zh-CN" altLang="en-US" sz="2400">
                <a:ea typeface="楷体" panose="02010609060101010101" pitchFamily="49" charset="-122"/>
              </a:rPr>
              <a:t>，然后和</a:t>
            </a:r>
            <a:r>
              <a:rPr lang="en-US" altLang="zh-CN" sz="2400">
                <a:ea typeface="楷体" panose="02010609060101010101" pitchFamily="49" charset="-122"/>
              </a:rPr>
              <a:t>R3</a:t>
            </a:r>
            <a:r>
              <a:rPr lang="zh-CN" altLang="en-US" sz="2400">
                <a:ea typeface="楷体" panose="02010609060101010101" pitchFamily="49" charset="-122"/>
              </a:rPr>
              <a:t>相加</a:t>
            </a:r>
            <a:endParaRPr lang="zh-CN" altLang="en-US" sz="2400">
              <a:ea typeface="楷体" panose="02010609060101010101" pitchFamily="49" charset="-122"/>
            </a:endParaRPr>
          </a:p>
        </p:txBody>
      </p:sp>
      <p:graphicFrame>
        <p:nvGraphicFramePr>
          <p:cNvPr id="300137" name="Group 105"/>
          <p:cNvGraphicFramePr>
            <a:graphicFrameLocks noGrp="1"/>
          </p:cNvGraphicFramePr>
          <p:nvPr/>
        </p:nvGraphicFramePr>
        <p:xfrm>
          <a:off x="847725" y="1985963"/>
          <a:ext cx="7645400" cy="1635125"/>
        </p:xfrm>
        <a:graphic>
          <a:graphicData uri="http://schemas.openxmlformats.org/drawingml/2006/table">
            <a:tbl>
              <a:tblPr/>
              <a:tblGrid>
                <a:gridCol w="977900"/>
                <a:gridCol w="836613"/>
                <a:gridCol w="869950"/>
                <a:gridCol w="500062"/>
                <a:gridCol w="722313"/>
                <a:gridCol w="25400"/>
                <a:gridCol w="508000"/>
                <a:gridCol w="723900"/>
                <a:gridCol w="568325"/>
                <a:gridCol w="674687"/>
                <a:gridCol w="566738"/>
                <a:gridCol w="671512"/>
              </a:tblGrid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15       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90805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9080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11   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 5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 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第一字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0100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101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000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110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011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/>
                </a:tc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第二字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1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0010 0000 0000 0000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第三字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1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0001 0000 0000 0000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37BCA-B48E-4C6F-9959-F1AD80603C88}" type="slidenum">
              <a:rPr lang="en-US" altLang="zh-CN"/>
            </a:fld>
            <a:endParaRPr lang="en-US" altLang="zh-CN"/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变址寻址</a:t>
            </a:r>
            <a:r>
              <a:rPr lang="en-US" altLang="zh-CN"/>
              <a:t>——</a:t>
            </a:r>
            <a:r>
              <a:rPr lang="zh-CN" altLang="en-US"/>
              <a:t>取目的操作数</a:t>
            </a:r>
            <a:endParaRPr lang="zh-CN" altLang="en-US"/>
          </a:p>
        </p:txBody>
      </p:sp>
      <p:sp>
        <p:nvSpPr>
          <p:cNvPr id="327684" name="Line 4"/>
          <p:cNvSpPr>
            <a:spLocks noChangeShapeType="1"/>
          </p:cNvSpPr>
          <p:nvPr/>
        </p:nvSpPr>
        <p:spPr bwMode="auto">
          <a:xfrm flipV="1">
            <a:off x="3649663" y="3167063"/>
            <a:ext cx="4762" cy="28257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7685" name="Line 5"/>
          <p:cNvSpPr>
            <a:spLocks noChangeShapeType="1"/>
          </p:cNvSpPr>
          <p:nvPr/>
        </p:nvSpPr>
        <p:spPr bwMode="auto">
          <a:xfrm flipV="1">
            <a:off x="3651250" y="2606675"/>
            <a:ext cx="0" cy="5715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7686" name="Line 6"/>
          <p:cNvSpPr>
            <a:spLocks noChangeShapeType="1"/>
          </p:cNvSpPr>
          <p:nvPr/>
        </p:nvSpPr>
        <p:spPr bwMode="auto">
          <a:xfrm flipH="1">
            <a:off x="2559050" y="2624138"/>
            <a:ext cx="1068388" cy="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7687" name="Text Box 7"/>
          <p:cNvSpPr txBox="1">
            <a:spLocks noChangeArrowheads="1"/>
          </p:cNvSpPr>
          <p:nvPr/>
        </p:nvSpPr>
        <p:spPr bwMode="auto">
          <a:xfrm>
            <a:off x="1970088" y="1524000"/>
            <a:ext cx="814387" cy="31750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AR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27688" name="Line 8"/>
          <p:cNvSpPr>
            <a:spLocks noChangeShapeType="1"/>
          </p:cNvSpPr>
          <p:nvPr/>
        </p:nvSpPr>
        <p:spPr bwMode="auto">
          <a:xfrm flipH="1" flipV="1">
            <a:off x="2370138" y="1252538"/>
            <a:ext cx="1587" cy="258762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7689" name="Line 9"/>
          <p:cNvSpPr>
            <a:spLocks noChangeShapeType="1"/>
          </p:cNvSpPr>
          <p:nvPr/>
        </p:nvSpPr>
        <p:spPr bwMode="auto">
          <a:xfrm flipV="1">
            <a:off x="2574925" y="1870075"/>
            <a:ext cx="4763" cy="754063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7690" name="Text Box 10"/>
          <p:cNvSpPr txBox="1">
            <a:spLocks noChangeArrowheads="1"/>
          </p:cNvSpPr>
          <p:nvPr/>
        </p:nvSpPr>
        <p:spPr bwMode="auto">
          <a:xfrm>
            <a:off x="3413125" y="3430588"/>
            <a:ext cx="822325" cy="32385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/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PC 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27691" name="Line 11"/>
          <p:cNvSpPr>
            <a:spLocks noChangeShapeType="1"/>
          </p:cNvSpPr>
          <p:nvPr/>
        </p:nvSpPr>
        <p:spPr bwMode="auto">
          <a:xfrm>
            <a:off x="3060700" y="3194050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7692" name="Line 12"/>
          <p:cNvSpPr>
            <a:spLocks noChangeShapeType="1"/>
          </p:cNvSpPr>
          <p:nvPr/>
        </p:nvSpPr>
        <p:spPr bwMode="auto">
          <a:xfrm>
            <a:off x="3009900" y="1800225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7693" name="Rectangle 13"/>
          <p:cNvSpPr>
            <a:spLocks noChangeArrowheads="1"/>
          </p:cNvSpPr>
          <p:nvPr/>
        </p:nvSpPr>
        <p:spPr bwMode="auto">
          <a:xfrm>
            <a:off x="1995488" y="4051300"/>
            <a:ext cx="5300662" cy="2752725"/>
          </a:xfrm>
          <a:prstGeom prst="rect">
            <a:avLst/>
          </a:prstGeom>
          <a:solidFill>
            <a:srgbClr val="E8EEF7"/>
          </a:solidFill>
          <a:ln w="9525" algn="ctr">
            <a:solidFill>
              <a:srgbClr val="4979C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>
                <a:solidFill>
                  <a:srgbClr val="000000"/>
                </a:solidFill>
              </a:rPr>
              <a:t>DOF</a:t>
            </a:r>
            <a:endParaRPr lang="en-US" altLang="zh-CN" sz="2000">
              <a:solidFill>
                <a:srgbClr val="000000"/>
              </a:solidFill>
            </a:endParaRPr>
          </a:p>
          <a:p>
            <a:pPr algn="just"/>
            <a:r>
              <a:rPr lang="en-US" altLang="zh-CN" sz="2000">
                <a:solidFill>
                  <a:srgbClr val="000000"/>
                </a:solidFill>
              </a:rPr>
              <a:t>T0	PCoe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ARce</a:t>
            </a:r>
            <a:endParaRPr lang="en-US" altLang="zh-CN" sz="2000">
              <a:solidFill>
                <a:srgbClr val="000000"/>
              </a:solidFill>
            </a:endParaRPr>
          </a:p>
          <a:p>
            <a:pPr algn="just"/>
            <a:r>
              <a:rPr lang="en-US" altLang="zh-CN" sz="2000">
                <a:solidFill>
                  <a:srgbClr val="000000"/>
                </a:solidFill>
              </a:rPr>
              <a:t>T1	ARoe′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RD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DRce′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PCinc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T2	DRoe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T3	GRSoe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ADD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SVce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T4	Soe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ARce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T5	ARoe′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RD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DRce′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T6	DRoe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T7	1→EXE</a:t>
            </a:r>
            <a:endParaRPr lang="fr-FR" altLang="zh-CN" sz="2000">
              <a:solidFill>
                <a:srgbClr val="000000"/>
              </a:solidFill>
            </a:endParaRPr>
          </a:p>
        </p:txBody>
      </p:sp>
      <p:sp>
        <p:nvSpPr>
          <p:cNvPr id="327694" name="Rectangle 14"/>
          <p:cNvSpPr>
            <a:spLocks noChangeArrowheads="1"/>
          </p:cNvSpPr>
          <p:nvPr/>
        </p:nvSpPr>
        <p:spPr bwMode="auto">
          <a:xfrm>
            <a:off x="2809875" y="4365724"/>
            <a:ext cx="1663700" cy="30777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 sz="2000">
              <a:ea typeface="仿宋" panose="02010609060101010101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76825" y="40899"/>
            <a:ext cx="3966877" cy="44203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lIns="0" tIns="36000" rIns="0" bIns="36000" anchor="ctr" anchorCtr="1">
            <a:spAutoFit/>
          </a:bodyPr>
          <a:lstStyle/>
          <a:p>
            <a:r>
              <a:rPr lang="pt-BR" altLang="pt-BR" sz="240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SUB  (2000H),  1000H(R3)</a:t>
            </a:r>
            <a:endParaRPr lang="zh-CN" altLang="en-US" sz="2400">
              <a:solidFill>
                <a:schemeClr val="accent2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2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7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7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32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32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32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7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7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327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2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8" dur="1000" fill="hold"/>
                                        <p:tgtEl>
                                          <p:spTgt spid="32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4" grpId="0" animBg="1"/>
      <p:bldP spid="327685" grpId="0" animBg="1"/>
      <p:bldP spid="327686" grpId="0" animBg="1"/>
      <p:bldP spid="327687" grpId="0" animBg="1" autoUpdateAnimBg="0"/>
      <p:bldP spid="327688" grpId="0" animBg="1"/>
      <p:bldP spid="327689" grpId="0" animBg="1"/>
      <p:bldP spid="327690" grpId="0" animBg="1" autoUpdateAnimBg="0"/>
      <p:bldP spid="327691" grpId="0" animBg="1"/>
      <p:bldP spid="327692" grpId="0" animBg="1"/>
      <p:bldP spid="327694" grpId="0" animBg="1"/>
      <p:bldP spid="327694" grpId="1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07583-385F-4112-B31C-84034E517317}" type="slidenum">
              <a:rPr lang="en-US" altLang="zh-CN"/>
            </a:fld>
            <a:endParaRPr lang="en-US" altLang="zh-CN"/>
          </a:p>
        </p:txBody>
      </p:sp>
      <p:sp>
        <p:nvSpPr>
          <p:cNvPr id="328706" name="Rectangle 2"/>
          <p:cNvSpPr>
            <a:spLocks noChangeArrowheads="1"/>
          </p:cNvSpPr>
          <p:nvPr/>
        </p:nvSpPr>
        <p:spPr bwMode="auto">
          <a:xfrm>
            <a:off x="1998663" y="4059238"/>
            <a:ext cx="5175250" cy="2752725"/>
          </a:xfrm>
          <a:prstGeom prst="rect">
            <a:avLst/>
          </a:prstGeom>
          <a:solidFill>
            <a:srgbClr val="E8EEF7"/>
          </a:solidFill>
          <a:ln w="9525" algn="ctr">
            <a:solidFill>
              <a:srgbClr val="4979C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>
                <a:solidFill>
                  <a:srgbClr val="000000"/>
                </a:solidFill>
              </a:rPr>
              <a:t>DOF</a:t>
            </a:r>
            <a:endParaRPr lang="en-US" altLang="zh-CN" sz="2000">
              <a:solidFill>
                <a:srgbClr val="000000"/>
              </a:solidFill>
            </a:endParaRPr>
          </a:p>
          <a:p>
            <a:pPr algn="just"/>
            <a:r>
              <a:rPr lang="en-US" altLang="zh-CN" sz="2000">
                <a:solidFill>
                  <a:srgbClr val="000000"/>
                </a:solidFill>
              </a:rPr>
              <a:t>T0	PCoe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ARce</a:t>
            </a:r>
            <a:endParaRPr lang="en-US" altLang="zh-CN" sz="2000">
              <a:solidFill>
                <a:srgbClr val="000000"/>
              </a:solidFill>
            </a:endParaRPr>
          </a:p>
          <a:p>
            <a:pPr algn="just"/>
            <a:r>
              <a:rPr lang="en-US" altLang="zh-CN" sz="2000">
                <a:solidFill>
                  <a:srgbClr val="000000"/>
                </a:solidFill>
              </a:rPr>
              <a:t>T1	ARoe′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RD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DRce′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PCinc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T2	DRoe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T3	GRSoe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ADD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SVce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T4	Soe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ARce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T5	ARoe′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RD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DRce′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T6	DRoe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T7	1→EXE</a:t>
            </a:r>
            <a:endParaRPr lang="fr-FR" altLang="zh-CN" sz="2000">
              <a:solidFill>
                <a:srgbClr val="000000"/>
              </a:solidFill>
            </a:endParaRPr>
          </a:p>
        </p:txBody>
      </p:sp>
      <p:sp>
        <p:nvSpPr>
          <p:cNvPr id="328708" name="Rectangle 4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变址寻址</a:t>
            </a:r>
            <a:r>
              <a:rPr lang="en-US" altLang="zh-CN"/>
              <a:t>——</a:t>
            </a:r>
            <a:r>
              <a:rPr lang="zh-CN" altLang="en-US"/>
              <a:t>取目的操作数</a:t>
            </a:r>
            <a:endParaRPr lang="zh-CN" altLang="en-US"/>
          </a:p>
        </p:txBody>
      </p:sp>
      <p:sp>
        <p:nvSpPr>
          <p:cNvPr id="328709" name="Line 5"/>
          <p:cNvSpPr>
            <a:spLocks noChangeShapeType="1"/>
          </p:cNvSpPr>
          <p:nvPr/>
        </p:nvSpPr>
        <p:spPr bwMode="auto">
          <a:xfrm flipV="1">
            <a:off x="3649663" y="3167063"/>
            <a:ext cx="4762" cy="28257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8710" name="Line 6"/>
          <p:cNvSpPr>
            <a:spLocks noChangeShapeType="1"/>
          </p:cNvSpPr>
          <p:nvPr/>
        </p:nvSpPr>
        <p:spPr bwMode="auto">
          <a:xfrm flipV="1">
            <a:off x="3651250" y="2606675"/>
            <a:ext cx="0" cy="57150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8711" name="Line 7"/>
          <p:cNvSpPr>
            <a:spLocks noChangeShapeType="1"/>
          </p:cNvSpPr>
          <p:nvPr/>
        </p:nvSpPr>
        <p:spPr bwMode="auto">
          <a:xfrm flipH="1">
            <a:off x="2559050" y="2624138"/>
            <a:ext cx="1085850" cy="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8712" name="Text Box 8"/>
          <p:cNvSpPr txBox="1">
            <a:spLocks noChangeArrowheads="1"/>
          </p:cNvSpPr>
          <p:nvPr/>
        </p:nvSpPr>
        <p:spPr bwMode="auto">
          <a:xfrm>
            <a:off x="1970088" y="1524000"/>
            <a:ext cx="814387" cy="31750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AR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28713" name="Line 9"/>
          <p:cNvSpPr>
            <a:spLocks noChangeShapeType="1"/>
          </p:cNvSpPr>
          <p:nvPr/>
        </p:nvSpPr>
        <p:spPr bwMode="auto">
          <a:xfrm flipH="1" flipV="1">
            <a:off x="2379663" y="1270000"/>
            <a:ext cx="1587" cy="2413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8714" name="Line 10"/>
          <p:cNvSpPr>
            <a:spLocks noChangeShapeType="1"/>
          </p:cNvSpPr>
          <p:nvPr/>
        </p:nvSpPr>
        <p:spPr bwMode="auto">
          <a:xfrm flipV="1">
            <a:off x="2576513" y="1852613"/>
            <a:ext cx="12700" cy="7715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8715" name="Text Box 11"/>
          <p:cNvSpPr txBox="1">
            <a:spLocks noChangeArrowheads="1"/>
          </p:cNvSpPr>
          <p:nvPr/>
        </p:nvSpPr>
        <p:spPr bwMode="auto">
          <a:xfrm>
            <a:off x="3413125" y="3430588"/>
            <a:ext cx="822325" cy="32385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/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PC 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28716" name="Line 12"/>
          <p:cNvSpPr>
            <a:spLocks noChangeShapeType="1"/>
          </p:cNvSpPr>
          <p:nvPr/>
        </p:nvSpPr>
        <p:spPr bwMode="auto">
          <a:xfrm flipV="1">
            <a:off x="4821238" y="636588"/>
            <a:ext cx="1587" cy="811212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8717" name="Line 13"/>
          <p:cNvSpPr>
            <a:spLocks noChangeShapeType="1"/>
          </p:cNvSpPr>
          <p:nvPr/>
        </p:nvSpPr>
        <p:spPr bwMode="auto">
          <a:xfrm>
            <a:off x="4814888" y="642938"/>
            <a:ext cx="1952625" cy="4762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8718" name="Line 14"/>
          <p:cNvSpPr>
            <a:spLocks noChangeShapeType="1"/>
          </p:cNvSpPr>
          <p:nvPr/>
        </p:nvSpPr>
        <p:spPr bwMode="auto">
          <a:xfrm flipH="1">
            <a:off x="6748463" y="633413"/>
            <a:ext cx="3175" cy="885825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6169025" y="1525588"/>
            <a:ext cx="814388" cy="323850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68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DR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28720" name="Line 16"/>
          <p:cNvSpPr>
            <a:spLocks noChangeShapeType="1"/>
          </p:cNvSpPr>
          <p:nvPr/>
        </p:nvSpPr>
        <p:spPr bwMode="auto">
          <a:xfrm>
            <a:off x="6757988" y="1858963"/>
            <a:ext cx="0" cy="249237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8721" name="Text Box 17"/>
          <p:cNvSpPr txBox="1">
            <a:spLocks noChangeArrowheads="1"/>
          </p:cNvSpPr>
          <p:nvPr/>
        </p:nvSpPr>
        <p:spPr bwMode="auto">
          <a:xfrm>
            <a:off x="3768725" y="1444625"/>
            <a:ext cx="1308100" cy="763588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solidFill>
                  <a:schemeClr val="tx1"/>
                </a:solidFill>
                <a:ea typeface="宋体" panose="02010600030101010101" pitchFamily="2" charset="-122"/>
              </a:rPr>
              <a:t>主存</a:t>
            </a:r>
            <a:endParaRPr lang="zh-CN" altLang="en-US" sz="16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MM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28722" name="Line 18"/>
          <p:cNvSpPr>
            <a:spLocks noChangeShapeType="1"/>
          </p:cNvSpPr>
          <p:nvPr/>
        </p:nvSpPr>
        <p:spPr bwMode="auto">
          <a:xfrm flipV="1">
            <a:off x="2374900" y="411163"/>
            <a:ext cx="1657350" cy="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8723" name="Line 19"/>
          <p:cNvSpPr>
            <a:spLocks noChangeShapeType="1"/>
          </p:cNvSpPr>
          <p:nvPr/>
        </p:nvSpPr>
        <p:spPr bwMode="auto">
          <a:xfrm flipH="1" flipV="1">
            <a:off x="2373313" y="393700"/>
            <a:ext cx="6350" cy="847725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8724" name="Line 20"/>
          <p:cNvSpPr>
            <a:spLocks noChangeShapeType="1"/>
          </p:cNvSpPr>
          <p:nvPr/>
        </p:nvSpPr>
        <p:spPr bwMode="auto">
          <a:xfrm>
            <a:off x="4022725" y="406400"/>
            <a:ext cx="1588" cy="1042988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8725" name="Line 21"/>
          <p:cNvSpPr>
            <a:spLocks noChangeShapeType="1"/>
          </p:cNvSpPr>
          <p:nvPr/>
        </p:nvSpPr>
        <p:spPr bwMode="auto">
          <a:xfrm>
            <a:off x="1624013" y="1308100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8726" name="Line 22"/>
          <p:cNvSpPr>
            <a:spLocks noChangeShapeType="1"/>
          </p:cNvSpPr>
          <p:nvPr/>
        </p:nvSpPr>
        <p:spPr bwMode="auto">
          <a:xfrm>
            <a:off x="4562475" y="809625"/>
            <a:ext cx="1588" cy="3238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8727" name="Line 23"/>
          <p:cNvSpPr>
            <a:spLocks noChangeShapeType="1"/>
          </p:cNvSpPr>
          <p:nvPr/>
        </p:nvSpPr>
        <p:spPr bwMode="auto">
          <a:xfrm>
            <a:off x="7191375" y="1682750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8728" name="Line 24"/>
          <p:cNvSpPr>
            <a:spLocks noChangeShapeType="1"/>
          </p:cNvSpPr>
          <p:nvPr/>
        </p:nvSpPr>
        <p:spPr bwMode="auto">
          <a:xfrm>
            <a:off x="4430713" y="3778250"/>
            <a:ext cx="4635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8729" name="Rectangle 25"/>
          <p:cNvSpPr>
            <a:spLocks noChangeArrowheads="1"/>
          </p:cNvSpPr>
          <p:nvPr/>
        </p:nvSpPr>
        <p:spPr bwMode="auto">
          <a:xfrm>
            <a:off x="2809875" y="4685605"/>
            <a:ext cx="3759200" cy="30777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 sz="2000">
              <a:ea typeface="仿宋" panose="02010609060101010101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076825" y="40899"/>
            <a:ext cx="3966877" cy="44203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lIns="0" tIns="36000" rIns="0" bIns="36000" anchor="ctr" anchorCtr="1">
            <a:spAutoFit/>
          </a:bodyPr>
          <a:lstStyle/>
          <a:p>
            <a:r>
              <a:rPr lang="pt-BR" altLang="pt-BR" sz="240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SUB  (2000H),  1000H(R3)</a:t>
            </a:r>
            <a:endParaRPr lang="zh-CN" altLang="en-US" sz="2400">
              <a:solidFill>
                <a:schemeClr val="accent2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8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8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2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2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8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8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32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32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2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2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500"/>
                            </p:stCondLst>
                            <p:childTnLst>
                              <p:par>
                                <p:cTn id="43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8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8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1000"/>
                                        <p:tgtEl>
                                          <p:spTgt spid="32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32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000"/>
                            </p:stCondLst>
                            <p:childTnLst>
                              <p:par>
                                <p:cTn id="56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28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28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500"/>
                            </p:stCondLst>
                            <p:childTnLst>
                              <p:par>
                                <p:cTn id="64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5" dur="1000" fill="hold"/>
                                        <p:tgtEl>
                                          <p:spTgt spid="32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16" grpId="0" animBg="1"/>
      <p:bldP spid="328717" grpId="0" animBg="1"/>
      <p:bldP spid="328718" grpId="0" animBg="1"/>
      <p:bldP spid="328719" grpId="0" animBg="1" autoUpdateAnimBg="0"/>
      <p:bldP spid="328720" grpId="0" animBg="1"/>
      <p:bldP spid="328721" grpId="0" animBg="1"/>
      <p:bldP spid="328722" grpId="0" animBg="1"/>
      <p:bldP spid="328723" grpId="0" animBg="1"/>
      <p:bldP spid="328724" grpId="0" animBg="1"/>
      <p:bldP spid="328725" grpId="0" animBg="1"/>
      <p:bldP spid="328726" grpId="0" animBg="1"/>
      <p:bldP spid="328727" grpId="0" animBg="1"/>
      <p:bldP spid="328728" grpId="0" animBg="1"/>
      <p:bldP spid="328729" grpId="0" animBg="1"/>
      <p:bldP spid="328729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C0CA4-9B20-4B87-BA4A-F5648707CC9B}" type="slidenum">
              <a:rPr lang="en-US" altLang="zh-CN"/>
            </a:fld>
            <a:endParaRPr lang="en-US" altLang="zh-CN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变址寻址</a:t>
            </a:r>
            <a:r>
              <a:rPr lang="en-US" altLang="zh-CN"/>
              <a:t>——</a:t>
            </a:r>
            <a:r>
              <a:rPr lang="zh-CN" altLang="en-US"/>
              <a:t>取目的操作数</a:t>
            </a:r>
            <a:endParaRPr lang="zh-CN" altLang="en-US"/>
          </a:p>
        </p:txBody>
      </p:sp>
      <p:sp>
        <p:nvSpPr>
          <p:cNvPr id="329732" name="Line 4"/>
          <p:cNvSpPr>
            <a:spLocks noChangeShapeType="1"/>
          </p:cNvSpPr>
          <p:nvPr/>
        </p:nvSpPr>
        <p:spPr bwMode="auto">
          <a:xfrm flipV="1">
            <a:off x="3649663" y="3167063"/>
            <a:ext cx="4762" cy="28257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9733" name="Line 5"/>
          <p:cNvSpPr>
            <a:spLocks noChangeShapeType="1"/>
          </p:cNvSpPr>
          <p:nvPr/>
        </p:nvSpPr>
        <p:spPr bwMode="auto">
          <a:xfrm flipV="1">
            <a:off x="3651250" y="2606675"/>
            <a:ext cx="0" cy="57150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9734" name="Line 6"/>
          <p:cNvSpPr>
            <a:spLocks noChangeShapeType="1"/>
          </p:cNvSpPr>
          <p:nvPr/>
        </p:nvSpPr>
        <p:spPr bwMode="auto">
          <a:xfrm flipH="1">
            <a:off x="2559050" y="2624138"/>
            <a:ext cx="1077913" cy="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9735" name="Text Box 7"/>
          <p:cNvSpPr txBox="1">
            <a:spLocks noChangeArrowheads="1"/>
          </p:cNvSpPr>
          <p:nvPr/>
        </p:nvSpPr>
        <p:spPr bwMode="auto">
          <a:xfrm>
            <a:off x="1970088" y="1524000"/>
            <a:ext cx="814387" cy="31750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AR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29736" name="Line 8"/>
          <p:cNvSpPr>
            <a:spLocks noChangeShapeType="1"/>
          </p:cNvSpPr>
          <p:nvPr/>
        </p:nvSpPr>
        <p:spPr bwMode="auto">
          <a:xfrm flipH="1" flipV="1">
            <a:off x="2370138" y="1270000"/>
            <a:ext cx="1587" cy="2413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9737" name="Line 9"/>
          <p:cNvSpPr>
            <a:spLocks noChangeShapeType="1"/>
          </p:cNvSpPr>
          <p:nvPr/>
        </p:nvSpPr>
        <p:spPr bwMode="auto">
          <a:xfrm flipV="1">
            <a:off x="2576513" y="1852613"/>
            <a:ext cx="12700" cy="7715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9738" name="Text Box 10"/>
          <p:cNvSpPr txBox="1">
            <a:spLocks noChangeArrowheads="1"/>
          </p:cNvSpPr>
          <p:nvPr/>
        </p:nvSpPr>
        <p:spPr bwMode="auto">
          <a:xfrm>
            <a:off x="3413125" y="3430588"/>
            <a:ext cx="822325" cy="32385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/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PC 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29739" name="Line 11"/>
          <p:cNvSpPr>
            <a:spLocks noChangeShapeType="1"/>
          </p:cNvSpPr>
          <p:nvPr/>
        </p:nvSpPr>
        <p:spPr bwMode="auto">
          <a:xfrm flipV="1">
            <a:off x="4821238" y="636588"/>
            <a:ext cx="1587" cy="811212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9740" name="Line 12"/>
          <p:cNvSpPr>
            <a:spLocks noChangeShapeType="1"/>
          </p:cNvSpPr>
          <p:nvPr/>
        </p:nvSpPr>
        <p:spPr bwMode="auto">
          <a:xfrm>
            <a:off x="4814888" y="642938"/>
            <a:ext cx="1952625" cy="4762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9741" name="Line 13"/>
          <p:cNvSpPr>
            <a:spLocks noChangeShapeType="1"/>
          </p:cNvSpPr>
          <p:nvPr/>
        </p:nvSpPr>
        <p:spPr bwMode="auto">
          <a:xfrm flipH="1">
            <a:off x="6748463" y="633413"/>
            <a:ext cx="3175" cy="8858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9742" name="Text Box 14"/>
          <p:cNvSpPr txBox="1">
            <a:spLocks noChangeArrowheads="1"/>
          </p:cNvSpPr>
          <p:nvPr/>
        </p:nvSpPr>
        <p:spPr bwMode="auto">
          <a:xfrm>
            <a:off x="6169025" y="1525588"/>
            <a:ext cx="814388" cy="323850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68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DR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29743" name="Line 15"/>
          <p:cNvSpPr>
            <a:spLocks noChangeShapeType="1"/>
          </p:cNvSpPr>
          <p:nvPr/>
        </p:nvSpPr>
        <p:spPr bwMode="auto">
          <a:xfrm>
            <a:off x="6750050" y="1858963"/>
            <a:ext cx="0" cy="249237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9744" name="Text Box 16"/>
          <p:cNvSpPr txBox="1">
            <a:spLocks noChangeArrowheads="1"/>
          </p:cNvSpPr>
          <p:nvPr/>
        </p:nvSpPr>
        <p:spPr bwMode="auto">
          <a:xfrm>
            <a:off x="3768725" y="1444625"/>
            <a:ext cx="1308100" cy="763588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solidFill>
                  <a:schemeClr val="tx1"/>
                </a:solidFill>
                <a:ea typeface="宋体" panose="02010600030101010101" pitchFamily="2" charset="-122"/>
              </a:rPr>
              <a:t>主存</a:t>
            </a:r>
            <a:endParaRPr lang="zh-CN" altLang="en-US" sz="16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MM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29745" name="Line 17"/>
          <p:cNvSpPr>
            <a:spLocks noChangeShapeType="1"/>
          </p:cNvSpPr>
          <p:nvPr/>
        </p:nvSpPr>
        <p:spPr bwMode="auto">
          <a:xfrm flipV="1">
            <a:off x="2374900" y="411163"/>
            <a:ext cx="1657350" cy="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9746" name="Line 18"/>
          <p:cNvSpPr>
            <a:spLocks noChangeShapeType="1"/>
          </p:cNvSpPr>
          <p:nvPr/>
        </p:nvSpPr>
        <p:spPr bwMode="auto">
          <a:xfrm flipH="1" flipV="1">
            <a:off x="2373313" y="393700"/>
            <a:ext cx="6350" cy="8477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9747" name="Line 19"/>
          <p:cNvSpPr>
            <a:spLocks noChangeShapeType="1"/>
          </p:cNvSpPr>
          <p:nvPr/>
        </p:nvSpPr>
        <p:spPr bwMode="auto">
          <a:xfrm>
            <a:off x="4022725" y="406400"/>
            <a:ext cx="1588" cy="1042988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9748" name="Line 20"/>
          <p:cNvSpPr>
            <a:spLocks noChangeShapeType="1"/>
          </p:cNvSpPr>
          <p:nvPr/>
        </p:nvSpPr>
        <p:spPr bwMode="auto">
          <a:xfrm>
            <a:off x="7080250" y="2339975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9749" name="Rectangle 21"/>
          <p:cNvSpPr>
            <a:spLocks noChangeArrowheads="1"/>
          </p:cNvSpPr>
          <p:nvPr/>
        </p:nvSpPr>
        <p:spPr bwMode="auto">
          <a:xfrm>
            <a:off x="112713" y="3992563"/>
            <a:ext cx="4552950" cy="2752725"/>
          </a:xfrm>
          <a:prstGeom prst="rect">
            <a:avLst/>
          </a:prstGeom>
          <a:solidFill>
            <a:srgbClr val="E8EEF7"/>
          </a:solidFill>
          <a:ln w="9525" algn="ctr">
            <a:solidFill>
              <a:srgbClr val="4979C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>
                <a:solidFill>
                  <a:srgbClr val="000000"/>
                </a:solidFill>
              </a:rPr>
              <a:t>DOF</a:t>
            </a:r>
            <a:endParaRPr lang="en-US" altLang="zh-CN" sz="2000">
              <a:solidFill>
                <a:srgbClr val="000000"/>
              </a:solidFill>
            </a:endParaRPr>
          </a:p>
          <a:p>
            <a:pPr algn="just"/>
            <a:r>
              <a:rPr lang="en-US" altLang="zh-CN" sz="2000">
                <a:solidFill>
                  <a:srgbClr val="000000"/>
                </a:solidFill>
              </a:rPr>
              <a:t>T0	PCoe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ARce</a:t>
            </a:r>
            <a:endParaRPr lang="en-US" altLang="zh-CN" sz="2000">
              <a:solidFill>
                <a:srgbClr val="000000"/>
              </a:solidFill>
            </a:endParaRPr>
          </a:p>
          <a:p>
            <a:pPr algn="just"/>
            <a:r>
              <a:rPr lang="en-US" altLang="zh-CN" sz="2000">
                <a:solidFill>
                  <a:srgbClr val="000000"/>
                </a:solidFill>
              </a:rPr>
              <a:t>T1	ARoe′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RD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DRce′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PCinc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T2	DRoe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T3	GRSoe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ADD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SVce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T4	Soe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ARce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T5	ARoe′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RD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DRce′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T6	DRoe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T7	1→EXE</a:t>
            </a:r>
            <a:endParaRPr lang="fr-FR" altLang="zh-CN" sz="2000">
              <a:solidFill>
                <a:srgbClr val="000000"/>
              </a:solidFill>
            </a:endParaRPr>
          </a:p>
        </p:txBody>
      </p:sp>
      <p:sp>
        <p:nvSpPr>
          <p:cNvPr id="329750" name="Rectangle 22"/>
          <p:cNvSpPr>
            <a:spLocks noChangeArrowheads="1"/>
          </p:cNvSpPr>
          <p:nvPr/>
        </p:nvSpPr>
        <p:spPr bwMode="auto">
          <a:xfrm>
            <a:off x="919163" y="4927699"/>
            <a:ext cx="1649412" cy="30777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 sz="2000">
              <a:ea typeface="仿宋" panose="02010609060101010101" charset="-122"/>
            </a:endParaRPr>
          </a:p>
        </p:txBody>
      </p:sp>
      <p:sp>
        <p:nvSpPr>
          <p:cNvPr id="329751" name="Line 23"/>
          <p:cNvSpPr>
            <a:spLocks noChangeShapeType="1"/>
          </p:cNvSpPr>
          <p:nvPr/>
        </p:nvSpPr>
        <p:spPr bwMode="auto">
          <a:xfrm flipH="1">
            <a:off x="6750050" y="2135188"/>
            <a:ext cx="1588" cy="47148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9752" name="Line 24"/>
          <p:cNvSpPr>
            <a:spLocks noChangeShapeType="1"/>
          </p:cNvSpPr>
          <p:nvPr/>
        </p:nvSpPr>
        <p:spPr bwMode="auto">
          <a:xfrm>
            <a:off x="6761163" y="2606675"/>
            <a:ext cx="5207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9753" name="Line 25"/>
          <p:cNvSpPr>
            <a:spLocks noChangeShapeType="1"/>
          </p:cNvSpPr>
          <p:nvPr/>
        </p:nvSpPr>
        <p:spPr bwMode="auto">
          <a:xfrm flipH="1">
            <a:off x="7273925" y="2592388"/>
            <a:ext cx="1588" cy="410527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9754" name="Line 26"/>
          <p:cNvSpPr>
            <a:spLocks noChangeShapeType="1"/>
          </p:cNvSpPr>
          <p:nvPr/>
        </p:nvSpPr>
        <p:spPr bwMode="auto">
          <a:xfrm flipH="1">
            <a:off x="5287963" y="6699250"/>
            <a:ext cx="1992312" cy="635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9755" name="Line 27"/>
          <p:cNvSpPr>
            <a:spLocks noChangeShapeType="1"/>
          </p:cNvSpPr>
          <p:nvPr/>
        </p:nvSpPr>
        <p:spPr bwMode="auto">
          <a:xfrm flipV="1">
            <a:off x="5294313" y="6164263"/>
            <a:ext cx="0" cy="5334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9756" name="Line 28"/>
          <p:cNvSpPr>
            <a:spLocks noChangeShapeType="1"/>
          </p:cNvSpPr>
          <p:nvPr/>
        </p:nvSpPr>
        <p:spPr bwMode="auto">
          <a:xfrm>
            <a:off x="4848225" y="6486525"/>
            <a:ext cx="330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9757" name="Text Box 29"/>
          <p:cNvSpPr txBox="1">
            <a:spLocks noChangeArrowheads="1"/>
          </p:cNvSpPr>
          <p:nvPr/>
        </p:nvSpPr>
        <p:spPr bwMode="auto">
          <a:xfrm>
            <a:off x="4867275" y="5883275"/>
            <a:ext cx="827088" cy="30162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29758" name="Line 30"/>
          <p:cNvSpPr>
            <a:spLocks noChangeShapeType="1"/>
          </p:cNvSpPr>
          <p:nvPr/>
        </p:nvSpPr>
        <p:spPr bwMode="auto">
          <a:xfrm flipV="1">
            <a:off x="5291138" y="5503863"/>
            <a:ext cx="0" cy="35242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076825" y="40899"/>
            <a:ext cx="3966877" cy="44203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lIns="0" tIns="36000" rIns="0" bIns="36000" anchor="ctr" anchorCtr="1">
            <a:spAutoFit/>
          </a:bodyPr>
          <a:lstStyle/>
          <a:p>
            <a:r>
              <a:rPr lang="pt-BR" altLang="pt-BR" sz="240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SUB  (2000H),  1000H(R3)</a:t>
            </a:r>
            <a:endParaRPr lang="zh-CN" altLang="en-US" sz="2400">
              <a:solidFill>
                <a:schemeClr val="accent2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9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9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32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2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2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2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2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2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9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9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"/>
                                            </p:cond>
                                          </p:stCondLst>
                                        </p:cTn>
                                        <p:tgtEl>
                                          <p:spTgt spid="32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2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3" dur="1000" fill="hold"/>
                                        <p:tgtEl>
                                          <p:spTgt spid="32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29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48" grpId="0" animBg="1"/>
      <p:bldP spid="329750" grpId="0" animBg="1"/>
      <p:bldP spid="329750" grpId="1" animBg="1"/>
      <p:bldP spid="329751" grpId="0" animBg="1"/>
      <p:bldP spid="329752" grpId="0" animBg="1"/>
      <p:bldP spid="329753" grpId="0" animBg="1"/>
      <p:bldP spid="329754" grpId="0" animBg="1"/>
      <p:bldP spid="329755" grpId="0" animBg="1"/>
      <p:bldP spid="329756" grpId="0" animBg="1"/>
      <p:bldP spid="329757" grpId="0" animBg="1" autoUpdateAnimBg="0"/>
      <p:bldP spid="32975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F0D50-2A55-4426-BF5D-53E84E7A4A1C}" type="slidenum">
              <a:rPr lang="en-US" altLang="zh-CN"/>
            </a:fld>
            <a:endParaRPr lang="en-US" altLang="zh-CN"/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变址寻址</a:t>
            </a:r>
            <a:r>
              <a:rPr lang="en-US" altLang="zh-CN"/>
              <a:t>——</a:t>
            </a:r>
            <a:r>
              <a:rPr lang="zh-CN" altLang="en-US"/>
              <a:t>取目的操作数</a:t>
            </a:r>
            <a:endParaRPr lang="zh-CN" altLang="en-US"/>
          </a:p>
        </p:txBody>
      </p:sp>
      <p:sp>
        <p:nvSpPr>
          <p:cNvPr id="330756" name="Line 4"/>
          <p:cNvSpPr>
            <a:spLocks noChangeShapeType="1"/>
          </p:cNvSpPr>
          <p:nvPr/>
        </p:nvSpPr>
        <p:spPr bwMode="auto">
          <a:xfrm flipV="1">
            <a:off x="3649663" y="3167063"/>
            <a:ext cx="4762" cy="28257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0757" name="Line 5"/>
          <p:cNvSpPr>
            <a:spLocks noChangeShapeType="1"/>
          </p:cNvSpPr>
          <p:nvPr/>
        </p:nvSpPr>
        <p:spPr bwMode="auto">
          <a:xfrm flipV="1">
            <a:off x="3651250" y="2606675"/>
            <a:ext cx="0" cy="57150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0758" name="Line 6"/>
          <p:cNvSpPr>
            <a:spLocks noChangeShapeType="1"/>
          </p:cNvSpPr>
          <p:nvPr/>
        </p:nvSpPr>
        <p:spPr bwMode="auto">
          <a:xfrm flipH="1">
            <a:off x="2559050" y="2616200"/>
            <a:ext cx="1068388" cy="7938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0759" name="Text Box 7"/>
          <p:cNvSpPr txBox="1">
            <a:spLocks noChangeArrowheads="1"/>
          </p:cNvSpPr>
          <p:nvPr/>
        </p:nvSpPr>
        <p:spPr bwMode="auto">
          <a:xfrm>
            <a:off x="1970088" y="1524000"/>
            <a:ext cx="814387" cy="31750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AR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0760" name="Line 8"/>
          <p:cNvSpPr>
            <a:spLocks noChangeShapeType="1"/>
          </p:cNvSpPr>
          <p:nvPr/>
        </p:nvSpPr>
        <p:spPr bwMode="auto">
          <a:xfrm flipH="1" flipV="1">
            <a:off x="2370138" y="1270000"/>
            <a:ext cx="1587" cy="2413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0761" name="Line 9"/>
          <p:cNvSpPr>
            <a:spLocks noChangeShapeType="1"/>
          </p:cNvSpPr>
          <p:nvPr/>
        </p:nvSpPr>
        <p:spPr bwMode="auto">
          <a:xfrm flipV="1">
            <a:off x="2576513" y="1852613"/>
            <a:ext cx="12700" cy="7715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0762" name="Text Box 10"/>
          <p:cNvSpPr txBox="1">
            <a:spLocks noChangeArrowheads="1"/>
          </p:cNvSpPr>
          <p:nvPr/>
        </p:nvSpPr>
        <p:spPr bwMode="auto">
          <a:xfrm>
            <a:off x="3413125" y="3430588"/>
            <a:ext cx="822325" cy="32385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/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PC 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0763" name="Line 11"/>
          <p:cNvSpPr>
            <a:spLocks noChangeShapeType="1"/>
          </p:cNvSpPr>
          <p:nvPr/>
        </p:nvSpPr>
        <p:spPr bwMode="auto">
          <a:xfrm flipV="1">
            <a:off x="4821238" y="636588"/>
            <a:ext cx="1587" cy="811212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0764" name="Line 12"/>
          <p:cNvSpPr>
            <a:spLocks noChangeShapeType="1"/>
          </p:cNvSpPr>
          <p:nvPr/>
        </p:nvSpPr>
        <p:spPr bwMode="auto">
          <a:xfrm>
            <a:off x="4814888" y="642938"/>
            <a:ext cx="1952625" cy="4762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0765" name="Line 13"/>
          <p:cNvSpPr>
            <a:spLocks noChangeShapeType="1"/>
          </p:cNvSpPr>
          <p:nvPr/>
        </p:nvSpPr>
        <p:spPr bwMode="auto">
          <a:xfrm flipH="1">
            <a:off x="6748463" y="633413"/>
            <a:ext cx="3175" cy="8858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0766" name="Text Box 14"/>
          <p:cNvSpPr txBox="1">
            <a:spLocks noChangeArrowheads="1"/>
          </p:cNvSpPr>
          <p:nvPr/>
        </p:nvSpPr>
        <p:spPr bwMode="auto">
          <a:xfrm>
            <a:off x="6169025" y="1525588"/>
            <a:ext cx="814388" cy="323850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68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DR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0767" name="Line 15"/>
          <p:cNvSpPr>
            <a:spLocks noChangeShapeType="1"/>
          </p:cNvSpPr>
          <p:nvPr/>
        </p:nvSpPr>
        <p:spPr bwMode="auto">
          <a:xfrm>
            <a:off x="6757988" y="1858963"/>
            <a:ext cx="0" cy="249237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0768" name="Text Box 16"/>
          <p:cNvSpPr txBox="1">
            <a:spLocks noChangeArrowheads="1"/>
          </p:cNvSpPr>
          <p:nvPr/>
        </p:nvSpPr>
        <p:spPr bwMode="auto">
          <a:xfrm>
            <a:off x="3768725" y="1444625"/>
            <a:ext cx="1308100" cy="763588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solidFill>
                  <a:schemeClr val="tx1"/>
                </a:solidFill>
                <a:ea typeface="宋体" panose="02010600030101010101" pitchFamily="2" charset="-122"/>
              </a:rPr>
              <a:t>主存</a:t>
            </a:r>
            <a:endParaRPr lang="zh-CN" altLang="en-US" sz="16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MM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0769" name="Line 17"/>
          <p:cNvSpPr>
            <a:spLocks noChangeShapeType="1"/>
          </p:cNvSpPr>
          <p:nvPr/>
        </p:nvSpPr>
        <p:spPr bwMode="auto">
          <a:xfrm flipV="1">
            <a:off x="2374900" y="411163"/>
            <a:ext cx="1657350" cy="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0770" name="Line 18"/>
          <p:cNvSpPr>
            <a:spLocks noChangeShapeType="1"/>
          </p:cNvSpPr>
          <p:nvPr/>
        </p:nvSpPr>
        <p:spPr bwMode="auto">
          <a:xfrm flipH="1" flipV="1">
            <a:off x="2373313" y="393700"/>
            <a:ext cx="6350" cy="8477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0771" name="Line 19"/>
          <p:cNvSpPr>
            <a:spLocks noChangeShapeType="1"/>
          </p:cNvSpPr>
          <p:nvPr/>
        </p:nvSpPr>
        <p:spPr bwMode="auto">
          <a:xfrm>
            <a:off x="4022725" y="406400"/>
            <a:ext cx="1588" cy="1042988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0772" name="Line 20"/>
          <p:cNvSpPr>
            <a:spLocks noChangeShapeType="1"/>
          </p:cNvSpPr>
          <p:nvPr/>
        </p:nvSpPr>
        <p:spPr bwMode="auto">
          <a:xfrm>
            <a:off x="7491413" y="5715000"/>
            <a:ext cx="5286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0773" name="Rectangle 21"/>
          <p:cNvSpPr>
            <a:spLocks noChangeArrowheads="1"/>
          </p:cNvSpPr>
          <p:nvPr/>
        </p:nvSpPr>
        <p:spPr bwMode="auto">
          <a:xfrm>
            <a:off x="104775" y="4000500"/>
            <a:ext cx="4552950" cy="2752725"/>
          </a:xfrm>
          <a:prstGeom prst="rect">
            <a:avLst/>
          </a:prstGeom>
          <a:solidFill>
            <a:srgbClr val="E8EEF7"/>
          </a:solidFill>
          <a:ln w="9525" algn="ctr">
            <a:solidFill>
              <a:srgbClr val="4979C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>
                <a:solidFill>
                  <a:srgbClr val="000000"/>
                </a:solidFill>
              </a:rPr>
              <a:t>DOF</a:t>
            </a:r>
            <a:endParaRPr lang="en-US" altLang="zh-CN" sz="2000">
              <a:solidFill>
                <a:srgbClr val="000000"/>
              </a:solidFill>
            </a:endParaRPr>
          </a:p>
          <a:p>
            <a:pPr algn="just"/>
            <a:r>
              <a:rPr lang="en-US" altLang="zh-CN" sz="2000">
                <a:solidFill>
                  <a:srgbClr val="000000"/>
                </a:solidFill>
              </a:rPr>
              <a:t>T0	PCoe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ARce</a:t>
            </a:r>
            <a:endParaRPr lang="en-US" altLang="zh-CN" sz="2000">
              <a:solidFill>
                <a:srgbClr val="000000"/>
              </a:solidFill>
            </a:endParaRPr>
          </a:p>
          <a:p>
            <a:pPr algn="just"/>
            <a:r>
              <a:rPr lang="en-US" altLang="zh-CN" sz="2000">
                <a:solidFill>
                  <a:srgbClr val="000000"/>
                </a:solidFill>
              </a:rPr>
              <a:t>T1	ARoe′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RD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DRce′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PCinc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T2	DRoe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T3	GRSoe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ADD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SVce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T4	Soe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ARce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T5	ARoe′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RD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DRce′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T6	DRoe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T7	1→EXE</a:t>
            </a:r>
            <a:endParaRPr lang="fr-FR" altLang="zh-CN" sz="2000">
              <a:solidFill>
                <a:srgbClr val="000000"/>
              </a:solidFill>
            </a:endParaRPr>
          </a:p>
        </p:txBody>
      </p:sp>
      <p:sp>
        <p:nvSpPr>
          <p:cNvPr id="330774" name="Rectangle 22"/>
          <p:cNvSpPr>
            <a:spLocks noChangeArrowheads="1"/>
          </p:cNvSpPr>
          <p:nvPr/>
        </p:nvSpPr>
        <p:spPr bwMode="auto">
          <a:xfrm>
            <a:off x="801688" y="5230911"/>
            <a:ext cx="2840037" cy="30777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 sz="2000">
              <a:ea typeface="仿宋" panose="02010609060101010101" charset="-122"/>
            </a:endParaRPr>
          </a:p>
        </p:txBody>
      </p:sp>
      <p:sp>
        <p:nvSpPr>
          <p:cNvPr id="330776" name="Line 24"/>
          <p:cNvSpPr>
            <a:spLocks noChangeShapeType="1"/>
          </p:cNvSpPr>
          <p:nvPr/>
        </p:nvSpPr>
        <p:spPr bwMode="auto">
          <a:xfrm flipH="1" flipV="1">
            <a:off x="7264400" y="5903913"/>
            <a:ext cx="819150" cy="0"/>
          </a:xfrm>
          <a:prstGeom prst="line">
            <a:avLst/>
          </a:prstGeom>
          <a:noFill/>
          <a:ln w="38100">
            <a:solidFill>
              <a:srgbClr val="FF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0777" name="Line 25"/>
          <p:cNvSpPr>
            <a:spLocks noChangeShapeType="1"/>
          </p:cNvSpPr>
          <p:nvPr/>
        </p:nvSpPr>
        <p:spPr bwMode="auto">
          <a:xfrm flipH="1">
            <a:off x="7281863" y="5902325"/>
            <a:ext cx="0" cy="795338"/>
          </a:xfrm>
          <a:prstGeom prst="line">
            <a:avLst/>
          </a:prstGeom>
          <a:noFill/>
          <a:ln w="38100">
            <a:solidFill>
              <a:srgbClr val="FF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0778" name="Line 26"/>
          <p:cNvSpPr>
            <a:spLocks noChangeShapeType="1"/>
          </p:cNvSpPr>
          <p:nvPr/>
        </p:nvSpPr>
        <p:spPr bwMode="auto">
          <a:xfrm flipH="1">
            <a:off x="6248400" y="6699250"/>
            <a:ext cx="1039813" cy="3175"/>
          </a:xfrm>
          <a:prstGeom prst="line">
            <a:avLst/>
          </a:prstGeom>
          <a:noFill/>
          <a:ln w="38100">
            <a:solidFill>
              <a:srgbClr val="FF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0779" name="Line 27"/>
          <p:cNvSpPr>
            <a:spLocks noChangeShapeType="1"/>
          </p:cNvSpPr>
          <p:nvPr/>
        </p:nvSpPr>
        <p:spPr bwMode="auto">
          <a:xfrm flipV="1">
            <a:off x="6242050" y="5467350"/>
            <a:ext cx="0" cy="1216025"/>
          </a:xfrm>
          <a:prstGeom prst="line">
            <a:avLst/>
          </a:prstGeom>
          <a:noFill/>
          <a:ln w="38100">
            <a:solidFill>
              <a:srgbClr val="FF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0780" name="Line 28"/>
          <p:cNvSpPr>
            <a:spLocks noChangeShapeType="1"/>
          </p:cNvSpPr>
          <p:nvPr/>
        </p:nvSpPr>
        <p:spPr bwMode="auto">
          <a:xfrm flipV="1">
            <a:off x="6275388" y="4029075"/>
            <a:ext cx="400050" cy="9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0781" name="Text Box 29"/>
          <p:cNvSpPr txBox="1">
            <a:spLocks noChangeArrowheads="1"/>
          </p:cNvSpPr>
          <p:nvPr/>
        </p:nvSpPr>
        <p:spPr bwMode="auto">
          <a:xfrm>
            <a:off x="4867275" y="5883275"/>
            <a:ext cx="827088" cy="30162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0782" name="Line 30"/>
          <p:cNvSpPr>
            <a:spLocks noChangeShapeType="1"/>
          </p:cNvSpPr>
          <p:nvPr/>
        </p:nvSpPr>
        <p:spPr bwMode="auto">
          <a:xfrm flipV="1">
            <a:off x="5765800" y="3236913"/>
            <a:ext cx="0" cy="312737"/>
          </a:xfrm>
          <a:prstGeom prst="line">
            <a:avLst/>
          </a:prstGeom>
          <a:noFill/>
          <a:ln w="38100">
            <a:solidFill>
              <a:srgbClr val="FF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0783" name="AutoShape 31"/>
          <p:cNvSpPr>
            <a:spLocks noChangeArrowheads="1"/>
          </p:cNvSpPr>
          <p:nvPr/>
        </p:nvSpPr>
        <p:spPr bwMode="auto">
          <a:xfrm rot="10800000">
            <a:off x="4905375" y="4943475"/>
            <a:ext cx="1714500" cy="481013"/>
          </a:xfrm>
          <a:custGeom>
            <a:avLst/>
            <a:gdLst>
              <a:gd name="G0" fmla="+- 5411 0 0"/>
              <a:gd name="G1" fmla="+- 21600 0 5411"/>
              <a:gd name="G2" fmla="*/ 5411 1 2"/>
              <a:gd name="G3" fmla="+- 21600 0 G2"/>
              <a:gd name="G4" fmla="+/ 5411 21600 2"/>
              <a:gd name="G5" fmla="+/ G1 0 2"/>
              <a:gd name="G6" fmla="*/ 21600 21600 5411"/>
              <a:gd name="G7" fmla="*/ G6 1 2"/>
              <a:gd name="G8" fmla="+- 21600 0 G7"/>
              <a:gd name="G9" fmla="*/ 21600 1 2"/>
              <a:gd name="G10" fmla="+- 5411 0 G9"/>
              <a:gd name="G11" fmla="?: G10 G8 0"/>
              <a:gd name="G12" fmla="?: G10 G7 21600"/>
              <a:gd name="T0" fmla="*/ 18894 w 21600"/>
              <a:gd name="T1" fmla="*/ 10800 h 21600"/>
              <a:gd name="T2" fmla="*/ 10800 w 21600"/>
              <a:gd name="T3" fmla="*/ 21600 h 21600"/>
              <a:gd name="T4" fmla="*/ 2706 w 21600"/>
              <a:gd name="T5" fmla="*/ 10800 h 21600"/>
              <a:gd name="T6" fmla="*/ 10800 w 21600"/>
              <a:gd name="T7" fmla="*/ 0 h 21600"/>
              <a:gd name="T8" fmla="*/ 4506 w 21600"/>
              <a:gd name="T9" fmla="*/ 4506 h 21600"/>
              <a:gd name="T10" fmla="*/ 17094 w 21600"/>
              <a:gd name="T11" fmla="*/ 1709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11" y="21600"/>
                </a:lnTo>
                <a:lnTo>
                  <a:pt x="16189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FF"/>
          </a:solidFill>
          <a:ln w="9525" algn="ctr">
            <a:solidFill>
              <a:srgbClr val="FF99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lIns="0" tIns="0" rIns="0" bIns="0" anchor="ctr">
            <a:sp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  <a:ea typeface="仿宋" panose="02010609060101010101" charset="-122"/>
              </a:rPr>
              <a:t>ADD</a:t>
            </a:r>
            <a:endParaRPr lang="en-US" altLang="zh-CN">
              <a:solidFill>
                <a:schemeClr val="tx1"/>
              </a:solidFill>
              <a:ea typeface="仿宋" panose="02010609060101010101" charset="-122"/>
            </a:endParaRPr>
          </a:p>
        </p:txBody>
      </p:sp>
      <p:sp>
        <p:nvSpPr>
          <p:cNvPr id="330784" name="Line 32"/>
          <p:cNvSpPr>
            <a:spLocks noChangeShapeType="1"/>
          </p:cNvSpPr>
          <p:nvPr/>
        </p:nvSpPr>
        <p:spPr bwMode="auto">
          <a:xfrm flipV="1">
            <a:off x="5765800" y="3956050"/>
            <a:ext cx="0" cy="920750"/>
          </a:xfrm>
          <a:prstGeom prst="line">
            <a:avLst/>
          </a:prstGeom>
          <a:noFill/>
          <a:ln w="38100">
            <a:solidFill>
              <a:srgbClr val="FF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0786" name="Line 34"/>
          <p:cNvSpPr>
            <a:spLocks noChangeShapeType="1"/>
          </p:cNvSpPr>
          <p:nvPr/>
        </p:nvSpPr>
        <p:spPr bwMode="auto">
          <a:xfrm flipV="1">
            <a:off x="5299075" y="5503863"/>
            <a:ext cx="0" cy="35242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0787" name="AutoShape 35"/>
          <p:cNvSpPr>
            <a:spLocks noChangeArrowheads="1"/>
          </p:cNvSpPr>
          <p:nvPr/>
        </p:nvSpPr>
        <p:spPr bwMode="auto">
          <a:xfrm rot="10800000">
            <a:off x="5130800" y="3568700"/>
            <a:ext cx="1285875" cy="352425"/>
          </a:xfrm>
          <a:prstGeom prst="parallelogram">
            <a:avLst>
              <a:gd name="adj" fmla="val 120270"/>
            </a:avLst>
          </a:prstGeom>
          <a:solidFill>
            <a:srgbClr val="FF99FF"/>
          </a:solidFill>
          <a:ln w="9525" algn="ctr">
            <a:solidFill>
              <a:srgbClr val="99CC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0" tIns="0" rIns="0" bIns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ea typeface="仿宋" panose="02010609060101010101" charset="-122"/>
              </a:rPr>
              <a:t>SHIFT</a:t>
            </a:r>
            <a:endParaRPr lang="en-US" altLang="zh-CN" sz="1600">
              <a:solidFill>
                <a:schemeClr val="tx1"/>
              </a:solidFill>
              <a:ea typeface="仿宋" panose="02010609060101010101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076825" y="40899"/>
            <a:ext cx="3966877" cy="44203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lIns="0" tIns="36000" rIns="0" bIns="36000" anchor="ctr" anchorCtr="1">
            <a:spAutoFit/>
          </a:bodyPr>
          <a:lstStyle/>
          <a:p>
            <a:r>
              <a:rPr lang="pt-BR" altLang="pt-BR" sz="240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SUB  (2000H),  1000H(R3)</a:t>
            </a:r>
            <a:endParaRPr lang="zh-CN" altLang="en-US" sz="2400">
              <a:solidFill>
                <a:schemeClr val="accent2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0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0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33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33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3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3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3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3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30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0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0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4"/>
                                            </p:cond>
                                          </p:stCondLst>
                                        </p:cTn>
                                        <p:tgtEl>
                                          <p:spTgt spid="33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3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33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30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72" grpId="0" animBg="1"/>
      <p:bldP spid="330774" grpId="0" animBg="1"/>
      <p:bldP spid="330774" grpId="1" animBg="1"/>
      <p:bldP spid="330776" grpId="0" animBg="1"/>
      <p:bldP spid="330777" grpId="0" animBg="1"/>
      <p:bldP spid="330778" grpId="0" animBg="1"/>
      <p:bldP spid="330779" grpId="0" animBg="1"/>
      <p:bldP spid="330780" grpId="0" animBg="1"/>
      <p:bldP spid="330782" grpId="0" animBg="1"/>
      <p:bldP spid="330783" grpId="0" animBg="1"/>
      <p:bldP spid="330784" grpId="0" animBg="1"/>
      <p:bldP spid="33078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E2E2A-5FCE-4E51-AD98-7DC6B2AC5B67}" type="slidenum">
              <a:rPr lang="en-US" altLang="zh-CN"/>
            </a:fld>
            <a:endParaRPr lang="en-US" altLang="zh-CN"/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变址寻址</a:t>
            </a:r>
            <a:r>
              <a:rPr lang="en-US" altLang="zh-CN"/>
              <a:t>——</a:t>
            </a:r>
            <a:r>
              <a:rPr lang="zh-CN" altLang="en-US"/>
              <a:t>取目的操作数</a:t>
            </a:r>
            <a:endParaRPr lang="zh-CN" altLang="en-US"/>
          </a:p>
        </p:txBody>
      </p:sp>
      <p:sp>
        <p:nvSpPr>
          <p:cNvPr id="331780" name="Line 4"/>
          <p:cNvSpPr>
            <a:spLocks noChangeShapeType="1"/>
          </p:cNvSpPr>
          <p:nvPr/>
        </p:nvSpPr>
        <p:spPr bwMode="auto">
          <a:xfrm flipV="1">
            <a:off x="3649663" y="3167063"/>
            <a:ext cx="4762" cy="28257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1781" name="Line 5"/>
          <p:cNvSpPr>
            <a:spLocks noChangeShapeType="1"/>
          </p:cNvSpPr>
          <p:nvPr/>
        </p:nvSpPr>
        <p:spPr bwMode="auto">
          <a:xfrm flipV="1">
            <a:off x="3651250" y="2606675"/>
            <a:ext cx="0" cy="57150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1782" name="Line 6"/>
          <p:cNvSpPr>
            <a:spLocks noChangeShapeType="1"/>
          </p:cNvSpPr>
          <p:nvPr/>
        </p:nvSpPr>
        <p:spPr bwMode="auto">
          <a:xfrm flipH="1">
            <a:off x="2559050" y="2624138"/>
            <a:ext cx="1250950" cy="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1783" name="Text Box 7"/>
          <p:cNvSpPr txBox="1">
            <a:spLocks noChangeArrowheads="1"/>
          </p:cNvSpPr>
          <p:nvPr/>
        </p:nvSpPr>
        <p:spPr bwMode="auto">
          <a:xfrm>
            <a:off x="1970088" y="1524000"/>
            <a:ext cx="814387" cy="31750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AR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1784" name="Line 8"/>
          <p:cNvSpPr>
            <a:spLocks noChangeShapeType="1"/>
          </p:cNvSpPr>
          <p:nvPr/>
        </p:nvSpPr>
        <p:spPr bwMode="auto">
          <a:xfrm flipH="1" flipV="1">
            <a:off x="2370138" y="1270000"/>
            <a:ext cx="1587" cy="2413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1785" name="Line 9"/>
          <p:cNvSpPr>
            <a:spLocks noChangeShapeType="1"/>
          </p:cNvSpPr>
          <p:nvPr/>
        </p:nvSpPr>
        <p:spPr bwMode="auto">
          <a:xfrm flipV="1">
            <a:off x="2576513" y="1852613"/>
            <a:ext cx="12700" cy="7715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1786" name="Text Box 10"/>
          <p:cNvSpPr txBox="1">
            <a:spLocks noChangeArrowheads="1"/>
          </p:cNvSpPr>
          <p:nvPr/>
        </p:nvSpPr>
        <p:spPr bwMode="auto">
          <a:xfrm>
            <a:off x="3413125" y="3430588"/>
            <a:ext cx="822325" cy="32385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/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PC 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1787" name="Line 11"/>
          <p:cNvSpPr>
            <a:spLocks noChangeShapeType="1"/>
          </p:cNvSpPr>
          <p:nvPr/>
        </p:nvSpPr>
        <p:spPr bwMode="auto">
          <a:xfrm flipV="1">
            <a:off x="4821238" y="636588"/>
            <a:ext cx="1587" cy="811212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1788" name="Line 12"/>
          <p:cNvSpPr>
            <a:spLocks noChangeShapeType="1"/>
          </p:cNvSpPr>
          <p:nvPr/>
        </p:nvSpPr>
        <p:spPr bwMode="auto">
          <a:xfrm>
            <a:off x="4814888" y="642938"/>
            <a:ext cx="1952625" cy="4762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1789" name="Line 13"/>
          <p:cNvSpPr>
            <a:spLocks noChangeShapeType="1"/>
          </p:cNvSpPr>
          <p:nvPr/>
        </p:nvSpPr>
        <p:spPr bwMode="auto">
          <a:xfrm flipH="1">
            <a:off x="6748463" y="633413"/>
            <a:ext cx="3175" cy="8858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1790" name="Text Box 14"/>
          <p:cNvSpPr txBox="1">
            <a:spLocks noChangeArrowheads="1"/>
          </p:cNvSpPr>
          <p:nvPr/>
        </p:nvSpPr>
        <p:spPr bwMode="auto">
          <a:xfrm>
            <a:off x="6169025" y="1525588"/>
            <a:ext cx="814388" cy="323850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68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DR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1791" name="Line 15"/>
          <p:cNvSpPr>
            <a:spLocks noChangeShapeType="1"/>
          </p:cNvSpPr>
          <p:nvPr/>
        </p:nvSpPr>
        <p:spPr bwMode="auto">
          <a:xfrm>
            <a:off x="6757988" y="1858963"/>
            <a:ext cx="0" cy="249237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1792" name="Text Box 16"/>
          <p:cNvSpPr txBox="1">
            <a:spLocks noChangeArrowheads="1"/>
          </p:cNvSpPr>
          <p:nvPr/>
        </p:nvSpPr>
        <p:spPr bwMode="auto">
          <a:xfrm>
            <a:off x="3768725" y="1444625"/>
            <a:ext cx="1308100" cy="763588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solidFill>
                  <a:schemeClr val="tx1"/>
                </a:solidFill>
                <a:ea typeface="宋体" panose="02010600030101010101" pitchFamily="2" charset="-122"/>
              </a:rPr>
              <a:t>主存</a:t>
            </a:r>
            <a:endParaRPr lang="zh-CN" altLang="en-US" sz="16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MM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1793" name="Line 17"/>
          <p:cNvSpPr>
            <a:spLocks noChangeShapeType="1"/>
          </p:cNvSpPr>
          <p:nvPr/>
        </p:nvSpPr>
        <p:spPr bwMode="auto">
          <a:xfrm flipV="1">
            <a:off x="2374900" y="411163"/>
            <a:ext cx="1657350" cy="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1794" name="Line 18"/>
          <p:cNvSpPr>
            <a:spLocks noChangeShapeType="1"/>
          </p:cNvSpPr>
          <p:nvPr/>
        </p:nvSpPr>
        <p:spPr bwMode="auto">
          <a:xfrm flipH="1" flipV="1">
            <a:off x="2373313" y="393700"/>
            <a:ext cx="6350" cy="8477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1795" name="Line 19"/>
          <p:cNvSpPr>
            <a:spLocks noChangeShapeType="1"/>
          </p:cNvSpPr>
          <p:nvPr/>
        </p:nvSpPr>
        <p:spPr bwMode="auto">
          <a:xfrm>
            <a:off x="4022725" y="406400"/>
            <a:ext cx="1588" cy="1042988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1796" name="Line 20"/>
          <p:cNvSpPr>
            <a:spLocks noChangeShapeType="1"/>
          </p:cNvSpPr>
          <p:nvPr/>
        </p:nvSpPr>
        <p:spPr bwMode="auto">
          <a:xfrm>
            <a:off x="5970588" y="3254375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1797" name="Rectangle 21"/>
          <p:cNvSpPr>
            <a:spLocks noChangeArrowheads="1"/>
          </p:cNvSpPr>
          <p:nvPr/>
        </p:nvSpPr>
        <p:spPr bwMode="auto">
          <a:xfrm>
            <a:off x="114300" y="4000500"/>
            <a:ext cx="4552950" cy="2752725"/>
          </a:xfrm>
          <a:prstGeom prst="rect">
            <a:avLst/>
          </a:prstGeom>
          <a:solidFill>
            <a:srgbClr val="E8EEF7"/>
          </a:solidFill>
          <a:ln w="9525" algn="ctr">
            <a:solidFill>
              <a:srgbClr val="4979C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>
                <a:solidFill>
                  <a:srgbClr val="000000"/>
                </a:solidFill>
              </a:rPr>
              <a:t>DOF</a:t>
            </a:r>
            <a:endParaRPr lang="en-US" altLang="zh-CN" sz="2000">
              <a:solidFill>
                <a:srgbClr val="000000"/>
              </a:solidFill>
            </a:endParaRPr>
          </a:p>
          <a:p>
            <a:pPr algn="just"/>
            <a:r>
              <a:rPr lang="en-US" altLang="zh-CN" sz="2000">
                <a:solidFill>
                  <a:srgbClr val="000000"/>
                </a:solidFill>
              </a:rPr>
              <a:t>T0	PCoe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ARce</a:t>
            </a:r>
            <a:endParaRPr lang="en-US" altLang="zh-CN" sz="2000">
              <a:solidFill>
                <a:srgbClr val="000000"/>
              </a:solidFill>
            </a:endParaRPr>
          </a:p>
          <a:p>
            <a:pPr algn="just"/>
            <a:r>
              <a:rPr lang="en-US" altLang="zh-CN" sz="2000">
                <a:solidFill>
                  <a:srgbClr val="000000"/>
                </a:solidFill>
              </a:rPr>
              <a:t>T1	ARoe′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RD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DRce′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PCinc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T2	DRoe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T3	GRSoe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ADD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SVce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T4	Soe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ARce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T5	ARoe′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RD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DRce′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T6	DRoe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T7	1→EXE</a:t>
            </a:r>
            <a:endParaRPr lang="fr-FR" altLang="zh-CN" sz="2000">
              <a:solidFill>
                <a:srgbClr val="000000"/>
              </a:solidFill>
            </a:endParaRPr>
          </a:p>
        </p:txBody>
      </p:sp>
      <p:sp>
        <p:nvSpPr>
          <p:cNvPr id="331798" name="Rectangle 22"/>
          <p:cNvSpPr>
            <a:spLocks noChangeArrowheads="1"/>
          </p:cNvSpPr>
          <p:nvPr/>
        </p:nvSpPr>
        <p:spPr bwMode="auto">
          <a:xfrm>
            <a:off x="949325" y="5540474"/>
            <a:ext cx="1738313" cy="30777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 sz="2000">
              <a:ea typeface="仿宋" panose="02010609060101010101" charset="-122"/>
            </a:endParaRPr>
          </a:p>
        </p:txBody>
      </p:sp>
      <p:sp>
        <p:nvSpPr>
          <p:cNvPr id="331799" name="Line 23"/>
          <p:cNvSpPr>
            <a:spLocks noChangeShapeType="1"/>
          </p:cNvSpPr>
          <p:nvPr/>
        </p:nvSpPr>
        <p:spPr bwMode="auto">
          <a:xfrm flipV="1">
            <a:off x="5762625" y="2619375"/>
            <a:ext cx="3175" cy="455613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1800" name="Line 24"/>
          <p:cNvSpPr>
            <a:spLocks noChangeShapeType="1"/>
          </p:cNvSpPr>
          <p:nvPr/>
        </p:nvSpPr>
        <p:spPr bwMode="auto">
          <a:xfrm>
            <a:off x="3808413" y="2619375"/>
            <a:ext cx="3457575" cy="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1801" name="Line 25"/>
          <p:cNvSpPr>
            <a:spLocks noChangeShapeType="1"/>
          </p:cNvSpPr>
          <p:nvPr/>
        </p:nvSpPr>
        <p:spPr bwMode="auto">
          <a:xfrm flipH="1">
            <a:off x="7281863" y="2592388"/>
            <a:ext cx="1587" cy="410527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1802" name="Line 26"/>
          <p:cNvSpPr>
            <a:spLocks noChangeShapeType="1"/>
          </p:cNvSpPr>
          <p:nvPr/>
        </p:nvSpPr>
        <p:spPr bwMode="auto">
          <a:xfrm flipH="1">
            <a:off x="6248400" y="6699250"/>
            <a:ext cx="1039813" cy="317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1803" name="Line 27"/>
          <p:cNvSpPr>
            <a:spLocks noChangeShapeType="1"/>
          </p:cNvSpPr>
          <p:nvPr/>
        </p:nvSpPr>
        <p:spPr bwMode="auto">
          <a:xfrm flipV="1">
            <a:off x="6242050" y="5467350"/>
            <a:ext cx="0" cy="12160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1804" name="Line 28"/>
          <p:cNvSpPr>
            <a:spLocks noChangeShapeType="1"/>
          </p:cNvSpPr>
          <p:nvPr/>
        </p:nvSpPr>
        <p:spPr bwMode="auto">
          <a:xfrm>
            <a:off x="2974975" y="1817688"/>
            <a:ext cx="4079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1805" name="Text Box 29"/>
          <p:cNvSpPr txBox="1">
            <a:spLocks noChangeArrowheads="1"/>
          </p:cNvSpPr>
          <p:nvPr/>
        </p:nvSpPr>
        <p:spPr bwMode="auto">
          <a:xfrm>
            <a:off x="4867275" y="5883275"/>
            <a:ext cx="827088" cy="30162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1806" name="Line 30"/>
          <p:cNvSpPr>
            <a:spLocks noChangeShapeType="1"/>
          </p:cNvSpPr>
          <p:nvPr/>
        </p:nvSpPr>
        <p:spPr bwMode="auto">
          <a:xfrm flipV="1">
            <a:off x="5765800" y="3236913"/>
            <a:ext cx="0" cy="319087"/>
          </a:xfrm>
          <a:prstGeom prst="line">
            <a:avLst/>
          </a:prstGeom>
          <a:noFill/>
          <a:ln w="38100">
            <a:solidFill>
              <a:srgbClr val="FF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1807" name="Line 31"/>
          <p:cNvSpPr>
            <a:spLocks noChangeShapeType="1"/>
          </p:cNvSpPr>
          <p:nvPr/>
        </p:nvSpPr>
        <p:spPr bwMode="auto">
          <a:xfrm flipV="1">
            <a:off x="5749925" y="3956050"/>
            <a:ext cx="0" cy="92075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1808" name="Line 32"/>
          <p:cNvSpPr>
            <a:spLocks noChangeShapeType="1"/>
          </p:cNvSpPr>
          <p:nvPr/>
        </p:nvSpPr>
        <p:spPr bwMode="auto">
          <a:xfrm flipV="1">
            <a:off x="5299075" y="5503863"/>
            <a:ext cx="0" cy="35242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1809" name="Line 33"/>
          <p:cNvSpPr>
            <a:spLocks noChangeShapeType="1"/>
          </p:cNvSpPr>
          <p:nvPr/>
        </p:nvSpPr>
        <p:spPr bwMode="auto">
          <a:xfrm flipH="1">
            <a:off x="2571750" y="2624138"/>
            <a:ext cx="3194050" cy="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1810" name="Text Box 34"/>
          <p:cNvSpPr txBox="1">
            <a:spLocks noChangeArrowheads="1"/>
          </p:cNvSpPr>
          <p:nvPr/>
        </p:nvSpPr>
        <p:spPr bwMode="auto">
          <a:xfrm>
            <a:off x="1982788" y="1524000"/>
            <a:ext cx="814387" cy="317500"/>
          </a:xfrm>
          <a:prstGeom prst="rect">
            <a:avLst/>
          </a:prstGeom>
          <a:solidFill>
            <a:srgbClr val="99CC00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AR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1811" name="Line 35"/>
          <p:cNvSpPr>
            <a:spLocks noChangeShapeType="1"/>
          </p:cNvSpPr>
          <p:nvPr/>
        </p:nvSpPr>
        <p:spPr bwMode="auto">
          <a:xfrm flipH="1" flipV="1">
            <a:off x="2370138" y="1252538"/>
            <a:ext cx="1587" cy="258762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1812" name="Line 36"/>
          <p:cNvSpPr>
            <a:spLocks noChangeShapeType="1"/>
          </p:cNvSpPr>
          <p:nvPr/>
        </p:nvSpPr>
        <p:spPr bwMode="auto">
          <a:xfrm flipV="1">
            <a:off x="2573338" y="1852613"/>
            <a:ext cx="0" cy="771525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1815" name="AutoShape 39"/>
          <p:cNvSpPr>
            <a:spLocks noChangeArrowheads="1"/>
          </p:cNvSpPr>
          <p:nvPr/>
        </p:nvSpPr>
        <p:spPr bwMode="auto">
          <a:xfrm rot="10800000">
            <a:off x="5130800" y="3568700"/>
            <a:ext cx="1285875" cy="352425"/>
          </a:xfrm>
          <a:prstGeom prst="parallelogram">
            <a:avLst>
              <a:gd name="adj" fmla="val 120270"/>
            </a:avLst>
          </a:prstGeom>
          <a:solidFill>
            <a:srgbClr val="FF99FF"/>
          </a:solidFill>
          <a:ln w="9525" algn="ctr">
            <a:solidFill>
              <a:srgbClr val="99CC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0" tIns="0" rIns="0" bIns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ea typeface="仿宋" panose="02010609060101010101" charset="-122"/>
              </a:rPr>
              <a:t>SHIFT</a:t>
            </a:r>
            <a:endParaRPr lang="en-US" altLang="zh-CN" sz="1600">
              <a:solidFill>
                <a:schemeClr val="tx1"/>
              </a:solidFill>
              <a:ea typeface="仿宋" panose="02010609060101010101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076825" y="40899"/>
            <a:ext cx="3966877" cy="44203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lIns="0" tIns="36000" rIns="0" bIns="36000" anchor="ctr" anchorCtr="1">
            <a:spAutoFit/>
          </a:bodyPr>
          <a:lstStyle/>
          <a:p>
            <a:r>
              <a:rPr lang="pt-BR" altLang="pt-BR" sz="240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SUB  (2000H),  1000H(R3)</a:t>
            </a:r>
            <a:endParaRPr lang="zh-CN" altLang="en-US" sz="2400">
              <a:solidFill>
                <a:schemeClr val="accent2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1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1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33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3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33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33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1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1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33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33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5" dur="1000" fill="hold"/>
                                        <p:tgtEl>
                                          <p:spTgt spid="33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3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96" grpId="0" animBg="1"/>
      <p:bldP spid="331798" grpId="0" animBg="1"/>
      <p:bldP spid="331798" grpId="1" animBg="1"/>
      <p:bldP spid="331799" grpId="0" animBg="1"/>
      <p:bldP spid="331804" grpId="0" animBg="1"/>
      <p:bldP spid="331809" grpId="0" animBg="1"/>
      <p:bldP spid="331810" grpId="0" animBg="1" autoUpdateAnimBg="0"/>
      <p:bldP spid="331811" grpId="0" animBg="1"/>
      <p:bldP spid="33181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872A-02B6-48CC-93D6-6796249BDD5E}" type="slidenum">
              <a:rPr lang="en-US" altLang="zh-CN"/>
            </a:fld>
            <a:endParaRPr lang="en-US" altLang="zh-CN"/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变址寻址</a:t>
            </a:r>
            <a:r>
              <a:rPr lang="en-US" altLang="zh-CN"/>
              <a:t>——</a:t>
            </a:r>
            <a:r>
              <a:rPr lang="zh-CN" altLang="en-US"/>
              <a:t>取目的操作数</a:t>
            </a:r>
            <a:endParaRPr lang="zh-CN" altLang="en-US"/>
          </a:p>
        </p:txBody>
      </p:sp>
      <p:sp>
        <p:nvSpPr>
          <p:cNvPr id="332804" name="Line 4"/>
          <p:cNvSpPr>
            <a:spLocks noChangeShapeType="1"/>
          </p:cNvSpPr>
          <p:nvPr/>
        </p:nvSpPr>
        <p:spPr bwMode="auto">
          <a:xfrm flipV="1">
            <a:off x="3649663" y="3167063"/>
            <a:ext cx="4762" cy="28257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2805" name="Line 5"/>
          <p:cNvSpPr>
            <a:spLocks noChangeShapeType="1"/>
          </p:cNvSpPr>
          <p:nvPr/>
        </p:nvSpPr>
        <p:spPr bwMode="auto">
          <a:xfrm flipV="1">
            <a:off x="3651250" y="2606675"/>
            <a:ext cx="0" cy="57150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2806" name="Line 6"/>
          <p:cNvSpPr>
            <a:spLocks noChangeShapeType="1"/>
          </p:cNvSpPr>
          <p:nvPr/>
        </p:nvSpPr>
        <p:spPr bwMode="auto">
          <a:xfrm flipH="1">
            <a:off x="2559050" y="2624138"/>
            <a:ext cx="1250950" cy="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2807" name="Text Box 7"/>
          <p:cNvSpPr txBox="1">
            <a:spLocks noChangeArrowheads="1"/>
          </p:cNvSpPr>
          <p:nvPr/>
        </p:nvSpPr>
        <p:spPr bwMode="auto">
          <a:xfrm>
            <a:off x="1970088" y="1524000"/>
            <a:ext cx="814387" cy="31750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AR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2808" name="Line 8"/>
          <p:cNvSpPr>
            <a:spLocks noChangeShapeType="1"/>
          </p:cNvSpPr>
          <p:nvPr/>
        </p:nvSpPr>
        <p:spPr bwMode="auto">
          <a:xfrm flipH="1" flipV="1">
            <a:off x="2379663" y="1270000"/>
            <a:ext cx="1587" cy="2413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2809" name="Line 9"/>
          <p:cNvSpPr>
            <a:spLocks noChangeShapeType="1"/>
          </p:cNvSpPr>
          <p:nvPr/>
        </p:nvSpPr>
        <p:spPr bwMode="auto">
          <a:xfrm flipV="1">
            <a:off x="2576513" y="1852613"/>
            <a:ext cx="12700" cy="7715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2810" name="Text Box 10"/>
          <p:cNvSpPr txBox="1">
            <a:spLocks noChangeArrowheads="1"/>
          </p:cNvSpPr>
          <p:nvPr/>
        </p:nvSpPr>
        <p:spPr bwMode="auto">
          <a:xfrm>
            <a:off x="3413125" y="3430588"/>
            <a:ext cx="822325" cy="32385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/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PC 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2811" name="Line 11"/>
          <p:cNvSpPr>
            <a:spLocks noChangeShapeType="1"/>
          </p:cNvSpPr>
          <p:nvPr/>
        </p:nvSpPr>
        <p:spPr bwMode="auto">
          <a:xfrm flipV="1">
            <a:off x="4821238" y="636588"/>
            <a:ext cx="1587" cy="811212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2812" name="Line 12"/>
          <p:cNvSpPr>
            <a:spLocks noChangeShapeType="1"/>
          </p:cNvSpPr>
          <p:nvPr/>
        </p:nvSpPr>
        <p:spPr bwMode="auto">
          <a:xfrm>
            <a:off x="4814888" y="642938"/>
            <a:ext cx="1952625" cy="4762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2813" name="Line 13"/>
          <p:cNvSpPr>
            <a:spLocks noChangeShapeType="1"/>
          </p:cNvSpPr>
          <p:nvPr/>
        </p:nvSpPr>
        <p:spPr bwMode="auto">
          <a:xfrm flipH="1">
            <a:off x="6748463" y="633413"/>
            <a:ext cx="3175" cy="8858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2814" name="Text Box 14"/>
          <p:cNvSpPr txBox="1">
            <a:spLocks noChangeArrowheads="1"/>
          </p:cNvSpPr>
          <p:nvPr/>
        </p:nvSpPr>
        <p:spPr bwMode="auto">
          <a:xfrm>
            <a:off x="6169025" y="1525588"/>
            <a:ext cx="814388" cy="323850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68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DR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2815" name="Line 15"/>
          <p:cNvSpPr>
            <a:spLocks noChangeShapeType="1"/>
          </p:cNvSpPr>
          <p:nvPr/>
        </p:nvSpPr>
        <p:spPr bwMode="auto">
          <a:xfrm>
            <a:off x="6753225" y="1858963"/>
            <a:ext cx="0" cy="249237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2816" name="Text Box 16"/>
          <p:cNvSpPr txBox="1">
            <a:spLocks noChangeArrowheads="1"/>
          </p:cNvSpPr>
          <p:nvPr/>
        </p:nvSpPr>
        <p:spPr bwMode="auto">
          <a:xfrm>
            <a:off x="3768725" y="1444625"/>
            <a:ext cx="1308100" cy="763588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solidFill>
                  <a:schemeClr val="tx1"/>
                </a:solidFill>
                <a:ea typeface="宋体" panose="02010600030101010101" pitchFamily="2" charset="-122"/>
              </a:rPr>
              <a:t>主存</a:t>
            </a:r>
            <a:endParaRPr lang="zh-CN" altLang="en-US" sz="16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MM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2817" name="Line 17"/>
          <p:cNvSpPr>
            <a:spLocks noChangeShapeType="1"/>
          </p:cNvSpPr>
          <p:nvPr/>
        </p:nvSpPr>
        <p:spPr bwMode="auto">
          <a:xfrm flipV="1">
            <a:off x="2374900" y="411163"/>
            <a:ext cx="1657350" cy="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2818" name="Line 18"/>
          <p:cNvSpPr>
            <a:spLocks noChangeShapeType="1"/>
          </p:cNvSpPr>
          <p:nvPr/>
        </p:nvSpPr>
        <p:spPr bwMode="auto">
          <a:xfrm flipH="1" flipV="1">
            <a:off x="2373313" y="393700"/>
            <a:ext cx="6350" cy="8477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2819" name="Line 19"/>
          <p:cNvSpPr>
            <a:spLocks noChangeShapeType="1"/>
          </p:cNvSpPr>
          <p:nvPr/>
        </p:nvSpPr>
        <p:spPr bwMode="auto">
          <a:xfrm>
            <a:off x="4022725" y="406400"/>
            <a:ext cx="1588" cy="1042988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2820" name="Rectangle 20"/>
          <p:cNvSpPr>
            <a:spLocks noChangeArrowheads="1"/>
          </p:cNvSpPr>
          <p:nvPr/>
        </p:nvSpPr>
        <p:spPr bwMode="auto">
          <a:xfrm>
            <a:off x="112713" y="3992563"/>
            <a:ext cx="4552950" cy="2752725"/>
          </a:xfrm>
          <a:prstGeom prst="rect">
            <a:avLst/>
          </a:prstGeom>
          <a:solidFill>
            <a:srgbClr val="E8EEF7"/>
          </a:solidFill>
          <a:ln w="9525" algn="ctr">
            <a:solidFill>
              <a:srgbClr val="4979C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>
                <a:solidFill>
                  <a:srgbClr val="000000"/>
                </a:solidFill>
              </a:rPr>
              <a:t>DOF</a:t>
            </a:r>
            <a:endParaRPr lang="en-US" altLang="zh-CN" sz="2000">
              <a:solidFill>
                <a:srgbClr val="000000"/>
              </a:solidFill>
            </a:endParaRPr>
          </a:p>
          <a:p>
            <a:pPr algn="just"/>
            <a:r>
              <a:rPr lang="en-US" altLang="zh-CN" sz="2000">
                <a:solidFill>
                  <a:srgbClr val="000000"/>
                </a:solidFill>
              </a:rPr>
              <a:t>T0	PCoe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ARce</a:t>
            </a:r>
            <a:endParaRPr lang="en-US" altLang="zh-CN" sz="2000">
              <a:solidFill>
                <a:srgbClr val="000000"/>
              </a:solidFill>
            </a:endParaRPr>
          </a:p>
          <a:p>
            <a:pPr algn="just"/>
            <a:r>
              <a:rPr lang="en-US" altLang="zh-CN" sz="2000">
                <a:solidFill>
                  <a:srgbClr val="000000"/>
                </a:solidFill>
              </a:rPr>
              <a:t>T1	ARoe′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RD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DRce′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PCinc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T2	DRoe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T3	GRSoe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ADD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SVce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T4	Soe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ARce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T5	ARoe′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RD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DRce′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T6	DRoe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T7	1→EXE</a:t>
            </a:r>
            <a:endParaRPr lang="fr-FR" altLang="zh-CN" sz="2000">
              <a:solidFill>
                <a:srgbClr val="000000"/>
              </a:solidFill>
            </a:endParaRPr>
          </a:p>
        </p:txBody>
      </p:sp>
      <p:sp>
        <p:nvSpPr>
          <p:cNvPr id="332821" name="Rectangle 21"/>
          <p:cNvSpPr>
            <a:spLocks noChangeArrowheads="1"/>
          </p:cNvSpPr>
          <p:nvPr/>
        </p:nvSpPr>
        <p:spPr bwMode="auto">
          <a:xfrm>
            <a:off x="820738" y="5842099"/>
            <a:ext cx="2820987" cy="30777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 sz="2000">
              <a:ea typeface="仿宋" panose="02010609060101010101" charset="-122"/>
            </a:endParaRPr>
          </a:p>
        </p:txBody>
      </p:sp>
      <p:sp>
        <p:nvSpPr>
          <p:cNvPr id="332822" name="Line 22"/>
          <p:cNvSpPr>
            <a:spLocks noChangeShapeType="1"/>
          </p:cNvSpPr>
          <p:nvPr/>
        </p:nvSpPr>
        <p:spPr bwMode="auto">
          <a:xfrm flipH="1" flipV="1">
            <a:off x="5741988" y="2619375"/>
            <a:ext cx="14287" cy="481013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2823" name="Line 23"/>
          <p:cNvSpPr>
            <a:spLocks noChangeShapeType="1"/>
          </p:cNvSpPr>
          <p:nvPr/>
        </p:nvSpPr>
        <p:spPr bwMode="auto">
          <a:xfrm>
            <a:off x="3808413" y="2619375"/>
            <a:ext cx="3457575" cy="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2824" name="Line 24"/>
          <p:cNvSpPr>
            <a:spLocks noChangeShapeType="1"/>
          </p:cNvSpPr>
          <p:nvPr/>
        </p:nvSpPr>
        <p:spPr bwMode="auto">
          <a:xfrm flipH="1">
            <a:off x="7273925" y="2592388"/>
            <a:ext cx="1588" cy="410527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2825" name="Line 25"/>
          <p:cNvSpPr>
            <a:spLocks noChangeShapeType="1"/>
          </p:cNvSpPr>
          <p:nvPr/>
        </p:nvSpPr>
        <p:spPr bwMode="auto">
          <a:xfrm flipH="1">
            <a:off x="6240463" y="6699250"/>
            <a:ext cx="1039812" cy="317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2826" name="Line 26"/>
          <p:cNvSpPr>
            <a:spLocks noChangeShapeType="1"/>
          </p:cNvSpPr>
          <p:nvPr/>
        </p:nvSpPr>
        <p:spPr bwMode="auto">
          <a:xfrm flipV="1">
            <a:off x="6234113" y="5467350"/>
            <a:ext cx="0" cy="12160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2827" name="Text Box 27"/>
          <p:cNvSpPr txBox="1">
            <a:spLocks noChangeArrowheads="1"/>
          </p:cNvSpPr>
          <p:nvPr/>
        </p:nvSpPr>
        <p:spPr bwMode="auto">
          <a:xfrm>
            <a:off x="4867275" y="5883275"/>
            <a:ext cx="827088" cy="30162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2829" name="Line 29"/>
          <p:cNvSpPr>
            <a:spLocks noChangeShapeType="1"/>
          </p:cNvSpPr>
          <p:nvPr/>
        </p:nvSpPr>
        <p:spPr bwMode="auto">
          <a:xfrm flipV="1">
            <a:off x="5757863" y="3956050"/>
            <a:ext cx="0" cy="92075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2830" name="Line 30"/>
          <p:cNvSpPr>
            <a:spLocks noChangeShapeType="1"/>
          </p:cNvSpPr>
          <p:nvPr/>
        </p:nvSpPr>
        <p:spPr bwMode="auto">
          <a:xfrm flipV="1">
            <a:off x="5307013" y="5503863"/>
            <a:ext cx="0" cy="35242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2831" name="Line 31"/>
          <p:cNvSpPr>
            <a:spLocks noChangeShapeType="1"/>
          </p:cNvSpPr>
          <p:nvPr/>
        </p:nvSpPr>
        <p:spPr bwMode="auto">
          <a:xfrm flipH="1">
            <a:off x="2571750" y="2624138"/>
            <a:ext cx="3194050" cy="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2832" name="Text Box 32"/>
          <p:cNvSpPr txBox="1">
            <a:spLocks noChangeArrowheads="1"/>
          </p:cNvSpPr>
          <p:nvPr/>
        </p:nvSpPr>
        <p:spPr bwMode="auto">
          <a:xfrm>
            <a:off x="1982788" y="1524000"/>
            <a:ext cx="814387" cy="317500"/>
          </a:xfrm>
          <a:prstGeom prst="rect">
            <a:avLst/>
          </a:prstGeom>
          <a:solidFill>
            <a:srgbClr val="99CC00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AR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2833" name="Line 33"/>
          <p:cNvSpPr>
            <a:spLocks noChangeShapeType="1"/>
          </p:cNvSpPr>
          <p:nvPr/>
        </p:nvSpPr>
        <p:spPr bwMode="auto">
          <a:xfrm flipH="1" flipV="1">
            <a:off x="2392363" y="1252538"/>
            <a:ext cx="1587" cy="258762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2834" name="Line 34"/>
          <p:cNvSpPr>
            <a:spLocks noChangeShapeType="1"/>
          </p:cNvSpPr>
          <p:nvPr/>
        </p:nvSpPr>
        <p:spPr bwMode="auto">
          <a:xfrm flipV="1">
            <a:off x="2589213" y="1852613"/>
            <a:ext cx="12700" cy="7715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2835" name="Line 35"/>
          <p:cNvSpPr>
            <a:spLocks noChangeShapeType="1"/>
          </p:cNvSpPr>
          <p:nvPr/>
        </p:nvSpPr>
        <p:spPr bwMode="auto">
          <a:xfrm flipV="1">
            <a:off x="4821238" y="636588"/>
            <a:ext cx="1587" cy="81121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2836" name="Line 36"/>
          <p:cNvSpPr>
            <a:spLocks noChangeShapeType="1"/>
          </p:cNvSpPr>
          <p:nvPr/>
        </p:nvSpPr>
        <p:spPr bwMode="auto">
          <a:xfrm>
            <a:off x="4814888" y="642938"/>
            <a:ext cx="1952625" cy="476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2837" name="Line 37"/>
          <p:cNvSpPr>
            <a:spLocks noChangeShapeType="1"/>
          </p:cNvSpPr>
          <p:nvPr/>
        </p:nvSpPr>
        <p:spPr bwMode="auto">
          <a:xfrm flipH="1">
            <a:off x="6748463" y="633413"/>
            <a:ext cx="3175" cy="8858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2838" name="Text Box 38"/>
          <p:cNvSpPr txBox="1">
            <a:spLocks noChangeArrowheads="1"/>
          </p:cNvSpPr>
          <p:nvPr/>
        </p:nvSpPr>
        <p:spPr bwMode="auto">
          <a:xfrm>
            <a:off x="6169025" y="1525588"/>
            <a:ext cx="814388" cy="32385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68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DR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2839" name="Line 39"/>
          <p:cNvSpPr>
            <a:spLocks noChangeShapeType="1"/>
          </p:cNvSpPr>
          <p:nvPr/>
        </p:nvSpPr>
        <p:spPr bwMode="auto">
          <a:xfrm>
            <a:off x="6757988" y="1858963"/>
            <a:ext cx="0" cy="2492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2840" name="Text Box 40"/>
          <p:cNvSpPr txBox="1">
            <a:spLocks noChangeArrowheads="1"/>
          </p:cNvSpPr>
          <p:nvPr/>
        </p:nvSpPr>
        <p:spPr bwMode="auto">
          <a:xfrm>
            <a:off x="3768725" y="1444625"/>
            <a:ext cx="1308100" cy="763588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solidFill>
                  <a:schemeClr val="tx1"/>
                </a:solidFill>
                <a:ea typeface="宋体" panose="02010600030101010101" pitchFamily="2" charset="-122"/>
              </a:rPr>
              <a:t>主存</a:t>
            </a:r>
            <a:endParaRPr lang="zh-CN" altLang="en-US" sz="16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MM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2841" name="Line 41"/>
          <p:cNvSpPr>
            <a:spLocks noChangeShapeType="1"/>
          </p:cNvSpPr>
          <p:nvPr/>
        </p:nvSpPr>
        <p:spPr bwMode="auto">
          <a:xfrm flipV="1">
            <a:off x="2374900" y="411163"/>
            <a:ext cx="165735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2842" name="Line 42"/>
          <p:cNvSpPr>
            <a:spLocks noChangeShapeType="1"/>
          </p:cNvSpPr>
          <p:nvPr/>
        </p:nvSpPr>
        <p:spPr bwMode="auto">
          <a:xfrm flipH="1" flipV="1">
            <a:off x="2373313" y="393700"/>
            <a:ext cx="6350" cy="8477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2843" name="Line 43"/>
          <p:cNvSpPr>
            <a:spLocks noChangeShapeType="1"/>
          </p:cNvSpPr>
          <p:nvPr/>
        </p:nvSpPr>
        <p:spPr bwMode="auto">
          <a:xfrm>
            <a:off x="4022725" y="406400"/>
            <a:ext cx="1588" cy="104298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2844" name="Line 44"/>
          <p:cNvSpPr>
            <a:spLocks noChangeShapeType="1"/>
          </p:cNvSpPr>
          <p:nvPr/>
        </p:nvSpPr>
        <p:spPr bwMode="auto">
          <a:xfrm>
            <a:off x="1624013" y="1308100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2845" name="Line 45"/>
          <p:cNvSpPr>
            <a:spLocks noChangeShapeType="1"/>
          </p:cNvSpPr>
          <p:nvPr/>
        </p:nvSpPr>
        <p:spPr bwMode="auto">
          <a:xfrm>
            <a:off x="4576763" y="852488"/>
            <a:ext cx="0" cy="2714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2846" name="Line 46"/>
          <p:cNvSpPr>
            <a:spLocks noChangeShapeType="1"/>
          </p:cNvSpPr>
          <p:nvPr/>
        </p:nvSpPr>
        <p:spPr bwMode="auto">
          <a:xfrm>
            <a:off x="7191375" y="1682750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076825" y="40899"/>
            <a:ext cx="3966877" cy="44203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lIns="0" tIns="36000" rIns="0" bIns="36000" anchor="ctr" anchorCtr="1">
            <a:spAutoFit/>
          </a:bodyPr>
          <a:lstStyle/>
          <a:p>
            <a:r>
              <a:rPr lang="pt-BR" altLang="pt-BR" sz="240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SUB  (2000H),  1000H(R3)</a:t>
            </a:r>
            <a:endParaRPr lang="zh-CN" altLang="en-US" sz="2400">
              <a:solidFill>
                <a:schemeClr val="accent2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2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2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2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32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32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2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2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332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33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3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32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500"/>
                            </p:stCondLst>
                            <p:childTnLst>
                              <p:par>
                                <p:cTn id="43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2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2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1000"/>
                                        <p:tgtEl>
                                          <p:spTgt spid="33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000"/>
                            </p:stCondLst>
                            <p:childTnLst>
                              <p:par>
                                <p:cTn id="55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6" dur="1000" fill="hold"/>
                                        <p:tgtEl>
                                          <p:spTgt spid="33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332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21" grpId="0" animBg="1"/>
      <p:bldP spid="332821" grpId="1" animBg="1"/>
      <p:bldP spid="332835" grpId="0" animBg="1"/>
      <p:bldP spid="332836" grpId="0" animBg="1"/>
      <p:bldP spid="332837" grpId="0" animBg="1"/>
      <p:bldP spid="332838" grpId="0" animBg="1" autoUpdateAnimBg="0"/>
      <p:bldP spid="332839" grpId="0" animBg="1"/>
      <p:bldP spid="332840" grpId="0" animBg="1"/>
      <p:bldP spid="332841" grpId="0" animBg="1"/>
      <p:bldP spid="332842" grpId="0" animBg="1"/>
      <p:bldP spid="332843" grpId="0" animBg="1"/>
      <p:bldP spid="332844" grpId="0" animBg="1"/>
      <p:bldP spid="332845" grpId="0" animBg="1"/>
      <p:bldP spid="33284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7FED-2859-4005-ABE0-DD1B4A6253D0}" type="slidenum">
              <a:rPr lang="en-US" altLang="zh-CN"/>
            </a:fld>
            <a:endParaRPr lang="en-US" altLang="zh-CN"/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变址寻址</a:t>
            </a:r>
            <a:r>
              <a:rPr lang="en-US" altLang="zh-CN"/>
              <a:t>——</a:t>
            </a:r>
            <a:r>
              <a:rPr lang="zh-CN" altLang="en-US"/>
              <a:t>取目的操作数</a:t>
            </a:r>
            <a:endParaRPr lang="zh-CN" altLang="en-US"/>
          </a:p>
        </p:txBody>
      </p:sp>
      <p:sp>
        <p:nvSpPr>
          <p:cNvPr id="333828" name="Line 4"/>
          <p:cNvSpPr>
            <a:spLocks noChangeShapeType="1"/>
          </p:cNvSpPr>
          <p:nvPr/>
        </p:nvSpPr>
        <p:spPr bwMode="auto">
          <a:xfrm flipV="1">
            <a:off x="3649663" y="3167063"/>
            <a:ext cx="4762" cy="28257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3829" name="Line 5"/>
          <p:cNvSpPr>
            <a:spLocks noChangeShapeType="1"/>
          </p:cNvSpPr>
          <p:nvPr/>
        </p:nvSpPr>
        <p:spPr bwMode="auto">
          <a:xfrm flipV="1">
            <a:off x="3651250" y="2606675"/>
            <a:ext cx="0" cy="57150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3830" name="Line 6"/>
          <p:cNvSpPr>
            <a:spLocks noChangeShapeType="1"/>
          </p:cNvSpPr>
          <p:nvPr/>
        </p:nvSpPr>
        <p:spPr bwMode="auto">
          <a:xfrm flipH="1">
            <a:off x="2559050" y="2624138"/>
            <a:ext cx="1250950" cy="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3831" name="Text Box 7"/>
          <p:cNvSpPr txBox="1">
            <a:spLocks noChangeArrowheads="1"/>
          </p:cNvSpPr>
          <p:nvPr/>
        </p:nvSpPr>
        <p:spPr bwMode="auto">
          <a:xfrm>
            <a:off x="1970088" y="1524000"/>
            <a:ext cx="814387" cy="31750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AR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3832" name="Line 8"/>
          <p:cNvSpPr>
            <a:spLocks noChangeShapeType="1"/>
          </p:cNvSpPr>
          <p:nvPr/>
        </p:nvSpPr>
        <p:spPr bwMode="auto">
          <a:xfrm flipH="1" flipV="1">
            <a:off x="2363788" y="1270000"/>
            <a:ext cx="1587" cy="2413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3833" name="Line 9"/>
          <p:cNvSpPr>
            <a:spLocks noChangeShapeType="1"/>
          </p:cNvSpPr>
          <p:nvPr/>
        </p:nvSpPr>
        <p:spPr bwMode="auto">
          <a:xfrm flipV="1">
            <a:off x="2576513" y="1852613"/>
            <a:ext cx="12700" cy="7715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3834" name="Text Box 10"/>
          <p:cNvSpPr txBox="1">
            <a:spLocks noChangeArrowheads="1"/>
          </p:cNvSpPr>
          <p:nvPr/>
        </p:nvSpPr>
        <p:spPr bwMode="auto">
          <a:xfrm>
            <a:off x="3413125" y="3430588"/>
            <a:ext cx="822325" cy="32385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/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PC 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3835" name="Line 11"/>
          <p:cNvSpPr>
            <a:spLocks noChangeShapeType="1"/>
          </p:cNvSpPr>
          <p:nvPr/>
        </p:nvSpPr>
        <p:spPr bwMode="auto">
          <a:xfrm flipV="1">
            <a:off x="4821238" y="636588"/>
            <a:ext cx="1587" cy="811212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3836" name="Line 12"/>
          <p:cNvSpPr>
            <a:spLocks noChangeShapeType="1"/>
          </p:cNvSpPr>
          <p:nvPr/>
        </p:nvSpPr>
        <p:spPr bwMode="auto">
          <a:xfrm>
            <a:off x="4814888" y="642938"/>
            <a:ext cx="1952625" cy="4762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3837" name="Line 13"/>
          <p:cNvSpPr>
            <a:spLocks noChangeShapeType="1"/>
          </p:cNvSpPr>
          <p:nvPr/>
        </p:nvSpPr>
        <p:spPr bwMode="auto">
          <a:xfrm flipH="1">
            <a:off x="6748463" y="633413"/>
            <a:ext cx="3175" cy="8858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3838" name="Text Box 14"/>
          <p:cNvSpPr txBox="1">
            <a:spLocks noChangeArrowheads="1"/>
          </p:cNvSpPr>
          <p:nvPr/>
        </p:nvSpPr>
        <p:spPr bwMode="auto">
          <a:xfrm>
            <a:off x="6169025" y="1525588"/>
            <a:ext cx="814388" cy="323850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68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DR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3839" name="Line 15"/>
          <p:cNvSpPr>
            <a:spLocks noChangeShapeType="1"/>
          </p:cNvSpPr>
          <p:nvPr/>
        </p:nvSpPr>
        <p:spPr bwMode="auto">
          <a:xfrm>
            <a:off x="6765925" y="1858963"/>
            <a:ext cx="0" cy="249237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3840" name="Text Box 16"/>
          <p:cNvSpPr txBox="1">
            <a:spLocks noChangeArrowheads="1"/>
          </p:cNvSpPr>
          <p:nvPr/>
        </p:nvSpPr>
        <p:spPr bwMode="auto">
          <a:xfrm>
            <a:off x="3768725" y="1444625"/>
            <a:ext cx="1308100" cy="763588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solidFill>
                  <a:schemeClr val="tx1"/>
                </a:solidFill>
                <a:ea typeface="宋体" panose="02010600030101010101" pitchFamily="2" charset="-122"/>
              </a:rPr>
              <a:t>主存</a:t>
            </a:r>
            <a:endParaRPr lang="zh-CN" altLang="en-US" sz="16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MM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3841" name="Line 17"/>
          <p:cNvSpPr>
            <a:spLocks noChangeShapeType="1"/>
          </p:cNvSpPr>
          <p:nvPr/>
        </p:nvSpPr>
        <p:spPr bwMode="auto">
          <a:xfrm flipV="1">
            <a:off x="2374900" y="411163"/>
            <a:ext cx="1657350" cy="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3842" name="Line 18"/>
          <p:cNvSpPr>
            <a:spLocks noChangeShapeType="1"/>
          </p:cNvSpPr>
          <p:nvPr/>
        </p:nvSpPr>
        <p:spPr bwMode="auto">
          <a:xfrm flipH="1" flipV="1">
            <a:off x="2373313" y="393700"/>
            <a:ext cx="6350" cy="8477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3843" name="Line 19"/>
          <p:cNvSpPr>
            <a:spLocks noChangeShapeType="1"/>
          </p:cNvSpPr>
          <p:nvPr/>
        </p:nvSpPr>
        <p:spPr bwMode="auto">
          <a:xfrm>
            <a:off x="4022725" y="406400"/>
            <a:ext cx="1588" cy="1042988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3844" name="Rectangle 20"/>
          <p:cNvSpPr>
            <a:spLocks noChangeArrowheads="1"/>
          </p:cNvSpPr>
          <p:nvPr/>
        </p:nvSpPr>
        <p:spPr bwMode="auto">
          <a:xfrm>
            <a:off x="104775" y="4000500"/>
            <a:ext cx="4552950" cy="2752725"/>
          </a:xfrm>
          <a:prstGeom prst="rect">
            <a:avLst/>
          </a:prstGeom>
          <a:solidFill>
            <a:srgbClr val="E8EEF7"/>
          </a:solidFill>
          <a:ln w="9525" algn="ctr">
            <a:solidFill>
              <a:srgbClr val="4979C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>
                <a:solidFill>
                  <a:srgbClr val="000000"/>
                </a:solidFill>
              </a:rPr>
              <a:t>DOF</a:t>
            </a:r>
            <a:endParaRPr lang="en-US" altLang="zh-CN" sz="2000">
              <a:solidFill>
                <a:srgbClr val="000000"/>
              </a:solidFill>
            </a:endParaRPr>
          </a:p>
          <a:p>
            <a:pPr algn="just"/>
            <a:r>
              <a:rPr lang="en-US" altLang="zh-CN" sz="2000">
                <a:solidFill>
                  <a:srgbClr val="000000"/>
                </a:solidFill>
              </a:rPr>
              <a:t>T0	PCoe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ARce</a:t>
            </a:r>
            <a:endParaRPr lang="en-US" altLang="zh-CN" sz="2000">
              <a:solidFill>
                <a:srgbClr val="000000"/>
              </a:solidFill>
            </a:endParaRPr>
          </a:p>
          <a:p>
            <a:pPr algn="just"/>
            <a:r>
              <a:rPr lang="en-US" altLang="zh-CN" sz="2000">
                <a:solidFill>
                  <a:srgbClr val="000000"/>
                </a:solidFill>
              </a:rPr>
              <a:t>T1	ARoe′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RD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DRce′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PCinc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T2	DRoe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T3	GRSoe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ADD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SVce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T4	Soe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ARce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T5	ARoe′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RD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DRce′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T6	DRoe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T7	1→EXE</a:t>
            </a:r>
            <a:endParaRPr lang="fr-FR" altLang="zh-CN" sz="2000">
              <a:solidFill>
                <a:srgbClr val="000000"/>
              </a:solidFill>
            </a:endParaRPr>
          </a:p>
        </p:txBody>
      </p:sp>
      <p:sp>
        <p:nvSpPr>
          <p:cNvPr id="333845" name="Rectangle 21"/>
          <p:cNvSpPr>
            <a:spLocks noChangeArrowheads="1"/>
          </p:cNvSpPr>
          <p:nvPr/>
        </p:nvSpPr>
        <p:spPr bwMode="auto">
          <a:xfrm>
            <a:off x="889000" y="6145311"/>
            <a:ext cx="1738313" cy="30777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 sz="2000">
              <a:ea typeface="仿宋" panose="02010609060101010101" charset="-122"/>
            </a:endParaRPr>
          </a:p>
        </p:txBody>
      </p:sp>
      <p:sp>
        <p:nvSpPr>
          <p:cNvPr id="333846" name="Line 22"/>
          <p:cNvSpPr>
            <a:spLocks noChangeShapeType="1"/>
          </p:cNvSpPr>
          <p:nvPr/>
        </p:nvSpPr>
        <p:spPr bwMode="auto">
          <a:xfrm flipH="1" flipV="1">
            <a:off x="5773738" y="2619375"/>
            <a:ext cx="14287" cy="481013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3847" name="Line 23"/>
          <p:cNvSpPr>
            <a:spLocks noChangeShapeType="1"/>
          </p:cNvSpPr>
          <p:nvPr/>
        </p:nvSpPr>
        <p:spPr bwMode="auto">
          <a:xfrm>
            <a:off x="3808413" y="2619375"/>
            <a:ext cx="3457575" cy="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3848" name="Line 24"/>
          <p:cNvSpPr>
            <a:spLocks noChangeShapeType="1"/>
          </p:cNvSpPr>
          <p:nvPr/>
        </p:nvSpPr>
        <p:spPr bwMode="auto">
          <a:xfrm flipH="1">
            <a:off x="7289800" y="2592388"/>
            <a:ext cx="1588" cy="410527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3849" name="Line 25"/>
          <p:cNvSpPr>
            <a:spLocks noChangeShapeType="1"/>
          </p:cNvSpPr>
          <p:nvPr/>
        </p:nvSpPr>
        <p:spPr bwMode="auto">
          <a:xfrm flipH="1">
            <a:off x="6256338" y="6699250"/>
            <a:ext cx="1039812" cy="317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3850" name="Line 26"/>
          <p:cNvSpPr>
            <a:spLocks noChangeShapeType="1"/>
          </p:cNvSpPr>
          <p:nvPr/>
        </p:nvSpPr>
        <p:spPr bwMode="auto">
          <a:xfrm flipV="1">
            <a:off x="6249988" y="5467350"/>
            <a:ext cx="0" cy="12160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3851" name="Text Box 27"/>
          <p:cNvSpPr txBox="1">
            <a:spLocks noChangeArrowheads="1"/>
          </p:cNvSpPr>
          <p:nvPr/>
        </p:nvSpPr>
        <p:spPr bwMode="auto">
          <a:xfrm>
            <a:off x="4867275" y="5883275"/>
            <a:ext cx="827088" cy="30162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3853" name="Line 29"/>
          <p:cNvSpPr>
            <a:spLocks noChangeShapeType="1"/>
          </p:cNvSpPr>
          <p:nvPr/>
        </p:nvSpPr>
        <p:spPr bwMode="auto">
          <a:xfrm flipV="1">
            <a:off x="5757863" y="3956050"/>
            <a:ext cx="0" cy="92075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3854" name="Line 30"/>
          <p:cNvSpPr>
            <a:spLocks noChangeShapeType="1"/>
          </p:cNvSpPr>
          <p:nvPr/>
        </p:nvSpPr>
        <p:spPr bwMode="auto">
          <a:xfrm flipV="1">
            <a:off x="5307013" y="5503863"/>
            <a:ext cx="0" cy="35242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3855" name="Line 31"/>
          <p:cNvSpPr>
            <a:spLocks noChangeShapeType="1"/>
          </p:cNvSpPr>
          <p:nvPr/>
        </p:nvSpPr>
        <p:spPr bwMode="auto">
          <a:xfrm flipH="1">
            <a:off x="2571750" y="2624138"/>
            <a:ext cx="3194050" cy="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3856" name="Text Box 32"/>
          <p:cNvSpPr txBox="1">
            <a:spLocks noChangeArrowheads="1"/>
          </p:cNvSpPr>
          <p:nvPr/>
        </p:nvSpPr>
        <p:spPr bwMode="auto">
          <a:xfrm>
            <a:off x="1982788" y="1524000"/>
            <a:ext cx="814387" cy="317500"/>
          </a:xfrm>
          <a:prstGeom prst="rect">
            <a:avLst/>
          </a:prstGeom>
          <a:solidFill>
            <a:srgbClr val="99CC00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AR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3857" name="Line 33"/>
          <p:cNvSpPr>
            <a:spLocks noChangeShapeType="1"/>
          </p:cNvSpPr>
          <p:nvPr/>
        </p:nvSpPr>
        <p:spPr bwMode="auto">
          <a:xfrm flipH="1" flipV="1">
            <a:off x="2376488" y="1252538"/>
            <a:ext cx="1587" cy="258762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3858" name="Line 34"/>
          <p:cNvSpPr>
            <a:spLocks noChangeShapeType="1"/>
          </p:cNvSpPr>
          <p:nvPr/>
        </p:nvSpPr>
        <p:spPr bwMode="auto">
          <a:xfrm flipV="1">
            <a:off x="2589213" y="1852613"/>
            <a:ext cx="12700" cy="7715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3859" name="Text Box 35"/>
          <p:cNvSpPr txBox="1">
            <a:spLocks noChangeArrowheads="1"/>
          </p:cNvSpPr>
          <p:nvPr/>
        </p:nvSpPr>
        <p:spPr bwMode="auto">
          <a:xfrm>
            <a:off x="6169025" y="1525588"/>
            <a:ext cx="814388" cy="32385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68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DR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3860" name="Line 36"/>
          <p:cNvSpPr>
            <a:spLocks noChangeShapeType="1"/>
          </p:cNvSpPr>
          <p:nvPr/>
        </p:nvSpPr>
        <p:spPr bwMode="auto">
          <a:xfrm>
            <a:off x="6756400" y="1858963"/>
            <a:ext cx="0" cy="2492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3861" name="Text Box 37"/>
          <p:cNvSpPr txBox="1">
            <a:spLocks noChangeArrowheads="1"/>
          </p:cNvSpPr>
          <p:nvPr/>
        </p:nvSpPr>
        <p:spPr bwMode="auto">
          <a:xfrm>
            <a:off x="3768725" y="1444625"/>
            <a:ext cx="1308100" cy="763588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solidFill>
                  <a:schemeClr val="tx1"/>
                </a:solidFill>
                <a:ea typeface="宋体" panose="02010600030101010101" pitchFamily="2" charset="-122"/>
              </a:rPr>
              <a:t>主存</a:t>
            </a:r>
            <a:endParaRPr lang="zh-CN" altLang="en-US" sz="16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MM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3862" name="Line 38"/>
          <p:cNvSpPr>
            <a:spLocks noChangeShapeType="1"/>
          </p:cNvSpPr>
          <p:nvPr/>
        </p:nvSpPr>
        <p:spPr bwMode="auto">
          <a:xfrm>
            <a:off x="7099300" y="2339975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3863" name="Line 39"/>
          <p:cNvSpPr>
            <a:spLocks noChangeShapeType="1"/>
          </p:cNvSpPr>
          <p:nvPr/>
        </p:nvSpPr>
        <p:spPr bwMode="auto">
          <a:xfrm flipH="1">
            <a:off x="6753225" y="2135188"/>
            <a:ext cx="1588" cy="471487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3864" name="Line 40"/>
          <p:cNvSpPr>
            <a:spLocks noChangeShapeType="1"/>
          </p:cNvSpPr>
          <p:nvPr/>
        </p:nvSpPr>
        <p:spPr bwMode="auto">
          <a:xfrm>
            <a:off x="6764338" y="2606675"/>
            <a:ext cx="520700" cy="0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3865" name="Line 41"/>
          <p:cNvSpPr>
            <a:spLocks noChangeShapeType="1"/>
          </p:cNvSpPr>
          <p:nvPr/>
        </p:nvSpPr>
        <p:spPr bwMode="auto">
          <a:xfrm flipH="1">
            <a:off x="7277100" y="2592388"/>
            <a:ext cx="1588" cy="4105275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3866" name="Line 42"/>
          <p:cNvSpPr>
            <a:spLocks noChangeShapeType="1"/>
          </p:cNvSpPr>
          <p:nvPr/>
        </p:nvSpPr>
        <p:spPr bwMode="auto">
          <a:xfrm flipH="1">
            <a:off x="5291138" y="6699250"/>
            <a:ext cx="1992312" cy="6350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3867" name="Line 43"/>
          <p:cNvSpPr>
            <a:spLocks noChangeShapeType="1"/>
          </p:cNvSpPr>
          <p:nvPr/>
        </p:nvSpPr>
        <p:spPr bwMode="auto">
          <a:xfrm flipV="1">
            <a:off x="5297488" y="6164263"/>
            <a:ext cx="0" cy="533400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3868" name="Line 44"/>
          <p:cNvSpPr>
            <a:spLocks noChangeShapeType="1"/>
          </p:cNvSpPr>
          <p:nvPr/>
        </p:nvSpPr>
        <p:spPr bwMode="auto">
          <a:xfrm>
            <a:off x="4835525" y="6486525"/>
            <a:ext cx="330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33869" name="Text Box 45"/>
          <p:cNvSpPr txBox="1">
            <a:spLocks noChangeArrowheads="1"/>
          </p:cNvSpPr>
          <p:nvPr/>
        </p:nvSpPr>
        <p:spPr bwMode="auto">
          <a:xfrm>
            <a:off x="4854575" y="5883275"/>
            <a:ext cx="827088" cy="301625"/>
          </a:xfrm>
          <a:prstGeom prst="rect">
            <a:avLst/>
          </a:prstGeom>
          <a:solidFill>
            <a:srgbClr val="FF66CC"/>
          </a:solidFill>
          <a:ln w="28575">
            <a:solidFill>
              <a:schemeClr val="hlink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3870" name="Line 46"/>
          <p:cNvSpPr>
            <a:spLocks noChangeShapeType="1"/>
          </p:cNvSpPr>
          <p:nvPr/>
        </p:nvSpPr>
        <p:spPr bwMode="auto">
          <a:xfrm flipV="1">
            <a:off x="5294313" y="5503863"/>
            <a:ext cx="0" cy="352425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076825" y="40899"/>
            <a:ext cx="3966877" cy="44203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lIns="0" tIns="36000" rIns="0" bIns="36000" anchor="ctr" anchorCtr="1">
            <a:spAutoFit/>
          </a:bodyPr>
          <a:lstStyle/>
          <a:p>
            <a:r>
              <a:rPr lang="pt-BR" altLang="pt-BR" sz="240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SUB  (2000H),  1000H(R3)</a:t>
            </a:r>
            <a:endParaRPr lang="zh-CN" altLang="en-US" sz="2400">
              <a:solidFill>
                <a:schemeClr val="accent2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3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3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33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33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3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3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33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33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3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3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"/>
                                            </p:cond>
                                          </p:stCondLst>
                                        </p:cTn>
                                        <p:tgtEl>
                                          <p:spTgt spid="33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33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3" dur="1000" fill="hold"/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3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45" grpId="0" animBg="1"/>
      <p:bldP spid="333845" grpId="1" animBg="1"/>
      <p:bldP spid="333862" grpId="0" animBg="1"/>
      <p:bldP spid="333863" grpId="0" animBg="1"/>
      <p:bldP spid="333864" grpId="0" animBg="1"/>
      <p:bldP spid="333865" grpId="0" animBg="1"/>
      <p:bldP spid="333866" grpId="0" animBg="1"/>
      <p:bldP spid="333867" grpId="0" animBg="1"/>
      <p:bldP spid="333868" grpId="0" animBg="1"/>
      <p:bldP spid="333869" grpId="0" animBg="1" autoUpdateAnimBg="0"/>
      <p:bldP spid="33387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71F12-C9E0-42DD-ADAC-514FAD0B21CE}" type="slidenum">
              <a:rPr lang="en-US" altLang="zh-CN"/>
            </a:fld>
            <a:endParaRPr lang="en-US" altLang="zh-CN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/>
              <a:t>指令</a:t>
            </a:r>
            <a:r>
              <a:rPr lang="en-US" altLang="zh-CN" sz="2800"/>
              <a:t>SUB  (2000H),  1000H(R3)</a:t>
            </a:r>
            <a:r>
              <a:rPr lang="zh-CN" altLang="pt-BR" sz="2800"/>
              <a:t>的微操作序列 </a:t>
            </a:r>
            <a:endParaRPr lang="zh-CN" altLang="en-US" sz="2800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600"/>
              <a:t>SOF</a:t>
            </a:r>
            <a:endParaRPr lang="en-US" altLang="zh-CN" sz="1600"/>
          </a:p>
          <a:p>
            <a:pPr marL="387350" lvl="1" indent="152400">
              <a:lnSpc>
                <a:spcPct val="80000"/>
              </a:lnSpc>
            </a:pPr>
            <a:r>
              <a:rPr lang="en-US" altLang="zh-CN" sz="1400"/>
              <a:t>T0	PCoe</a:t>
            </a:r>
            <a:r>
              <a:rPr lang="zh-CN" altLang="en-US" sz="1400"/>
              <a:t>，</a:t>
            </a:r>
            <a:r>
              <a:rPr lang="en-US" altLang="zh-CN" sz="1400"/>
              <a:t>ARce</a:t>
            </a:r>
            <a:endParaRPr lang="en-US" altLang="zh-CN" sz="1400"/>
          </a:p>
          <a:p>
            <a:pPr marL="387350" lvl="1" indent="152400">
              <a:lnSpc>
                <a:spcPct val="80000"/>
              </a:lnSpc>
            </a:pPr>
            <a:r>
              <a:rPr lang="en-US" altLang="zh-CN" sz="1400"/>
              <a:t>T1	ARoe′</a:t>
            </a:r>
            <a:r>
              <a:rPr lang="zh-CN" altLang="en-US" sz="1400"/>
              <a:t>，</a:t>
            </a:r>
            <a:r>
              <a:rPr lang="en-US" altLang="zh-CN" sz="1400"/>
              <a:t>RD</a:t>
            </a:r>
            <a:r>
              <a:rPr lang="zh-CN" altLang="en-US" sz="1400"/>
              <a:t>，</a:t>
            </a:r>
            <a:r>
              <a:rPr lang="en-US" altLang="zh-CN" sz="1400"/>
              <a:t>DRce′</a:t>
            </a:r>
            <a:r>
              <a:rPr lang="zh-CN" altLang="en-US" sz="1400"/>
              <a:t>，</a:t>
            </a:r>
            <a:r>
              <a:rPr lang="en-US" altLang="zh-CN" sz="1400"/>
              <a:t>PCinc</a:t>
            </a:r>
            <a:endParaRPr lang="fr-FR" altLang="zh-CN" sz="1400"/>
          </a:p>
          <a:p>
            <a:pPr marL="387350" lvl="1" indent="152400">
              <a:lnSpc>
                <a:spcPct val="80000"/>
              </a:lnSpc>
            </a:pPr>
            <a:r>
              <a:rPr lang="fr-FR" altLang="zh-CN" sz="1400"/>
              <a:t>T2	DRoe</a:t>
            </a:r>
            <a:r>
              <a:rPr lang="zh-CN" altLang="fr-FR" sz="1400"/>
              <a:t>，</a:t>
            </a:r>
            <a:r>
              <a:rPr lang="fr-FR" altLang="zh-CN" sz="1400"/>
              <a:t>ARce</a:t>
            </a:r>
            <a:endParaRPr lang="fr-FR" altLang="zh-CN" sz="1400"/>
          </a:p>
          <a:p>
            <a:pPr marL="387350" lvl="1" indent="152400">
              <a:lnSpc>
                <a:spcPct val="80000"/>
              </a:lnSpc>
            </a:pPr>
            <a:r>
              <a:rPr lang="fr-FR" altLang="zh-CN" sz="1400"/>
              <a:t>T3	ARoe′</a:t>
            </a:r>
            <a:r>
              <a:rPr lang="zh-CN" altLang="fr-FR" sz="1400"/>
              <a:t>，</a:t>
            </a:r>
            <a:r>
              <a:rPr lang="fr-FR" altLang="zh-CN" sz="1400"/>
              <a:t>RD</a:t>
            </a:r>
            <a:r>
              <a:rPr lang="zh-CN" altLang="fr-FR" sz="1400"/>
              <a:t>，</a:t>
            </a:r>
            <a:r>
              <a:rPr lang="fr-FR" altLang="zh-CN" sz="1400"/>
              <a:t>DRce′</a:t>
            </a:r>
            <a:endParaRPr lang="fr-FR" altLang="zh-CN" sz="1400"/>
          </a:p>
          <a:p>
            <a:pPr marL="387350" lvl="1" indent="152400">
              <a:lnSpc>
                <a:spcPct val="80000"/>
              </a:lnSpc>
            </a:pPr>
            <a:r>
              <a:rPr lang="fr-FR" altLang="zh-CN" sz="1400"/>
              <a:t>T4	DRoe</a:t>
            </a:r>
            <a:r>
              <a:rPr lang="zh-CN" altLang="fr-FR" sz="1400"/>
              <a:t>，</a:t>
            </a:r>
            <a:r>
              <a:rPr lang="fr-FR" altLang="zh-CN" sz="1400"/>
              <a:t>ARce</a:t>
            </a:r>
            <a:endParaRPr lang="fr-FR" altLang="zh-CN" sz="1400"/>
          </a:p>
          <a:p>
            <a:pPr marL="387350" lvl="1" indent="152400">
              <a:lnSpc>
                <a:spcPct val="80000"/>
              </a:lnSpc>
            </a:pPr>
            <a:r>
              <a:rPr lang="fr-FR" altLang="zh-CN" sz="1400"/>
              <a:t>T5	ARoe′</a:t>
            </a:r>
            <a:r>
              <a:rPr lang="zh-CN" altLang="fr-FR" sz="1400"/>
              <a:t>，</a:t>
            </a:r>
            <a:r>
              <a:rPr lang="fr-FR" altLang="zh-CN" sz="1400"/>
              <a:t>RD</a:t>
            </a:r>
            <a:r>
              <a:rPr lang="zh-CN" altLang="fr-FR" sz="1400"/>
              <a:t>，</a:t>
            </a:r>
            <a:r>
              <a:rPr lang="fr-FR" altLang="zh-CN" sz="1400"/>
              <a:t>DRce′</a:t>
            </a:r>
            <a:endParaRPr lang="fr-FR" altLang="zh-CN" sz="1400"/>
          </a:p>
          <a:p>
            <a:pPr marL="387350" lvl="1" indent="152400">
              <a:lnSpc>
                <a:spcPct val="80000"/>
              </a:lnSpc>
            </a:pPr>
            <a:r>
              <a:rPr lang="fr-FR" altLang="zh-CN" sz="1400"/>
              <a:t>T6	DRoe</a:t>
            </a:r>
            <a:r>
              <a:rPr lang="zh-CN" altLang="fr-FR" sz="1400"/>
              <a:t>，</a:t>
            </a:r>
            <a:r>
              <a:rPr lang="fr-FR" altLang="zh-CN" sz="1400"/>
              <a:t>TRce </a:t>
            </a:r>
            <a:endParaRPr lang="fr-FR" altLang="zh-CN" sz="1400"/>
          </a:p>
          <a:p>
            <a:pPr marL="387350" lvl="1" indent="152400">
              <a:lnSpc>
                <a:spcPct val="80000"/>
              </a:lnSpc>
            </a:pPr>
            <a:r>
              <a:rPr lang="fr-FR" altLang="zh-CN" sz="1400"/>
              <a:t>T7	1→DOF</a:t>
            </a:r>
            <a:endParaRPr lang="fr-FR" altLang="zh-CN" sz="1400"/>
          </a:p>
          <a:p>
            <a:pPr>
              <a:lnSpc>
                <a:spcPct val="80000"/>
              </a:lnSpc>
            </a:pPr>
            <a:r>
              <a:rPr lang="fr-FR" altLang="zh-CN" sz="1600"/>
              <a:t>DOF</a:t>
            </a:r>
            <a:endParaRPr lang="fr-FR" altLang="zh-CN" sz="1600"/>
          </a:p>
          <a:p>
            <a:pPr marL="387350" lvl="1" indent="152400">
              <a:lnSpc>
                <a:spcPct val="80000"/>
              </a:lnSpc>
            </a:pPr>
            <a:r>
              <a:rPr lang="fr-FR" altLang="zh-CN" sz="1400"/>
              <a:t>T0	PCoe</a:t>
            </a:r>
            <a:r>
              <a:rPr lang="zh-CN" altLang="fr-FR" sz="1400"/>
              <a:t>，</a:t>
            </a:r>
            <a:r>
              <a:rPr lang="fr-FR" altLang="zh-CN" sz="1400"/>
              <a:t>ARce</a:t>
            </a:r>
            <a:endParaRPr lang="fr-FR" altLang="zh-CN" sz="1400"/>
          </a:p>
          <a:p>
            <a:pPr marL="387350" lvl="1" indent="152400">
              <a:lnSpc>
                <a:spcPct val="80000"/>
              </a:lnSpc>
            </a:pPr>
            <a:r>
              <a:rPr lang="fr-FR" altLang="zh-CN" sz="1400"/>
              <a:t>T1	ARoe′</a:t>
            </a:r>
            <a:r>
              <a:rPr lang="zh-CN" altLang="fr-FR" sz="1400"/>
              <a:t>，</a:t>
            </a:r>
            <a:r>
              <a:rPr lang="fr-FR" altLang="zh-CN" sz="1400"/>
              <a:t>RD</a:t>
            </a:r>
            <a:r>
              <a:rPr lang="zh-CN" altLang="fr-FR" sz="1400"/>
              <a:t>，</a:t>
            </a:r>
            <a:r>
              <a:rPr lang="fr-FR" altLang="zh-CN" sz="1400"/>
              <a:t>DRce′</a:t>
            </a:r>
            <a:r>
              <a:rPr lang="zh-CN" altLang="fr-FR" sz="1400"/>
              <a:t>，</a:t>
            </a:r>
            <a:r>
              <a:rPr lang="fr-FR" altLang="zh-CN" sz="1400"/>
              <a:t>PCinc</a:t>
            </a:r>
            <a:endParaRPr lang="fr-FR" altLang="zh-CN" sz="1400"/>
          </a:p>
          <a:p>
            <a:pPr marL="387350" lvl="1" indent="152400">
              <a:lnSpc>
                <a:spcPct val="80000"/>
              </a:lnSpc>
            </a:pPr>
            <a:r>
              <a:rPr lang="fr-FR" altLang="zh-CN" sz="1400"/>
              <a:t>T2	DRoe</a:t>
            </a:r>
            <a:r>
              <a:rPr lang="zh-CN" altLang="fr-FR" sz="1400"/>
              <a:t>，</a:t>
            </a:r>
            <a:r>
              <a:rPr lang="fr-FR" altLang="zh-CN" sz="1400"/>
              <a:t>Ace</a:t>
            </a:r>
            <a:endParaRPr lang="fr-FR" altLang="zh-CN" sz="1400"/>
          </a:p>
          <a:p>
            <a:pPr marL="387350" lvl="1" indent="152400">
              <a:lnSpc>
                <a:spcPct val="80000"/>
              </a:lnSpc>
            </a:pPr>
            <a:r>
              <a:rPr lang="fr-FR" altLang="zh-CN" sz="1400"/>
              <a:t>T3	GRSoe</a:t>
            </a:r>
            <a:r>
              <a:rPr lang="zh-CN" altLang="fr-FR" sz="1400"/>
              <a:t>，</a:t>
            </a:r>
            <a:r>
              <a:rPr lang="fr-FR" altLang="zh-CN" sz="1400"/>
              <a:t>ADD</a:t>
            </a:r>
            <a:r>
              <a:rPr lang="zh-CN" altLang="fr-FR" sz="1400"/>
              <a:t>，</a:t>
            </a:r>
            <a:r>
              <a:rPr lang="fr-FR" altLang="zh-CN" sz="1400"/>
              <a:t>SVce</a:t>
            </a:r>
            <a:endParaRPr lang="fr-FR" altLang="zh-CN" sz="1400"/>
          </a:p>
          <a:p>
            <a:pPr marL="387350" lvl="1" indent="152400">
              <a:lnSpc>
                <a:spcPct val="80000"/>
              </a:lnSpc>
            </a:pPr>
            <a:r>
              <a:rPr lang="fr-FR" altLang="zh-CN" sz="1400"/>
              <a:t>T4	Soe</a:t>
            </a:r>
            <a:r>
              <a:rPr lang="zh-CN" altLang="fr-FR" sz="1400"/>
              <a:t>，</a:t>
            </a:r>
            <a:r>
              <a:rPr lang="fr-FR" altLang="zh-CN" sz="1400"/>
              <a:t>ARce</a:t>
            </a:r>
            <a:endParaRPr lang="fr-FR" altLang="zh-CN" sz="1400"/>
          </a:p>
          <a:p>
            <a:pPr marL="387350" lvl="1" indent="152400">
              <a:lnSpc>
                <a:spcPct val="80000"/>
              </a:lnSpc>
            </a:pPr>
            <a:r>
              <a:rPr lang="fr-FR" altLang="zh-CN" sz="1400"/>
              <a:t>T5	ARoe′</a:t>
            </a:r>
            <a:r>
              <a:rPr lang="zh-CN" altLang="fr-FR" sz="1400"/>
              <a:t>，</a:t>
            </a:r>
            <a:r>
              <a:rPr lang="fr-FR" altLang="zh-CN" sz="1400"/>
              <a:t>RD</a:t>
            </a:r>
            <a:r>
              <a:rPr lang="zh-CN" altLang="fr-FR" sz="1400"/>
              <a:t>，</a:t>
            </a:r>
            <a:r>
              <a:rPr lang="fr-FR" altLang="zh-CN" sz="1400"/>
              <a:t>DRce′</a:t>
            </a:r>
            <a:endParaRPr lang="fr-FR" altLang="zh-CN" sz="1400"/>
          </a:p>
          <a:p>
            <a:pPr marL="387350" lvl="1" indent="152400">
              <a:lnSpc>
                <a:spcPct val="80000"/>
              </a:lnSpc>
            </a:pPr>
            <a:r>
              <a:rPr lang="fr-FR" altLang="zh-CN" sz="1400"/>
              <a:t>T6	DRoe</a:t>
            </a:r>
            <a:r>
              <a:rPr lang="zh-CN" altLang="fr-FR" sz="1400"/>
              <a:t>，</a:t>
            </a:r>
            <a:r>
              <a:rPr lang="fr-FR" altLang="zh-CN" sz="1400"/>
              <a:t>Ace</a:t>
            </a:r>
            <a:endParaRPr lang="fr-FR" altLang="zh-CN" sz="1400"/>
          </a:p>
          <a:p>
            <a:pPr marL="387350" lvl="1" indent="152400">
              <a:lnSpc>
                <a:spcPct val="80000"/>
              </a:lnSpc>
            </a:pPr>
            <a:r>
              <a:rPr lang="fr-FR" altLang="zh-CN" sz="1400"/>
              <a:t>T7	1→EXE</a:t>
            </a:r>
            <a:endParaRPr lang="fr-FR" altLang="zh-CN" sz="1400"/>
          </a:p>
          <a:p>
            <a:pPr>
              <a:lnSpc>
                <a:spcPct val="80000"/>
              </a:lnSpc>
            </a:pPr>
            <a:r>
              <a:rPr lang="fr-FR" altLang="zh-CN" sz="1600"/>
              <a:t>EXE</a:t>
            </a:r>
            <a:endParaRPr lang="fr-FR" altLang="zh-CN" sz="1600"/>
          </a:p>
          <a:p>
            <a:pPr marL="387350" lvl="1" indent="152400">
              <a:lnSpc>
                <a:spcPct val="80000"/>
              </a:lnSpc>
            </a:pPr>
            <a:r>
              <a:rPr lang="fr-FR" altLang="zh-CN" sz="1400"/>
              <a:t>T0	TRoe, SUB, SVce, PSWce</a:t>
            </a:r>
            <a:endParaRPr lang="fr-FR" altLang="zh-CN" sz="1400"/>
          </a:p>
          <a:p>
            <a:pPr marL="387350" lvl="1" indent="152400">
              <a:lnSpc>
                <a:spcPct val="80000"/>
              </a:lnSpc>
            </a:pPr>
            <a:r>
              <a:rPr lang="fr-FR" altLang="zh-CN" sz="1400"/>
              <a:t>T1	Soe, DRce</a:t>
            </a:r>
            <a:endParaRPr lang="fr-FR" altLang="zh-CN" sz="1400"/>
          </a:p>
          <a:p>
            <a:pPr marL="387350" lvl="1" indent="152400">
              <a:lnSpc>
                <a:spcPct val="80000"/>
              </a:lnSpc>
            </a:pPr>
            <a:r>
              <a:rPr lang="fr-FR" altLang="zh-CN" sz="1400"/>
              <a:t>T2	ARoe′, DRoe′, WR</a:t>
            </a:r>
            <a:endParaRPr lang="fr-FR" altLang="zh-CN" sz="1400"/>
          </a:p>
          <a:p>
            <a:pPr marL="387350" lvl="1" indent="152400">
              <a:lnSpc>
                <a:spcPct val="80000"/>
              </a:lnSpc>
            </a:pPr>
            <a:r>
              <a:rPr lang="fr-FR" altLang="zh-CN" sz="1400"/>
              <a:t>T3	END</a:t>
            </a:r>
            <a:endParaRPr lang="en-US" altLang="zh-CN" sz="1400"/>
          </a:p>
        </p:txBody>
      </p:sp>
      <p:sp>
        <p:nvSpPr>
          <p:cNvPr id="28058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zh-CN" altLang="zh-CN" sz="16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557C9-A674-4FF5-8CEC-A925055E2BC0}" type="slidenum">
              <a:rPr lang="en-US" altLang="zh-CN"/>
            </a:fld>
            <a:endParaRPr lang="en-US" altLang="zh-CN"/>
          </a:p>
        </p:txBody>
      </p:sp>
      <p:sp>
        <p:nvSpPr>
          <p:cNvPr id="188452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取指令阶段微操作序列</a:t>
            </a:r>
            <a:endParaRPr lang="zh-CN" altLang="en-US"/>
          </a:p>
        </p:txBody>
      </p:sp>
      <p:sp>
        <p:nvSpPr>
          <p:cNvPr id="188420" name="Line 4"/>
          <p:cNvSpPr>
            <a:spLocks noChangeShapeType="1"/>
          </p:cNvSpPr>
          <p:nvPr/>
        </p:nvSpPr>
        <p:spPr bwMode="auto">
          <a:xfrm flipV="1">
            <a:off x="3649663" y="3167063"/>
            <a:ext cx="4762" cy="28257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88421" name="Line 5"/>
          <p:cNvSpPr>
            <a:spLocks noChangeShapeType="1"/>
          </p:cNvSpPr>
          <p:nvPr/>
        </p:nvSpPr>
        <p:spPr bwMode="auto">
          <a:xfrm flipV="1">
            <a:off x="3651250" y="2606675"/>
            <a:ext cx="0" cy="5715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88422" name="Line 6"/>
          <p:cNvSpPr>
            <a:spLocks noChangeShapeType="1"/>
          </p:cNvSpPr>
          <p:nvPr/>
        </p:nvSpPr>
        <p:spPr bwMode="auto">
          <a:xfrm flipH="1" flipV="1">
            <a:off x="2559050" y="2624138"/>
            <a:ext cx="1079500" cy="635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88423" name="Text Box 7"/>
          <p:cNvSpPr txBox="1">
            <a:spLocks noChangeArrowheads="1"/>
          </p:cNvSpPr>
          <p:nvPr/>
        </p:nvSpPr>
        <p:spPr bwMode="auto">
          <a:xfrm>
            <a:off x="1970088" y="1524000"/>
            <a:ext cx="814387" cy="31750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AR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8424" name="Line 8"/>
          <p:cNvSpPr>
            <a:spLocks noChangeShapeType="1"/>
          </p:cNvSpPr>
          <p:nvPr/>
        </p:nvSpPr>
        <p:spPr bwMode="auto">
          <a:xfrm flipH="1" flipV="1">
            <a:off x="2379663" y="1270000"/>
            <a:ext cx="1587" cy="2413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88425" name="Line 9"/>
          <p:cNvSpPr>
            <a:spLocks noChangeShapeType="1"/>
          </p:cNvSpPr>
          <p:nvPr/>
        </p:nvSpPr>
        <p:spPr bwMode="auto">
          <a:xfrm flipV="1">
            <a:off x="2576513" y="1852613"/>
            <a:ext cx="0" cy="77152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88426" name="Text Box 10"/>
          <p:cNvSpPr txBox="1">
            <a:spLocks noChangeArrowheads="1"/>
          </p:cNvSpPr>
          <p:nvPr/>
        </p:nvSpPr>
        <p:spPr bwMode="auto">
          <a:xfrm>
            <a:off x="3413125" y="3430588"/>
            <a:ext cx="822325" cy="32385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/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PC 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8427" name="Line 11"/>
          <p:cNvSpPr>
            <a:spLocks noChangeShapeType="1"/>
          </p:cNvSpPr>
          <p:nvPr/>
        </p:nvSpPr>
        <p:spPr bwMode="auto">
          <a:xfrm flipV="1">
            <a:off x="4821238" y="636588"/>
            <a:ext cx="1587" cy="811212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88428" name="Line 12"/>
          <p:cNvSpPr>
            <a:spLocks noChangeShapeType="1"/>
          </p:cNvSpPr>
          <p:nvPr/>
        </p:nvSpPr>
        <p:spPr bwMode="auto">
          <a:xfrm>
            <a:off x="4814888" y="642938"/>
            <a:ext cx="1952625" cy="4762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88429" name="Line 13"/>
          <p:cNvSpPr>
            <a:spLocks noChangeShapeType="1"/>
          </p:cNvSpPr>
          <p:nvPr/>
        </p:nvSpPr>
        <p:spPr bwMode="auto">
          <a:xfrm flipH="1">
            <a:off x="6748463" y="633413"/>
            <a:ext cx="3175" cy="885825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88430" name="Text Box 14"/>
          <p:cNvSpPr txBox="1">
            <a:spLocks noChangeArrowheads="1"/>
          </p:cNvSpPr>
          <p:nvPr/>
        </p:nvSpPr>
        <p:spPr bwMode="auto">
          <a:xfrm>
            <a:off x="6169025" y="1525588"/>
            <a:ext cx="814388" cy="323850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68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DR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8431" name="Line 15"/>
          <p:cNvSpPr>
            <a:spLocks noChangeShapeType="1"/>
          </p:cNvSpPr>
          <p:nvPr/>
        </p:nvSpPr>
        <p:spPr bwMode="auto">
          <a:xfrm>
            <a:off x="6753225" y="1858963"/>
            <a:ext cx="0" cy="249237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88432" name="Line 16"/>
          <p:cNvSpPr>
            <a:spLocks noChangeShapeType="1"/>
          </p:cNvSpPr>
          <p:nvPr/>
        </p:nvSpPr>
        <p:spPr bwMode="auto">
          <a:xfrm flipH="1">
            <a:off x="6753225" y="2135188"/>
            <a:ext cx="1588" cy="471487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88433" name="Line 17"/>
          <p:cNvSpPr>
            <a:spLocks noChangeShapeType="1"/>
          </p:cNvSpPr>
          <p:nvPr/>
        </p:nvSpPr>
        <p:spPr bwMode="auto">
          <a:xfrm flipH="1">
            <a:off x="2652713" y="2606675"/>
            <a:ext cx="4108450" cy="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88434" name="Line 18"/>
          <p:cNvSpPr>
            <a:spLocks noChangeShapeType="1"/>
          </p:cNvSpPr>
          <p:nvPr/>
        </p:nvSpPr>
        <p:spPr bwMode="auto">
          <a:xfrm>
            <a:off x="2663825" y="2603500"/>
            <a:ext cx="11113" cy="8128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88435" name="Text Box 19"/>
          <p:cNvSpPr txBox="1">
            <a:spLocks noChangeArrowheads="1"/>
          </p:cNvSpPr>
          <p:nvPr/>
        </p:nvSpPr>
        <p:spPr bwMode="auto">
          <a:xfrm>
            <a:off x="2265363" y="3424238"/>
            <a:ext cx="827087" cy="333375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68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IR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8436" name="Text Box 20"/>
          <p:cNvSpPr txBox="1">
            <a:spLocks noChangeArrowheads="1"/>
          </p:cNvSpPr>
          <p:nvPr/>
        </p:nvSpPr>
        <p:spPr bwMode="auto">
          <a:xfrm>
            <a:off x="3768725" y="1444625"/>
            <a:ext cx="1308100" cy="763588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solidFill>
                  <a:schemeClr val="tx1"/>
                </a:solidFill>
                <a:ea typeface="宋体" panose="02010600030101010101" pitchFamily="2" charset="-122"/>
              </a:rPr>
              <a:t>主存</a:t>
            </a:r>
            <a:endParaRPr lang="zh-CN" altLang="en-US" sz="16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MM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8438" name="Line 22"/>
          <p:cNvSpPr>
            <a:spLocks noChangeShapeType="1"/>
          </p:cNvSpPr>
          <p:nvPr/>
        </p:nvSpPr>
        <p:spPr bwMode="auto">
          <a:xfrm flipV="1">
            <a:off x="2374900" y="411163"/>
            <a:ext cx="1657350" cy="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88439" name="Line 23"/>
          <p:cNvSpPr>
            <a:spLocks noChangeShapeType="1"/>
          </p:cNvSpPr>
          <p:nvPr/>
        </p:nvSpPr>
        <p:spPr bwMode="auto">
          <a:xfrm flipH="1" flipV="1">
            <a:off x="2373313" y="393700"/>
            <a:ext cx="6350" cy="847725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88440" name="Line 24"/>
          <p:cNvSpPr>
            <a:spLocks noChangeShapeType="1"/>
          </p:cNvSpPr>
          <p:nvPr/>
        </p:nvSpPr>
        <p:spPr bwMode="auto">
          <a:xfrm>
            <a:off x="4022725" y="406400"/>
            <a:ext cx="1588" cy="1042988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88449" name="Line 33"/>
          <p:cNvSpPr>
            <a:spLocks noChangeShapeType="1"/>
          </p:cNvSpPr>
          <p:nvPr/>
        </p:nvSpPr>
        <p:spPr bwMode="auto">
          <a:xfrm>
            <a:off x="7080250" y="2339975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188450" name="Line 34"/>
          <p:cNvSpPr>
            <a:spLocks noChangeShapeType="1"/>
          </p:cNvSpPr>
          <p:nvPr/>
        </p:nvSpPr>
        <p:spPr bwMode="auto">
          <a:xfrm>
            <a:off x="2230438" y="3232150"/>
            <a:ext cx="3746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graphicFrame>
        <p:nvGraphicFramePr>
          <p:cNvPr id="188441" name="Object 25"/>
          <p:cNvGraphicFramePr>
            <a:graphicFrameLocks noChangeAspect="1"/>
          </p:cNvGraphicFramePr>
          <p:nvPr/>
        </p:nvGraphicFramePr>
        <p:xfrm>
          <a:off x="55563" y="758825"/>
          <a:ext cx="1890712" cy="589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72" name="Visio" r:id="rId1" imgW="826135" imgH="2576195" progId="Visio.Drawing.11">
                  <p:embed/>
                </p:oleObj>
              </mc:Choice>
              <mc:Fallback>
                <p:oleObj name="Visio" r:id="rId1" imgW="826135" imgH="2576195" progId="Visio.Drawing.11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3" y="758825"/>
                        <a:ext cx="1890712" cy="5894388"/>
                      </a:xfrm>
                      <a:prstGeom prst="rect">
                        <a:avLst/>
                      </a:prstGeom>
                      <a:solidFill>
                        <a:srgbClr val="6699FF"/>
                      </a:solidFill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51" name="Rectangle 35"/>
          <p:cNvSpPr>
            <a:spLocks noChangeArrowheads="1"/>
          </p:cNvSpPr>
          <p:nvPr/>
        </p:nvSpPr>
        <p:spPr bwMode="auto">
          <a:xfrm>
            <a:off x="93663" y="4619625"/>
            <a:ext cx="1817687" cy="74295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8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8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8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88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18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18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8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8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18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5" dur="1000" fill="hold"/>
                                        <p:tgtEl>
                                          <p:spTgt spid="18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32" grpId="0" animBg="1"/>
      <p:bldP spid="188433" grpId="0" animBg="1"/>
      <p:bldP spid="188434" grpId="0" animBg="1"/>
      <p:bldP spid="188435" grpId="0" animBg="1" autoUpdateAnimBg="0"/>
      <p:bldP spid="188449" grpId="0" animBg="1"/>
      <p:bldP spid="188450" grpId="0" animBg="1"/>
      <p:bldP spid="188451" grpId="0" animBg="1"/>
      <p:bldP spid="188451" grpI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39903-20DF-4615-877D-859A07BB3F0F}" type="slidenum">
              <a:rPr lang="en-US" altLang="zh-CN"/>
            </a:fld>
            <a:endParaRPr lang="en-US" altLang="zh-CN"/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指令执行微</a:t>
            </a:r>
            <a:r>
              <a:rPr lang="zh-CN" altLang="en-US" smtClean="0"/>
              <a:t>流程</a:t>
            </a:r>
            <a:r>
              <a:rPr lang="en-US" altLang="zh-CN" smtClean="0"/>
              <a:t>——</a:t>
            </a:r>
            <a:r>
              <a:rPr lang="zh-CN" altLang="en-US" smtClean="0"/>
              <a:t>例</a:t>
            </a:r>
            <a:r>
              <a:rPr lang="en-US" altLang="zh-CN" smtClean="0"/>
              <a:t>5</a:t>
            </a:r>
            <a:endParaRPr lang="zh-CN" altLang="en-US"/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14413"/>
            <a:ext cx="8664575" cy="5456237"/>
          </a:xfrm>
        </p:spPr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5  </a:t>
            </a:r>
            <a:r>
              <a:rPr lang="zh-CN" altLang="en-US"/>
              <a:t>指令</a:t>
            </a:r>
            <a:r>
              <a:rPr lang="en-US" altLang="zh-CN" i="1"/>
              <a:t>INC  5(PC)</a:t>
            </a:r>
            <a:r>
              <a:rPr lang="zh-CN" altLang="pt-BR"/>
              <a:t>的微操作序列 </a:t>
            </a:r>
            <a:endParaRPr lang="zh-CN" altLang="pt-BR"/>
          </a:p>
          <a:p>
            <a:pPr lvl="1"/>
            <a:r>
              <a:rPr lang="zh-CN" altLang="en-US"/>
              <a:t>单操作数</a:t>
            </a:r>
            <a:r>
              <a:rPr lang="zh-CN" altLang="fr-FR"/>
              <a:t>，</a:t>
            </a:r>
            <a:r>
              <a:rPr lang="zh-CN" altLang="en-US"/>
              <a:t>目的操作数是相对寻址</a:t>
            </a:r>
            <a:r>
              <a:rPr lang="en-US" altLang="zh-CN"/>
              <a:t>, EA</a:t>
            </a:r>
            <a:r>
              <a:rPr lang="zh-CN" altLang="en-US"/>
              <a:t>＝</a:t>
            </a:r>
            <a:r>
              <a:rPr lang="en-US" altLang="zh-CN"/>
              <a:t>(PC)</a:t>
            </a:r>
            <a:r>
              <a:rPr lang="zh-CN" altLang="en-US"/>
              <a:t>＋</a:t>
            </a:r>
            <a:r>
              <a:rPr lang="en-US" altLang="zh-CN"/>
              <a:t>5</a:t>
            </a:r>
            <a:endParaRPr lang="en-US" altLang="zh-CN"/>
          </a:p>
        </p:txBody>
      </p:sp>
      <p:graphicFrame>
        <p:nvGraphicFramePr>
          <p:cNvPr id="305269" name="Group 117"/>
          <p:cNvGraphicFramePr>
            <a:graphicFrameLocks noGrp="1"/>
          </p:cNvGraphicFramePr>
          <p:nvPr/>
        </p:nvGraphicFramePr>
        <p:xfrm>
          <a:off x="765175" y="1828800"/>
          <a:ext cx="7685088" cy="1306513"/>
        </p:xfrm>
        <a:graphic>
          <a:graphicData uri="http://schemas.openxmlformats.org/drawingml/2006/table">
            <a:tbl>
              <a:tblPr/>
              <a:tblGrid>
                <a:gridCol w="982663"/>
                <a:gridCol w="841375"/>
                <a:gridCol w="874712"/>
                <a:gridCol w="501650"/>
                <a:gridCol w="727075"/>
                <a:gridCol w="536575"/>
                <a:gridCol w="727075"/>
                <a:gridCol w="571500"/>
                <a:gridCol w="677863"/>
                <a:gridCol w="569912"/>
                <a:gridCol w="674688"/>
              </a:tblGrid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</a:endParaRPr>
                    </a:p>
                  </a:txBody>
                  <a:tcPr marL="0" marR="0" marT="0" marB="0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15       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90805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9080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11   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 5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 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第一字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0000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010001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111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000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/>
                </a:tc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第二字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10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0000 0000 0000 0101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305417" name="Group 265"/>
          <p:cNvGraphicFramePr>
            <a:graphicFrameLocks noGrp="1"/>
          </p:cNvGraphicFramePr>
          <p:nvPr/>
        </p:nvGraphicFramePr>
        <p:xfrm>
          <a:off x="5719763" y="3217863"/>
          <a:ext cx="2647950" cy="3371852"/>
        </p:xfrm>
        <a:graphic>
          <a:graphicData uri="http://schemas.openxmlformats.org/drawingml/2006/table">
            <a:tbl>
              <a:tblPr/>
              <a:tblGrid>
                <a:gridCol w="977900"/>
                <a:gridCol w="1670050"/>
              </a:tblGrid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</a:endParaRPr>
                    </a:p>
                  </a:txBody>
                  <a:tcPr marL="0" marR="0" marT="0" marB="0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MM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0030H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0478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90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0031H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0005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912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90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0037H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AAAA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90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Times New Roman" panose="02020603050405020304" pitchFamily="18" charset="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05418" name="Rectangle 266"/>
          <p:cNvSpPr>
            <a:spLocks noChangeArrowheads="1"/>
          </p:cNvSpPr>
          <p:nvPr/>
        </p:nvSpPr>
        <p:spPr bwMode="auto">
          <a:xfrm>
            <a:off x="109538" y="4979988"/>
            <a:ext cx="5322887" cy="81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Ctr="1">
            <a:spAutoFit/>
          </a:bodyPr>
          <a:lstStyle/>
          <a:p>
            <a:pPr lvl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w"/>
            </a:pP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表 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6.9  JUC-II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模型机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hlinkClick r:id="rId1" action="ppaction://hlinksldjump"/>
              </a:rPr>
              <a:t>指令编码表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hlinkClick r:id="rId2" action="ppaction://hlinkpres?slideindex=7&amp;slidetitle=模型机的指令编码表"/>
              </a:rPr>
              <a:t> </a:t>
            </a:r>
            <a:endParaRPr lang="zh-CN" altLang="en-US" sz="2400">
              <a:solidFill>
                <a:schemeClr val="tx1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lvl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w"/>
            </a:pP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表 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6.8  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hlinkClick r:id="rId3" action="ppaction://hlinksldjump"/>
              </a:rPr>
              <a:t>寻址方式及编码 </a:t>
            </a:r>
            <a:endParaRPr lang="zh-CN" altLang="en-US" sz="2400">
              <a:solidFill>
                <a:schemeClr val="tx1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47AF6-8774-4A6B-959D-E4242EE2BCFE}" type="slidenum">
              <a:rPr lang="en-US" altLang="zh-CN"/>
            </a:fld>
            <a:endParaRPr lang="en-US" altLang="zh-CN"/>
          </a:p>
        </p:txBody>
      </p:sp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取指令阶段微操作序列</a:t>
            </a:r>
            <a:endParaRPr lang="zh-CN" altLang="en-US"/>
          </a:p>
        </p:txBody>
      </p:sp>
      <p:sp>
        <p:nvSpPr>
          <p:cNvPr id="546819" name="Line 3"/>
          <p:cNvSpPr>
            <a:spLocks noChangeShapeType="1"/>
          </p:cNvSpPr>
          <p:nvPr/>
        </p:nvSpPr>
        <p:spPr bwMode="auto">
          <a:xfrm flipV="1">
            <a:off x="3646488" y="3167063"/>
            <a:ext cx="4762" cy="28257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46820" name="Line 4"/>
          <p:cNvSpPr>
            <a:spLocks noChangeShapeType="1"/>
          </p:cNvSpPr>
          <p:nvPr/>
        </p:nvSpPr>
        <p:spPr bwMode="auto">
          <a:xfrm flipV="1">
            <a:off x="3648075" y="2606675"/>
            <a:ext cx="0" cy="5715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46821" name="Line 5"/>
          <p:cNvSpPr>
            <a:spLocks noChangeShapeType="1"/>
          </p:cNvSpPr>
          <p:nvPr/>
        </p:nvSpPr>
        <p:spPr bwMode="auto">
          <a:xfrm flipH="1">
            <a:off x="2559050" y="2624138"/>
            <a:ext cx="1089025" cy="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46822" name="Text Box 6"/>
          <p:cNvSpPr txBox="1">
            <a:spLocks noChangeArrowheads="1"/>
          </p:cNvSpPr>
          <p:nvPr/>
        </p:nvSpPr>
        <p:spPr bwMode="auto">
          <a:xfrm>
            <a:off x="1970088" y="1524000"/>
            <a:ext cx="814387" cy="31750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0030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46823" name="Line 7"/>
          <p:cNvSpPr>
            <a:spLocks noChangeShapeType="1"/>
          </p:cNvSpPr>
          <p:nvPr/>
        </p:nvSpPr>
        <p:spPr bwMode="auto">
          <a:xfrm flipH="1" flipV="1">
            <a:off x="2370138" y="1252538"/>
            <a:ext cx="1587" cy="258762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46824" name="Line 8"/>
          <p:cNvSpPr>
            <a:spLocks noChangeShapeType="1"/>
          </p:cNvSpPr>
          <p:nvPr/>
        </p:nvSpPr>
        <p:spPr bwMode="auto">
          <a:xfrm flipV="1">
            <a:off x="2576513" y="1852613"/>
            <a:ext cx="0" cy="77152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46825" name="Text Box 9"/>
          <p:cNvSpPr txBox="1">
            <a:spLocks noChangeArrowheads="1"/>
          </p:cNvSpPr>
          <p:nvPr/>
        </p:nvSpPr>
        <p:spPr bwMode="auto">
          <a:xfrm>
            <a:off x="3409950" y="3430588"/>
            <a:ext cx="822325" cy="32385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/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0030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46826" name="Rectangle 10"/>
          <p:cNvSpPr>
            <a:spLocks noChangeArrowheads="1"/>
          </p:cNvSpPr>
          <p:nvPr/>
        </p:nvSpPr>
        <p:spPr bwMode="auto">
          <a:xfrm>
            <a:off x="0" y="1661726"/>
            <a:ext cx="9144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46827" name="Line 11"/>
          <p:cNvSpPr>
            <a:spLocks noChangeShapeType="1"/>
          </p:cNvSpPr>
          <p:nvPr/>
        </p:nvSpPr>
        <p:spPr bwMode="auto">
          <a:xfrm>
            <a:off x="3057525" y="3194050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46828" name="Line 12"/>
          <p:cNvSpPr>
            <a:spLocks noChangeShapeType="1"/>
          </p:cNvSpPr>
          <p:nvPr/>
        </p:nvSpPr>
        <p:spPr bwMode="auto">
          <a:xfrm>
            <a:off x="2971800" y="1800225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46829" name="Rectangle 13"/>
          <p:cNvSpPr>
            <a:spLocks noChangeArrowheads="1"/>
          </p:cNvSpPr>
          <p:nvPr/>
        </p:nvSpPr>
        <p:spPr bwMode="auto">
          <a:xfrm>
            <a:off x="1995488" y="4581525"/>
            <a:ext cx="5300662" cy="1835150"/>
          </a:xfrm>
          <a:prstGeom prst="rect">
            <a:avLst/>
          </a:prstGeom>
          <a:solidFill>
            <a:srgbClr val="E8EEF7"/>
          </a:solidFill>
          <a:ln w="9525" algn="ctr">
            <a:solidFill>
              <a:srgbClr val="4979C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>
                <a:solidFill>
                  <a:srgbClr val="000000"/>
                </a:solidFill>
              </a:rPr>
              <a:t>IF</a:t>
            </a:r>
            <a:endParaRPr lang="en-US" altLang="zh-CN">
              <a:solidFill>
                <a:srgbClr val="000000"/>
              </a:solidFill>
            </a:endParaRPr>
          </a:p>
          <a:p>
            <a:pPr algn="just"/>
            <a:r>
              <a:rPr lang="en-US" altLang="zh-CN">
                <a:solidFill>
                  <a:srgbClr val="000000"/>
                </a:solidFill>
              </a:rPr>
              <a:t>T0	PCoe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ARce</a:t>
            </a:r>
            <a:endParaRPr lang="en-US" altLang="zh-CN">
              <a:solidFill>
                <a:srgbClr val="000000"/>
              </a:solidFill>
            </a:endParaRPr>
          </a:p>
          <a:p>
            <a:pPr algn="just"/>
            <a:r>
              <a:rPr lang="en-US" altLang="zh-CN">
                <a:solidFill>
                  <a:srgbClr val="000000"/>
                </a:solidFill>
              </a:rPr>
              <a:t>T1	ARoe′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RD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DRce′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PCinc</a:t>
            </a:r>
            <a:endParaRPr lang="en-US" altLang="zh-CN">
              <a:solidFill>
                <a:srgbClr val="000000"/>
              </a:solidFill>
            </a:endParaRPr>
          </a:p>
          <a:p>
            <a:pPr algn="just"/>
            <a:r>
              <a:rPr lang="en-US" altLang="zh-CN">
                <a:solidFill>
                  <a:srgbClr val="000000"/>
                </a:solidFill>
              </a:rPr>
              <a:t>T2	DRoe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IRce</a:t>
            </a:r>
            <a:endParaRPr lang="en-US" altLang="zh-CN">
              <a:solidFill>
                <a:srgbClr val="000000"/>
              </a:solidFill>
            </a:endParaRPr>
          </a:p>
          <a:p>
            <a:pPr algn="just"/>
            <a:r>
              <a:rPr lang="en-US" altLang="zh-CN">
                <a:solidFill>
                  <a:srgbClr val="000000"/>
                </a:solidFill>
              </a:rPr>
              <a:t>T3	1→DOF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46830" name="Rectangle 14"/>
          <p:cNvSpPr>
            <a:spLocks noChangeArrowheads="1"/>
          </p:cNvSpPr>
          <p:nvPr/>
        </p:nvSpPr>
        <p:spPr bwMode="auto">
          <a:xfrm>
            <a:off x="2843213" y="4956453"/>
            <a:ext cx="1878012" cy="369332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 sz="2400">
              <a:ea typeface="仿宋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6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4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6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6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4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54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546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46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46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546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46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8" dur="1000" fill="hold"/>
                                        <p:tgtEl>
                                          <p:spTgt spid="54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19" grpId="0" animBg="1"/>
      <p:bldP spid="546820" grpId="0" animBg="1"/>
      <p:bldP spid="546821" grpId="0" animBg="1"/>
      <p:bldP spid="546822" grpId="0" animBg="1" autoUpdateAnimBg="0"/>
      <p:bldP spid="546823" grpId="0" animBg="1"/>
      <p:bldP spid="546824" grpId="0" animBg="1"/>
      <p:bldP spid="546825" grpId="0" animBg="1" autoUpdateAnimBg="0"/>
      <p:bldP spid="546827" grpId="0" animBg="1"/>
      <p:bldP spid="546828" grpId="0" animBg="1"/>
      <p:bldP spid="546830" grpId="0" animBg="1"/>
      <p:bldP spid="546830" grpId="1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1E0E4-038A-4BD3-A0B9-2765A1960553}" type="slidenum">
              <a:rPr lang="en-US" altLang="zh-CN"/>
            </a:fld>
            <a:endParaRPr lang="en-US" altLang="zh-CN"/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取指令阶段微操作序列</a:t>
            </a:r>
            <a:endParaRPr lang="zh-CN" altLang="en-US"/>
          </a:p>
        </p:txBody>
      </p:sp>
      <p:sp>
        <p:nvSpPr>
          <p:cNvPr id="548868" name="Line 4"/>
          <p:cNvSpPr>
            <a:spLocks noChangeShapeType="1"/>
          </p:cNvSpPr>
          <p:nvPr/>
        </p:nvSpPr>
        <p:spPr bwMode="auto">
          <a:xfrm flipV="1">
            <a:off x="3646488" y="3167063"/>
            <a:ext cx="4762" cy="28257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48869" name="Line 5"/>
          <p:cNvSpPr>
            <a:spLocks noChangeShapeType="1"/>
          </p:cNvSpPr>
          <p:nvPr/>
        </p:nvSpPr>
        <p:spPr bwMode="auto">
          <a:xfrm flipV="1">
            <a:off x="3648075" y="2606675"/>
            <a:ext cx="0" cy="5715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48870" name="Line 6"/>
          <p:cNvSpPr>
            <a:spLocks noChangeShapeType="1"/>
          </p:cNvSpPr>
          <p:nvPr/>
        </p:nvSpPr>
        <p:spPr bwMode="auto">
          <a:xfrm flipH="1">
            <a:off x="2559050" y="2624138"/>
            <a:ext cx="1089025" cy="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48871" name="Text Box 7"/>
          <p:cNvSpPr txBox="1">
            <a:spLocks noChangeArrowheads="1"/>
          </p:cNvSpPr>
          <p:nvPr/>
        </p:nvSpPr>
        <p:spPr bwMode="auto">
          <a:xfrm>
            <a:off x="1970088" y="1524000"/>
            <a:ext cx="814387" cy="31750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0030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48872" name="Line 8"/>
          <p:cNvSpPr>
            <a:spLocks noChangeShapeType="1"/>
          </p:cNvSpPr>
          <p:nvPr/>
        </p:nvSpPr>
        <p:spPr bwMode="auto">
          <a:xfrm flipH="1" flipV="1">
            <a:off x="2379663" y="1270000"/>
            <a:ext cx="1587" cy="2413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48873" name="Line 9"/>
          <p:cNvSpPr>
            <a:spLocks noChangeShapeType="1"/>
          </p:cNvSpPr>
          <p:nvPr/>
        </p:nvSpPr>
        <p:spPr bwMode="auto">
          <a:xfrm flipV="1">
            <a:off x="2576513" y="1871663"/>
            <a:ext cx="0" cy="762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48874" name="Text Box 10"/>
          <p:cNvSpPr txBox="1">
            <a:spLocks noChangeArrowheads="1"/>
          </p:cNvSpPr>
          <p:nvPr/>
        </p:nvSpPr>
        <p:spPr bwMode="auto">
          <a:xfrm>
            <a:off x="3409950" y="3430588"/>
            <a:ext cx="822325" cy="32385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/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0030 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48875" name="Line 11"/>
          <p:cNvSpPr>
            <a:spLocks noChangeShapeType="1"/>
          </p:cNvSpPr>
          <p:nvPr/>
        </p:nvSpPr>
        <p:spPr bwMode="auto">
          <a:xfrm flipV="1">
            <a:off x="4821238" y="636588"/>
            <a:ext cx="1587" cy="811212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48876" name="Line 12"/>
          <p:cNvSpPr>
            <a:spLocks noChangeShapeType="1"/>
          </p:cNvSpPr>
          <p:nvPr/>
        </p:nvSpPr>
        <p:spPr bwMode="auto">
          <a:xfrm>
            <a:off x="4814888" y="642938"/>
            <a:ext cx="1952625" cy="4762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48877" name="Line 13"/>
          <p:cNvSpPr>
            <a:spLocks noChangeShapeType="1"/>
          </p:cNvSpPr>
          <p:nvPr/>
        </p:nvSpPr>
        <p:spPr bwMode="auto">
          <a:xfrm flipH="1">
            <a:off x="6748463" y="633413"/>
            <a:ext cx="3175" cy="885825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48878" name="Text Box 14"/>
          <p:cNvSpPr txBox="1">
            <a:spLocks noChangeArrowheads="1"/>
          </p:cNvSpPr>
          <p:nvPr/>
        </p:nvSpPr>
        <p:spPr bwMode="auto">
          <a:xfrm>
            <a:off x="6169025" y="1525588"/>
            <a:ext cx="814388" cy="323850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68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0478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48879" name="Line 15"/>
          <p:cNvSpPr>
            <a:spLocks noChangeShapeType="1"/>
          </p:cNvSpPr>
          <p:nvPr/>
        </p:nvSpPr>
        <p:spPr bwMode="auto">
          <a:xfrm>
            <a:off x="6753225" y="1858963"/>
            <a:ext cx="0" cy="249237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48880" name="Text Box 16"/>
          <p:cNvSpPr txBox="1">
            <a:spLocks noChangeArrowheads="1"/>
          </p:cNvSpPr>
          <p:nvPr/>
        </p:nvSpPr>
        <p:spPr bwMode="auto">
          <a:xfrm>
            <a:off x="3768725" y="1444625"/>
            <a:ext cx="1308100" cy="763588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r>
              <a:rPr lang="en-US" altLang="zh-CN">
                <a:solidFill>
                  <a:schemeClr val="tx1"/>
                </a:solidFill>
                <a:ea typeface="仿宋" panose="02010609060101010101" charset="-122"/>
              </a:rPr>
              <a:t>0478</a:t>
            </a:r>
            <a:endParaRPr lang="en-US" altLang="zh-CN">
              <a:solidFill>
                <a:schemeClr val="tx1"/>
              </a:solidFill>
              <a:ea typeface="仿宋" panose="02010609060101010101" charset="-122"/>
            </a:endParaRPr>
          </a:p>
        </p:txBody>
      </p:sp>
      <p:sp>
        <p:nvSpPr>
          <p:cNvPr id="548881" name="Line 17"/>
          <p:cNvSpPr>
            <a:spLocks noChangeShapeType="1"/>
          </p:cNvSpPr>
          <p:nvPr/>
        </p:nvSpPr>
        <p:spPr bwMode="auto">
          <a:xfrm flipV="1">
            <a:off x="2374900" y="411163"/>
            <a:ext cx="1657350" cy="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48882" name="Line 18"/>
          <p:cNvSpPr>
            <a:spLocks noChangeShapeType="1"/>
          </p:cNvSpPr>
          <p:nvPr/>
        </p:nvSpPr>
        <p:spPr bwMode="auto">
          <a:xfrm flipH="1" flipV="1">
            <a:off x="2373313" y="393700"/>
            <a:ext cx="6350" cy="847725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48883" name="Line 19"/>
          <p:cNvSpPr>
            <a:spLocks noChangeShapeType="1"/>
          </p:cNvSpPr>
          <p:nvPr/>
        </p:nvSpPr>
        <p:spPr bwMode="auto">
          <a:xfrm>
            <a:off x="4022725" y="406400"/>
            <a:ext cx="1588" cy="1042988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48884" name="Line 20"/>
          <p:cNvSpPr>
            <a:spLocks noChangeShapeType="1"/>
          </p:cNvSpPr>
          <p:nvPr/>
        </p:nvSpPr>
        <p:spPr bwMode="auto">
          <a:xfrm>
            <a:off x="1624013" y="1308100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48885" name="Line 21"/>
          <p:cNvSpPr>
            <a:spLocks noChangeShapeType="1"/>
          </p:cNvSpPr>
          <p:nvPr/>
        </p:nvSpPr>
        <p:spPr bwMode="auto">
          <a:xfrm>
            <a:off x="4572000" y="866775"/>
            <a:ext cx="1588" cy="257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48886" name="Line 22"/>
          <p:cNvSpPr>
            <a:spLocks noChangeShapeType="1"/>
          </p:cNvSpPr>
          <p:nvPr/>
        </p:nvSpPr>
        <p:spPr bwMode="auto">
          <a:xfrm>
            <a:off x="7191375" y="1682750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48887" name="Line 23"/>
          <p:cNvSpPr>
            <a:spLocks noChangeShapeType="1"/>
          </p:cNvSpPr>
          <p:nvPr/>
        </p:nvSpPr>
        <p:spPr bwMode="auto">
          <a:xfrm>
            <a:off x="4422775" y="3786188"/>
            <a:ext cx="4635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48888" name="Rectangle 24"/>
          <p:cNvSpPr>
            <a:spLocks noChangeArrowheads="1"/>
          </p:cNvSpPr>
          <p:nvPr/>
        </p:nvSpPr>
        <p:spPr bwMode="auto">
          <a:xfrm>
            <a:off x="1995488" y="4581525"/>
            <a:ext cx="5300662" cy="1835150"/>
          </a:xfrm>
          <a:prstGeom prst="rect">
            <a:avLst/>
          </a:prstGeom>
          <a:solidFill>
            <a:srgbClr val="E8EEF7"/>
          </a:solidFill>
          <a:ln w="9525" algn="ctr">
            <a:solidFill>
              <a:srgbClr val="4979C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>
                <a:solidFill>
                  <a:srgbClr val="000000"/>
                </a:solidFill>
              </a:rPr>
              <a:t>IF</a:t>
            </a:r>
            <a:endParaRPr lang="en-US" altLang="zh-CN">
              <a:solidFill>
                <a:srgbClr val="000000"/>
              </a:solidFill>
            </a:endParaRPr>
          </a:p>
          <a:p>
            <a:pPr algn="just"/>
            <a:r>
              <a:rPr lang="en-US" altLang="zh-CN">
                <a:solidFill>
                  <a:srgbClr val="000000"/>
                </a:solidFill>
              </a:rPr>
              <a:t>T0	PCoe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ARce</a:t>
            </a:r>
            <a:endParaRPr lang="en-US" altLang="zh-CN">
              <a:solidFill>
                <a:srgbClr val="000000"/>
              </a:solidFill>
            </a:endParaRPr>
          </a:p>
          <a:p>
            <a:pPr algn="just"/>
            <a:r>
              <a:rPr lang="en-US" altLang="zh-CN">
                <a:solidFill>
                  <a:srgbClr val="000000"/>
                </a:solidFill>
              </a:rPr>
              <a:t>T1	ARoe′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RD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DRce′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PCinc</a:t>
            </a:r>
            <a:endParaRPr lang="en-US" altLang="zh-CN">
              <a:solidFill>
                <a:srgbClr val="000000"/>
              </a:solidFill>
            </a:endParaRPr>
          </a:p>
          <a:p>
            <a:pPr algn="just"/>
            <a:r>
              <a:rPr lang="en-US" altLang="zh-CN">
                <a:solidFill>
                  <a:srgbClr val="000000"/>
                </a:solidFill>
              </a:rPr>
              <a:t>T2	DRoe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IRce</a:t>
            </a:r>
            <a:endParaRPr lang="en-US" altLang="zh-CN">
              <a:solidFill>
                <a:srgbClr val="000000"/>
              </a:solidFill>
            </a:endParaRPr>
          </a:p>
          <a:p>
            <a:pPr algn="just"/>
            <a:r>
              <a:rPr lang="en-US" altLang="zh-CN">
                <a:solidFill>
                  <a:srgbClr val="000000"/>
                </a:solidFill>
              </a:rPr>
              <a:t>T3	1→DOF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48889" name="Rectangle 25"/>
          <p:cNvSpPr>
            <a:spLocks noChangeArrowheads="1"/>
          </p:cNvSpPr>
          <p:nvPr/>
        </p:nvSpPr>
        <p:spPr bwMode="auto">
          <a:xfrm>
            <a:off x="2784476" y="5321578"/>
            <a:ext cx="4198938" cy="369332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endParaRPr lang="zh-CN" altLang="en-US" sz="2400">
              <a:ea typeface="仿宋" panose="02010609060101010101" charset="-122"/>
            </a:endParaRPr>
          </a:p>
        </p:txBody>
      </p:sp>
      <p:sp>
        <p:nvSpPr>
          <p:cNvPr id="548890" name="Text Box 26"/>
          <p:cNvSpPr txBox="1">
            <a:spLocks noChangeArrowheads="1"/>
          </p:cNvSpPr>
          <p:nvPr/>
        </p:nvSpPr>
        <p:spPr bwMode="auto">
          <a:xfrm>
            <a:off x="3403600" y="3424238"/>
            <a:ext cx="822325" cy="32385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/>
            <a:r>
              <a:rPr lang="en-US" altLang="zh-CN" sz="1600">
                <a:solidFill>
                  <a:schemeClr val="bg1"/>
                </a:solidFill>
                <a:ea typeface="宋体" panose="02010600030101010101" pitchFamily="2" charset="-122"/>
              </a:rPr>
              <a:t>0031</a:t>
            </a: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8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8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4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4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4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48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48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548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54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48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48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500"/>
                            </p:stCondLst>
                            <p:childTnLst>
                              <p:par>
                                <p:cTn id="43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48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48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1000"/>
                                        <p:tgtEl>
                                          <p:spTgt spid="548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548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000"/>
                            </p:stCondLst>
                            <p:childTnLst>
                              <p:par>
                                <p:cTn id="56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48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48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500"/>
                            </p:stCondLst>
                            <p:childTnLst>
                              <p:par>
                                <p:cTn id="64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5" dur="1000" fill="hold"/>
                                        <p:tgtEl>
                                          <p:spTgt spid="54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500"/>
                            </p:stCondLst>
                            <p:childTnLst>
                              <p:par>
                                <p:cTn id="6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48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48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75" grpId="0" animBg="1"/>
      <p:bldP spid="548876" grpId="0" animBg="1"/>
      <p:bldP spid="548877" grpId="0" animBg="1"/>
      <p:bldP spid="548878" grpId="0" animBg="1" autoUpdateAnimBg="0"/>
      <p:bldP spid="548879" grpId="0" animBg="1"/>
      <p:bldP spid="548880" grpId="0" animBg="1"/>
      <p:bldP spid="548881" grpId="0" animBg="1"/>
      <p:bldP spid="548882" grpId="0" animBg="1"/>
      <p:bldP spid="548883" grpId="0" animBg="1"/>
      <p:bldP spid="548884" grpId="0" animBg="1"/>
      <p:bldP spid="548885" grpId="0" animBg="1"/>
      <p:bldP spid="548886" grpId="0" animBg="1"/>
      <p:bldP spid="548887" grpId="0" animBg="1"/>
      <p:bldP spid="548889" grpId="0" animBg="1"/>
      <p:bldP spid="548889" grpId="1" animBg="1"/>
      <p:bldP spid="548890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659EC-B6C7-4403-9565-204FB22E6AA2}" type="slidenum">
              <a:rPr lang="en-US" altLang="zh-CN"/>
            </a:fld>
            <a:endParaRPr lang="en-US" altLang="zh-CN"/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取指令阶段微操作序列</a:t>
            </a:r>
            <a:endParaRPr lang="zh-CN" altLang="en-US"/>
          </a:p>
        </p:txBody>
      </p:sp>
      <p:sp>
        <p:nvSpPr>
          <p:cNvPr id="550916" name="Line 4"/>
          <p:cNvSpPr>
            <a:spLocks noChangeShapeType="1"/>
          </p:cNvSpPr>
          <p:nvPr/>
        </p:nvSpPr>
        <p:spPr bwMode="auto">
          <a:xfrm flipV="1">
            <a:off x="3646488" y="3167063"/>
            <a:ext cx="4762" cy="28257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50917" name="Line 5"/>
          <p:cNvSpPr>
            <a:spLocks noChangeShapeType="1"/>
          </p:cNvSpPr>
          <p:nvPr/>
        </p:nvSpPr>
        <p:spPr bwMode="auto">
          <a:xfrm flipV="1">
            <a:off x="3648075" y="2606675"/>
            <a:ext cx="0" cy="5715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50918" name="Line 6"/>
          <p:cNvSpPr>
            <a:spLocks noChangeShapeType="1"/>
          </p:cNvSpPr>
          <p:nvPr/>
        </p:nvSpPr>
        <p:spPr bwMode="auto">
          <a:xfrm flipH="1">
            <a:off x="2559050" y="2624138"/>
            <a:ext cx="1069975" cy="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50919" name="Text Box 7"/>
          <p:cNvSpPr txBox="1">
            <a:spLocks noChangeArrowheads="1"/>
          </p:cNvSpPr>
          <p:nvPr/>
        </p:nvSpPr>
        <p:spPr bwMode="auto">
          <a:xfrm>
            <a:off x="1970088" y="1524000"/>
            <a:ext cx="814387" cy="31750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0030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50920" name="Line 8"/>
          <p:cNvSpPr>
            <a:spLocks noChangeShapeType="1"/>
          </p:cNvSpPr>
          <p:nvPr/>
        </p:nvSpPr>
        <p:spPr bwMode="auto">
          <a:xfrm flipH="1" flipV="1">
            <a:off x="2379663" y="1270000"/>
            <a:ext cx="1587" cy="2413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50921" name="Line 9"/>
          <p:cNvSpPr>
            <a:spLocks noChangeShapeType="1"/>
          </p:cNvSpPr>
          <p:nvPr/>
        </p:nvSpPr>
        <p:spPr bwMode="auto">
          <a:xfrm flipV="1">
            <a:off x="2576513" y="1852613"/>
            <a:ext cx="0" cy="77152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50922" name="Text Box 10"/>
          <p:cNvSpPr txBox="1">
            <a:spLocks noChangeArrowheads="1"/>
          </p:cNvSpPr>
          <p:nvPr/>
        </p:nvSpPr>
        <p:spPr bwMode="auto">
          <a:xfrm>
            <a:off x="3409950" y="3430588"/>
            <a:ext cx="822325" cy="32385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/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0031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50923" name="Line 11"/>
          <p:cNvSpPr>
            <a:spLocks noChangeShapeType="1"/>
          </p:cNvSpPr>
          <p:nvPr/>
        </p:nvSpPr>
        <p:spPr bwMode="auto">
          <a:xfrm flipV="1">
            <a:off x="4821238" y="636588"/>
            <a:ext cx="1587" cy="811212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50924" name="Line 12"/>
          <p:cNvSpPr>
            <a:spLocks noChangeShapeType="1"/>
          </p:cNvSpPr>
          <p:nvPr/>
        </p:nvSpPr>
        <p:spPr bwMode="auto">
          <a:xfrm>
            <a:off x="4814888" y="642938"/>
            <a:ext cx="1952625" cy="4762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50925" name="Line 13"/>
          <p:cNvSpPr>
            <a:spLocks noChangeShapeType="1"/>
          </p:cNvSpPr>
          <p:nvPr/>
        </p:nvSpPr>
        <p:spPr bwMode="auto">
          <a:xfrm flipH="1">
            <a:off x="6748463" y="633413"/>
            <a:ext cx="3175" cy="885825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50926" name="Text Box 14"/>
          <p:cNvSpPr txBox="1">
            <a:spLocks noChangeArrowheads="1"/>
          </p:cNvSpPr>
          <p:nvPr/>
        </p:nvSpPr>
        <p:spPr bwMode="auto">
          <a:xfrm>
            <a:off x="6169025" y="1525588"/>
            <a:ext cx="814388" cy="323850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68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0478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50927" name="Line 15"/>
          <p:cNvSpPr>
            <a:spLocks noChangeShapeType="1"/>
          </p:cNvSpPr>
          <p:nvPr/>
        </p:nvSpPr>
        <p:spPr bwMode="auto">
          <a:xfrm>
            <a:off x="6753225" y="1858963"/>
            <a:ext cx="0" cy="249237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50928" name="Line 16"/>
          <p:cNvSpPr>
            <a:spLocks noChangeShapeType="1"/>
          </p:cNvSpPr>
          <p:nvPr/>
        </p:nvSpPr>
        <p:spPr bwMode="auto">
          <a:xfrm flipH="1">
            <a:off x="6753225" y="2135188"/>
            <a:ext cx="1588" cy="471487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50929" name="Line 17"/>
          <p:cNvSpPr>
            <a:spLocks noChangeShapeType="1"/>
          </p:cNvSpPr>
          <p:nvPr/>
        </p:nvSpPr>
        <p:spPr bwMode="auto">
          <a:xfrm flipH="1">
            <a:off x="2643188" y="2606675"/>
            <a:ext cx="4092575" cy="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50930" name="Line 18"/>
          <p:cNvSpPr>
            <a:spLocks noChangeShapeType="1"/>
          </p:cNvSpPr>
          <p:nvPr/>
        </p:nvSpPr>
        <p:spPr bwMode="auto">
          <a:xfrm>
            <a:off x="2663825" y="2597150"/>
            <a:ext cx="11113" cy="8128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50931" name="Text Box 19"/>
          <p:cNvSpPr txBox="1">
            <a:spLocks noChangeArrowheads="1"/>
          </p:cNvSpPr>
          <p:nvPr/>
        </p:nvSpPr>
        <p:spPr bwMode="auto">
          <a:xfrm>
            <a:off x="2259013" y="3417888"/>
            <a:ext cx="827087" cy="333375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68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仿宋" panose="02010609060101010101" charset="-122"/>
              </a:rPr>
              <a:t>0478</a:t>
            </a:r>
            <a:endParaRPr lang="en-US" altLang="zh-CN">
              <a:solidFill>
                <a:schemeClr val="tx1"/>
              </a:solidFill>
              <a:ea typeface="仿宋" panose="02010609060101010101" charset="-122"/>
            </a:endParaRPr>
          </a:p>
        </p:txBody>
      </p:sp>
      <p:sp>
        <p:nvSpPr>
          <p:cNvPr id="550932" name="Text Box 20"/>
          <p:cNvSpPr txBox="1">
            <a:spLocks noChangeArrowheads="1"/>
          </p:cNvSpPr>
          <p:nvPr/>
        </p:nvSpPr>
        <p:spPr bwMode="auto">
          <a:xfrm>
            <a:off x="3768725" y="1444625"/>
            <a:ext cx="1308100" cy="763588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r>
              <a:rPr lang="zh-CN" altLang="en-US">
                <a:solidFill>
                  <a:schemeClr val="tx1"/>
                </a:solidFill>
                <a:ea typeface="仿宋" panose="02010609060101010101" charset="-122"/>
              </a:rPr>
              <a:t>主存</a:t>
            </a:r>
            <a:endParaRPr lang="zh-CN" altLang="en-US">
              <a:solidFill>
                <a:schemeClr val="tx1"/>
              </a:solidFill>
              <a:ea typeface="仿宋" panose="02010609060101010101" charset="-122"/>
            </a:endParaRPr>
          </a:p>
          <a:p>
            <a:r>
              <a:rPr lang="en-US" altLang="zh-CN">
                <a:solidFill>
                  <a:schemeClr val="tx1"/>
                </a:solidFill>
                <a:ea typeface="仿宋" panose="02010609060101010101" charset="-122"/>
              </a:rPr>
              <a:t>MM</a:t>
            </a:r>
            <a:endParaRPr lang="en-US" altLang="zh-CN">
              <a:solidFill>
                <a:schemeClr val="tx1"/>
              </a:solidFill>
              <a:ea typeface="仿宋" panose="02010609060101010101" charset="-122"/>
            </a:endParaRPr>
          </a:p>
        </p:txBody>
      </p:sp>
      <p:sp>
        <p:nvSpPr>
          <p:cNvPr id="550933" name="Line 21"/>
          <p:cNvSpPr>
            <a:spLocks noChangeShapeType="1"/>
          </p:cNvSpPr>
          <p:nvPr/>
        </p:nvSpPr>
        <p:spPr bwMode="auto">
          <a:xfrm flipV="1">
            <a:off x="2374900" y="411163"/>
            <a:ext cx="1657350" cy="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50934" name="Line 22"/>
          <p:cNvSpPr>
            <a:spLocks noChangeShapeType="1"/>
          </p:cNvSpPr>
          <p:nvPr/>
        </p:nvSpPr>
        <p:spPr bwMode="auto">
          <a:xfrm flipH="1" flipV="1">
            <a:off x="2373313" y="393700"/>
            <a:ext cx="6350" cy="847725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50935" name="Line 23"/>
          <p:cNvSpPr>
            <a:spLocks noChangeShapeType="1"/>
          </p:cNvSpPr>
          <p:nvPr/>
        </p:nvSpPr>
        <p:spPr bwMode="auto">
          <a:xfrm>
            <a:off x="4022725" y="406400"/>
            <a:ext cx="1588" cy="1042988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50936" name="Line 24"/>
          <p:cNvSpPr>
            <a:spLocks noChangeShapeType="1"/>
          </p:cNvSpPr>
          <p:nvPr/>
        </p:nvSpPr>
        <p:spPr bwMode="auto">
          <a:xfrm>
            <a:off x="7080250" y="2339975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50937" name="Line 25"/>
          <p:cNvSpPr>
            <a:spLocks noChangeShapeType="1"/>
          </p:cNvSpPr>
          <p:nvPr/>
        </p:nvSpPr>
        <p:spPr bwMode="auto">
          <a:xfrm>
            <a:off x="2224088" y="3235325"/>
            <a:ext cx="3746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50938" name="Rectangle 26"/>
          <p:cNvSpPr>
            <a:spLocks noChangeArrowheads="1"/>
          </p:cNvSpPr>
          <p:nvPr/>
        </p:nvSpPr>
        <p:spPr bwMode="auto">
          <a:xfrm>
            <a:off x="1995488" y="4581525"/>
            <a:ext cx="5300662" cy="1835150"/>
          </a:xfrm>
          <a:prstGeom prst="rect">
            <a:avLst/>
          </a:prstGeom>
          <a:solidFill>
            <a:srgbClr val="E8EEF7"/>
          </a:solidFill>
          <a:ln w="9525" algn="ctr">
            <a:solidFill>
              <a:srgbClr val="4979C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>
                <a:solidFill>
                  <a:srgbClr val="000000"/>
                </a:solidFill>
              </a:rPr>
              <a:t>IF</a:t>
            </a:r>
            <a:endParaRPr lang="en-US" altLang="zh-CN">
              <a:solidFill>
                <a:srgbClr val="000000"/>
              </a:solidFill>
            </a:endParaRPr>
          </a:p>
          <a:p>
            <a:pPr algn="just"/>
            <a:r>
              <a:rPr lang="en-US" altLang="zh-CN">
                <a:solidFill>
                  <a:srgbClr val="000000"/>
                </a:solidFill>
              </a:rPr>
              <a:t>T0	PCoe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ARce</a:t>
            </a:r>
            <a:endParaRPr lang="en-US" altLang="zh-CN">
              <a:solidFill>
                <a:srgbClr val="000000"/>
              </a:solidFill>
            </a:endParaRPr>
          </a:p>
          <a:p>
            <a:pPr algn="just"/>
            <a:r>
              <a:rPr lang="en-US" altLang="zh-CN">
                <a:solidFill>
                  <a:srgbClr val="000000"/>
                </a:solidFill>
              </a:rPr>
              <a:t>T1	ARoe′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RD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DRce′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PCinc</a:t>
            </a:r>
            <a:endParaRPr lang="en-US" altLang="zh-CN">
              <a:solidFill>
                <a:srgbClr val="000000"/>
              </a:solidFill>
            </a:endParaRPr>
          </a:p>
          <a:p>
            <a:pPr algn="just"/>
            <a:r>
              <a:rPr lang="en-US" altLang="zh-CN">
                <a:solidFill>
                  <a:srgbClr val="000000"/>
                </a:solidFill>
              </a:rPr>
              <a:t>T2	DRoe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IRce</a:t>
            </a:r>
            <a:endParaRPr lang="en-US" altLang="zh-CN">
              <a:solidFill>
                <a:srgbClr val="000000"/>
              </a:solidFill>
            </a:endParaRPr>
          </a:p>
          <a:p>
            <a:pPr algn="just"/>
            <a:r>
              <a:rPr lang="en-US" altLang="zh-CN">
                <a:solidFill>
                  <a:srgbClr val="000000"/>
                </a:solidFill>
              </a:rPr>
              <a:t>T3	1→DOF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50939" name="Rectangle 27"/>
          <p:cNvSpPr>
            <a:spLocks noChangeArrowheads="1"/>
          </p:cNvSpPr>
          <p:nvPr/>
        </p:nvSpPr>
        <p:spPr bwMode="auto">
          <a:xfrm>
            <a:off x="2825750" y="5688291"/>
            <a:ext cx="1817688" cy="369332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 sz="2400">
              <a:ea typeface="仿宋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0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0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55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50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550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55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50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0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55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5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5" dur="1000" fill="hold"/>
                                        <p:tgtEl>
                                          <p:spTgt spid="55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28" grpId="0" animBg="1"/>
      <p:bldP spid="550929" grpId="0" animBg="1"/>
      <p:bldP spid="550930" grpId="0" animBg="1"/>
      <p:bldP spid="550931" grpId="0" animBg="1" autoUpdateAnimBg="0"/>
      <p:bldP spid="550936" grpId="0" animBg="1"/>
      <p:bldP spid="550937" grpId="0" animBg="1"/>
      <p:bldP spid="550939" grpId="0" animBg="1"/>
      <p:bldP spid="550939" grpId="1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B039F-EA0F-4ADF-92D1-FEC20A743D46}" type="slidenum">
              <a:rPr lang="en-US" altLang="zh-CN"/>
            </a:fld>
            <a:endParaRPr lang="en-US" altLang="zh-CN"/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相对寻址</a:t>
            </a:r>
            <a:r>
              <a:rPr lang="en-US" altLang="zh-CN"/>
              <a:t>——</a:t>
            </a:r>
            <a:r>
              <a:rPr lang="zh-CN" altLang="en-US"/>
              <a:t>取目的操作数</a:t>
            </a:r>
            <a:endParaRPr lang="zh-CN" altLang="en-US"/>
          </a:p>
        </p:txBody>
      </p:sp>
      <p:sp>
        <p:nvSpPr>
          <p:cNvPr id="314372" name="Line 4"/>
          <p:cNvSpPr>
            <a:spLocks noChangeShapeType="1"/>
          </p:cNvSpPr>
          <p:nvPr/>
        </p:nvSpPr>
        <p:spPr bwMode="auto">
          <a:xfrm flipV="1">
            <a:off x="3649663" y="3167063"/>
            <a:ext cx="4762" cy="28257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4373" name="Line 5"/>
          <p:cNvSpPr>
            <a:spLocks noChangeShapeType="1"/>
          </p:cNvSpPr>
          <p:nvPr/>
        </p:nvSpPr>
        <p:spPr bwMode="auto">
          <a:xfrm flipV="1">
            <a:off x="3651250" y="2606675"/>
            <a:ext cx="0" cy="5715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4374" name="Line 6"/>
          <p:cNvSpPr>
            <a:spLocks noChangeShapeType="1"/>
          </p:cNvSpPr>
          <p:nvPr/>
        </p:nvSpPr>
        <p:spPr bwMode="auto">
          <a:xfrm flipH="1">
            <a:off x="2559050" y="2624138"/>
            <a:ext cx="1085850" cy="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4375" name="Text Box 7"/>
          <p:cNvSpPr txBox="1">
            <a:spLocks noChangeArrowheads="1"/>
          </p:cNvSpPr>
          <p:nvPr/>
        </p:nvSpPr>
        <p:spPr bwMode="auto">
          <a:xfrm>
            <a:off x="1970088" y="1524000"/>
            <a:ext cx="814387" cy="31750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0031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14376" name="Line 8"/>
          <p:cNvSpPr>
            <a:spLocks noChangeShapeType="1"/>
          </p:cNvSpPr>
          <p:nvPr/>
        </p:nvSpPr>
        <p:spPr bwMode="auto">
          <a:xfrm flipH="1" flipV="1">
            <a:off x="2379663" y="1252538"/>
            <a:ext cx="1587" cy="258762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4377" name="Line 9"/>
          <p:cNvSpPr>
            <a:spLocks noChangeShapeType="1"/>
          </p:cNvSpPr>
          <p:nvPr/>
        </p:nvSpPr>
        <p:spPr bwMode="auto">
          <a:xfrm flipV="1">
            <a:off x="2576513" y="1852613"/>
            <a:ext cx="0" cy="77152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4378" name="Text Box 10"/>
          <p:cNvSpPr txBox="1">
            <a:spLocks noChangeArrowheads="1"/>
          </p:cNvSpPr>
          <p:nvPr/>
        </p:nvSpPr>
        <p:spPr bwMode="auto">
          <a:xfrm>
            <a:off x="3413125" y="3430588"/>
            <a:ext cx="822325" cy="32385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/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0031 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14380" name="Line 12"/>
          <p:cNvSpPr>
            <a:spLocks noChangeShapeType="1"/>
          </p:cNvSpPr>
          <p:nvPr/>
        </p:nvSpPr>
        <p:spPr bwMode="auto">
          <a:xfrm>
            <a:off x="3060700" y="3194050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4381" name="Line 13"/>
          <p:cNvSpPr>
            <a:spLocks noChangeShapeType="1"/>
          </p:cNvSpPr>
          <p:nvPr/>
        </p:nvSpPr>
        <p:spPr bwMode="auto">
          <a:xfrm>
            <a:off x="3009900" y="1800225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4382" name="Rectangle 14"/>
          <p:cNvSpPr>
            <a:spLocks noChangeArrowheads="1"/>
          </p:cNvSpPr>
          <p:nvPr/>
        </p:nvSpPr>
        <p:spPr bwMode="auto">
          <a:xfrm>
            <a:off x="1995488" y="4067175"/>
            <a:ext cx="5300662" cy="2752725"/>
          </a:xfrm>
          <a:prstGeom prst="rect">
            <a:avLst/>
          </a:prstGeom>
          <a:solidFill>
            <a:srgbClr val="E8EEF7"/>
          </a:solidFill>
          <a:ln w="9525" algn="ctr">
            <a:solidFill>
              <a:srgbClr val="4979C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>
                <a:solidFill>
                  <a:srgbClr val="000000"/>
                </a:solidFill>
              </a:rPr>
              <a:t>DOF</a:t>
            </a:r>
            <a:endParaRPr lang="en-US" altLang="zh-CN" sz="2000">
              <a:solidFill>
                <a:srgbClr val="000000"/>
              </a:solidFill>
            </a:endParaRPr>
          </a:p>
          <a:p>
            <a:pPr algn="just"/>
            <a:r>
              <a:rPr lang="en-US" altLang="zh-CN" sz="2000">
                <a:solidFill>
                  <a:srgbClr val="000000"/>
                </a:solidFill>
              </a:rPr>
              <a:t>T0	PCoe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ARce</a:t>
            </a:r>
            <a:endParaRPr lang="en-US" altLang="zh-CN" sz="2000">
              <a:solidFill>
                <a:srgbClr val="000000"/>
              </a:solidFill>
            </a:endParaRPr>
          </a:p>
          <a:p>
            <a:pPr algn="just"/>
            <a:r>
              <a:rPr lang="en-US" altLang="zh-CN" sz="2000">
                <a:solidFill>
                  <a:srgbClr val="000000"/>
                </a:solidFill>
              </a:rPr>
              <a:t>T1	ARoe′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RD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DRce′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PCinc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T2	DRoe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T3	PCoe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ADD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SVce</a:t>
            </a:r>
            <a:endParaRPr lang="zh-CN" altLang="fr-FR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T4	Soe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ARce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T5	ARoe′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RD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DRce′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T6	DRoe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T7	1→EXE</a:t>
            </a:r>
            <a:endParaRPr lang="fr-FR" altLang="zh-CN" sz="2000">
              <a:solidFill>
                <a:srgbClr val="000000"/>
              </a:solidFill>
            </a:endParaRPr>
          </a:p>
        </p:txBody>
      </p:sp>
      <p:sp>
        <p:nvSpPr>
          <p:cNvPr id="314383" name="Rectangle 15"/>
          <p:cNvSpPr>
            <a:spLocks noChangeArrowheads="1"/>
          </p:cNvSpPr>
          <p:nvPr/>
        </p:nvSpPr>
        <p:spPr bwMode="auto">
          <a:xfrm>
            <a:off x="2809875" y="4378424"/>
            <a:ext cx="1663700" cy="30777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 sz="2000">
              <a:ea typeface="仿宋" panose="02010609060101010101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086600" y="40899"/>
            <a:ext cx="1957102" cy="44203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lIns="0" tIns="36000" rIns="0" bIns="36000" anchor="ctr" anchorCtr="1">
            <a:spAutoFit/>
          </a:bodyPr>
          <a:lstStyle/>
          <a:p>
            <a:r>
              <a:rPr lang="pt-BR" altLang="pt-BR" sz="2400" smtClean="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INC  </a:t>
            </a:r>
            <a:r>
              <a:rPr lang="pt-BR" altLang="pt-BR" sz="240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5(PC</a:t>
            </a:r>
            <a:r>
              <a:rPr lang="pt-BR" altLang="pt-BR" sz="2400" smtClean="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)</a:t>
            </a:r>
            <a:endParaRPr lang="zh-CN" altLang="en-US" sz="2400">
              <a:solidFill>
                <a:schemeClr val="accent2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4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4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31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31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4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4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3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9" dur="1000" fill="hold"/>
                                        <p:tgtEl>
                                          <p:spTgt spid="3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3" grpId="0" animBg="1"/>
      <p:bldP spid="314374" grpId="0" animBg="1"/>
      <p:bldP spid="314375" grpId="0" animBg="1" autoUpdateAnimBg="0"/>
      <p:bldP spid="314376" grpId="0" animBg="1"/>
      <p:bldP spid="314377" grpId="0" animBg="1"/>
      <p:bldP spid="314380" grpId="0" animBg="1"/>
      <p:bldP spid="314381" grpId="0" animBg="1"/>
      <p:bldP spid="314383" grpId="0" animBg="1"/>
      <p:bldP spid="314383" grpId="1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4D5C5-3FA0-4B6A-9BAF-C6D98523FEE6}" type="slidenum">
              <a:rPr lang="en-US" altLang="zh-CN"/>
            </a:fld>
            <a:endParaRPr lang="en-US" altLang="zh-CN"/>
          </a:p>
        </p:txBody>
      </p:sp>
      <p:sp>
        <p:nvSpPr>
          <p:cNvPr id="315394" name="Rectangle 2"/>
          <p:cNvSpPr>
            <a:spLocks noChangeArrowheads="1"/>
          </p:cNvSpPr>
          <p:nvPr/>
        </p:nvSpPr>
        <p:spPr bwMode="auto">
          <a:xfrm>
            <a:off x="1998663" y="4067175"/>
            <a:ext cx="5287962" cy="2752725"/>
          </a:xfrm>
          <a:prstGeom prst="rect">
            <a:avLst/>
          </a:prstGeom>
          <a:solidFill>
            <a:srgbClr val="E8EEF7"/>
          </a:solidFill>
          <a:ln w="9525" algn="ctr">
            <a:solidFill>
              <a:srgbClr val="4979C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>
                <a:solidFill>
                  <a:srgbClr val="000000"/>
                </a:solidFill>
              </a:rPr>
              <a:t>DOF</a:t>
            </a:r>
            <a:endParaRPr lang="en-US" altLang="zh-CN" sz="2000">
              <a:solidFill>
                <a:srgbClr val="000000"/>
              </a:solidFill>
            </a:endParaRPr>
          </a:p>
          <a:p>
            <a:pPr algn="just"/>
            <a:r>
              <a:rPr lang="en-US" altLang="zh-CN" sz="2000">
                <a:solidFill>
                  <a:srgbClr val="000000"/>
                </a:solidFill>
              </a:rPr>
              <a:t>T0	PCoe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ARce</a:t>
            </a:r>
            <a:endParaRPr lang="en-US" altLang="zh-CN" sz="2000">
              <a:solidFill>
                <a:srgbClr val="000000"/>
              </a:solidFill>
            </a:endParaRPr>
          </a:p>
          <a:p>
            <a:pPr algn="just"/>
            <a:r>
              <a:rPr lang="en-US" altLang="zh-CN" sz="2000">
                <a:solidFill>
                  <a:srgbClr val="000000"/>
                </a:solidFill>
              </a:rPr>
              <a:t>T1	ARoe′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RD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DRce′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PCinc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T2	DRoe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T3	PCoe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ADD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SVce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T4	Soe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ARce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T5	ARoe′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RD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DRce′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T6	DRoe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T7	1→EXE</a:t>
            </a:r>
            <a:endParaRPr lang="fr-FR" altLang="zh-CN" sz="2000">
              <a:solidFill>
                <a:srgbClr val="000000"/>
              </a:solidFill>
            </a:endParaRPr>
          </a:p>
        </p:txBody>
      </p:sp>
      <p:sp>
        <p:nvSpPr>
          <p:cNvPr id="315396" name="Rectangle 4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相对寻址</a:t>
            </a:r>
            <a:r>
              <a:rPr lang="en-US" altLang="zh-CN"/>
              <a:t>——</a:t>
            </a:r>
            <a:r>
              <a:rPr lang="zh-CN" altLang="en-US"/>
              <a:t>取目的操作数</a:t>
            </a:r>
            <a:endParaRPr lang="zh-CN" altLang="en-US"/>
          </a:p>
        </p:txBody>
      </p:sp>
      <p:sp>
        <p:nvSpPr>
          <p:cNvPr id="315397" name="Line 5"/>
          <p:cNvSpPr>
            <a:spLocks noChangeShapeType="1"/>
          </p:cNvSpPr>
          <p:nvPr/>
        </p:nvSpPr>
        <p:spPr bwMode="auto">
          <a:xfrm flipV="1">
            <a:off x="3649663" y="3167063"/>
            <a:ext cx="0" cy="28257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5398" name="Line 6"/>
          <p:cNvSpPr>
            <a:spLocks noChangeShapeType="1"/>
          </p:cNvSpPr>
          <p:nvPr/>
        </p:nvSpPr>
        <p:spPr bwMode="auto">
          <a:xfrm flipV="1">
            <a:off x="3651250" y="2606675"/>
            <a:ext cx="0" cy="57150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5399" name="Line 7"/>
          <p:cNvSpPr>
            <a:spLocks noChangeShapeType="1"/>
          </p:cNvSpPr>
          <p:nvPr/>
        </p:nvSpPr>
        <p:spPr bwMode="auto">
          <a:xfrm flipH="1">
            <a:off x="2559050" y="2624138"/>
            <a:ext cx="1250950" cy="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5400" name="Text Box 8"/>
          <p:cNvSpPr txBox="1">
            <a:spLocks noChangeArrowheads="1"/>
          </p:cNvSpPr>
          <p:nvPr/>
        </p:nvSpPr>
        <p:spPr bwMode="auto">
          <a:xfrm>
            <a:off x="1970088" y="1524000"/>
            <a:ext cx="814387" cy="31750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0031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15401" name="Line 9"/>
          <p:cNvSpPr>
            <a:spLocks noChangeShapeType="1"/>
          </p:cNvSpPr>
          <p:nvPr/>
        </p:nvSpPr>
        <p:spPr bwMode="auto">
          <a:xfrm flipH="1" flipV="1">
            <a:off x="2379663" y="1270000"/>
            <a:ext cx="1587" cy="2413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5402" name="Line 10"/>
          <p:cNvSpPr>
            <a:spLocks noChangeShapeType="1"/>
          </p:cNvSpPr>
          <p:nvPr/>
        </p:nvSpPr>
        <p:spPr bwMode="auto">
          <a:xfrm flipV="1">
            <a:off x="2576513" y="1852613"/>
            <a:ext cx="12700" cy="7715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5403" name="Text Box 11"/>
          <p:cNvSpPr txBox="1">
            <a:spLocks noChangeArrowheads="1"/>
          </p:cNvSpPr>
          <p:nvPr/>
        </p:nvSpPr>
        <p:spPr bwMode="auto">
          <a:xfrm>
            <a:off x="3413125" y="3430588"/>
            <a:ext cx="822325" cy="32385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/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0031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15404" name="Line 12"/>
          <p:cNvSpPr>
            <a:spLocks noChangeShapeType="1"/>
          </p:cNvSpPr>
          <p:nvPr/>
        </p:nvSpPr>
        <p:spPr bwMode="auto">
          <a:xfrm flipV="1">
            <a:off x="4821238" y="636588"/>
            <a:ext cx="1587" cy="811212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5405" name="Line 13"/>
          <p:cNvSpPr>
            <a:spLocks noChangeShapeType="1"/>
          </p:cNvSpPr>
          <p:nvPr/>
        </p:nvSpPr>
        <p:spPr bwMode="auto">
          <a:xfrm>
            <a:off x="4814888" y="642938"/>
            <a:ext cx="1952625" cy="4762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5406" name="Line 14"/>
          <p:cNvSpPr>
            <a:spLocks noChangeShapeType="1"/>
          </p:cNvSpPr>
          <p:nvPr/>
        </p:nvSpPr>
        <p:spPr bwMode="auto">
          <a:xfrm flipH="1">
            <a:off x="6748463" y="633413"/>
            <a:ext cx="3175" cy="885825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5408" name="Line 16"/>
          <p:cNvSpPr>
            <a:spLocks noChangeShapeType="1"/>
          </p:cNvSpPr>
          <p:nvPr/>
        </p:nvSpPr>
        <p:spPr bwMode="auto">
          <a:xfrm>
            <a:off x="6753225" y="1858963"/>
            <a:ext cx="0" cy="249237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5409" name="Text Box 17"/>
          <p:cNvSpPr txBox="1">
            <a:spLocks noChangeArrowheads="1"/>
          </p:cNvSpPr>
          <p:nvPr/>
        </p:nvSpPr>
        <p:spPr bwMode="auto">
          <a:xfrm>
            <a:off x="3768725" y="1444625"/>
            <a:ext cx="1308100" cy="763588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0005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15410" name="Line 18"/>
          <p:cNvSpPr>
            <a:spLocks noChangeShapeType="1"/>
          </p:cNvSpPr>
          <p:nvPr/>
        </p:nvSpPr>
        <p:spPr bwMode="auto">
          <a:xfrm flipV="1">
            <a:off x="2374900" y="411163"/>
            <a:ext cx="1657350" cy="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5411" name="Line 19"/>
          <p:cNvSpPr>
            <a:spLocks noChangeShapeType="1"/>
          </p:cNvSpPr>
          <p:nvPr/>
        </p:nvSpPr>
        <p:spPr bwMode="auto">
          <a:xfrm flipH="1" flipV="1">
            <a:off x="2373313" y="393700"/>
            <a:ext cx="6350" cy="847725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5412" name="Line 20"/>
          <p:cNvSpPr>
            <a:spLocks noChangeShapeType="1"/>
          </p:cNvSpPr>
          <p:nvPr/>
        </p:nvSpPr>
        <p:spPr bwMode="auto">
          <a:xfrm>
            <a:off x="4022725" y="406400"/>
            <a:ext cx="1588" cy="1042988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5413" name="Line 21"/>
          <p:cNvSpPr>
            <a:spLocks noChangeShapeType="1"/>
          </p:cNvSpPr>
          <p:nvPr/>
        </p:nvSpPr>
        <p:spPr bwMode="auto">
          <a:xfrm>
            <a:off x="1624013" y="1308100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5414" name="Line 22"/>
          <p:cNvSpPr>
            <a:spLocks noChangeShapeType="1"/>
          </p:cNvSpPr>
          <p:nvPr/>
        </p:nvSpPr>
        <p:spPr bwMode="auto">
          <a:xfrm>
            <a:off x="4572000" y="857250"/>
            <a:ext cx="1588" cy="2476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5415" name="Line 23"/>
          <p:cNvSpPr>
            <a:spLocks noChangeShapeType="1"/>
          </p:cNvSpPr>
          <p:nvPr/>
        </p:nvSpPr>
        <p:spPr bwMode="auto">
          <a:xfrm>
            <a:off x="7191375" y="1682750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5416" name="Line 24"/>
          <p:cNvSpPr>
            <a:spLocks noChangeShapeType="1"/>
          </p:cNvSpPr>
          <p:nvPr/>
        </p:nvSpPr>
        <p:spPr bwMode="auto">
          <a:xfrm>
            <a:off x="4440238" y="3787775"/>
            <a:ext cx="4635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5417" name="Rectangle 25"/>
          <p:cNvSpPr>
            <a:spLocks noChangeArrowheads="1"/>
          </p:cNvSpPr>
          <p:nvPr/>
        </p:nvSpPr>
        <p:spPr bwMode="auto">
          <a:xfrm>
            <a:off x="2809875" y="4696718"/>
            <a:ext cx="3759200" cy="30777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 sz="2000">
              <a:ea typeface="仿宋" panose="02010609060101010101" charset="-122"/>
            </a:endParaRPr>
          </a:p>
        </p:txBody>
      </p:sp>
      <p:sp>
        <p:nvSpPr>
          <p:cNvPr id="315419" name="Text Box 27"/>
          <p:cNvSpPr txBox="1">
            <a:spLocks noChangeArrowheads="1"/>
          </p:cNvSpPr>
          <p:nvPr/>
        </p:nvSpPr>
        <p:spPr bwMode="auto">
          <a:xfrm>
            <a:off x="3403600" y="3424238"/>
            <a:ext cx="822325" cy="323850"/>
          </a:xfrm>
          <a:prstGeom prst="rect">
            <a:avLst/>
          </a:prstGeom>
          <a:solidFill>
            <a:srgbClr val="FF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/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0032 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15407" name="Text Box 15"/>
          <p:cNvSpPr txBox="1">
            <a:spLocks noChangeArrowheads="1"/>
          </p:cNvSpPr>
          <p:nvPr/>
        </p:nvSpPr>
        <p:spPr bwMode="auto">
          <a:xfrm>
            <a:off x="6169025" y="1525588"/>
            <a:ext cx="814388" cy="323850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68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0005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086600" y="40899"/>
            <a:ext cx="1957102" cy="44203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lIns="0" tIns="36000" rIns="0" bIns="36000" anchor="ctr" anchorCtr="1">
            <a:spAutoFit/>
          </a:bodyPr>
          <a:lstStyle/>
          <a:p>
            <a:r>
              <a:rPr lang="pt-BR" altLang="pt-BR" sz="2400" smtClean="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INC  </a:t>
            </a:r>
            <a:r>
              <a:rPr lang="pt-BR" altLang="pt-BR" sz="240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5(PC</a:t>
            </a:r>
            <a:r>
              <a:rPr lang="pt-BR" altLang="pt-BR" sz="2400" smtClean="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)</a:t>
            </a:r>
            <a:endParaRPr lang="zh-CN" altLang="en-US" sz="2400">
              <a:solidFill>
                <a:schemeClr val="accent2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5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5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1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5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5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3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3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1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500"/>
                            </p:stCondLst>
                            <p:childTnLst>
                              <p:par>
                                <p:cTn id="43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5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5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1000"/>
                                        <p:tgtEl>
                                          <p:spTgt spid="31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31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000"/>
                            </p:stCondLst>
                            <p:childTnLst>
                              <p:par>
                                <p:cTn id="56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5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5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500"/>
                            </p:stCondLst>
                            <p:childTnLst>
                              <p:par>
                                <p:cTn id="6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5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5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0"/>
                            </p:stCondLst>
                            <p:childTnLst>
                              <p:par>
                                <p:cTn id="6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500"/>
                            </p:stCondLst>
                            <p:childTnLst>
                              <p:par>
                                <p:cTn id="73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4" dur="1000" fill="hold"/>
                                        <p:tgtEl>
                                          <p:spTgt spid="3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404" grpId="0" animBg="1"/>
      <p:bldP spid="315405" grpId="0" animBg="1"/>
      <p:bldP spid="315406" grpId="0" animBg="1"/>
      <p:bldP spid="315408" grpId="0" animBg="1"/>
      <p:bldP spid="315409" grpId="0" animBg="1"/>
      <p:bldP spid="315410" grpId="0" animBg="1"/>
      <p:bldP spid="315411" grpId="0" animBg="1"/>
      <p:bldP spid="315412" grpId="0" animBg="1"/>
      <p:bldP spid="315413" grpId="0" animBg="1"/>
      <p:bldP spid="315414" grpId="0" animBg="1"/>
      <p:bldP spid="315415" grpId="0" animBg="1"/>
      <p:bldP spid="315416" grpId="0" animBg="1"/>
      <p:bldP spid="315417" grpId="0" animBg="1"/>
      <p:bldP spid="315417" grpId="1" animBg="1"/>
      <p:bldP spid="315419" grpId="0" animBg="1"/>
      <p:bldP spid="315407" grpId="0" animBg="1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37404-2757-4BDC-9342-A194C6CDDAAC}" type="slidenum">
              <a:rPr lang="en-US" altLang="zh-CN"/>
            </a:fld>
            <a:endParaRPr lang="en-US" altLang="zh-CN"/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相对寻址</a:t>
            </a:r>
            <a:r>
              <a:rPr lang="en-US" altLang="zh-CN"/>
              <a:t>——</a:t>
            </a:r>
            <a:r>
              <a:rPr lang="zh-CN" altLang="en-US"/>
              <a:t>取目的操作数</a:t>
            </a:r>
            <a:endParaRPr lang="zh-CN" altLang="en-US"/>
          </a:p>
        </p:txBody>
      </p:sp>
      <p:sp>
        <p:nvSpPr>
          <p:cNvPr id="317444" name="Line 4"/>
          <p:cNvSpPr>
            <a:spLocks noChangeShapeType="1"/>
          </p:cNvSpPr>
          <p:nvPr/>
        </p:nvSpPr>
        <p:spPr bwMode="auto">
          <a:xfrm flipV="1">
            <a:off x="3649663" y="3167063"/>
            <a:ext cx="0" cy="282575"/>
          </a:xfrm>
          <a:prstGeom prst="line">
            <a:avLst/>
          </a:prstGeom>
          <a:noFill/>
          <a:ln w="38100">
            <a:solidFill>
              <a:srgbClr val="FF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7445" name="Line 5"/>
          <p:cNvSpPr>
            <a:spLocks noChangeShapeType="1"/>
          </p:cNvSpPr>
          <p:nvPr/>
        </p:nvSpPr>
        <p:spPr bwMode="auto">
          <a:xfrm flipV="1">
            <a:off x="3651250" y="2606675"/>
            <a:ext cx="0" cy="57150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7446" name="Line 6"/>
          <p:cNvSpPr>
            <a:spLocks noChangeShapeType="1"/>
          </p:cNvSpPr>
          <p:nvPr/>
        </p:nvSpPr>
        <p:spPr bwMode="auto">
          <a:xfrm flipH="1">
            <a:off x="2559050" y="2624138"/>
            <a:ext cx="1060450" cy="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7447" name="Text Box 7"/>
          <p:cNvSpPr txBox="1">
            <a:spLocks noChangeArrowheads="1"/>
          </p:cNvSpPr>
          <p:nvPr/>
        </p:nvSpPr>
        <p:spPr bwMode="auto">
          <a:xfrm>
            <a:off x="1970088" y="1524000"/>
            <a:ext cx="814387" cy="31750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0031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17448" name="Line 8"/>
          <p:cNvSpPr>
            <a:spLocks noChangeShapeType="1"/>
          </p:cNvSpPr>
          <p:nvPr/>
        </p:nvSpPr>
        <p:spPr bwMode="auto">
          <a:xfrm flipH="1" flipV="1">
            <a:off x="2379663" y="1270000"/>
            <a:ext cx="1587" cy="2413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7449" name="Line 9"/>
          <p:cNvSpPr>
            <a:spLocks noChangeShapeType="1"/>
          </p:cNvSpPr>
          <p:nvPr/>
        </p:nvSpPr>
        <p:spPr bwMode="auto">
          <a:xfrm flipV="1">
            <a:off x="2576513" y="1852613"/>
            <a:ext cx="12700" cy="7715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7450" name="Text Box 10"/>
          <p:cNvSpPr txBox="1">
            <a:spLocks noChangeArrowheads="1"/>
          </p:cNvSpPr>
          <p:nvPr/>
        </p:nvSpPr>
        <p:spPr bwMode="auto">
          <a:xfrm>
            <a:off x="3413125" y="3430588"/>
            <a:ext cx="822325" cy="323850"/>
          </a:xfrm>
          <a:prstGeom prst="rect">
            <a:avLst/>
          </a:prstGeom>
          <a:solidFill>
            <a:srgbClr val="FF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/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0032 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17451" name="Line 11"/>
          <p:cNvSpPr>
            <a:spLocks noChangeShapeType="1"/>
          </p:cNvSpPr>
          <p:nvPr/>
        </p:nvSpPr>
        <p:spPr bwMode="auto">
          <a:xfrm flipV="1">
            <a:off x="4821238" y="636588"/>
            <a:ext cx="1587" cy="811212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7452" name="Line 12"/>
          <p:cNvSpPr>
            <a:spLocks noChangeShapeType="1"/>
          </p:cNvSpPr>
          <p:nvPr/>
        </p:nvSpPr>
        <p:spPr bwMode="auto">
          <a:xfrm>
            <a:off x="4814888" y="642938"/>
            <a:ext cx="1952625" cy="4762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7453" name="Line 13"/>
          <p:cNvSpPr>
            <a:spLocks noChangeShapeType="1"/>
          </p:cNvSpPr>
          <p:nvPr/>
        </p:nvSpPr>
        <p:spPr bwMode="auto">
          <a:xfrm flipH="1">
            <a:off x="6748463" y="633413"/>
            <a:ext cx="3175" cy="8858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7454" name="Text Box 14"/>
          <p:cNvSpPr txBox="1">
            <a:spLocks noChangeArrowheads="1"/>
          </p:cNvSpPr>
          <p:nvPr/>
        </p:nvSpPr>
        <p:spPr bwMode="auto">
          <a:xfrm>
            <a:off x="6169025" y="1525588"/>
            <a:ext cx="814388" cy="323850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68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0005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17455" name="Line 15"/>
          <p:cNvSpPr>
            <a:spLocks noChangeShapeType="1"/>
          </p:cNvSpPr>
          <p:nvPr/>
        </p:nvSpPr>
        <p:spPr bwMode="auto">
          <a:xfrm>
            <a:off x="6748463" y="1858963"/>
            <a:ext cx="0" cy="249237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7456" name="Text Box 16"/>
          <p:cNvSpPr txBox="1">
            <a:spLocks noChangeArrowheads="1"/>
          </p:cNvSpPr>
          <p:nvPr/>
        </p:nvSpPr>
        <p:spPr bwMode="auto">
          <a:xfrm>
            <a:off x="3768725" y="1444625"/>
            <a:ext cx="1308100" cy="763588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solidFill>
                  <a:schemeClr val="tx1"/>
                </a:solidFill>
                <a:ea typeface="宋体" panose="02010600030101010101" pitchFamily="2" charset="-122"/>
              </a:rPr>
              <a:t>主存</a:t>
            </a:r>
            <a:endParaRPr lang="zh-CN" altLang="en-US" sz="16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MM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17457" name="Line 17"/>
          <p:cNvSpPr>
            <a:spLocks noChangeShapeType="1"/>
          </p:cNvSpPr>
          <p:nvPr/>
        </p:nvSpPr>
        <p:spPr bwMode="auto">
          <a:xfrm flipV="1">
            <a:off x="2374900" y="411163"/>
            <a:ext cx="1657350" cy="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7458" name="Line 18"/>
          <p:cNvSpPr>
            <a:spLocks noChangeShapeType="1"/>
          </p:cNvSpPr>
          <p:nvPr/>
        </p:nvSpPr>
        <p:spPr bwMode="auto">
          <a:xfrm flipH="1" flipV="1">
            <a:off x="2373313" y="393700"/>
            <a:ext cx="6350" cy="8477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7459" name="Line 19"/>
          <p:cNvSpPr>
            <a:spLocks noChangeShapeType="1"/>
          </p:cNvSpPr>
          <p:nvPr/>
        </p:nvSpPr>
        <p:spPr bwMode="auto">
          <a:xfrm>
            <a:off x="4022725" y="406400"/>
            <a:ext cx="1588" cy="1042988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7460" name="Line 20"/>
          <p:cNvSpPr>
            <a:spLocks noChangeShapeType="1"/>
          </p:cNvSpPr>
          <p:nvPr/>
        </p:nvSpPr>
        <p:spPr bwMode="auto">
          <a:xfrm>
            <a:off x="7080250" y="2339975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7462" name="Rectangle 22"/>
          <p:cNvSpPr>
            <a:spLocks noChangeArrowheads="1"/>
          </p:cNvSpPr>
          <p:nvPr/>
        </p:nvSpPr>
        <p:spPr bwMode="auto">
          <a:xfrm>
            <a:off x="104775" y="3992563"/>
            <a:ext cx="4552950" cy="2752725"/>
          </a:xfrm>
          <a:prstGeom prst="rect">
            <a:avLst/>
          </a:prstGeom>
          <a:solidFill>
            <a:srgbClr val="E8EEF7"/>
          </a:solidFill>
          <a:ln w="9525" algn="ctr">
            <a:solidFill>
              <a:srgbClr val="4979C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>
                <a:solidFill>
                  <a:srgbClr val="000000"/>
                </a:solidFill>
              </a:rPr>
              <a:t>DOF</a:t>
            </a:r>
            <a:endParaRPr lang="en-US" altLang="zh-CN" sz="2000">
              <a:solidFill>
                <a:srgbClr val="000000"/>
              </a:solidFill>
            </a:endParaRPr>
          </a:p>
          <a:p>
            <a:pPr algn="just"/>
            <a:r>
              <a:rPr lang="en-US" altLang="zh-CN" sz="2000">
                <a:solidFill>
                  <a:srgbClr val="000000"/>
                </a:solidFill>
              </a:rPr>
              <a:t>T0	PCoe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ARce</a:t>
            </a:r>
            <a:endParaRPr lang="en-US" altLang="zh-CN" sz="2000">
              <a:solidFill>
                <a:srgbClr val="000000"/>
              </a:solidFill>
            </a:endParaRPr>
          </a:p>
          <a:p>
            <a:pPr algn="just"/>
            <a:r>
              <a:rPr lang="en-US" altLang="zh-CN" sz="2000">
                <a:solidFill>
                  <a:srgbClr val="000000"/>
                </a:solidFill>
              </a:rPr>
              <a:t>T1	ARoe′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RD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DRce′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PCinc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T2	DRoe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T3	PCoe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ADD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SVce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T4	Soe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ARce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T5	ARoe′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RD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DRce′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T6	DRoe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T7	1→EXE</a:t>
            </a:r>
            <a:endParaRPr lang="fr-FR" altLang="zh-CN" sz="2000">
              <a:solidFill>
                <a:srgbClr val="000000"/>
              </a:solidFill>
            </a:endParaRPr>
          </a:p>
        </p:txBody>
      </p:sp>
      <p:sp>
        <p:nvSpPr>
          <p:cNvPr id="317463" name="Rectangle 23"/>
          <p:cNvSpPr>
            <a:spLocks noChangeArrowheads="1"/>
          </p:cNvSpPr>
          <p:nvPr/>
        </p:nvSpPr>
        <p:spPr bwMode="auto">
          <a:xfrm>
            <a:off x="968375" y="4927699"/>
            <a:ext cx="1649413" cy="30777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 sz="2000">
              <a:ea typeface="仿宋" panose="02010609060101010101" charset="-122"/>
            </a:endParaRPr>
          </a:p>
        </p:txBody>
      </p:sp>
      <p:sp>
        <p:nvSpPr>
          <p:cNvPr id="317469" name="Line 29"/>
          <p:cNvSpPr>
            <a:spLocks noChangeShapeType="1"/>
          </p:cNvSpPr>
          <p:nvPr/>
        </p:nvSpPr>
        <p:spPr bwMode="auto">
          <a:xfrm flipH="1">
            <a:off x="6765925" y="2135188"/>
            <a:ext cx="1588" cy="47148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7470" name="Line 30"/>
          <p:cNvSpPr>
            <a:spLocks noChangeShapeType="1"/>
          </p:cNvSpPr>
          <p:nvPr/>
        </p:nvSpPr>
        <p:spPr bwMode="auto">
          <a:xfrm>
            <a:off x="6777038" y="2606675"/>
            <a:ext cx="5207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7471" name="Line 31"/>
          <p:cNvSpPr>
            <a:spLocks noChangeShapeType="1"/>
          </p:cNvSpPr>
          <p:nvPr/>
        </p:nvSpPr>
        <p:spPr bwMode="auto">
          <a:xfrm flipH="1">
            <a:off x="7289800" y="2592388"/>
            <a:ext cx="1588" cy="410527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7472" name="Line 32"/>
          <p:cNvSpPr>
            <a:spLocks noChangeShapeType="1"/>
          </p:cNvSpPr>
          <p:nvPr/>
        </p:nvSpPr>
        <p:spPr bwMode="auto">
          <a:xfrm flipH="1">
            <a:off x="5287963" y="6699250"/>
            <a:ext cx="1992312" cy="635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7473" name="Line 33"/>
          <p:cNvSpPr>
            <a:spLocks noChangeShapeType="1"/>
          </p:cNvSpPr>
          <p:nvPr/>
        </p:nvSpPr>
        <p:spPr bwMode="auto">
          <a:xfrm flipV="1">
            <a:off x="5294313" y="6164263"/>
            <a:ext cx="0" cy="5334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7474" name="Line 34"/>
          <p:cNvSpPr>
            <a:spLocks noChangeShapeType="1"/>
          </p:cNvSpPr>
          <p:nvPr/>
        </p:nvSpPr>
        <p:spPr bwMode="auto">
          <a:xfrm>
            <a:off x="4848225" y="6486525"/>
            <a:ext cx="330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7475" name="Text Box 35"/>
          <p:cNvSpPr txBox="1">
            <a:spLocks noChangeArrowheads="1"/>
          </p:cNvSpPr>
          <p:nvPr/>
        </p:nvSpPr>
        <p:spPr bwMode="auto">
          <a:xfrm>
            <a:off x="4867275" y="5883275"/>
            <a:ext cx="827088" cy="30162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0005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17476" name="Line 36"/>
          <p:cNvSpPr>
            <a:spLocks noChangeShapeType="1"/>
          </p:cNvSpPr>
          <p:nvPr/>
        </p:nvSpPr>
        <p:spPr bwMode="auto">
          <a:xfrm flipV="1">
            <a:off x="5291138" y="5503863"/>
            <a:ext cx="0" cy="35242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086600" y="40899"/>
            <a:ext cx="1957102" cy="44203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lIns="0" tIns="36000" rIns="0" bIns="36000" anchor="ctr" anchorCtr="1">
            <a:spAutoFit/>
          </a:bodyPr>
          <a:lstStyle/>
          <a:p>
            <a:r>
              <a:rPr lang="pt-BR" altLang="pt-BR" sz="2400" smtClean="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INC  </a:t>
            </a:r>
            <a:r>
              <a:rPr lang="pt-BR" altLang="pt-BR" sz="240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5(PC</a:t>
            </a:r>
            <a:r>
              <a:rPr lang="pt-BR" altLang="pt-BR" sz="2400" smtClean="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)</a:t>
            </a:r>
            <a:endParaRPr lang="zh-CN" altLang="en-US" sz="2400">
              <a:solidFill>
                <a:schemeClr val="accent2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31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1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1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1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1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7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7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"/>
                                            </p:cond>
                                          </p:stCondLst>
                                        </p:cTn>
                                        <p:tgtEl>
                                          <p:spTgt spid="31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17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3" dur="1000" fill="hold"/>
                                        <p:tgtEl>
                                          <p:spTgt spid="3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7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0" grpId="0" animBg="1"/>
      <p:bldP spid="317463" grpId="0" animBg="1"/>
      <p:bldP spid="317463" grpId="1" animBg="1"/>
      <p:bldP spid="317469" grpId="0" animBg="1"/>
      <p:bldP spid="317470" grpId="0" animBg="1"/>
      <p:bldP spid="317471" grpId="0" animBg="1"/>
      <p:bldP spid="317472" grpId="0" animBg="1"/>
      <p:bldP spid="317473" grpId="0" animBg="1"/>
      <p:bldP spid="317474" grpId="0" animBg="1"/>
      <p:bldP spid="317475" grpId="0" animBg="1" autoUpdateAnimBg="0"/>
      <p:bldP spid="31747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7FF8B-28D1-4E31-B3E4-EAB70A2ACDE9}" type="slidenum">
              <a:rPr lang="en-US" altLang="zh-CN"/>
            </a:fld>
            <a:endParaRPr lang="en-US" altLang="zh-CN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相对寻址</a:t>
            </a:r>
            <a:r>
              <a:rPr lang="en-US" altLang="zh-CN"/>
              <a:t>——</a:t>
            </a:r>
            <a:r>
              <a:rPr lang="zh-CN" altLang="en-US"/>
              <a:t>取目的操作数</a:t>
            </a:r>
            <a:endParaRPr lang="zh-CN" altLang="en-US"/>
          </a:p>
        </p:txBody>
      </p:sp>
      <p:sp>
        <p:nvSpPr>
          <p:cNvPr id="318468" name="Line 4"/>
          <p:cNvSpPr>
            <a:spLocks noChangeShapeType="1"/>
          </p:cNvSpPr>
          <p:nvPr/>
        </p:nvSpPr>
        <p:spPr bwMode="auto">
          <a:xfrm flipV="1">
            <a:off x="3649663" y="3167063"/>
            <a:ext cx="0" cy="282575"/>
          </a:xfrm>
          <a:prstGeom prst="line">
            <a:avLst/>
          </a:prstGeom>
          <a:noFill/>
          <a:ln w="38100">
            <a:solidFill>
              <a:srgbClr val="FF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8469" name="Line 5"/>
          <p:cNvSpPr>
            <a:spLocks noChangeShapeType="1"/>
          </p:cNvSpPr>
          <p:nvPr/>
        </p:nvSpPr>
        <p:spPr bwMode="auto">
          <a:xfrm flipV="1">
            <a:off x="3651250" y="2606675"/>
            <a:ext cx="0" cy="57150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8470" name="Line 6"/>
          <p:cNvSpPr>
            <a:spLocks noChangeShapeType="1"/>
          </p:cNvSpPr>
          <p:nvPr/>
        </p:nvSpPr>
        <p:spPr bwMode="auto">
          <a:xfrm flipH="1">
            <a:off x="2559050" y="2624138"/>
            <a:ext cx="1108075" cy="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8471" name="Text Box 7"/>
          <p:cNvSpPr txBox="1">
            <a:spLocks noChangeArrowheads="1"/>
          </p:cNvSpPr>
          <p:nvPr/>
        </p:nvSpPr>
        <p:spPr bwMode="auto">
          <a:xfrm>
            <a:off x="1970088" y="1524000"/>
            <a:ext cx="814387" cy="31750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0031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18472" name="Line 8"/>
          <p:cNvSpPr>
            <a:spLocks noChangeShapeType="1"/>
          </p:cNvSpPr>
          <p:nvPr/>
        </p:nvSpPr>
        <p:spPr bwMode="auto">
          <a:xfrm flipH="1" flipV="1">
            <a:off x="2379663" y="1270000"/>
            <a:ext cx="1587" cy="2413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8473" name="Line 9"/>
          <p:cNvSpPr>
            <a:spLocks noChangeShapeType="1"/>
          </p:cNvSpPr>
          <p:nvPr/>
        </p:nvSpPr>
        <p:spPr bwMode="auto">
          <a:xfrm flipV="1">
            <a:off x="2576513" y="1852613"/>
            <a:ext cx="12700" cy="7715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8474" name="Text Box 10"/>
          <p:cNvSpPr txBox="1">
            <a:spLocks noChangeArrowheads="1"/>
          </p:cNvSpPr>
          <p:nvPr/>
        </p:nvSpPr>
        <p:spPr bwMode="auto">
          <a:xfrm>
            <a:off x="3413125" y="3430588"/>
            <a:ext cx="822325" cy="323850"/>
          </a:xfrm>
          <a:prstGeom prst="rect">
            <a:avLst/>
          </a:prstGeom>
          <a:solidFill>
            <a:srgbClr val="FF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/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0032 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18475" name="Line 11"/>
          <p:cNvSpPr>
            <a:spLocks noChangeShapeType="1"/>
          </p:cNvSpPr>
          <p:nvPr/>
        </p:nvSpPr>
        <p:spPr bwMode="auto">
          <a:xfrm flipV="1">
            <a:off x="4821238" y="636588"/>
            <a:ext cx="1587" cy="811212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8476" name="Line 12"/>
          <p:cNvSpPr>
            <a:spLocks noChangeShapeType="1"/>
          </p:cNvSpPr>
          <p:nvPr/>
        </p:nvSpPr>
        <p:spPr bwMode="auto">
          <a:xfrm>
            <a:off x="4814888" y="642938"/>
            <a:ext cx="1952625" cy="4762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8477" name="Line 13"/>
          <p:cNvSpPr>
            <a:spLocks noChangeShapeType="1"/>
          </p:cNvSpPr>
          <p:nvPr/>
        </p:nvSpPr>
        <p:spPr bwMode="auto">
          <a:xfrm flipH="1">
            <a:off x="6748463" y="633413"/>
            <a:ext cx="3175" cy="8858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8478" name="Text Box 14"/>
          <p:cNvSpPr txBox="1">
            <a:spLocks noChangeArrowheads="1"/>
          </p:cNvSpPr>
          <p:nvPr/>
        </p:nvSpPr>
        <p:spPr bwMode="auto">
          <a:xfrm>
            <a:off x="6169025" y="1525588"/>
            <a:ext cx="814388" cy="323850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68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0005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18479" name="Line 15"/>
          <p:cNvSpPr>
            <a:spLocks noChangeShapeType="1"/>
          </p:cNvSpPr>
          <p:nvPr/>
        </p:nvSpPr>
        <p:spPr bwMode="auto">
          <a:xfrm>
            <a:off x="6748463" y="1858963"/>
            <a:ext cx="0" cy="249237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8480" name="Text Box 16"/>
          <p:cNvSpPr txBox="1">
            <a:spLocks noChangeArrowheads="1"/>
          </p:cNvSpPr>
          <p:nvPr/>
        </p:nvSpPr>
        <p:spPr bwMode="auto">
          <a:xfrm>
            <a:off x="3768725" y="1444625"/>
            <a:ext cx="1308100" cy="763588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solidFill>
                  <a:schemeClr val="tx1"/>
                </a:solidFill>
                <a:ea typeface="宋体" panose="02010600030101010101" pitchFamily="2" charset="-122"/>
              </a:rPr>
              <a:t>主存</a:t>
            </a:r>
            <a:endParaRPr lang="zh-CN" altLang="en-US" sz="16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MM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18481" name="Line 17"/>
          <p:cNvSpPr>
            <a:spLocks noChangeShapeType="1"/>
          </p:cNvSpPr>
          <p:nvPr/>
        </p:nvSpPr>
        <p:spPr bwMode="auto">
          <a:xfrm flipV="1">
            <a:off x="2374900" y="411163"/>
            <a:ext cx="1657350" cy="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8482" name="Line 18"/>
          <p:cNvSpPr>
            <a:spLocks noChangeShapeType="1"/>
          </p:cNvSpPr>
          <p:nvPr/>
        </p:nvSpPr>
        <p:spPr bwMode="auto">
          <a:xfrm flipH="1" flipV="1">
            <a:off x="2373313" y="393700"/>
            <a:ext cx="6350" cy="8477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8483" name="Line 19"/>
          <p:cNvSpPr>
            <a:spLocks noChangeShapeType="1"/>
          </p:cNvSpPr>
          <p:nvPr/>
        </p:nvSpPr>
        <p:spPr bwMode="auto">
          <a:xfrm>
            <a:off x="4022725" y="406400"/>
            <a:ext cx="1588" cy="1042988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8484" name="Line 20"/>
          <p:cNvSpPr>
            <a:spLocks noChangeShapeType="1"/>
          </p:cNvSpPr>
          <p:nvPr/>
        </p:nvSpPr>
        <p:spPr bwMode="auto">
          <a:xfrm>
            <a:off x="3057525" y="3216275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8485" name="Rectangle 21"/>
          <p:cNvSpPr>
            <a:spLocks noChangeArrowheads="1"/>
          </p:cNvSpPr>
          <p:nvPr/>
        </p:nvSpPr>
        <p:spPr bwMode="auto">
          <a:xfrm>
            <a:off x="114300" y="4000500"/>
            <a:ext cx="4552950" cy="2752725"/>
          </a:xfrm>
          <a:prstGeom prst="rect">
            <a:avLst/>
          </a:prstGeom>
          <a:solidFill>
            <a:srgbClr val="E8EEF7"/>
          </a:solidFill>
          <a:ln w="9525" algn="ctr">
            <a:solidFill>
              <a:srgbClr val="4979C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>
                <a:solidFill>
                  <a:srgbClr val="000000"/>
                </a:solidFill>
              </a:rPr>
              <a:t>DOF</a:t>
            </a:r>
            <a:endParaRPr lang="en-US" altLang="zh-CN" sz="2000">
              <a:solidFill>
                <a:srgbClr val="000000"/>
              </a:solidFill>
            </a:endParaRPr>
          </a:p>
          <a:p>
            <a:pPr algn="just"/>
            <a:r>
              <a:rPr lang="en-US" altLang="zh-CN" sz="2000">
                <a:solidFill>
                  <a:srgbClr val="000000"/>
                </a:solidFill>
              </a:rPr>
              <a:t>T0	PCoe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ARce</a:t>
            </a:r>
            <a:endParaRPr lang="en-US" altLang="zh-CN" sz="2000">
              <a:solidFill>
                <a:srgbClr val="000000"/>
              </a:solidFill>
            </a:endParaRPr>
          </a:p>
          <a:p>
            <a:pPr algn="just"/>
            <a:r>
              <a:rPr lang="en-US" altLang="zh-CN" sz="2000">
                <a:solidFill>
                  <a:srgbClr val="000000"/>
                </a:solidFill>
              </a:rPr>
              <a:t>T1	ARoe′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RD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DRce′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PCinc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T2	DRoe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T3	PCoe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ADD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SVce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T4	Soe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ARce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T5	ARoe′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RD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DRce′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T6	DRoe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T7	1→EXE</a:t>
            </a:r>
            <a:endParaRPr lang="fr-FR" altLang="zh-CN" sz="2000">
              <a:solidFill>
                <a:srgbClr val="000000"/>
              </a:solidFill>
            </a:endParaRPr>
          </a:p>
        </p:txBody>
      </p:sp>
      <p:sp>
        <p:nvSpPr>
          <p:cNvPr id="318486" name="Rectangle 22"/>
          <p:cNvSpPr>
            <a:spLocks noChangeArrowheads="1"/>
          </p:cNvSpPr>
          <p:nvPr/>
        </p:nvSpPr>
        <p:spPr bwMode="auto">
          <a:xfrm>
            <a:off x="887413" y="5231705"/>
            <a:ext cx="2511425" cy="30777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 sz="2000">
              <a:ea typeface="仿宋" panose="02010609060101010101" charset="-122"/>
            </a:endParaRPr>
          </a:p>
        </p:txBody>
      </p:sp>
      <p:sp>
        <p:nvSpPr>
          <p:cNvPr id="318487" name="Line 23"/>
          <p:cNvSpPr>
            <a:spLocks noChangeShapeType="1"/>
          </p:cNvSpPr>
          <p:nvPr/>
        </p:nvSpPr>
        <p:spPr bwMode="auto">
          <a:xfrm flipV="1">
            <a:off x="3646488" y="2619375"/>
            <a:ext cx="3175" cy="455613"/>
          </a:xfrm>
          <a:prstGeom prst="line">
            <a:avLst/>
          </a:prstGeom>
          <a:noFill/>
          <a:ln w="38100">
            <a:solidFill>
              <a:srgbClr val="FF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8488" name="Line 24"/>
          <p:cNvSpPr>
            <a:spLocks noChangeShapeType="1"/>
          </p:cNvSpPr>
          <p:nvPr/>
        </p:nvSpPr>
        <p:spPr bwMode="auto">
          <a:xfrm>
            <a:off x="3651250" y="2619375"/>
            <a:ext cx="3638550" cy="0"/>
          </a:xfrm>
          <a:prstGeom prst="line">
            <a:avLst/>
          </a:prstGeom>
          <a:noFill/>
          <a:ln w="38100">
            <a:solidFill>
              <a:srgbClr val="FF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8489" name="Line 25"/>
          <p:cNvSpPr>
            <a:spLocks noChangeShapeType="1"/>
          </p:cNvSpPr>
          <p:nvPr/>
        </p:nvSpPr>
        <p:spPr bwMode="auto">
          <a:xfrm flipH="1">
            <a:off x="7281863" y="2620963"/>
            <a:ext cx="1587" cy="4076700"/>
          </a:xfrm>
          <a:prstGeom prst="line">
            <a:avLst/>
          </a:prstGeom>
          <a:noFill/>
          <a:ln w="38100">
            <a:solidFill>
              <a:srgbClr val="FF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8490" name="Line 26"/>
          <p:cNvSpPr>
            <a:spLocks noChangeShapeType="1"/>
          </p:cNvSpPr>
          <p:nvPr/>
        </p:nvSpPr>
        <p:spPr bwMode="auto">
          <a:xfrm flipH="1">
            <a:off x="6248400" y="6699250"/>
            <a:ext cx="1039813" cy="3175"/>
          </a:xfrm>
          <a:prstGeom prst="line">
            <a:avLst/>
          </a:prstGeom>
          <a:noFill/>
          <a:ln w="38100">
            <a:solidFill>
              <a:srgbClr val="FF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8491" name="Line 27"/>
          <p:cNvSpPr>
            <a:spLocks noChangeShapeType="1"/>
          </p:cNvSpPr>
          <p:nvPr/>
        </p:nvSpPr>
        <p:spPr bwMode="auto">
          <a:xfrm flipV="1">
            <a:off x="6242050" y="5467350"/>
            <a:ext cx="0" cy="1216025"/>
          </a:xfrm>
          <a:prstGeom prst="line">
            <a:avLst/>
          </a:prstGeom>
          <a:noFill/>
          <a:ln w="38100">
            <a:solidFill>
              <a:srgbClr val="FF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8492" name="Line 28"/>
          <p:cNvSpPr>
            <a:spLocks noChangeShapeType="1"/>
          </p:cNvSpPr>
          <p:nvPr/>
        </p:nvSpPr>
        <p:spPr bwMode="auto">
          <a:xfrm>
            <a:off x="6259513" y="4022725"/>
            <a:ext cx="41751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8493" name="Text Box 29"/>
          <p:cNvSpPr txBox="1">
            <a:spLocks noChangeArrowheads="1"/>
          </p:cNvSpPr>
          <p:nvPr/>
        </p:nvSpPr>
        <p:spPr bwMode="auto">
          <a:xfrm>
            <a:off x="4867275" y="5883275"/>
            <a:ext cx="827088" cy="30162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0005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18494" name="Line 30"/>
          <p:cNvSpPr>
            <a:spLocks noChangeShapeType="1"/>
          </p:cNvSpPr>
          <p:nvPr/>
        </p:nvSpPr>
        <p:spPr bwMode="auto">
          <a:xfrm flipV="1">
            <a:off x="5759450" y="3221038"/>
            <a:ext cx="0" cy="325437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8495" name="AutoShape 31"/>
          <p:cNvSpPr>
            <a:spLocks noChangeArrowheads="1"/>
          </p:cNvSpPr>
          <p:nvPr/>
        </p:nvSpPr>
        <p:spPr bwMode="auto">
          <a:xfrm rot="10800000">
            <a:off x="4929188" y="4943475"/>
            <a:ext cx="1714500" cy="481013"/>
          </a:xfrm>
          <a:custGeom>
            <a:avLst/>
            <a:gdLst>
              <a:gd name="G0" fmla="+- 5411 0 0"/>
              <a:gd name="G1" fmla="+- 21600 0 5411"/>
              <a:gd name="G2" fmla="*/ 5411 1 2"/>
              <a:gd name="G3" fmla="+- 21600 0 G2"/>
              <a:gd name="G4" fmla="+/ 5411 21600 2"/>
              <a:gd name="G5" fmla="+/ G1 0 2"/>
              <a:gd name="G6" fmla="*/ 21600 21600 5411"/>
              <a:gd name="G7" fmla="*/ G6 1 2"/>
              <a:gd name="G8" fmla="+- 21600 0 G7"/>
              <a:gd name="G9" fmla="*/ 21600 1 2"/>
              <a:gd name="G10" fmla="+- 5411 0 G9"/>
              <a:gd name="G11" fmla="?: G10 G8 0"/>
              <a:gd name="G12" fmla="?: G10 G7 21600"/>
              <a:gd name="T0" fmla="*/ 18894 w 21600"/>
              <a:gd name="T1" fmla="*/ 10800 h 21600"/>
              <a:gd name="T2" fmla="*/ 10800 w 21600"/>
              <a:gd name="T3" fmla="*/ 21600 h 21600"/>
              <a:gd name="T4" fmla="*/ 2706 w 21600"/>
              <a:gd name="T5" fmla="*/ 10800 h 21600"/>
              <a:gd name="T6" fmla="*/ 10800 w 21600"/>
              <a:gd name="T7" fmla="*/ 0 h 21600"/>
              <a:gd name="T8" fmla="*/ 4506 w 21600"/>
              <a:gd name="T9" fmla="*/ 4506 h 21600"/>
              <a:gd name="T10" fmla="*/ 17094 w 21600"/>
              <a:gd name="T11" fmla="*/ 1709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11" y="21600"/>
                </a:lnTo>
                <a:lnTo>
                  <a:pt x="16189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FF"/>
          </a:solidFill>
          <a:ln w="9525" algn="ctr">
            <a:solidFill>
              <a:srgbClr val="FF99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lIns="0" tIns="0" rIns="0" bIns="0" anchor="ctr">
            <a:sp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  <a:ea typeface="仿宋" panose="02010609060101010101" charset="-122"/>
              </a:rPr>
              <a:t>ADD</a:t>
            </a:r>
            <a:endParaRPr lang="en-US" altLang="zh-CN">
              <a:solidFill>
                <a:schemeClr val="tx1"/>
              </a:solidFill>
              <a:ea typeface="仿宋" panose="02010609060101010101" charset="-122"/>
            </a:endParaRPr>
          </a:p>
        </p:txBody>
      </p:sp>
      <p:sp>
        <p:nvSpPr>
          <p:cNvPr id="318496" name="Line 32"/>
          <p:cNvSpPr>
            <a:spLocks noChangeShapeType="1"/>
          </p:cNvSpPr>
          <p:nvPr/>
        </p:nvSpPr>
        <p:spPr bwMode="auto">
          <a:xfrm flipV="1">
            <a:off x="5759450" y="3956050"/>
            <a:ext cx="0" cy="920750"/>
          </a:xfrm>
          <a:prstGeom prst="line">
            <a:avLst/>
          </a:prstGeom>
          <a:noFill/>
          <a:ln w="38100">
            <a:solidFill>
              <a:srgbClr val="FF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8498" name="Line 34"/>
          <p:cNvSpPr>
            <a:spLocks noChangeShapeType="1"/>
          </p:cNvSpPr>
          <p:nvPr/>
        </p:nvSpPr>
        <p:spPr bwMode="auto">
          <a:xfrm flipV="1">
            <a:off x="5299075" y="5503863"/>
            <a:ext cx="0" cy="35242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8499" name="AutoShape 35"/>
          <p:cNvSpPr>
            <a:spLocks noChangeArrowheads="1"/>
          </p:cNvSpPr>
          <p:nvPr/>
        </p:nvSpPr>
        <p:spPr bwMode="auto">
          <a:xfrm rot="10800000">
            <a:off x="5016500" y="3549650"/>
            <a:ext cx="1495425" cy="390525"/>
          </a:xfrm>
          <a:prstGeom prst="parallelogram">
            <a:avLst>
              <a:gd name="adj" fmla="val 110960"/>
            </a:avLst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lIns="0" tIns="0" rIns="0" bIns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ea typeface="仿宋" panose="02010609060101010101" charset="-122"/>
              </a:rPr>
              <a:t>0037</a:t>
            </a:r>
            <a:endParaRPr lang="en-US" altLang="zh-CN">
              <a:solidFill>
                <a:schemeClr val="tx1"/>
              </a:solidFill>
              <a:ea typeface="仿宋" panose="02010609060101010101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086600" y="40899"/>
            <a:ext cx="1957102" cy="44203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lIns="0" tIns="36000" rIns="0" bIns="36000" anchor="ctr" anchorCtr="1">
            <a:spAutoFit/>
          </a:bodyPr>
          <a:lstStyle/>
          <a:p>
            <a:r>
              <a:rPr lang="pt-BR" altLang="pt-BR" sz="2400" smtClean="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INC  </a:t>
            </a:r>
            <a:r>
              <a:rPr lang="pt-BR" altLang="pt-BR" sz="240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5(PC</a:t>
            </a:r>
            <a:r>
              <a:rPr lang="pt-BR" altLang="pt-BR" sz="2400" smtClean="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)</a:t>
            </a:r>
            <a:endParaRPr lang="zh-CN" altLang="en-US" sz="2400">
              <a:solidFill>
                <a:schemeClr val="accent2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8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8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31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1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1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1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1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18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8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8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8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"/>
                                            </p:cond>
                                          </p:stCondLst>
                                        </p:cTn>
                                        <p:tgtEl>
                                          <p:spTgt spid="31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18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1" dur="1000" fill="hold"/>
                                        <p:tgtEl>
                                          <p:spTgt spid="31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1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84" grpId="0" animBg="1"/>
      <p:bldP spid="318486" grpId="0" animBg="1"/>
      <p:bldP spid="318486" grpId="1" animBg="1"/>
      <p:bldP spid="318487" grpId="0" animBg="1"/>
      <p:bldP spid="318488" grpId="0" animBg="1"/>
      <p:bldP spid="318489" grpId="0" animBg="1"/>
      <p:bldP spid="318490" grpId="0" animBg="1"/>
      <p:bldP spid="318491" grpId="0" animBg="1"/>
      <p:bldP spid="318492" grpId="0" animBg="1"/>
      <p:bldP spid="318494" grpId="0" animBg="1"/>
      <p:bldP spid="318495" grpId="0" animBg="1"/>
      <p:bldP spid="318496" grpId="0" animBg="1"/>
      <p:bldP spid="318499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F39AC-91AC-449E-A22E-D0FC0A2A21DD}" type="slidenum">
              <a:rPr lang="en-US" altLang="zh-CN"/>
            </a:fld>
            <a:endParaRPr lang="en-US" altLang="zh-CN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相对寻址</a:t>
            </a:r>
            <a:r>
              <a:rPr lang="en-US" altLang="zh-CN"/>
              <a:t>——</a:t>
            </a:r>
            <a:r>
              <a:rPr lang="zh-CN" altLang="en-US"/>
              <a:t>取目的操作数</a:t>
            </a:r>
            <a:endParaRPr lang="zh-CN" altLang="en-US"/>
          </a:p>
        </p:txBody>
      </p:sp>
      <p:sp>
        <p:nvSpPr>
          <p:cNvPr id="319492" name="Line 4"/>
          <p:cNvSpPr>
            <a:spLocks noChangeShapeType="1"/>
          </p:cNvSpPr>
          <p:nvPr/>
        </p:nvSpPr>
        <p:spPr bwMode="auto">
          <a:xfrm flipV="1">
            <a:off x="3649663" y="3167063"/>
            <a:ext cx="0" cy="28257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9493" name="Line 5"/>
          <p:cNvSpPr>
            <a:spLocks noChangeShapeType="1"/>
          </p:cNvSpPr>
          <p:nvPr/>
        </p:nvSpPr>
        <p:spPr bwMode="auto">
          <a:xfrm flipV="1">
            <a:off x="3651250" y="2606675"/>
            <a:ext cx="0" cy="57150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9494" name="Line 6"/>
          <p:cNvSpPr>
            <a:spLocks noChangeShapeType="1"/>
          </p:cNvSpPr>
          <p:nvPr/>
        </p:nvSpPr>
        <p:spPr bwMode="auto">
          <a:xfrm flipH="1">
            <a:off x="2559050" y="2624138"/>
            <a:ext cx="1250950" cy="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9495" name="Text Box 7"/>
          <p:cNvSpPr txBox="1">
            <a:spLocks noChangeArrowheads="1"/>
          </p:cNvSpPr>
          <p:nvPr/>
        </p:nvSpPr>
        <p:spPr bwMode="auto">
          <a:xfrm>
            <a:off x="1970088" y="1524000"/>
            <a:ext cx="814387" cy="31750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AR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19496" name="Line 8"/>
          <p:cNvSpPr>
            <a:spLocks noChangeShapeType="1"/>
          </p:cNvSpPr>
          <p:nvPr/>
        </p:nvSpPr>
        <p:spPr bwMode="auto">
          <a:xfrm flipH="1" flipV="1">
            <a:off x="2360613" y="1270000"/>
            <a:ext cx="1587" cy="2413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9497" name="Line 9"/>
          <p:cNvSpPr>
            <a:spLocks noChangeShapeType="1"/>
          </p:cNvSpPr>
          <p:nvPr/>
        </p:nvSpPr>
        <p:spPr bwMode="auto">
          <a:xfrm flipV="1">
            <a:off x="2576513" y="1852613"/>
            <a:ext cx="12700" cy="7715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9498" name="Text Box 10"/>
          <p:cNvSpPr txBox="1">
            <a:spLocks noChangeArrowheads="1"/>
          </p:cNvSpPr>
          <p:nvPr/>
        </p:nvSpPr>
        <p:spPr bwMode="auto">
          <a:xfrm>
            <a:off x="3413125" y="3430588"/>
            <a:ext cx="822325" cy="32385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/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0032 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19499" name="Line 11"/>
          <p:cNvSpPr>
            <a:spLocks noChangeShapeType="1"/>
          </p:cNvSpPr>
          <p:nvPr/>
        </p:nvSpPr>
        <p:spPr bwMode="auto">
          <a:xfrm flipV="1">
            <a:off x="4821238" y="636588"/>
            <a:ext cx="1587" cy="811212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9500" name="Line 12"/>
          <p:cNvSpPr>
            <a:spLocks noChangeShapeType="1"/>
          </p:cNvSpPr>
          <p:nvPr/>
        </p:nvSpPr>
        <p:spPr bwMode="auto">
          <a:xfrm>
            <a:off x="4814888" y="642938"/>
            <a:ext cx="1952625" cy="4762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9501" name="Line 13"/>
          <p:cNvSpPr>
            <a:spLocks noChangeShapeType="1"/>
          </p:cNvSpPr>
          <p:nvPr/>
        </p:nvSpPr>
        <p:spPr bwMode="auto">
          <a:xfrm flipH="1">
            <a:off x="6748463" y="633413"/>
            <a:ext cx="3175" cy="8858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9503" name="Line 15"/>
          <p:cNvSpPr>
            <a:spLocks noChangeShapeType="1"/>
          </p:cNvSpPr>
          <p:nvPr/>
        </p:nvSpPr>
        <p:spPr bwMode="auto">
          <a:xfrm>
            <a:off x="6751638" y="1876425"/>
            <a:ext cx="0" cy="249238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9504" name="Text Box 16"/>
          <p:cNvSpPr txBox="1">
            <a:spLocks noChangeArrowheads="1"/>
          </p:cNvSpPr>
          <p:nvPr/>
        </p:nvSpPr>
        <p:spPr bwMode="auto">
          <a:xfrm>
            <a:off x="3768725" y="1444625"/>
            <a:ext cx="1308100" cy="763588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solidFill>
                  <a:schemeClr val="tx1"/>
                </a:solidFill>
                <a:ea typeface="宋体" panose="02010600030101010101" pitchFamily="2" charset="-122"/>
              </a:rPr>
              <a:t>主存</a:t>
            </a:r>
            <a:endParaRPr lang="zh-CN" altLang="en-US" sz="16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MM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19505" name="Line 17"/>
          <p:cNvSpPr>
            <a:spLocks noChangeShapeType="1"/>
          </p:cNvSpPr>
          <p:nvPr/>
        </p:nvSpPr>
        <p:spPr bwMode="auto">
          <a:xfrm flipV="1">
            <a:off x="2374900" y="411163"/>
            <a:ext cx="1657350" cy="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9506" name="Line 18"/>
          <p:cNvSpPr>
            <a:spLocks noChangeShapeType="1"/>
          </p:cNvSpPr>
          <p:nvPr/>
        </p:nvSpPr>
        <p:spPr bwMode="auto">
          <a:xfrm flipH="1" flipV="1">
            <a:off x="2373313" y="393700"/>
            <a:ext cx="6350" cy="8477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9507" name="Line 19"/>
          <p:cNvSpPr>
            <a:spLocks noChangeShapeType="1"/>
          </p:cNvSpPr>
          <p:nvPr/>
        </p:nvSpPr>
        <p:spPr bwMode="auto">
          <a:xfrm>
            <a:off x="4022725" y="406400"/>
            <a:ext cx="1588" cy="1042988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9508" name="Line 20"/>
          <p:cNvSpPr>
            <a:spLocks noChangeShapeType="1"/>
          </p:cNvSpPr>
          <p:nvPr/>
        </p:nvSpPr>
        <p:spPr bwMode="auto">
          <a:xfrm>
            <a:off x="5962650" y="3254375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9509" name="Rectangle 21"/>
          <p:cNvSpPr>
            <a:spLocks noChangeArrowheads="1"/>
          </p:cNvSpPr>
          <p:nvPr/>
        </p:nvSpPr>
        <p:spPr bwMode="auto">
          <a:xfrm>
            <a:off x="104775" y="4000500"/>
            <a:ext cx="4552950" cy="2752725"/>
          </a:xfrm>
          <a:prstGeom prst="rect">
            <a:avLst/>
          </a:prstGeom>
          <a:solidFill>
            <a:srgbClr val="E8EEF7"/>
          </a:solidFill>
          <a:ln w="9525" algn="ctr">
            <a:solidFill>
              <a:srgbClr val="4979C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>
                <a:solidFill>
                  <a:srgbClr val="000000"/>
                </a:solidFill>
              </a:rPr>
              <a:t>DOF</a:t>
            </a:r>
            <a:endParaRPr lang="en-US" altLang="zh-CN" sz="2000">
              <a:solidFill>
                <a:srgbClr val="000000"/>
              </a:solidFill>
            </a:endParaRPr>
          </a:p>
          <a:p>
            <a:pPr algn="just"/>
            <a:r>
              <a:rPr lang="en-US" altLang="zh-CN" sz="2000">
                <a:solidFill>
                  <a:srgbClr val="000000"/>
                </a:solidFill>
              </a:rPr>
              <a:t>T0	PCoe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ARce</a:t>
            </a:r>
            <a:endParaRPr lang="en-US" altLang="zh-CN" sz="2000">
              <a:solidFill>
                <a:srgbClr val="000000"/>
              </a:solidFill>
            </a:endParaRPr>
          </a:p>
          <a:p>
            <a:pPr algn="just"/>
            <a:r>
              <a:rPr lang="en-US" altLang="zh-CN" sz="2000">
                <a:solidFill>
                  <a:srgbClr val="000000"/>
                </a:solidFill>
              </a:rPr>
              <a:t>T1	ARoe′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RD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DRce′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PCinc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T2	DRoe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T3	PCoe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ADD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SVce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T4	Soe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ARce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T5	ARoe′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RD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DRce′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T6	DRoe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T7	1→EXE</a:t>
            </a:r>
            <a:endParaRPr lang="fr-FR" altLang="zh-CN" sz="2000">
              <a:solidFill>
                <a:srgbClr val="000000"/>
              </a:solidFill>
            </a:endParaRPr>
          </a:p>
        </p:txBody>
      </p:sp>
      <p:sp>
        <p:nvSpPr>
          <p:cNvPr id="319510" name="Rectangle 22"/>
          <p:cNvSpPr>
            <a:spLocks noChangeArrowheads="1"/>
          </p:cNvSpPr>
          <p:nvPr/>
        </p:nvSpPr>
        <p:spPr bwMode="auto">
          <a:xfrm>
            <a:off x="890588" y="5540474"/>
            <a:ext cx="1738313" cy="30777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 sz="2000">
              <a:ea typeface="仿宋" panose="02010609060101010101" charset="-122"/>
            </a:endParaRPr>
          </a:p>
        </p:txBody>
      </p:sp>
      <p:sp>
        <p:nvSpPr>
          <p:cNvPr id="319511" name="Line 23"/>
          <p:cNvSpPr>
            <a:spLocks noChangeShapeType="1"/>
          </p:cNvSpPr>
          <p:nvPr/>
        </p:nvSpPr>
        <p:spPr bwMode="auto">
          <a:xfrm flipV="1">
            <a:off x="5754688" y="2619375"/>
            <a:ext cx="3175" cy="455613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9512" name="Line 24"/>
          <p:cNvSpPr>
            <a:spLocks noChangeShapeType="1"/>
          </p:cNvSpPr>
          <p:nvPr/>
        </p:nvSpPr>
        <p:spPr bwMode="auto">
          <a:xfrm>
            <a:off x="3808413" y="2619375"/>
            <a:ext cx="3457575" cy="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9513" name="Line 25"/>
          <p:cNvSpPr>
            <a:spLocks noChangeShapeType="1"/>
          </p:cNvSpPr>
          <p:nvPr/>
        </p:nvSpPr>
        <p:spPr bwMode="auto">
          <a:xfrm flipH="1">
            <a:off x="7258050" y="2592388"/>
            <a:ext cx="1588" cy="410527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9514" name="Line 26"/>
          <p:cNvSpPr>
            <a:spLocks noChangeShapeType="1"/>
          </p:cNvSpPr>
          <p:nvPr/>
        </p:nvSpPr>
        <p:spPr bwMode="auto">
          <a:xfrm flipH="1">
            <a:off x="6224588" y="6699250"/>
            <a:ext cx="1039812" cy="317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9515" name="Line 27"/>
          <p:cNvSpPr>
            <a:spLocks noChangeShapeType="1"/>
          </p:cNvSpPr>
          <p:nvPr/>
        </p:nvSpPr>
        <p:spPr bwMode="auto">
          <a:xfrm flipV="1">
            <a:off x="6218238" y="5467350"/>
            <a:ext cx="0" cy="12160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9516" name="Line 28"/>
          <p:cNvSpPr>
            <a:spLocks noChangeShapeType="1"/>
          </p:cNvSpPr>
          <p:nvPr/>
        </p:nvSpPr>
        <p:spPr bwMode="auto">
          <a:xfrm>
            <a:off x="2941638" y="1806575"/>
            <a:ext cx="45561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9518" name="Line 30"/>
          <p:cNvSpPr>
            <a:spLocks noChangeShapeType="1"/>
          </p:cNvSpPr>
          <p:nvPr/>
        </p:nvSpPr>
        <p:spPr bwMode="auto">
          <a:xfrm flipV="1">
            <a:off x="5759450" y="3238500"/>
            <a:ext cx="0" cy="274638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9520" name="Line 32"/>
          <p:cNvSpPr>
            <a:spLocks noChangeShapeType="1"/>
          </p:cNvSpPr>
          <p:nvPr/>
        </p:nvSpPr>
        <p:spPr bwMode="auto">
          <a:xfrm flipV="1">
            <a:off x="5741988" y="3956050"/>
            <a:ext cx="0" cy="92075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9523" name="Line 35"/>
          <p:cNvSpPr>
            <a:spLocks noChangeShapeType="1"/>
          </p:cNvSpPr>
          <p:nvPr/>
        </p:nvSpPr>
        <p:spPr bwMode="auto">
          <a:xfrm flipH="1">
            <a:off x="2571750" y="2624138"/>
            <a:ext cx="3194050" cy="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9524" name="Text Box 36"/>
          <p:cNvSpPr txBox="1">
            <a:spLocks noChangeArrowheads="1"/>
          </p:cNvSpPr>
          <p:nvPr/>
        </p:nvSpPr>
        <p:spPr bwMode="auto">
          <a:xfrm>
            <a:off x="1982788" y="1524000"/>
            <a:ext cx="814387" cy="317500"/>
          </a:xfrm>
          <a:prstGeom prst="rect">
            <a:avLst/>
          </a:prstGeom>
          <a:solidFill>
            <a:srgbClr val="99CC00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0037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19525" name="Line 37"/>
          <p:cNvSpPr>
            <a:spLocks noChangeShapeType="1"/>
          </p:cNvSpPr>
          <p:nvPr/>
        </p:nvSpPr>
        <p:spPr bwMode="auto">
          <a:xfrm flipH="1" flipV="1">
            <a:off x="2373313" y="1252538"/>
            <a:ext cx="1587" cy="258762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9526" name="Line 38"/>
          <p:cNvSpPr>
            <a:spLocks noChangeShapeType="1"/>
          </p:cNvSpPr>
          <p:nvPr/>
        </p:nvSpPr>
        <p:spPr bwMode="auto">
          <a:xfrm flipV="1">
            <a:off x="2579688" y="1852613"/>
            <a:ext cx="0" cy="771525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19528" name="AutoShape 40"/>
          <p:cNvSpPr>
            <a:spLocks noChangeArrowheads="1"/>
          </p:cNvSpPr>
          <p:nvPr/>
        </p:nvSpPr>
        <p:spPr bwMode="auto">
          <a:xfrm rot="10800000">
            <a:off x="5016500" y="3549650"/>
            <a:ext cx="1495425" cy="390525"/>
          </a:xfrm>
          <a:prstGeom prst="parallelogram">
            <a:avLst>
              <a:gd name="adj" fmla="val 110960"/>
            </a:avLst>
          </a:prstGeom>
          <a:solidFill>
            <a:srgbClr val="99CC00"/>
          </a:solidFill>
          <a:ln w="9525" algn="ctr">
            <a:solidFill>
              <a:srgbClr val="99CC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lIns="0" tIns="0" rIns="0" bIns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ea typeface="仿宋" panose="02010609060101010101" charset="-122"/>
              </a:rPr>
              <a:t>0037</a:t>
            </a:r>
            <a:endParaRPr lang="en-US" altLang="zh-CN">
              <a:solidFill>
                <a:schemeClr val="tx1"/>
              </a:solidFill>
              <a:ea typeface="仿宋" panose="02010609060101010101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086600" y="40899"/>
            <a:ext cx="1957102" cy="44203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lIns="0" tIns="36000" rIns="0" bIns="36000" anchor="ctr" anchorCtr="1">
            <a:spAutoFit/>
          </a:bodyPr>
          <a:lstStyle/>
          <a:p>
            <a:r>
              <a:rPr lang="pt-BR" altLang="pt-BR" sz="2400" smtClean="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INC  </a:t>
            </a:r>
            <a:r>
              <a:rPr lang="pt-BR" altLang="pt-BR" sz="240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5(PC</a:t>
            </a:r>
            <a:r>
              <a:rPr lang="pt-BR" altLang="pt-BR" sz="2400" smtClean="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)</a:t>
            </a:r>
            <a:endParaRPr lang="zh-CN" altLang="en-US" sz="2400">
              <a:solidFill>
                <a:schemeClr val="accent2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9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9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31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1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31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31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9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9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31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31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5" dur="1000" fill="hold"/>
                                        <p:tgtEl>
                                          <p:spTgt spid="31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1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508" grpId="0" animBg="1"/>
      <p:bldP spid="319510" grpId="0" animBg="1"/>
      <p:bldP spid="319510" grpId="1" animBg="1"/>
      <p:bldP spid="319511" grpId="0" animBg="1"/>
      <p:bldP spid="319516" grpId="0" animBg="1"/>
      <p:bldP spid="319523" grpId="0" animBg="1"/>
      <p:bldP spid="319524" grpId="0" animBg="1" autoUpdateAnimBg="0"/>
      <p:bldP spid="319525" grpId="0" animBg="1"/>
      <p:bldP spid="31952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C7EDF-34B8-4783-A899-5A7802CAFAF1}" type="slidenum">
              <a:rPr lang="en-US" altLang="zh-CN"/>
            </a:fld>
            <a:endParaRPr lang="en-US" altLang="zh-CN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相对寻址</a:t>
            </a:r>
            <a:r>
              <a:rPr lang="en-US" altLang="zh-CN"/>
              <a:t>——</a:t>
            </a:r>
            <a:r>
              <a:rPr lang="zh-CN" altLang="en-US"/>
              <a:t>取目的操作数</a:t>
            </a:r>
            <a:endParaRPr lang="zh-CN" altLang="en-US"/>
          </a:p>
        </p:txBody>
      </p:sp>
      <p:sp>
        <p:nvSpPr>
          <p:cNvPr id="320516" name="Line 4"/>
          <p:cNvSpPr>
            <a:spLocks noChangeShapeType="1"/>
          </p:cNvSpPr>
          <p:nvPr/>
        </p:nvSpPr>
        <p:spPr bwMode="auto">
          <a:xfrm flipV="1">
            <a:off x="3649663" y="3167063"/>
            <a:ext cx="0" cy="28257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0517" name="Line 5"/>
          <p:cNvSpPr>
            <a:spLocks noChangeShapeType="1"/>
          </p:cNvSpPr>
          <p:nvPr/>
        </p:nvSpPr>
        <p:spPr bwMode="auto">
          <a:xfrm flipV="1">
            <a:off x="3651250" y="2606675"/>
            <a:ext cx="0" cy="57150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0518" name="Line 6"/>
          <p:cNvSpPr>
            <a:spLocks noChangeShapeType="1"/>
          </p:cNvSpPr>
          <p:nvPr/>
        </p:nvSpPr>
        <p:spPr bwMode="auto">
          <a:xfrm flipH="1">
            <a:off x="2559050" y="2624138"/>
            <a:ext cx="1250950" cy="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0519" name="Text Box 7"/>
          <p:cNvSpPr txBox="1">
            <a:spLocks noChangeArrowheads="1"/>
          </p:cNvSpPr>
          <p:nvPr/>
        </p:nvSpPr>
        <p:spPr bwMode="auto">
          <a:xfrm>
            <a:off x="1970088" y="1524000"/>
            <a:ext cx="814387" cy="31750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AR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20520" name="Line 8"/>
          <p:cNvSpPr>
            <a:spLocks noChangeShapeType="1"/>
          </p:cNvSpPr>
          <p:nvPr/>
        </p:nvSpPr>
        <p:spPr bwMode="auto">
          <a:xfrm flipH="1" flipV="1">
            <a:off x="2363788" y="1270000"/>
            <a:ext cx="1587" cy="2413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0521" name="Line 9"/>
          <p:cNvSpPr>
            <a:spLocks noChangeShapeType="1"/>
          </p:cNvSpPr>
          <p:nvPr/>
        </p:nvSpPr>
        <p:spPr bwMode="auto">
          <a:xfrm flipV="1">
            <a:off x="2576513" y="1852613"/>
            <a:ext cx="12700" cy="7715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0522" name="Text Box 10"/>
          <p:cNvSpPr txBox="1">
            <a:spLocks noChangeArrowheads="1"/>
          </p:cNvSpPr>
          <p:nvPr/>
        </p:nvSpPr>
        <p:spPr bwMode="auto">
          <a:xfrm>
            <a:off x="3413125" y="3430588"/>
            <a:ext cx="822325" cy="32385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/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0032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20523" name="Line 11"/>
          <p:cNvSpPr>
            <a:spLocks noChangeShapeType="1"/>
          </p:cNvSpPr>
          <p:nvPr/>
        </p:nvSpPr>
        <p:spPr bwMode="auto">
          <a:xfrm flipV="1">
            <a:off x="4821238" y="636588"/>
            <a:ext cx="1587" cy="811212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0524" name="Line 12"/>
          <p:cNvSpPr>
            <a:spLocks noChangeShapeType="1"/>
          </p:cNvSpPr>
          <p:nvPr/>
        </p:nvSpPr>
        <p:spPr bwMode="auto">
          <a:xfrm>
            <a:off x="4814888" y="642938"/>
            <a:ext cx="1952625" cy="4762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0525" name="Line 13"/>
          <p:cNvSpPr>
            <a:spLocks noChangeShapeType="1"/>
          </p:cNvSpPr>
          <p:nvPr/>
        </p:nvSpPr>
        <p:spPr bwMode="auto">
          <a:xfrm flipH="1">
            <a:off x="6748463" y="633413"/>
            <a:ext cx="3175" cy="8858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0526" name="Text Box 14"/>
          <p:cNvSpPr txBox="1">
            <a:spLocks noChangeArrowheads="1"/>
          </p:cNvSpPr>
          <p:nvPr/>
        </p:nvSpPr>
        <p:spPr bwMode="auto">
          <a:xfrm>
            <a:off x="6169025" y="1525588"/>
            <a:ext cx="814388" cy="323850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68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DR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20527" name="Line 15"/>
          <p:cNvSpPr>
            <a:spLocks noChangeShapeType="1"/>
          </p:cNvSpPr>
          <p:nvPr/>
        </p:nvSpPr>
        <p:spPr bwMode="auto">
          <a:xfrm>
            <a:off x="6757988" y="1858963"/>
            <a:ext cx="0" cy="249237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0528" name="Text Box 16"/>
          <p:cNvSpPr txBox="1">
            <a:spLocks noChangeArrowheads="1"/>
          </p:cNvSpPr>
          <p:nvPr/>
        </p:nvSpPr>
        <p:spPr bwMode="auto">
          <a:xfrm>
            <a:off x="3768725" y="1444625"/>
            <a:ext cx="1308100" cy="763588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solidFill>
                  <a:schemeClr val="tx1"/>
                </a:solidFill>
                <a:ea typeface="宋体" panose="02010600030101010101" pitchFamily="2" charset="-122"/>
              </a:rPr>
              <a:t>主存</a:t>
            </a:r>
            <a:endParaRPr lang="zh-CN" altLang="en-US" sz="16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MM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20529" name="Line 17"/>
          <p:cNvSpPr>
            <a:spLocks noChangeShapeType="1"/>
          </p:cNvSpPr>
          <p:nvPr/>
        </p:nvSpPr>
        <p:spPr bwMode="auto">
          <a:xfrm flipV="1">
            <a:off x="2374900" y="411163"/>
            <a:ext cx="1657350" cy="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0530" name="Line 18"/>
          <p:cNvSpPr>
            <a:spLocks noChangeShapeType="1"/>
          </p:cNvSpPr>
          <p:nvPr/>
        </p:nvSpPr>
        <p:spPr bwMode="auto">
          <a:xfrm flipH="1" flipV="1">
            <a:off x="2373313" y="393700"/>
            <a:ext cx="6350" cy="8477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0531" name="Line 19"/>
          <p:cNvSpPr>
            <a:spLocks noChangeShapeType="1"/>
          </p:cNvSpPr>
          <p:nvPr/>
        </p:nvSpPr>
        <p:spPr bwMode="auto">
          <a:xfrm>
            <a:off x="4022725" y="406400"/>
            <a:ext cx="1588" cy="1042988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0533" name="Rectangle 21"/>
          <p:cNvSpPr>
            <a:spLocks noChangeArrowheads="1"/>
          </p:cNvSpPr>
          <p:nvPr/>
        </p:nvSpPr>
        <p:spPr bwMode="auto">
          <a:xfrm>
            <a:off x="112713" y="4000500"/>
            <a:ext cx="4552950" cy="2752725"/>
          </a:xfrm>
          <a:prstGeom prst="rect">
            <a:avLst/>
          </a:prstGeom>
          <a:solidFill>
            <a:srgbClr val="E8EEF7"/>
          </a:solidFill>
          <a:ln w="9525" algn="ctr">
            <a:solidFill>
              <a:srgbClr val="4979C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>
                <a:solidFill>
                  <a:srgbClr val="000000"/>
                </a:solidFill>
              </a:rPr>
              <a:t>DOF</a:t>
            </a:r>
            <a:endParaRPr lang="en-US" altLang="zh-CN" sz="2000">
              <a:solidFill>
                <a:srgbClr val="000000"/>
              </a:solidFill>
            </a:endParaRPr>
          </a:p>
          <a:p>
            <a:pPr algn="just"/>
            <a:r>
              <a:rPr lang="en-US" altLang="zh-CN" sz="2000">
                <a:solidFill>
                  <a:srgbClr val="000000"/>
                </a:solidFill>
              </a:rPr>
              <a:t>T0	PCoe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ARce</a:t>
            </a:r>
            <a:endParaRPr lang="en-US" altLang="zh-CN" sz="2000">
              <a:solidFill>
                <a:srgbClr val="000000"/>
              </a:solidFill>
            </a:endParaRPr>
          </a:p>
          <a:p>
            <a:pPr algn="just"/>
            <a:r>
              <a:rPr lang="en-US" altLang="zh-CN" sz="2000">
                <a:solidFill>
                  <a:srgbClr val="000000"/>
                </a:solidFill>
              </a:rPr>
              <a:t>T1	ARoe′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RD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DRce′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PCinc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T2	DRoe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T3	PCoe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ADD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SVce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T4	Soe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ARce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T5	ARoe′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RD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DRce′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T6	DRoe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T7	1→EXE</a:t>
            </a:r>
            <a:endParaRPr lang="fr-FR" altLang="zh-CN" sz="2000">
              <a:solidFill>
                <a:srgbClr val="000000"/>
              </a:solidFill>
            </a:endParaRPr>
          </a:p>
        </p:txBody>
      </p:sp>
      <p:sp>
        <p:nvSpPr>
          <p:cNvPr id="320534" name="Rectangle 22"/>
          <p:cNvSpPr>
            <a:spLocks noChangeArrowheads="1"/>
          </p:cNvSpPr>
          <p:nvPr/>
        </p:nvSpPr>
        <p:spPr bwMode="auto">
          <a:xfrm>
            <a:off x="808038" y="5837336"/>
            <a:ext cx="2820987" cy="30777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 sz="2000">
              <a:ea typeface="仿宋" panose="02010609060101010101" charset="-122"/>
            </a:endParaRPr>
          </a:p>
        </p:txBody>
      </p:sp>
      <p:sp>
        <p:nvSpPr>
          <p:cNvPr id="320535" name="Line 23"/>
          <p:cNvSpPr>
            <a:spLocks noChangeShapeType="1"/>
          </p:cNvSpPr>
          <p:nvPr/>
        </p:nvSpPr>
        <p:spPr bwMode="auto">
          <a:xfrm flipH="1" flipV="1">
            <a:off x="5773738" y="2619375"/>
            <a:ext cx="14287" cy="481013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0536" name="Line 24"/>
          <p:cNvSpPr>
            <a:spLocks noChangeShapeType="1"/>
          </p:cNvSpPr>
          <p:nvPr/>
        </p:nvSpPr>
        <p:spPr bwMode="auto">
          <a:xfrm>
            <a:off x="3808413" y="2619375"/>
            <a:ext cx="3457575" cy="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0537" name="Line 25"/>
          <p:cNvSpPr>
            <a:spLocks noChangeShapeType="1"/>
          </p:cNvSpPr>
          <p:nvPr/>
        </p:nvSpPr>
        <p:spPr bwMode="auto">
          <a:xfrm flipH="1">
            <a:off x="7289800" y="2592388"/>
            <a:ext cx="1588" cy="410527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0538" name="Line 26"/>
          <p:cNvSpPr>
            <a:spLocks noChangeShapeType="1"/>
          </p:cNvSpPr>
          <p:nvPr/>
        </p:nvSpPr>
        <p:spPr bwMode="auto">
          <a:xfrm flipH="1">
            <a:off x="6256338" y="6699250"/>
            <a:ext cx="1039812" cy="317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0539" name="Line 27"/>
          <p:cNvSpPr>
            <a:spLocks noChangeShapeType="1"/>
          </p:cNvSpPr>
          <p:nvPr/>
        </p:nvSpPr>
        <p:spPr bwMode="auto">
          <a:xfrm flipV="1">
            <a:off x="6249988" y="5467350"/>
            <a:ext cx="0" cy="12160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0543" name="Line 31"/>
          <p:cNvSpPr>
            <a:spLocks noChangeShapeType="1"/>
          </p:cNvSpPr>
          <p:nvPr/>
        </p:nvSpPr>
        <p:spPr bwMode="auto">
          <a:xfrm flipV="1">
            <a:off x="5757863" y="3956050"/>
            <a:ext cx="0" cy="92075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0545" name="Line 33"/>
          <p:cNvSpPr>
            <a:spLocks noChangeShapeType="1"/>
          </p:cNvSpPr>
          <p:nvPr/>
        </p:nvSpPr>
        <p:spPr bwMode="auto">
          <a:xfrm flipH="1">
            <a:off x="2571750" y="2624138"/>
            <a:ext cx="3194050" cy="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0546" name="Text Box 34"/>
          <p:cNvSpPr txBox="1">
            <a:spLocks noChangeArrowheads="1"/>
          </p:cNvSpPr>
          <p:nvPr/>
        </p:nvSpPr>
        <p:spPr bwMode="auto">
          <a:xfrm>
            <a:off x="1982788" y="1524000"/>
            <a:ext cx="814387" cy="317500"/>
          </a:xfrm>
          <a:prstGeom prst="rect">
            <a:avLst/>
          </a:prstGeom>
          <a:solidFill>
            <a:srgbClr val="99CC00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0037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20547" name="Line 35"/>
          <p:cNvSpPr>
            <a:spLocks noChangeShapeType="1"/>
          </p:cNvSpPr>
          <p:nvPr/>
        </p:nvSpPr>
        <p:spPr bwMode="auto">
          <a:xfrm flipH="1" flipV="1">
            <a:off x="2376488" y="1252538"/>
            <a:ext cx="1587" cy="258762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0548" name="Line 36"/>
          <p:cNvSpPr>
            <a:spLocks noChangeShapeType="1"/>
          </p:cNvSpPr>
          <p:nvPr/>
        </p:nvSpPr>
        <p:spPr bwMode="auto">
          <a:xfrm flipV="1">
            <a:off x="2589213" y="1852613"/>
            <a:ext cx="12700" cy="7715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0561" name="Line 49"/>
          <p:cNvSpPr>
            <a:spLocks noChangeShapeType="1"/>
          </p:cNvSpPr>
          <p:nvPr/>
        </p:nvSpPr>
        <p:spPr bwMode="auto">
          <a:xfrm flipV="1">
            <a:off x="4821238" y="636588"/>
            <a:ext cx="1587" cy="81121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0562" name="Line 50"/>
          <p:cNvSpPr>
            <a:spLocks noChangeShapeType="1"/>
          </p:cNvSpPr>
          <p:nvPr/>
        </p:nvSpPr>
        <p:spPr bwMode="auto">
          <a:xfrm>
            <a:off x="4814888" y="642938"/>
            <a:ext cx="1952625" cy="476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0563" name="Line 51"/>
          <p:cNvSpPr>
            <a:spLocks noChangeShapeType="1"/>
          </p:cNvSpPr>
          <p:nvPr/>
        </p:nvSpPr>
        <p:spPr bwMode="auto">
          <a:xfrm flipH="1">
            <a:off x="6748463" y="633413"/>
            <a:ext cx="3175" cy="8858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0564" name="Text Box 52"/>
          <p:cNvSpPr txBox="1">
            <a:spLocks noChangeArrowheads="1"/>
          </p:cNvSpPr>
          <p:nvPr/>
        </p:nvSpPr>
        <p:spPr bwMode="auto">
          <a:xfrm>
            <a:off x="6169025" y="1525588"/>
            <a:ext cx="814388" cy="32385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68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AAAA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20565" name="Line 53"/>
          <p:cNvSpPr>
            <a:spLocks noChangeShapeType="1"/>
          </p:cNvSpPr>
          <p:nvPr/>
        </p:nvSpPr>
        <p:spPr bwMode="auto">
          <a:xfrm>
            <a:off x="6757988" y="1858963"/>
            <a:ext cx="0" cy="2492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0566" name="Text Box 54"/>
          <p:cNvSpPr txBox="1">
            <a:spLocks noChangeArrowheads="1"/>
          </p:cNvSpPr>
          <p:nvPr/>
        </p:nvSpPr>
        <p:spPr bwMode="auto">
          <a:xfrm>
            <a:off x="3768725" y="1444625"/>
            <a:ext cx="1308100" cy="763588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solidFill>
                  <a:schemeClr val="tx1"/>
                </a:solidFill>
                <a:ea typeface="宋体" panose="02010600030101010101" pitchFamily="2" charset="-122"/>
              </a:rPr>
              <a:t>主存</a:t>
            </a:r>
            <a:endParaRPr lang="zh-CN" altLang="en-US" sz="16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MM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20567" name="Line 55"/>
          <p:cNvSpPr>
            <a:spLocks noChangeShapeType="1"/>
          </p:cNvSpPr>
          <p:nvPr/>
        </p:nvSpPr>
        <p:spPr bwMode="auto">
          <a:xfrm flipV="1">
            <a:off x="2374900" y="411163"/>
            <a:ext cx="165735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0568" name="Line 56"/>
          <p:cNvSpPr>
            <a:spLocks noChangeShapeType="1"/>
          </p:cNvSpPr>
          <p:nvPr/>
        </p:nvSpPr>
        <p:spPr bwMode="auto">
          <a:xfrm flipV="1">
            <a:off x="2371725" y="393700"/>
            <a:ext cx="1588" cy="8477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0569" name="Line 57"/>
          <p:cNvSpPr>
            <a:spLocks noChangeShapeType="1"/>
          </p:cNvSpPr>
          <p:nvPr/>
        </p:nvSpPr>
        <p:spPr bwMode="auto">
          <a:xfrm>
            <a:off x="4022725" y="406400"/>
            <a:ext cx="1588" cy="104298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0570" name="Line 58"/>
          <p:cNvSpPr>
            <a:spLocks noChangeShapeType="1"/>
          </p:cNvSpPr>
          <p:nvPr/>
        </p:nvSpPr>
        <p:spPr bwMode="auto">
          <a:xfrm>
            <a:off x="1624013" y="1308100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0571" name="Line 59"/>
          <p:cNvSpPr>
            <a:spLocks noChangeShapeType="1"/>
          </p:cNvSpPr>
          <p:nvPr/>
        </p:nvSpPr>
        <p:spPr bwMode="auto">
          <a:xfrm>
            <a:off x="4565650" y="836613"/>
            <a:ext cx="1588" cy="2873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0572" name="Line 60"/>
          <p:cNvSpPr>
            <a:spLocks noChangeShapeType="1"/>
          </p:cNvSpPr>
          <p:nvPr/>
        </p:nvSpPr>
        <p:spPr bwMode="auto">
          <a:xfrm>
            <a:off x="7191375" y="1682750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086600" y="40899"/>
            <a:ext cx="1957102" cy="44203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lIns="0" tIns="36000" rIns="0" bIns="36000" anchor="ctr" anchorCtr="1">
            <a:spAutoFit/>
          </a:bodyPr>
          <a:lstStyle/>
          <a:p>
            <a:r>
              <a:rPr lang="pt-BR" altLang="pt-BR" sz="2400" smtClean="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INC  </a:t>
            </a:r>
            <a:r>
              <a:rPr lang="pt-BR" altLang="pt-BR" sz="240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5(PC</a:t>
            </a:r>
            <a:r>
              <a:rPr lang="pt-BR" altLang="pt-BR" sz="2400" smtClean="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)</a:t>
            </a:r>
            <a:endParaRPr lang="zh-CN" altLang="en-US" sz="2400">
              <a:solidFill>
                <a:schemeClr val="accent2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0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0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2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2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0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0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32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320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2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20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500"/>
                            </p:stCondLst>
                            <p:childTnLst>
                              <p:par>
                                <p:cTn id="43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0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0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1000"/>
                                        <p:tgtEl>
                                          <p:spTgt spid="320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000"/>
                            </p:stCondLst>
                            <p:childTnLst>
                              <p:par>
                                <p:cTn id="55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6" dur="1000" fill="hold"/>
                                        <p:tgtEl>
                                          <p:spTgt spid="32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320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34" grpId="0" animBg="1"/>
      <p:bldP spid="320534" grpId="1" animBg="1"/>
      <p:bldP spid="320561" grpId="0" animBg="1"/>
      <p:bldP spid="320562" grpId="0" animBg="1"/>
      <p:bldP spid="320563" grpId="0" animBg="1"/>
      <p:bldP spid="320564" grpId="0" animBg="1" autoUpdateAnimBg="0"/>
      <p:bldP spid="320565" grpId="0" animBg="1"/>
      <p:bldP spid="320566" grpId="0" animBg="1"/>
      <p:bldP spid="320567" grpId="0" animBg="1"/>
      <p:bldP spid="320568" grpId="0" animBg="1"/>
      <p:bldP spid="320569" grpId="0" animBg="1"/>
      <p:bldP spid="320570" grpId="0" animBg="1"/>
      <p:bldP spid="320571" grpId="0" animBg="1"/>
      <p:bldP spid="3205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09435-BD53-481F-A24D-4FA6652865A1}" type="slidenum">
              <a:rPr lang="en-US" altLang="zh-CN"/>
            </a:fld>
            <a:endParaRPr lang="en-US" altLang="zh-CN"/>
          </a:p>
        </p:txBody>
      </p:sp>
      <p:graphicFrame>
        <p:nvGraphicFramePr>
          <p:cNvPr id="209931" name="Object 11"/>
          <p:cNvGraphicFramePr>
            <a:graphicFrameLocks noChangeAspect="1"/>
          </p:cNvGraphicFramePr>
          <p:nvPr/>
        </p:nvGraphicFramePr>
        <p:xfrm>
          <a:off x="374650" y="973138"/>
          <a:ext cx="6767513" cy="542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52" name="Visio" r:id="rId1" imgW="7543800" imgH="6045200" progId="Visio.Drawing.11">
                  <p:embed/>
                </p:oleObj>
              </mc:Choice>
              <mc:Fallback>
                <p:oleObj name="Visio" r:id="rId1" imgW="7543800" imgH="6045200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973138"/>
                        <a:ext cx="6767513" cy="542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取操作数阶段</a:t>
            </a:r>
            <a:endParaRPr lang="zh-CN" altLang="en-US"/>
          </a:p>
        </p:txBody>
      </p:sp>
      <p:sp>
        <p:nvSpPr>
          <p:cNvPr id="209927" name="AutoShape 7"/>
          <p:cNvSpPr/>
          <p:nvPr/>
        </p:nvSpPr>
        <p:spPr bwMode="auto">
          <a:xfrm>
            <a:off x="361950" y="1997075"/>
            <a:ext cx="4378325" cy="609600"/>
          </a:xfrm>
          <a:prstGeom prst="borderCallout2">
            <a:avLst>
              <a:gd name="adj1" fmla="val 18750"/>
              <a:gd name="adj2" fmla="val 101741"/>
              <a:gd name="adj3" fmla="val 18750"/>
              <a:gd name="adj4" fmla="val 121102"/>
              <a:gd name="adj5" fmla="val 411718"/>
              <a:gd name="adj6" fmla="val 141153"/>
            </a:avLst>
          </a:prstGeom>
          <a:solidFill>
            <a:schemeClr val="accent1"/>
          </a:solidFill>
          <a:ln w="9525" algn="ctr">
            <a:solidFill>
              <a:schemeClr val="folHlink"/>
            </a:solidFill>
            <a:miter lim="800000"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algn="ctr"/>
            <a:r>
              <a:rPr lang="zh-CN" altLang="en-US" sz="280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源操作数放在</a:t>
            </a:r>
            <a:r>
              <a:rPr lang="en-US" altLang="zh-CN" sz="280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TR</a:t>
            </a:r>
            <a:r>
              <a:rPr lang="zh-CN" altLang="en-US" sz="280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暂存器中</a:t>
            </a:r>
            <a:endParaRPr lang="zh-CN" altLang="en-US" sz="2800">
              <a:solidFill>
                <a:schemeClr val="accent2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209928" name="AutoShape 8"/>
          <p:cNvSpPr/>
          <p:nvPr/>
        </p:nvSpPr>
        <p:spPr bwMode="auto">
          <a:xfrm>
            <a:off x="368300" y="3089275"/>
            <a:ext cx="4622800" cy="609600"/>
          </a:xfrm>
          <a:prstGeom prst="borderCallout3">
            <a:avLst>
              <a:gd name="adj1" fmla="val 18750"/>
              <a:gd name="adj2" fmla="val 101648"/>
              <a:gd name="adj3" fmla="val 18750"/>
              <a:gd name="adj4" fmla="val 110750"/>
              <a:gd name="adj5" fmla="val 215625"/>
              <a:gd name="adj6" fmla="val 110750"/>
              <a:gd name="adj7" fmla="val 411981"/>
              <a:gd name="adj8" fmla="val 84755"/>
            </a:avLst>
          </a:prstGeom>
          <a:solidFill>
            <a:schemeClr val="accent1"/>
          </a:solidFill>
          <a:ln w="9525" algn="ctr">
            <a:solidFill>
              <a:schemeClr val="folHlink"/>
            </a:solidFill>
            <a:miter lim="800000"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algn="ctr"/>
            <a:r>
              <a:rPr lang="zh-CN" altLang="en-US" sz="280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目的操作数放在</a:t>
            </a:r>
            <a:r>
              <a:rPr lang="en-US" altLang="zh-CN" sz="280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A</a:t>
            </a:r>
            <a:r>
              <a:rPr lang="zh-CN" altLang="en-US" sz="280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暂存器中</a:t>
            </a:r>
            <a:endParaRPr lang="zh-CN" altLang="en-US" sz="2800">
              <a:solidFill>
                <a:schemeClr val="accent2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209930" name="Rectangle 10"/>
          <p:cNvSpPr>
            <a:spLocks noChangeArrowheads="1"/>
          </p:cNvSpPr>
          <p:nvPr/>
        </p:nvSpPr>
        <p:spPr bwMode="auto">
          <a:xfrm>
            <a:off x="381000" y="998538"/>
            <a:ext cx="25908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 anchorCtr="1"/>
          <a:lstStyle/>
          <a:p>
            <a:r>
              <a:rPr lang="zh-CN" altLang="en-US" sz="280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依据寻址方式</a:t>
            </a:r>
            <a:endParaRPr lang="zh-CN" altLang="en-US" sz="2800">
              <a:solidFill>
                <a:schemeClr val="accent2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9A87C-59FD-45F7-8744-947E15D8462D}" type="slidenum">
              <a:rPr lang="en-US" altLang="zh-CN"/>
            </a:fld>
            <a:endParaRPr lang="en-US" altLang="zh-CN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相对寻址</a:t>
            </a:r>
            <a:r>
              <a:rPr lang="en-US" altLang="zh-CN"/>
              <a:t>——</a:t>
            </a:r>
            <a:r>
              <a:rPr lang="zh-CN" altLang="en-US"/>
              <a:t>取目的操作数</a:t>
            </a:r>
            <a:endParaRPr lang="zh-CN" altLang="en-US"/>
          </a:p>
        </p:txBody>
      </p:sp>
      <p:sp>
        <p:nvSpPr>
          <p:cNvPr id="321540" name="Line 4"/>
          <p:cNvSpPr>
            <a:spLocks noChangeShapeType="1"/>
          </p:cNvSpPr>
          <p:nvPr/>
        </p:nvSpPr>
        <p:spPr bwMode="auto">
          <a:xfrm flipV="1">
            <a:off x="3649663" y="3167063"/>
            <a:ext cx="0" cy="28257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1541" name="Line 5"/>
          <p:cNvSpPr>
            <a:spLocks noChangeShapeType="1"/>
          </p:cNvSpPr>
          <p:nvPr/>
        </p:nvSpPr>
        <p:spPr bwMode="auto">
          <a:xfrm flipV="1">
            <a:off x="3651250" y="2606675"/>
            <a:ext cx="0" cy="57150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1542" name="Line 6"/>
          <p:cNvSpPr>
            <a:spLocks noChangeShapeType="1"/>
          </p:cNvSpPr>
          <p:nvPr/>
        </p:nvSpPr>
        <p:spPr bwMode="auto">
          <a:xfrm flipH="1">
            <a:off x="2559050" y="2624138"/>
            <a:ext cx="1250950" cy="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1543" name="Text Box 7"/>
          <p:cNvSpPr txBox="1">
            <a:spLocks noChangeArrowheads="1"/>
          </p:cNvSpPr>
          <p:nvPr/>
        </p:nvSpPr>
        <p:spPr bwMode="auto">
          <a:xfrm>
            <a:off x="1970088" y="1524000"/>
            <a:ext cx="814387" cy="31750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AR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21544" name="Line 8"/>
          <p:cNvSpPr>
            <a:spLocks noChangeShapeType="1"/>
          </p:cNvSpPr>
          <p:nvPr/>
        </p:nvSpPr>
        <p:spPr bwMode="auto">
          <a:xfrm flipH="1" flipV="1">
            <a:off x="2360613" y="1270000"/>
            <a:ext cx="1587" cy="2413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1545" name="Line 9"/>
          <p:cNvSpPr>
            <a:spLocks noChangeShapeType="1"/>
          </p:cNvSpPr>
          <p:nvPr/>
        </p:nvSpPr>
        <p:spPr bwMode="auto">
          <a:xfrm flipV="1">
            <a:off x="2576513" y="1852613"/>
            <a:ext cx="12700" cy="7715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1546" name="Text Box 10"/>
          <p:cNvSpPr txBox="1">
            <a:spLocks noChangeArrowheads="1"/>
          </p:cNvSpPr>
          <p:nvPr/>
        </p:nvSpPr>
        <p:spPr bwMode="auto">
          <a:xfrm>
            <a:off x="3413125" y="3430588"/>
            <a:ext cx="822325" cy="32385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/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0032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21547" name="Line 11"/>
          <p:cNvSpPr>
            <a:spLocks noChangeShapeType="1"/>
          </p:cNvSpPr>
          <p:nvPr/>
        </p:nvSpPr>
        <p:spPr bwMode="auto">
          <a:xfrm flipV="1">
            <a:off x="4821238" y="636588"/>
            <a:ext cx="1587" cy="811212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1548" name="Line 12"/>
          <p:cNvSpPr>
            <a:spLocks noChangeShapeType="1"/>
          </p:cNvSpPr>
          <p:nvPr/>
        </p:nvSpPr>
        <p:spPr bwMode="auto">
          <a:xfrm>
            <a:off x="4814888" y="642938"/>
            <a:ext cx="1952625" cy="4762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1549" name="Line 13"/>
          <p:cNvSpPr>
            <a:spLocks noChangeShapeType="1"/>
          </p:cNvSpPr>
          <p:nvPr/>
        </p:nvSpPr>
        <p:spPr bwMode="auto">
          <a:xfrm flipH="1">
            <a:off x="6748463" y="633413"/>
            <a:ext cx="3175" cy="8858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1550" name="Text Box 14"/>
          <p:cNvSpPr txBox="1">
            <a:spLocks noChangeArrowheads="1"/>
          </p:cNvSpPr>
          <p:nvPr/>
        </p:nvSpPr>
        <p:spPr bwMode="auto">
          <a:xfrm>
            <a:off x="6169025" y="1525588"/>
            <a:ext cx="814388" cy="323850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68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DR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21551" name="Line 15"/>
          <p:cNvSpPr>
            <a:spLocks noChangeShapeType="1"/>
          </p:cNvSpPr>
          <p:nvPr/>
        </p:nvSpPr>
        <p:spPr bwMode="auto">
          <a:xfrm>
            <a:off x="6757988" y="1858963"/>
            <a:ext cx="0" cy="249237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1552" name="Text Box 16"/>
          <p:cNvSpPr txBox="1">
            <a:spLocks noChangeArrowheads="1"/>
          </p:cNvSpPr>
          <p:nvPr/>
        </p:nvSpPr>
        <p:spPr bwMode="auto">
          <a:xfrm>
            <a:off x="3768725" y="1444625"/>
            <a:ext cx="1308100" cy="763588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solidFill>
                  <a:schemeClr val="tx1"/>
                </a:solidFill>
                <a:ea typeface="宋体" panose="02010600030101010101" pitchFamily="2" charset="-122"/>
              </a:rPr>
              <a:t>主存</a:t>
            </a:r>
            <a:endParaRPr lang="zh-CN" altLang="en-US" sz="16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MM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21553" name="Line 17"/>
          <p:cNvSpPr>
            <a:spLocks noChangeShapeType="1"/>
          </p:cNvSpPr>
          <p:nvPr/>
        </p:nvSpPr>
        <p:spPr bwMode="auto">
          <a:xfrm flipV="1">
            <a:off x="2374900" y="411163"/>
            <a:ext cx="1657350" cy="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1554" name="Line 18"/>
          <p:cNvSpPr>
            <a:spLocks noChangeShapeType="1"/>
          </p:cNvSpPr>
          <p:nvPr/>
        </p:nvSpPr>
        <p:spPr bwMode="auto">
          <a:xfrm flipH="1" flipV="1">
            <a:off x="2373313" y="393700"/>
            <a:ext cx="6350" cy="8477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1555" name="Line 19"/>
          <p:cNvSpPr>
            <a:spLocks noChangeShapeType="1"/>
          </p:cNvSpPr>
          <p:nvPr/>
        </p:nvSpPr>
        <p:spPr bwMode="auto">
          <a:xfrm>
            <a:off x="4022725" y="406400"/>
            <a:ext cx="1588" cy="1042988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1556" name="Rectangle 20"/>
          <p:cNvSpPr>
            <a:spLocks noChangeArrowheads="1"/>
          </p:cNvSpPr>
          <p:nvPr/>
        </p:nvSpPr>
        <p:spPr bwMode="auto">
          <a:xfrm>
            <a:off x="120650" y="4000500"/>
            <a:ext cx="4552950" cy="2752725"/>
          </a:xfrm>
          <a:prstGeom prst="rect">
            <a:avLst/>
          </a:prstGeom>
          <a:solidFill>
            <a:srgbClr val="E8EEF7"/>
          </a:solidFill>
          <a:ln w="9525" algn="ctr">
            <a:solidFill>
              <a:srgbClr val="4979C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>
                <a:solidFill>
                  <a:srgbClr val="000000"/>
                </a:solidFill>
              </a:rPr>
              <a:t>DOF</a:t>
            </a:r>
            <a:endParaRPr lang="en-US" altLang="zh-CN" sz="2000">
              <a:solidFill>
                <a:srgbClr val="000000"/>
              </a:solidFill>
            </a:endParaRPr>
          </a:p>
          <a:p>
            <a:pPr algn="just"/>
            <a:r>
              <a:rPr lang="en-US" altLang="zh-CN" sz="2000">
                <a:solidFill>
                  <a:srgbClr val="000000"/>
                </a:solidFill>
              </a:rPr>
              <a:t>T0	PCoe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ARce</a:t>
            </a:r>
            <a:endParaRPr lang="en-US" altLang="zh-CN" sz="2000">
              <a:solidFill>
                <a:srgbClr val="000000"/>
              </a:solidFill>
            </a:endParaRPr>
          </a:p>
          <a:p>
            <a:pPr algn="just"/>
            <a:r>
              <a:rPr lang="en-US" altLang="zh-CN" sz="2000">
                <a:solidFill>
                  <a:srgbClr val="000000"/>
                </a:solidFill>
              </a:rPr>
              <a:t>T1	ARoe′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RD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DRce′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PCinc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T2	DRoe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T3	PCoe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ADD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SVce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T4	Soe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ARce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T5	ARoe′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RD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DRce′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T6	DRoe</a:t>
            </a:r>
            <a:r>
              <a:rPr lang="zh-CN" altLang="fr-FR" sz="2000">
                <a:solidFill>
                  <a:srgbClr val="000000"/>
                </a:solidFill>
              </a:rPr>
              <a:t>，</a:t>
            </a:r>
            <a:r>
              <a:rPr lang="fr-FR" altLang="zh-CN" sz="2000">
                <a:solidFill>
                  <a:srgbClr val="000000"/>
                </a:solidFill>
              </a:rPr>
              <a:t>Ace</a:t>
            </a:r>
            <a:endParaRPr lang="fr-FR" altLang="zh-CN" sz="2000">
              <a:solidFill>
                <a:srgbClr val="000000"/>
              </a:solidFill>
            </a:endParaRPr>
          </a:p>
          <a:p>
            <a:pPr algn="just"/>
            <a:r>
              <a:rPr lang="fr-FR" altLang="zh-CN" sz="2000">
                <a:solidFill>
                  <a:srgbClr val="000000"/>
                </a:solidFill>
              </a:rPr>
              <a:t>T7	1→EXE</a:t>
            </a:r>
            <a:endParaRPr lang="fr-FR" altLang="zh-CN" sz="2000">
              <a:solidFill>
                <a:srgbClr val="000000"/>
              </a:solidFill>
            </a:endParaRPr>
          </a:p>
        </p:txBody>
      </p:sp>
      <p:sp>
        <p:nvSpPr>
          <p:cNvPr id="321557" name="Rectangle 21"/>
          <p:cNvSpPr>
            <a:spLocks noChangeArrowheads="1"/>
          </p:cNvSpPr>
          <p:nvPr/>
        </p:nvSpPr>
        <p:spPr bwMode="auto">
          <a:xfrm>
            <a:off x="803275" y="6145311"/>
            <a:ext cx="1738313" cy="30777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 sz="2000">
              <a:ea typeface="仿宋" panose="02010609060101010101" charset="-122"/>
            </a:endParaRPr>
          </a:p>
        </p:txBody>
      </p:sp>
      <p:sp>
        <p:nvSpPr>
          <p:cNvPr id="321558" name="Line 22"/>
          <p:cNvSpPr>
            <a:spLocks noChangeShapeType="1"/>
          </p:cNvSpPr>
          <p:nvPr/>
        </p:nvSpPr>
        <p:spPr bwMode="auto">
          <a:xfrm flipH="1" flipV="1">
            <a:off x="5773738" y="2619375"/>
            <a:ext cx="14287" cy="481013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1559" name="Line 23"/>
          <p:cNvSpPr>
            <a:spLocks noChangeShapeType="1"/>
          </p:cNvSpPr>
          <p:nvPr/>
        </p:nvSpPr>
        <p:spPr bwMode="auto">
          <a:xfrm>
            <a:off x="3808413" y="2619375"/>
            <a:ext cx="3457575" cy="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1560" name="Line 24"/>
          <p:cNvSpPr>
            <a:spLocks noChangeShapeType="1"/>
          </p:cNvSpPr>
          <p:nvPr/>
        </p:nvSpPr>
        <p:spPr bwMode="auto">
          <a:xfrm flipH="1">
            <a:off x="7297738" y="2592388"/>
            <a:ext cx="1587" cy="410527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1561" name="Line 25"/>
          <p:cNvSpPr>
            <a:spLocks noChangeShapeType="1"/>
          </p:cNvSpPr>
          <p:nvPr/>
        </p:nvSpPr>
        <p:spPr bwMode="auto">
          <a:xfrm flipH="1">
            <a:off x="6256338" y="6699250"/>
            <a:ext cx="1039812" cy="317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1562" name="Line 26"/>
          <p:cNvSpPr>
            <a:spLocks noChangeShapeType="1"/>
          </p:cNvSpPr>
          <p:nvPr/>
        </p:nvSpPr>
        <p:spPr bwMode="auto">
          <a:xfrm flipV="1">
            <a:off x="6249988" y="5467350"/>
            <a:ext cx="0" cy="12160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1563" name="Text Box 27"/>
          <p:cNvSpPr txBox="1">
            <a:spLocks noChangeArrowheads="1"/>
          </p:cNvSpPr>
          <p:nvPr/>
        </p:nvSpPr>
        <p:spPr bwMode="auto">
          <a:xfrm>
            <a:off x="4867275" y="5883275"/>
            <a:ext cx="827088" cy="30162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21565" name="Line 29"/>
          <p:cNvSpPr>
            <a:spLocks noChangeShapeType="1"/>
          </p:cNvSpPr>
          <p:nvPr/>
        </p:nvSpPr>
        <p:spPr bwMode="auto">
          <a:xfrm flipV="1">
            <a:off x="5757863" y="3956050"/>
            <a:ext cx="0" cy="92075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1566" name="Line 30"/>
          <p:cNvSpPr>
            <a:spLocks noChangeShapeType="1"/>
          </p:cNvSpPr>
          <p:nvPr/>
        </p:nvSpPr>
        <p:spPr bwMode="auto">
          <a:xfrm flipV="1">
            <a:off x="5307013" y="5503863"/>
            <a:ext cx="0" cy="35242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1567" name="Line 31"/>
          <p:cNvSpPr>
            <a:spLocks noChangeShapeType="1"/>
          </p:cNvSpPr>
          <p:nvPr/>
        </p:nvSpPr>
        <p:spPr bwMode="auto">
          <a:xfrm flipH="1">
            <a:off x="2571750" y="2624138"/>
            <a:ext cx="3194050" cy="0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1568" name="Text Box 32"/>
          <p:cNvSpPr txBox="1">
            <a:spLocks noChangeArrowheads="1"/>
          </p:cNvSpPr>
          <p:nvPr/>
        </p:nvSpPr>
        <p:spPr bwMode="auto">
          <a:xfrm>
            <a:off x="1982788" y="1524000"/>
            <a:ext cx="814387" cy="317500"/>
          </a:xfrm>
          <a:prstGeom prst="rect">
            <a:avLst/>
          </a:prstGeom>
          <a:solidFill>
            <a:srgbClr val="99CC00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0037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21569" name="Line 33"/>
          <p:cNvSpPr>
            <a:spLocks noChangeShapeType="1"/>
          </p:cNvSpPr>
          <p:nvPr/>
        </p:nvSpPr>
        <p:spPr bwMode="auto">
          <a:xfrm flipH="1" flipV="1">
            <a:off x="2373313" y="1252538"/>
            <a:ext cx="1587" cy="258762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1570" name="Line 34"/>
          <p:cNvSpPr>
            <a:spLocks noChangeShapeType="1"/>
          </p:cNvSpPr>
          <p:nvPr/>
        </p:nvSpPr>
        <p:spPr bwMode="auto">
          <a:xfrm flipV="1">
            <a:off x="2589213" y="1852613"/>
            <a:ext cx="12700" cy="7715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1574" name="Text Box 38"/>
          <p:cNvSpPr txBox="1">
            <a:spLocks noChangeArrowheads="1"/>
          </p:cNvSpPr>
          <p:nvPr/>
        </p:nvSpPr>
        <p:spPr bwMode="auto">
          <a:xfrm>
            <a:off x="6169025" y="1525588"/>
            <a:ext cx="814388" cy="32385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68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AAAA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21575" name="Line 39"/>
          <p:cNvSpPr>
            <a:spLocks noChangeShapeType="1"/>
          </p:cNvSpPr>
          <p:nvPr/>
        </p:nvSpPr>
        <p:spPr bwMode="auto">
          <a:xfrm>
            <a:off x="6748463" y="1858963"/>
            <a:ext cx="0" cy="2492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1576" name="Text Box 40"/>
          <p:cNvSpPr txBox="1">
            <a:spLocks noChangeArrowheads="1"/>
          </p:cNvSpPr>
          <p:nvPr/>
        </p:nvSpPr>
        <p:spPr bwMode="auto">
          <a:xfrm>
            <a:off x="3768725" y="1444625"/>
            <a:ext cx="1308100" cy="763588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solidFill>
                  <a:schemeClr val="tx1"/>
                </a:solidFill>
                <a:ea typeface="宋体" panose="02010600030101010101" pitchFamily="2" charset="-122"/>
              </a:rPr>
              <a:t>主存</a:t>
            </a:r>
            <a:endParaRPr lang="zh-CN" altLang="en-US" sz="16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MM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21583" name="Line 47"/>
          <p:cNvSpPr>
            <a:spLocks noChangeShapeType="1"/>
          </p:cNvSpPr>
          <p:nvPr/>
        </p:nvSpPr>
        <p:spPr bwMode="auto">
          <a:xfrm>
            <a:off x="7067550" y="2339975"/>
            <a:ext cx="41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1584" name="Line 48"/>
          <p:cNvSpPr>
            <a:spLocks noChangeShapeType="1"/>
          </p:cNvSpPr>
          <p:nvPr/>
        </p:nvSpPr>
        <p:spPr bwMode="auto">
          <a:xfrm flipH="1">
            <a:off x="6753225" y="2135188"/>
            <a:ext cx="1588" cy="471487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1585" name="Line 49"/>
          <p:cNvSpPr>
            <a:spLocks noChangeShapeType="1"/>
          </p:cNvSpPr>
          <p:nvPr/>
        </p:nvSpPr>
        <p:spPr bwMode="auto">
          <a:xfrm>
            <a:off x="6764338" y="2606675"/>
            <a:ext cx="520700" cy="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1586" name="Line 50"/>
          <p:cNvSpPr>
            <a:spLocks noChangeShapeType="1"/>
          </p:cNvSpPr>
          <p:nvPr/>
        </p:nvSpPr>
        <p:spPr bwMode="auto">
          <a:xfrm flipH="1">
            <a:off x="7285038" y="2592388"/>
            <a:ext cx="1587" cy="4105275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1587" name="Line 51"/>
          <p:cNvSpPr>
            <a:spLocks noChangeShapeType="1"/>
          </p:cNvSpPr>
          <p:nvPr/>
        </p:nvSpPr>
        <p:spPr bwMode="auto">
          <a:xfrm flipH="1">
            <a:off x="5291138" y="6699250"/>
            <a:ext cx="1992312" cy="635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1588" name="Line 52"/>
          <p:cNvSpPr>
            <a:spLocks noChangeShapeType="1"/>
          </p:cNvSpPr>
          <p:nvPr/>
        </p:nvSpPr>
        <p:spPr bwMode="auto">
          <a:xfrm flipV="1">
            <a:off x="5297488" y="6164263"/>
            <a:ext cx="0" cy="53340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1589" name="Line 53"/>
          <p:cNvSpPr>
            <a:spLocks noChangeShapeType="1"/>
          </p:cNvSpPr>
          <p:nvPr/>
        </p:nvSpPr>
        <p:spPr bwMode="auto">
          <a:xfrm>
            <a:off x="4835525" y="6486525"/>
            <a:ext cx="330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321590" name="Text Box 54"/>
          <p:cNvSpPr txBox="1">
            <a:spLocks noChangeArrowheads="1"/>
          </p:cNvSpPr>
          <p:nvPr/>
        </p:nvSpPr>
        <p:spPr bwMode="auto">
          <a:xfrm>
            <a:off x="4854575" y="5883275"/>
            <a:ext cx="827088" cy="301625"/>
          </a:xfrm>
          <a:prstGeom prst="rect">
            <a:avLst/>
          </a:prstGeom>
          <a:solidFill>
            <a:srgbClr val="00CC00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AAAA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21591" name="Line 55"/>
          <p:cNvSpPr>
            <a:spLocks noChangeShapeType="1"/>
          </p:cNvSpPr>
          <p:nvPr/>
        </p:nvSpPr>
        <p:spPr bwMode="auto">
          <a:xfrm flipV="1">
            <a:off x="5294313" y="5503863"/>
            <a:ext cx="0" cy="352425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086600" y="40899"/>
            <a:ext cx="1957102" cy="44203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lIns="0" tIns="36000" rIns="0" bIns="36000" anchor="ctr" anchorCtr="1">
            <a:spAutoFit/>
          </a:bodyPr>
          <a:lstStyle/>
          <a:p>
            <a:r>
              <a:rPr lang="pt-BR" altLang="pt-BR" sz="2400" smtClean="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INC  </a:t>
            </a:r>
            <a:r>
              <a:rPr lang="pt-BR" altLang="pt-BR" sz="240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5(PC</a:t>
            </a:r>
            <a:r>
              <a:rPr lang="pt-BR" altLang="pt-BR" sz="2400" smtClean="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)</a:t>
            </a:r>
            <a:endParaRPr lang="zh-CN" altLang="en-US" sz="2400">
              <a:solidFill>
                <a:schemeClr val="accent2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1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1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32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21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21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21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2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2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1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1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"/>
                                            </p:cond>
                                          </p:stCondLst>
                                        </p:cTn>
                                        <p:tgtEl>
                                          <p:spTgt spid="32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2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3" dur="1000" fill="hold"/>
                                        <p:tgtEl>
                                          <p:spTgt spid="32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2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57" grpId="0" animBg="1"/>
      <p:bldP spid="321557" grpId="1" animBg="1"/>
      <p:bldP spid="321583" grpId="0" animBg="1"/>
      <p:bldP spid="321584" grpId="0" animBg="1"/>
      <p:bldP spid="321585" grpId="0" animBg="1"/>
      <p:bldP spid="321586" grpId="0" animBg="1"/>
      <p:bldP spid="321587" grpId="0" animBg="1"/>
      <p:bldP spid="321588" grpId="0" animBg="1"/>
      <p:bldP spid="321589" grpId="0" animBg="1"/>
      <p:bldP spid="321590" grpId="0" animBg="1" autoUpdateAnimBg="0"/>
      <p:bldP spid="32159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D5576-BA49-4913-8980-DBB1177FB1A4}" type="slidenum">
              <a:rPr lang="en-US" altLang="zh-CN"/>
            </a:fld>
            <a:endParaRPr lang="en-US" altLang="zh-CN"/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执行阶段</a:t>
            </a:r>
            <a:r>
              <a:rPr lang="en-US" altLang="zh-CN"/>
              <a:t>—</a:t>
            </a:r>
            <a:r>
              <a:rPr lang="en-US" altLang="zh-CN" spc="0"/>
              <a:t>—INC</a:t>
            </a:r>
            <a:endParaRPr lang="en-US" altLang="zh-CN" spc="0"/>
          </a:p>
        </p:txBody>
      </p:sp>
      <p:sp>
        <p:nvSpPr>
          <p:cNvPr id="557060" name="Text Box 4"/>
          <p:cNvSpPr txBox="1">
            <a:spLocks noChangeArrowheads="1"/>
          </p:cNvSpPr>
          <p:nvPr/>
        </p:nvSpPr>
        <p:spPr bwMode="auto">
          <a:xfrm>
            <a:off x="4867275" y="5883275"/>
            <a:ext cx="827088" cy="301625"/>
          </a:xfrm>
          <a:prstGeom prst="rect">
            <a:avLst/>
          </a:prstGeom>
          <a:solidFill>
            <a:srgbClr val="00CC00"/>
          </a:solidFill>
          <a:ln w="28575" algn="ctr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AAAA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57061" name="Line 5"/>
          <p:cNvSpPr>
            <a:spLocks noChangeShapeType="1"/>
          </p:cNvSpPr>
          <p:nvPr/>
        </p:nvSpPr>
        <p:spPr bwMode="auto">
          <a:xfrm flipV="1">
            <a:off x="5294313" y="5503863"/>
            <a:ext cx="0" cy="352425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57064" name="Line 8"/>
          <p:cNvSpPr>
            <a:spLocks noChangeShapeType="1"/>
          </p:cNvSpPr>
          <p:nvPr/>
        </p:nvSpPr>
        <p:spPr bwMode="auto">
          <a:xfrm>
            <a:off x="4397375" y="5043488"/>
            <a:ext cx="3746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57069" name="AutoShape 13"/>
          <p:cNvSpPr>
            <a:spLocks noChangeArrowheads="1"/>
          </p:cNvSpPr>
          <p:nvPr/>
        </p:nvSpPr>
        <p:spPr bwMode="auto">
          <a:xfrm rot="10800000">
            <a:off x="4848225" y="4895850"/>
            <a:ext cx="1828800" cy="59055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99FF"/>
          </a:solidFill>
          <a:ln w="9525" algn="ctr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lIns="0" tIns="0" rIns="0" bIns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ea typeface="仿宋" panose="02010609060101010101" charset="-122"/>
              </a:rPr>
              <a:t>ALU</a:t>
            </a:r>
            <a:endParaRPr lang="en-US" altLang="zh-CN">
              <a:solidFill>
                <a:schemeClr val="tx1"/>
              </a:solidFill>
              <a:ea typeface="仿宋" panose="02010609060101010101" charset="-122"/>
            </a:endParaRPr>
          </a:p>
        </p:txBody>
      </p:sp>
      <p:sp>
        <p:nvSpPr>
          <p:cNvPr id="557070" name="Line 14"/>
          <p:cNvSpPr>
            <a:spLocks noChangeShapeType="1"/>
          </p:cNvSpPr>
          <p:nvPr/>
        </p:nvSpPr>
        <p:spPr bwMode="auto">
          <a:xfrm flipH="1" flipV="1">
            <a:off x="5761038" y="3929063"/>
            <a:ext cx="0" cy="950912"/>
          </a:xfrm>
          <a:prstGeom prst="line">
            <a:avLst/>
          </a:prstGeom>
          <a:noFill/>
          <a:ln w="38100">
            <a:solidFill>
              <a:srgbClr val="CC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57071" name="AutoShape 15"/>
          <p:cNvSpPr>
            <a:spLocks noChangeArrowheads="1"/>
          </p:cNvSpPr>
          <p:nvPr/>
        </p:nvSpPr>
        <p:spPr bwMode="auto">
          <a:xfrm rot="10800000">
            <a:off x="4949825" y="3549650"/>
            <a:ext cx="1495425" cy="390525"/>
          </a:xfrm>
          <a:prstGeom prst="parallelogram">
            <a:avLst>
              <a:gd name="adj" fmla="val 110960"/>
            </a:avLst>
          </a:prstGeom>
          <a:solidFill>
            <a:srgbClr val="CC99FF"/>
          </a:solidFill>
          <a:ln w="9525" algn="ctr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lIns="0" tIns="0" rIns="0" bIns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ea typeface="仿宋" panose="02010609060101010101" charset="-122"/>
              </a:rPr>
              <a:t>AAAB</a:t>
            </a:r>
            <a:endParaRPr lang="en-US" altLang="zh-CN">
              <a:solidFill>
                <a:schemeClr val="tx1"/>
              </a:solidFill>
              <a:ea typeface="仿宋" panose="02010609060101010101" charset="-122"/>
            </a:endParaRPr>
          </a:p>
        </p:txBody>
      </p:sp>
      <p:sp>
        <p:nvSpPr>
          <p:cNvPr id="557072" name="Line 16"/>
          <p:cNvSpPr>
            <a:spLocks noChangeShapeType="1"/>
          </p:cNvSpPr>
          <p:nvPr/>
        </p:nvSpPr>
        <p:spPr bwMode="auto">
          <a:xfrm flipH="1" flipV="1">
            <a:off x="5489575" y="4497388"/>
            <a:ext cx="0" cy="390525"/>
          </a:xfrm>
          <a:prstGeom prst="line">
            <a:avLst/>
          </a:prstGeom>
          <a:noFill/>
          <a:ln w="38100">
            <a:solidFill>
              <a:srgbClr val="FF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57073" name="Line 17"/>
          <p:cNvSpPr>
            <a:spLocks noChangeShapeType="1"/>
          </p:cNvSpPr>
          <p:nvPr/>
        </p:nvSpPr>
        <p:spPr bwMode="auto">
          <a:xfrm flipH="1">
            <a:off x="3983038" y="4508500"/>
            <a:ext cx="1495425" cy="9525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57074" name="Line 18"/>
          <p:cNvSpPr>
            <a:spLocks noChangeShapeType="1"/>
          </p:cNvSpPr>
          <p:nvPr/>
        </p:nvSpPr>
        <p:spPr bwMode="auto">
          <a:xfrm flipH="1">
            <a:off x="3027363" y="4718050"/>
            <a:ext cx="568325" cy="1588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57075" name="Line 19"/>
          <p:cNvSpPr>
            <a:spLocks noChangeShapeType="1"/>
          </p:cNvSpPr>
          <p:nvPr/>
        </p:nvSpPr>
        <p:spPr bwMode="auto">
          <a:xfrm>
            <a:off x="6264275" y="4025900"/>
            <a:ext cx="393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57076" name="Line 20"/>
          <p:cNvSpPr>
            <a:spLocks noChangeShapeType="1"/>
          </p:cNvSpPr>
          <p:nvPr/>
        </p:nvSpPr>
        <p:spPr bwMode="auto">
          <a:xfrm>
            <a:off x="3632200" y="4175125"/>
            <a:ext cx="5556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57077" name="Text Box 21"/>
          <p:cNvSpPr txBox="1">
            <a:spLocks noChangeArrowheads="1"/>
          </p:cNvSpPr>
          <p:nvPr/>
        </p:nvSpPr>
        <p:spPr bwMode="auto">
          <a:xfrm>
            <a:off x="3587750" y="4319588"/>
            <a:ext cx="354013" cy="817562"/>
          </a:xfrm>
          <a:prstGeom prst="rect">
            <a:avLst/>
          </a:prstGeom>
          <a:solidFill>
            <a:srgbClr val="FF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b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b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W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57078" name="Line 22"/>
          <p:cNvSpPr>
            <a:spLocks noChangeShapeType="1"/>
          </p:cNvSpPr>
          <p:nvPr/>
        </p:nvSpPr>
        <p:spPr bwMode="auto">
          <a:xfrm flipH="1" flipV="1">
            <a:off x="5757863" y="3221038"/>
            <a:ext cx="0" cy="322262"/>
          </a:xfrm>
          <a:prstGeom prst="line">
            <a:avLst/>
          </a:prstGeom>
          <a:noFill/>
          <a:ln w="38100">
            <a:solidFill>
              <a:srgbClr val="CC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57081" name="Text Box 25"/>
          <p:cNvSpPr txBox="1">
            <a:spLocks noChangeArrowheads="1"/>
          </p:cNvSpPr>
          <p:nvPr/>
        </p:nvSpPr>
        <p:spPr bwMode="auto">
          <a:xfrm>
            <a:off x="1957388" y="1503363"/>
            <a:ext cx="852487" cy="352425"/>
          </a:xfrm>
          <a:prstGeom prst="rect">
            <a:avLst/>
          </a:prstGeom>
          <a:solidFill>
            <a:srgbClr val="CCCC00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AR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57082" name="Line 26"/>
          <p:cNvSpPr>
            <a:spLocks noChangeShapeType="1"/>
          </p:cNvSpPr>
          <p:nvPr/>
        </p:nvSpPr>
        <p:spPr bwMode="auto">
          <a:xfrm flipH="1">
            <a:off x="2374900" y="1279525"/>
            <a:ext cx="3175" cy="225425"/>
          </a:xfrm>
          <a:prstGeom prst="line">
            <a:avLst/>
          </a:prstGeom>
          <a:noFill/>
          <a:ln w="38100">
            <a:solidFill>
              <a:srgbClr val="CCCC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57083" name="Rectangle 27"/>
          <p:cNvSpPr>
            <a:spLocks noChangeArrowheads="1"/>
          </p:cNvSpPr>
          <p:nvPr/>
        </p:nvSpPr>
        <p:spPr bwMode="auto">
          <a:xfrm>
            <a:off x="1354138" y="657225"/>
            <a:ext cx="4868862" cy="1835150"/>
          </a:xfrm>
          <a:prstGeom prst="rect">
            <a:avLst/>
          </a:prstGeom>
          <a:solidFill>
            <a:srgbClr val="E8EEF7"/>
          </a:solidFill>
          <a:ln w="9525" algn="ctr">
            <a:solidFill>
              <a:srgbClr val="4979C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spAutoFit/>
          </a:bodyPr>
          <a:lstStyle>
            <a:lvl1pPr indent="2698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fr-FR" altLang="zh-CN">
                <a:solidFill>
                  <a:srgbClr val="000000"/>
                </a:solidFill>
              </a:rPr>
              <a:t>EXE</a:t>
            </a:r>
            <a:endParaRPr lang="fr-FR" altLang="zh-CN">
              <a:solidFill>
                <a:srgbClr val="000000"/>
              </a:solidFill>
            </a:endParaRPr>
          </a:p>
          <a:p>
            <a:pPr algn="just"/>
            <a:r>
              <a:rPr lang="fr-FR" altLang="zh-CN">
                <a:solidFill>
                  <a:srgbClr val="000000"/>
                </a:solidFill>
              </a:rPr>
              <a:t>T0	INC, SVce, PSWce</a:t>
            </a:r>
            <a:endParaRPr lang="fr-FR" altLang="zh-CN">
              <a:solidFill>
                <a:srgbClr val="000000"/>
              </a:solidFill>
            </a:endParaRPr>
          </a:p>
          <a:p>
            <a:pPr algn="just"/>
            <a:r>
              <a:rPr lang="fr-FR" altLang="zh-CN">
                <a:solidFill>
                  <a:srgbClr val="000000"/>
                </a:solidFill>
              </a:rPr>
              <a:t>T1	Soe, DRce</a:t>
            </a:r>
            <a:endParaRPr lang="fr-FR" altLang="zh-CN">
              <a:solidFill>
                <a:srgbClr val="000000"/>
              </a:solidFill>
            </a:endParaRPr>
          </a:p>
          <a:p>
            <a:pPr algn="just"/>
            <a:r>
              <a:rPr lang="fr-FR" altLang="zh-CN">
                <a:solidFill>
                  <a:srgbClr val="000000"/>
                </a:solidFill>
              </a:rPr>
              <a:t>T2	ARoe′, DRoe′, WR</a:t>
            </a:r>
            <a:endParaRPr lang="fr-FR" altLang="zh-CN">
              <a:solidFill>
                <a:srgbClr val="000000"/>
              </a:solidFill>
            </a:endParaRPr>
          </a:p>
          <a:p>
            <a:pPr algn="just"/>
            <a:r>
              <a:rPr lang="fr-FR" altLang="zh-CN">
                <a:solidFill>
                  <a:srgbClr val="000000"/>
                </a:solidFill>
              </a:rPr>
              <a:t>T3	END</a:t>
            </a:r>
            <a:endParaRPr lang="fr-FR" altLang="en-US">
              <a:solidFill>
                <a:srgbClr val="000000"/>
              </a:solidFill>
            </a:endParaRPr>
          </a:p>
        </p:txBody>
      </p:sp>
      <p:sp>
        <p:nvSpPr>
          <p:cNvPr id="557084" name="Rectangle 28"/>
          <p:cNvSpPr>
            <a:spLocks noChangeArrowheads="1"/>
          </p:cNvSpPr>
          <p:nvPr/>
        </p:nvSpPr>
        <p:spPr bwMode="auto">
          <a:xfrm>
            <a:off x="2168525" y="1022628"/>
            <a:ext cx="3849688" cy="369332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 sz="2400">
              <a:ea typeface="仿宋" panose="02010609060101010101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086600" y="40899"/>
            <a:ext cx="1957102" cy="44203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lIns="0" tIns="36000" rIns="0" bIns="36000" anchor="ctr" anchorCtr="1">
            <a:spAutoFit/>
          </a:bodyPr>
          <a:lstStyle/>
          <a:p>
            <a:r>
              <a:rPr lang="pt-BR" altLang="pt-BR" sz="2400" smtClean="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INC  </a:t>
            </a:r>
            <a:r>
              <a:rPr lang="pt-BR" altLang="pt-BR" sz="240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5(PC</a:t>
            </a:r>
            <a:r>
              <a:rPr lang="pt-BR" altLang="pt-BR" sz="2400" smtClean="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)</a:t>
            </a:r>
            <a:endParaRPr lang="zh-CN" altLang="en-US" sz="2400">
              <a:solidFill>
                <a:schemeClr val="accent2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7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7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55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57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557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557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57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57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7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55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23" presetClass="entr" presetSubtype="16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57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57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55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57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5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557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5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2" dur="1000" fill="hold"/>
                                        <p:tgtEl>
                                          <p:spTgt spid="55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64" grpId="0" animBg="1"/>
      <p:bldP spid="557069" grpId="0" animBg="1"/>
      <p:bldP spid="557070" grpId="0" animBg="1"/>
      <p:bldP spid="557071" grpId="0" animBg="1"/>
      <p:bldP spid="557072" grpId="0" animBg="1"/>
      <p:bldP spid="557073" grpId="0" animBg="1"/>
      <p:bldP spid="557074" grpId="0" animBg="1"/>
      <p:bldP spid="557075" grpId="0" animBg="1"/>
      <p:bldP spid="557076" grpId="0" animBg="1"/>
      <p:bldP spid="557077" grpId="0" animBg="1" autoUpdateAnimBg="0"/>
      <p:bldP spid="557078" grpId="0" animBg="1"/>
      <p:bldP spid="557084" grpId="0" animBg="1"/>
      <p:bldP spid="557084" grpId="1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40E2B-C309-464F-AFC5-FDEC2E81D4B1}" type="slidenum">
              <a:rPr lang="en-US" altLang="zh-CN"/>
            </a:fld>
            <a:endParaRPr lang="en-US" altLang="zh-CN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执行阶段</a:t>
            </a:r>
            <a:r>
              <a:rPr lang="en-US" altLang="zh-CN"/>
              <a:t>——</a:t>
            </a:r>
            <a:r>
              <a:rPr lang="zh-CN" altLang="en-US"/>
              <a:t>存结果到内存</a:t>
            </a:r>
            <a:endParaRPr lang="zh-CN" altLang="en-US"/>
          </a:p>
        </p:txBody>
      </p:sp>
      <p:sp>
        <p:nvSpPr>
          <p:cNvPr id="559109" name="Line 5"/>
          <p:cNvSpPr>
            <a:spLocks noChangeShapeType="1"/>
          </p:cNvSpPr>
          <p:nvPr/>
        </p:nvSpPr>
        <p:spPr bwMode="auto">
          <a:xfrm flipV="1">
            <a:off x="5275263" y="5503863"/>
            <a:ext cx="0" cy="35242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59111" name="AutoShape 7"/>
          <p:cNvSpPr>
            <a:spLocks noChangeArrowheads="1"/>
          </p:cNvSpPr>
          <p:nvPr/>
        </p:nvSpPr>
        <p:spPr bwMode="auto">
          <a:xfrm rot="10800000">
            <a:off x="4940300" y="3540125"/>
            <a:ext cx="1495425" cy="390525"/>
          </a:xfrm>
          <a:prstGeom prst="parallelogram">
            <a:avLst>
              <a:gd name="adj" fmla="val 110960"/>
            </a:avLst>
          </a:prstGeom>
          <a:solidFill>
            <a:srgbClr val="CC99FF"/>
          </a:solidFill>
          <a:ln w="9525" algn="ctr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lIns="0" tIns="0" rIns="0" bIns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ea typeface="仿宋" panose="02010609060101010101" charset="-122"/>
              </a:rPr>
              <a:t>AAAB</a:t>
            </a:r>
            <a:endParaRPr lang="en-US" altLang="zh-CN">
              <a:solidFill>
                <a:schemeClr val="tx1"/>
              </a:solidFill>
              <a:ea typeface="仿宋" panose="02010609060101010101" charset="-122"/>
            </a:endParaRPr>
          </a:p>
        </p:txBody>
      </p:sp>
      <p:sp>
        <p:nvSpPr>
          <p:cNvPr id="559112" name="Line 8"/>
          <p:cNvSpPr>
            <a:spLocks noChangeShapeType="1"/>
          </p:cNvSpPr>
          <p:nvPr/>
        </p:nvSpPr>
        <p:spPr bwMode="auto">
          <a:xfrm flipH="1">
            <a:off x="3503613" y="4556125"/>
            <a:ext cx="568325" cy="1588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59113" name="Text Box 9"/>
          <p:cNvSpPr txBox="1">
            <a:spLocks noChangeArrowheads="1"/>
          </p:cNvSpPr>
          <p:nvPr/>
        </p:nvSpPr>
        <p:spPr bwMode="auto">
          <a:xfrm>
            <a:off x="4064000" y="4414838"/>
            <a:ext cx="715963" cy="293687"/>
          </a:xfrm>
          <a:prstGeom prst="rect">
            <a:avLst/>
          </a:prstGeom>
          <a:solidFill>
            <a:srgbClr val="FF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PSW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59114" name="Line 10"/>
          <p:cNvSpPr>
            <a:spLocks noChangeShapeType="1"/>
          </p:cNvSpPr>
          <p:nvPr/>
        </p:nvSpPr>
        <p:spPr bwMode="auto">
          <a:xfrm flipH="1" flipV="1">
            <a:off x="5757863" y="3221038"/>
            <a:ext cx="0" cy="322262"/>
          </a:xfrm>
          <a:prstGeom prst="line">
            <a:avLst/>
          </a:prstGeom>
          <a:noFill/>
          <a:ln w="38100">
            <a:solidFill>
              <a:srgbClr val="CC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59115" name="Line 11"/>
          <p:cNvSpPr>
            <a:spLocks noChangeShapeType="1"/>
          </p:cNvSpPr>
          <p:nvPr/>
        </p:nvSpPr>
        <p:spPr bwMode="auto">
          <a:xfrm flipH="1" flipV="1">
            <a:off x="5757863" y="2622550"/>
            <a:ext cx="0" cy="542925"/>
          </a:xfrm>
          <a:prstGeom prst="line">
            <a:avLst/>
          </a:prstGeom>
          <a:noFill/>
          <a:ln w="38100">
            <a:solidFill>
              <a:srgbClr val="CC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59116" name="Line 12"/>
          <p:cNvSpPr>
            <a:spLocks noChangeShapeType="1"/>
          </p:cNvSpPr>
          <p:nvPr/>
        </p:nvSpPr>
        <p:spPr bwMode="auto">
          <a:xfrm>
            <a:off x="5757863" y="2624138"/>
            <a:ext cx="619125" cy="1587"/>
          </a:xfrm>
          <a:prstGeom prst="line">
            <a:avLst/>
          </a:prstGeom>
          <a:noFill/>
          <a:ln w="38100">
            <a:solidFill>
              <a:srgbClr val="CC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59117" name="Line 13"/>
          <p:cNvSpPr>
            <a:spLocks noChangeShapeType="1"/>
          </p:cNvSpPr>
          <p:nvPr/>
        </p:nvSpPr>
        <p:spPr bwMode="auto">
          <a:xfrm flipH="1" flipV="1">
            <a:off x="6376988" y="1878013"/>
            <a:ext cx="1587" cy="771525"/>
          </a:xfrm>
          <a:prstGeom prst="line">
            <a:avLst/>
          </a:prstGeom>
          <a:noFill/>
          <a:ln w="38100">
            <a:solidFill>
              <a:srgbClr val="CC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59118" name="Line 14"/>
          <p:cNvSpPr>
            <a:spLocks noChangeShapeType="1"/>
          </p:cNvSpPr>
          <p:nvPr/>
        </p:nvSpPr>
        <p:spPr bwMode="auto">
          <a:xfrm>
            <a:off x="6013450" y="3268663"/>
            <a:ext cx="3222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59119" name="Line 15"/>
          <p:cNvSpPr>
            <a:spLocks noChangeShapeType="1"/>
          </p:cNvSpPr>
          <p:nvPr/>
        </p:nvSpPr>
        <p:spPr bwMode="auto">
          <a:xfrm>
            <a:off x="5518150" y="1939925"/>
            <a:ext cx="4651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59120" name="Text Box 16"/>
          <p:cNvSpPr txBox="1">
            <a:spLocks noChangeArrowheads="1"/>
          </p:cNvSpPr>
          <p:nvPr/>
        </p:nvSpPr>
        <p:spPr bwMode="auto">
          <a:xfrm>
            <a:off x="6154738" y="1535113"/>
            <a:ext cx="838200" cy="347662"/>
          </a:xfrm>
          <a:prstGeom prst="rect">
            <a:avLst/>
          </a:prstGeom>
          <a:solidFill>
            <a:srgbClr val="CC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AAAB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59121" name="Rectangle 17"/>
          <p:cNvSpPr>
            <a:spLocks noChangeArrowheads="1"/>
          </p:cNvSpPr>
          <p:nvPr/>
        </p:nvSpPr>
        <p:spPr bwMode="auto">
          <a:xfrm>
            <a:off x="1019175" y="4070350"/>
            <a:ext cx="4826000" cy="1835150"/>
          </a:xfrm>
          <a:prstGeom prst="rect">
            <a:avLst/>
          </a:prstGeom>
          <a:solidFill>
            <a:srgbClr val="E8EEF7"/>
          </a:solidFill>
          <a:ln w="9525" algn="ctr">
            <a:solidFill>
              <a:srgbClr val="4979C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spAutoFit/>
          </a:bodyPr>
          <a:lstStyle>
            <a:lvl1pPr indent="2698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fr-FR" altLang="zh-CN">
                <a:solidFill>
                  <a:srgbClr val="000000"/>
                </a:solidFill>
              </a:rPr>
              <a:t>EXE</a:t>
            </a:r>
            <a:endParaRPr lang="fr-FR" altLang="zh-CN">
              <a:solidFill>
                <a:srgbClr val="000000"/>
              </a:solidFill>
            </a:endParaRPr>
          </a:p>
          <a:p>
            <a:pPr algn="just"/>
            <a:r>
              <a:rPr lang="fr-FR" altLang="zh-CN">
                <a:solidFill>
                  <a:srgbClr val="000000"/>
                </a:solidFill>
              </a:rPr>
              <a:t>T0	INC, SVce, PSWce</a:t>
            </a:r>
            <a:endParaRPr lang="fr-FR" altLang="zh-CN">
              <a:solidFill>
                <a:srgbClr val="000000"/>
              </a:solidFill>
            </a:endParaRPr>
          </a:p>
          <a:p>
            <a:pPr algn="just"/>
            <a:r>
              <a:rPr lang="fr-FR" altLang="zh-CN">
                <a:solidFill>
                  <a:srgbClr val="000000"/>
                </a:solidFill>
              </a:rPr>
              <a:t>T1	Soe, DRce</a:t>
            </a:r>
            <a:endParaRPr lang="fr-FR" altLang="zh-CN">
              <a:solidFill>
                <a:srgbClr val="000000"/>
              </a:solidFill>
            </a:endParaRPr>
          </a:p>
          <a:p>
            <a:pPr algn="just"/>
            <a:r>
              <a:rPr lang="fr-FR" altLang="zh-CN">
                <a:solidFill>
                  <a:srgbClr val="000000"/>
                </a:solidFill>
              </a:rPr>
              <a:t>T2	ARoe′, DRoe′, WR</a:t>
            </a:r>
            <a:endParaRPr lang="fr-FR" altLang="zh-CN">
              <a:solidFill>
                <a:srgbClr val="000000"/>
              </a:solidFill>
            </a:endParaRPr>
          </a:p>
          <a:p>
            <a:pPr algn="just"/>
            <a:r>
              <a:rPr lang="fr-FR" altLang="zh-CN">
                <a:solidFill>
                  <a:srgbClr val="000000"/>
                </a:solidFill>
              </a:rPr>
              <a:t>T3	END</a:t>
            </a:r>
            <a:endParaRPr lang="fr-FR" altLang="en-US">
              <a:solidFill>
                <a:srgbClr val="000000"/>
              </a:solidFill>
            </a:endParaRPr>
          </a:p>
        </p:txBody>
      </p:sp>
      <p:sp>
        <p:nvSpPr>
          <p:cNvPr id="559122" name="Rectangle 18"/>
          <p:cNvSpPr>
            <a:spLocks noChangeArrowheads="1"/>
          </p:cNvSpPr>
          <p:nvPr/>
        </p:nvSpPr>
        <p:spPr bwMode="auto">
          <a:xfrm>
            <a:off x="1846263" y="4819928"/>
            <a:ext cx="1701800" cy="369332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 sz="2400">
              <a:ea typeface="仿宋" panose="02010609060101010101" charset="-122"/>
            </a:endParaRPr>
          </a:p>
        </p:txBody>
      </p:sp>
      <p:sp>
        <p:nvSpPr>
          <p:cNvPr id="559123" name="Line 19"/>
          <p:cNvSpPr>
            <a:spLocks noChangeShapeType="1"/>
          </p:cNvSpPr>
          <p:nvPr/>
        </p:nvSpPr>
        <p:spPr bwMode="auto">
          <a:xfrm flipH="1" flipV="1">
            <a:off x="6386513" y="1217613"/>
            <a:ext cx="1587" cy="307975"/>
          </a:xfrm>
          <a:prstGeom prst="line">
            <a:avLst/>
          </a:prstGeom>
          <a:noFill/>
          <a:ln w="38100">
            <a:solidFill>
              <a:srgbClr val="CC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59126" name="Text Box 22"/>
          <p:cNvSpPr txBox="1">
            <a:spLocks noChangeArrowheads="1"/>
          </p:cNvSpPr>
          <p:nvPr/>
        </p:nvSpPr>
        <p:spPr bwMode="auto">
          <a:xfrm>
            <a:off x="1957388" y="1503363"/>
            <a:ext cx="852487" cy="352425"/>
          </a:xfrm>
          <a:prstGeom prst="rect">
            <a:avLst/>
          </a:prstGeom>
          <a:solidFill>
            <a:srgbClr val="99CC00"/>
          </a:solidFill>
          <a:ln w="28575" algn="ctr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0037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59127" name="Line 23"/>
          <p:cNvSpPr>
            <a:spLocks noChangeShapeType="1"/>
          </p:cNvSpPr>
          <p:nvPr/>
        </p:nvSpPr>
        <p:spPr bwMode="auto">
          <a:xfrm flipH="1">
            <a:off x="2374900" y="1279525"/>
            <a:ext cx="3175" cy="225425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86600" y="40899"/>
            <a:ext cx="1957102" cy="44203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lIns="0" tIns="36000" rIns="0" bIns="36000" anchor="ctr" anchorCtr="1">
            <a:spAutoFit/>
          </a:bodyPr>
          <a:lstStyle/>
          <a:p>
            <a:r>
              <a:rPr lang="pt-BR" altLang="pt-BR" sz="2400" smtClean="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INC  </a:t>
            </a:r>
            <a:r>
              <a:rPr lang="pt-BR" altLang="pt-BR" sz="240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5(PC</a:t>
            </a:r>
            <a:r>
              <a:rPr lang="pt-BR" altLang="pt-BR" sz="2400" smtClean="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)</a:t>
            </a:r>
            <a:endParaRPr lang="zh-CN" altLang="en-US" sz="2400">
              <a:solidFill>
                <a:schemeClr val="accent2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9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9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55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59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59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559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9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59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pTgt spid="559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59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559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55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15" grpId="0" animBg="1"/>
      <p:bldP spid="559116" grpId="0" animBg="1"/>
      <p:bldP spid="559117" grpId="0" animBg="1"/>
      <p:bldP spid="559118" grpId="0" animBg="1"/>
      <p:bldP spid="559119" grpId="0" animBg="1"/>
      <p:bldP spid="559120" grpId="0" animBg="1" autoUpdateAnimBg="0"/>
      <p:bldP spid="559122" grpId="0" animBg="1"/>
      <p:bldP spid="559122" grpId="1" animBg="1"/>
      <p:bldP spid="559123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D1759-563B-4C16-9F77-4828CD055180}" type="slidenum">
              <a:rPr lang="en-US" altLang="zh-CN"/>
            </a:fld>
            <a:endParaRPr lang="en-US" altLang="zh-CN"/>
          </a:p>
        </p:txBody>
      </p:sp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执行阶段</a:t>
            </a:r>
            <a:r>
              <a:rPr lang="en-US" altLang="zh-CN"/>
              <a:t>——</a:t>
            </a:r>
            <a:r>
              <a:rPr lang="zh-CN" altLang="en-US"/>
              <a:t>存结果到内存</a:t>
            </a:r>
            <a:endParaRPr lang="zh-CN" altLang="en-US"/>
          </a:p>
        </p:txBody>
      </p:sp>
      <p:sp>
        <p:nvSpPr>
          <p:cNvPr id="561157" name="Line 5"/>
          <p:cNvSpPr>
            <a:spLocks noChangeShapeType="1"/>
          </p:cNvSpPr>
          <p:nvPr/>
        </p:nvSpPr>
        <p:spPr bwMode="auto">
          <a:xfrm flipV="1">
            <a:off x="5284788" y="5503863"/>
            <a:ext cx="0" cy="35242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61160" name="Line 8"/>
          <p:cNvSpPr>
            <a:spLocks noChangeShapeType="1"/>
          </p:cNvSpPr>
          <p:nvPr/>
        </p:nvSpPr>
        <p:spPr bwMode="auto">
          <a:xfrm flipH="1">
            <a:off x="3503613" y="4556125"/>
            <a:ext cx="568325" cy="1588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61161" name="Text Box 9"/>
          <p:cNvSpPr txBox="1">
            <a:spLocks noChangeArrowheads="1"/>
          </p:cNvSpPr>
          <p:nvPr/>
        </p:nvSpPr>
        <p:spPr bwMode="auto">
          <a:xfrm>
            <a:off x="4064000" y="4414838"/>
            <a:ext cx="715963" cy="293687"/>
          </a:xfrm>
          <a:prstGeom prst="rect">
            <a:avLst/>
          </a:prstGeom>
          <a:solidFill>
            <a:srgbClr val="FF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PSW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61163" name="Line 11"/>
          <p:cNvSpPr>
            <a:spLocks noChangeShapeType="1"/>
          </p:cNvSpPr>
          <p:nvPr/>
        </p:nvSpPr>
        <p:spPr bwMode="auto">
          <a:xfrm flipH="1" flipV="1">
            <a:off x="5748338" y="2622550"/>
            <a:ext cx="0" cy="5429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61164" name="Line 12"/>
          <p:cNvSpPr>
            <a:spLocks noChangeShapeType="1"/>
          </p:cNvSpPr>
          <p:nvPr/>
        </p:nvSpPr>
        <p:spPr bwMode="auto">
          <a:xfrm>
            <a:off x="5748338" y="2624138"/>
            <a:ext cx="619125" cy="1587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61165" name="Line 13"/>
          <p:cNvSpPr>
            <a:spLocks noChangeShapeType="1"/>
          </p:cNvSpPr>
          <p:nvPr/>
        </p:nvSpPr>
        <p:spPr bwMode="auto">
          <a:xfrm flipH="1" flipV="1">
            <a:off x="6367463" y="1878013"/>
            <a:ext cx="1587" cy="771525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61166" name="Line 14"/>
          <p:cNvSpPr>
            <a:spLocks noChangeShapeType="1"/>
          </p:cNvSpPr>
          <p:nvPr/>
        </p:nvSpPr>
        <p:spPr bwMode="auto">
          <a:xfrm flipV="1">
            <a:off x="1592263" y="1323975"/>
            <a:ext cx="4762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61167" name="Line 15"/>
          <p:cNvSpPr>
            <a:spLocks noChangeShapeType="1"/>
          </p:cNvSpPr>
          <p:nvPr/>
        </p:nvSpPr>
        <p:spPr bwMode="auto">
          <a:xfrm>
            <a:off x="5646738" y="1322388"/>
            <a:ext cx="427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61168" name="Text Box 16"/>
          <p:cNvSpPr txBox="1">
            <a:spLocks noChangeArrowheads="1"/>
          </p:cNvSpPr>
          <p:nvPr/>
        </p:nvSpPr>
        <p:spPr bwMode="auto">
          <a:xfrm>
            <a:off x="6154738" y="1535113"/>
            <a:ext cx="838200" cy="347662"/>
          </a:xfrm>
          <a:prstGeom prst="rect">
            <a:avLst/>
          </a:prstGeom>
          <a:solidFill>
            <a:srgbClr val="CC99FF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AAAB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61169" name="Rectangle 17"/>
          <p:cNvSpPr>
            <a:spLocks noChangeArrowheads="1"/>
          </p:cNvSpPr>
          <p:nvPr/>
        </p:nvSpPr>
        <p:spPr bwMode="auto">
          <a:xfrm>
            <a:off x="1019175" y="4070350"/>
            <a:ext cx="4868863" cy="1835150"/>
          </a:xfrm>
          <a:prstGeom prst="rect">
            <a:avLst/>
          </a:prstGeom>
          <a:solidFill>
            <a:srgbClr val="E8EEF7"/>
          </a:solidFill>
          <a:ln w="9525" algn="ctr">
            <a:solidFill>
              <a:srgbClr val="4979C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spAutoFit/>
          </a:bodyPr>
          <a:lstStyle>
            <a:lvl1pPr indent="2698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fr-FR" altLang="zh-CN">
                <a:solidFill>
                  <a:srgbClr val="000000"/>
                </a:solidFill>
              </a:rPr>
              <a:t>EXE</a:t>
            </a:r>
            <a:endParaRPr lang="fr-FR" altLang="zh-CN">
              <a:solidFill>
                <a:srgbClr val="000000"/>
              </a:solidFill>
            </a:endParaRPr>
          </a:p>
          <a:p>
            <a:pPr algn="just"/>
            <a:r>
              <a:rPr lang="fr-FR" altLang="zh-CN">
                <a:solidFill>
                  <a:srgbClr val="000000"/>
                </a:solidFill>
              </a:rPr>
              <a:t>T0	INC, SVce, PSWce</a:t>
            </a:r>
            <a:endParaRPr lang="fr-FR" altLang="zh-CN">
              <a:solidFill>
                <a:srgbClr val="000000"/>
              </a:solidFill>
            </a:endParaRPr>
          </a:p>
          <a:p>
            <a:pPr algn="just"/>
            <a:r>
              <a:rPr lang="fr-FR" altLang="zh-CN">
                <a:solidFill>
                  <a:srgbClr val="000000"/>
                </a:solidFill>
              </a:rPr>
              <a:t>T1	Soe, DRce</a:t>
            </a:r>
            <a:endParaRPr lang="fr-FR" altLang="zh-CN">
              <a:solidFill>
                <a:srgbClr val="000000"/>
              </a:solidFill>
            </a:endParaRPr>
          </a:p>
          <a:p>
            <a:pPr algn="just"/>
            <a:r>
              <a:rPr lang="fr-FR" altLang="zh-CN">
                <a:solidFill>
                  <a:srgbClr val="000000"/>
                </a:solidFill>
              </a:rPr>
              <a:t>T2	ARoe′, DRoe′, WR</a:t>
            </a:r>
            <a:endParaRPr lang="fr-FR" altLang="zh-CN">
              <a:solidFill>
                <a:srgbClr val="000000"/>
              </a:solidFill>
            </a:endParaRPr>
          </a:p>
          <a:p>
            <a:pPr algn="just"/>
            <a:r>
              <a:rPr lang="fr-FR" altLang="zh-CN">
                <a:solidFill>
                  <a:srgbClr val="000000"/>
                </a:solidFill>
              </a:rPr>
              <a:t>T3	END</a:t>
            </a:r>
            <a:endParaRPr lang="fr-FR" altLang="en-US">
              <a:solidFill>
                <a:srgbClr val="000000"/>
              </a:solidFill>
            </a:endParaRPr>
          </a:p>
        </p:txBody>
      </p:sp>
      <p:sp>
        <p:nvSpPr>
          <p:cNvPr id="561170" name="Rectangle 18"/>
          <p:cNvSpPr>
            <a:spLocks noChangeArrowheads="1"/>
          </p:cNvSpPr>
          <p:nvPr/>
        </p:nvSpPr>
        <p:spPr bwMode="auto">
          <a:xfrm>
            <a:off x="1833563" y="5167591"/>
            <a:ext cx="3170237" cy="369332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 sz="2400">
              <a:ea typeface="仿宋" panose="02010609060101010101" charset="-122"/>
            </a:endParaRPr>
          </a:p>
        </p:txBody>
      </p:sp>
      <p:sp>
        <p:nvSpPr>
          <p:cNvPr id="561171" name="Line 19"/>
          <p:cNvSpPr>
            <a:spLocks noChangeShapeType="1"/>
          </p:cNvSpPr>
          <p:nvPr/>
        </p:nvSpPr>
        <p:spPr bwMode="auto">
          <a:xfrm flipH="1" flipV="1">
            <a:off x="6376988" y="1217613"/>
            <a:ext cx="1587" cy="307975"/>
          </a:xfrm>
          <a:prstGeom prst="line">
            <a:avLst/>
          </a:prstGeom>
          <a:noFill/>
          <a:ln w="38100">
            <a:solidFill>
              <a:srgbClr val="CC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61174" name="Text Box 22"/>
          <p:cNvSpPr txBox="1">
            <a:spLocks noChangeArrowheads="1"/>
          </p:cNvSpPr>
          <p:nvPr/>
        </p:nvSpPr>
        <p:spPr bwMode="auto">
          <a:xfrm>
            <a:off x="1957388" y="1503363"/>
            <a:ext cx="852487" cy="352425"/>
          </a:xfrm>
          <a:prstGeom prst="rect">
            <a:avLst/>
          </a:prstGeom>
          <a:solidFill>
            <a:srgbClr val="CCCC00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0037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61175" name="Line 23"/>
          <p:cNvSpPr>
            <a:spLocks noChangeShapeType="1"/>
          </p:cNvSpPr>
          <p:nvPr/>
        </p:nvSpPr>
        <p:spPr bwMode="auto">
          <a:xfrm flipH="1">
            <a:off x="2374900" y="1279525"/>
            <a:ext cx="3175" cy="225425"/>
          </a:xfrm>
          <a:prstGeom prst="line">
            <a:avLst/>
          </a:prstGeom>
          <a:noFill/>
          <a:ln w="38100">
            <a:solidFill>
              <a:srgbClr val="CCCC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61176" name="Line 24"/>
          <p:cNvSpPr>
            <a:spLocks noChangeShapeType="1"/>
          </p:cNvSpPr>
          <p:nvPr/>
        </p:nvSpPr>
        <p:spPr bwMode="auto">
          <a:xfrm flipV="1">
            <a:off x="6376988" y="636588"/>
            <a:ext cx="1587" cy="554037"/>
          </a:xfrm>
          <a:prstGeom prst="line">
            <a:avLst/>
          </a:prstGeom>
          <a:noFill/>
          <a:ln w="38100">
            <a:solidFill>
              <a:srgbClr val="009999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61177" name="Line 25"/>
          <p:cNvSpPr>
            <a:spLocks noChangeShapeType="1"/>
          </p:cNvSpPr>
          <p:nvPr/>
        </p:nvSpPr>
        <p:spPr bwMode="auto">
          <a:xfrm>
            <a:off x="4824413" y="642938"/>
            <a:ext cx="1541462" cy="4762"/>
          </a:xfrm>
          <a:prstGeom prst="line">
            <a:avLst/>
          </a:prstGeom>
          <a:noFill/>
          <a:ln w="38100">
            <a:solidFill>
              <a:srgbClr val="0099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61178" name="Line 26"/>
          <p:cNvSpPr>
            <a:spLocks noChangeShapeType="1"/>
          </p:cNvSpPr>
          <p:nvPr/>
        </p:nvSpPr>
        <p:spPr bwMode="auto">
          <a:xfrm flipH="1">
            <a:off x="4827588" y="646113"/>
            <a:ext cx="3175" cy="822325"/>
          </a:xfrm>
          <a:prstGeom prst="line">
            <a:avLst/>
          </a:prstGeom>
          <a:noFill/>
          <a:ln w="38100">
            <a:solidFill>
              <a:srgbClr val="009999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61179" name="Text Box 27"/>
          <p:cNvSpPr txBox="1">
            <a:spLocks noChangeArrowheads="1"/>
          </p:cNvSpPr>
          <p:nvPr/>
        </p:nvSpPr>
        <p:spPr bwMode="auto">
          <a:xfrm>
            <a:off x="3768725" y="1444625"/>
            <a:ext cx="1308100" cy="763588"/>
          </a:xfrm>
          <a:prstGeom prst="rect">
            <a:avLst/>
          </a:prstGeom>
          <a:solidFill>
            <a:srgbClr val="009999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0037:AAAB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61180" name="Line 28"/>
          <p:cNvSpPr>
            <a:spLocks noChangeShapeType="1"/>
          </p:cNvSpPr>
          <p:nvPr/>
        </p:nvSpPr>
        <p:spPr bwMode="auto">
          <a:xfrm flipV="1">
            <a:off x="2374900" y="411163"/>
            <a:ext cx="1657350" cy="0"/>
          </a:xfrm>
          <a:prstGeom prst="line">
            <a:avLst/>
          </a:prstGeom>
          <a:noFill/>
          <a:ln w="38100">
            <a:solidFill>
              <a:srgbClr val="009999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61181" name="Line 29"/>
          <p:cNvSpPr>
            <a:spLocks noChangeShapeType="1"/>
          </p:cNvSpPr>
          <p:nvPr/>
        </p:nvSpPr>
        <p:spPr bwMode="auto">
          <a:xfrm flipH="1" flipV="1">
            <a:off x="2373313" y="393700"/>
            <a:ext cx="6350" cy="847725"/>
          </a:xfrm>
          <a:prstGeom prst="line">
            <a:avLst/>
          </a:prstGeom>
          <a:noFill/>
          <a:ln w="38100">
            <a:solidFill>
              <a:srgbClr val="0099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61182" name="Line 30"/>
          <p:cNvSpPr>
            <a:spLocks noChangeShapeType="1"/>
          </p:cNvSpPr>
          <p:nvPr/>
        </p:nvSpPr>
        <p:spPr bwMode="auto">
          <a:xfrm>
            <a:off x="4022725" y="406400"/>
            <a:ext cx="1588" cy="1042988"/>
          </a:xfrm>
          <a:prstGeom prst="line">
            <a:avLst/>
          </a:prstGeom>
          <a:noFill/>
          <a:ln w="38100">
            <a:solidFill>
              <a:srgbClr val="009999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561183" name="Line 31"/>
          <p:cNvSpPr>
            <a:spLocks noChangeShapeType="1"/>
          </p:cNvSpPr>
          <p:nvPr/>
        </p:nvSpPr>
        <p:spPr bwMode="auto">
          <a:xfrm>
            <a:off x="4244975" y="833438"/>
            <a:ext cx="1588" cy="2984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086600" y="40899"/>
            <a:ext cx="1957102" cy="44203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lIns="0" tIns="36000" rIns="0" bIns="36000" anchor="ctr" anchorCtr="1">
            <a:spAutoFit/>
          </a:bodyPr>
          <a:lstStyle/>
          <a:p>
            <a:r>
              <a:rPr lang="pt-BR" altLang="pt-BR" sz="2400" smtClean="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INC  </a:t>
            </a:r>
            <a:r>
              <a:rPr lang="pt-BR" altLang="pt-BR" sz="240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5(PC</a:t>
            </a:r>
            <a:r>
              <a:rPr lang="pt-BR" altLang="pt-BR" sz="2400" smtClean="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)</a:t>
            </a:r>
            <a:endParaRPr lang="zh-CN" altLang="en-US" sz="2400">
              <a:solidFill>
                <a:schemeClr val="accent2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1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1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56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23" presetClass="entr" presetSubtype="16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61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1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56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6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56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6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56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56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56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3" presetClass="entr" presetSubtype="16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61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1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4"/>
                                            </p:cond>
                                          </p:stCondLst>
                                        </p:cTn>
                                        <p:tgtEl>
                                          <p:spTgt spid="56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56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56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66" grpId="0" animBg="1"/>
      <p:bldP spid="561167" grpId="0" animBg="1"/>
      <p:bldP spid="561170" grpId="0" animBg="1"/>
      <p:bldP spid="561170" grpId="1" animBg="1"/>
      <p:bldP spid="561176" grpId="0" animBg="1"/>
      <p:bldP spid="561177" grpId="0" animBg="1"/>
      <p:bldP spid="561178" grpId="0" animBg="1"/>
      <p:bldP spid="561179" grpId="0" animBg="1"/>
      <p:bldP spid="561180" grpId="0" animBg="1"/>
      <p:bldP spid="561181" grpId="0" animBg="1"/>
      <p:bldP spid="561182" grpId="0" animBg="1"/>
      <p:bldP spid="561183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2789B-242C-40E7-A889-2C978D1F5079}" type="slidenum">
              <a:rPr lang="en-US" altLang="zh-CN"/>
            </a:fld>
            <a:endParaRPr lang="en-US" altLang="zh-CN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指令</a:t>
            </a:r>
            <a:r>
              <a:rPr lang="en-US" altLang="zh-CN" i="1"/>
              <a:t>INC  5(PC)</a:t>
            </a:r>
            <a:r>
              <a:rPr lang="zh-CN" altLang="pt-BR"/>
              <a:t>的微操作序列 </a:t>
            </a:r>
            <a:endParaRPr lang="zh-CN" altLang="en-US"/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fr-FR" altLang="zh-CN" sz="2000"/>
              <a:t>IF</a:t>
            </a:r>
            <a:endParaRPr lang="fr-FR" altLang="zh-CN" sz="2000"/>
          </a:p>
          <a:p>
            <a:pPr marL="387350" lvl="1" indent="152400">
              <a:buFont typeface="Wingdings" panose="05000000000000000000" pitchFamily="2" charset="2"/>
              <a:buNone/>
            </a:pPr>
            <a:r>
              <a:rPr lang="fr-FR" altLang="zh-CN" sz="1800"/>
              <a:t>(</a:t>
            </a:r>
            <a:r>
              <a:rPr lang="zh-CN" altLang="fr-FR" sz="1800"/>
              <a:t>同前省略</a:t>
            </a:r>
            <a:r>
              <a:rPr lang="fr-FR" altLang="zh-CN" sz="1800"/>
              <a:t>)</a:t>
            </a:r>
            <a:endParaRPr lang="fr-FR" altLang="zh-CN" sz="1800"/>
          </a:p>
          <a:p>
            <a:r>
              <a:rPr lang="fr-FR" altLang="zh-CN" sz="2000"/>
              <a:t>DOF</a:t>
            </a:r>
            <a:endParaRPr lang="fr-FR" altLang="zh-CN" sz="2000"/>
          </a:p>
          <a:p>
            <a:pPr marL="387350" lvl="1" indent="152400"/>
            <a:r>
              <a:rPr lang="fr-FR" altLang="zh-CN" sz="1800"/>
              <a:t>T0	PCoe</a:t>
            </a:r>
            <a:r>
              <a:rPr lang="zh-CN" altLang="fr-FR" sz="1800"/>
              <a:t>，</a:t>
            </a:r>
            <a:r>
              <a:rPr lang="fr-FR" altLang="zh-CN" sz="1800"/>
              <a:t>ARce</a:t>
            </a:r>
            <a:endParaRPr lang="fr-FR" altLang="zh-CN" sz="1800"/>
          </a:p>
          <a:p>
            <a:pPr marL="387350" lvl="1" indent="152400"/>
            <a:r>
              <a:rPr lang="fr-FR" altLang="zh-CN" sz="1800"/>
              <a:t>T1	ARoe′, RD, DRce′, PCinc</a:t>
            </a:r>
            <a:endParaRPr lang="fr-FR" altLang="zh-CN" sz="1800"/>
          </a:p>
          <a:p>
            <a:pPr marL="387350" lvl="1" indent="152400"/>
            <a:r>
              <a:rPr lang="fr-FR" altLang="zh-CN" sz="1800"/>
              <a:t>T2	DRoe</a:t>
            </a:r>
            <a:r>
              <a:rPr lang="zh-CN" altLang="fr-FR" sz="1800"/>
              <a:t>，</a:t>
            </a:r>
            <a:r>
              <a:rPr lang="fr-FR" altLang="zh-CN" sz="1800"/>
              <a:t>Ace</a:t>
            </a:r>
            <a:endParaRPr lang="fr-FR" altLang="zh-CN" sz="1800"/>
          </a:p>
          <a:p>
            <a:pPr marL="387350" lvl="1" indent="152400"/>
            <a:r>
              <a:rPr lang="fr-FR" altLang="zh-CN" sz="1800"/>
              <a:t>T3	PCoe</a:t>
            </a:r>
            <a:r>
              <a:rPr lang="zh-CN" altLang="fr-FR" sz="1800"/>
              <a:t>，</a:t>
            </a:r>
            <a:r>
              <a:rPr lang="fr-FR" altLang="zh-CN" sz="1800"/>
              <a:t>ADD</a:t>
            </a:r>
            <a:r>
              <a:rPr lang="zh-CN" altLang="fr-FR" sz="1800"/>
              <a:t>，</a:t>
            </a:r>
            <a:r>
              <a:rPr lang="fr-FR" altLang="zh-CN" sz="1800"/>
              <a:t>SVce</a:t>
            </a:r>
            <a:endParaRPr lang="fr-FR" altLang="zh-CN" sz="1800"/>
          </a:p>
          <a:p>
            <a:pPr marL="387350" lvl="1" indent="152400"/>
            <a:r>
              <a:rPr lang="fr-FR" altLang="zh-CN" sz="1800"/>
              <a:t>T4	Soe</a:t>
            </a:r>
            <a:r>
              <a:rPr lang="zh-CN" altLang="fr-FR" sz="1800"/>
              <a:t>，</a:t>
            </a:r>
            <a:r>
              <a:rPr lang="fr-FR" altLang="zh-CN" sz="1800"/>
              <a:t>ARce</a:t>
            </a:r>
            <a:endParaRPr lang="fr-FR" altLang="zh-CN" sz="1800"/>
          </a:p>
          <a:p>
            <a:pPr marL="387350" lvl="1" indent="152400"/>
            <a:r>
              <a:rPr lang="fr-FR" altLang="zh-CN" sz="1800"/>
              <a:t>T5	ARoe′</a:t>
            </a:r>
            <a:r>
              <a:rPr lang="zh-CN" altLang="fr-FR" sz="1800"/>
              <a:t>，</a:t>
            </a:r>
            <a:r>
              <a:rPr lang="fr-FR" altLang="zh-CN" sz="1800"/>
              <a:t>RD</a:t>
            </a:r>
            <a:r>
              <a:rPr lang="zh-CN" altLang="fr-FR" sz="1800"/>
              <a:t>，</a:t>
            </a:r>
            <a:r>
              <a:rPr lang="fr-FR" altLang="zh-CN" sz="1800"/>
              <a:t>DRce′</a:t>
            </a:r>
            <a:endParaRPr lang="fr-FR" altLang="zh-CN" sz="1800"/>
          </a:p>
          <a:p>
            <a:pPr marL="387350" lvl="1" indent="152400"/>
            <a:r>
              <a:rPr lang="fr-FR" altLang="zh-CN" sz="1800"/>
              <a:t>T6	DRoe</a:t>
            </a:r>
            <a:r>
              <a:rPr lang="zh-CN" altLang="fr-FR" sz="1800"/>
              <a:t>，</a:t>
            </a:r>
            <a:r>
              <a:rPr lang="fr-FR" altLang="zh-CN" sz="1800"/>
              <a:t>Ace</a:t>
            </a:r>
            <a:endParaRPr lang="fr-FR" altLang="zh-CN" sz="1800"/>
          </a:p>
          <a:p>
            <a:pPr marL="387350" lvl="1" indent="152400"/>
            <a:r>
              <a:rPr lang="fr-FR" altLang="zh-CN" sz="1800"/>
              <a:t>T7	1→EXE</a:t>
            </a:r>
            <a:endParaRPr lang="fr-FR" altLang="zh-CN" sz="1800"/>
          </a:p>
          <a:p>
            <a:r>
              <a:rPr lang="fr-FR" altLang="zh-CN" sz="2000"/>
              <a:t>EXE</a:t>
            </a:r>
            <a:endParaRPr lang="fr-FR" altLang="zh-CN" sz="2000"/>
          </a:p>
          <a:p>
            <a:pPr marL="387350" lvl="1" indent="152400"/>
            <a:r>
              <a:rPr lang="fr-FR" altLang="zh-CN" sz="1800"/>
              <a:t>T0	INC, SVce, PSWce</a:t>
            </a:r>
            <a:endParaRPr lang="fr-FR" altLang="zh-CN" sz="1800"/>
          </a:p>
          <a:p>
            <a:pPr marL="387350" lvl="1" indent="152400"/>
            <a:r>
              <a:rPr lang="fr-FR" altLang="zh-CN" sz="1800"/>
              <a:t>T1	Soe, DRce</a:t>
            </a:r>
            <a:endParaRPr lang="fr-FR" altLang="zh-CN" sz="1800"/>
          </a:p>
          <a:p>
            <a:pPr marL="387350" lvl="1" indent="152400"/>
            <a:r>
              <a:rPr lang="fr-FR" altLang="zh-CN" sz="1800"/>
              <a:t>T2	ARoe′, DRoe′, WR</a:t>
            </a:r>
            <a:endParaRPr lang="fr-FR" altLang="zh-CN" sz="1800"/>
          </a:p>
          <a:p>
            <a:pPr marL="387350" lvl="1" indent="152400"/>
            <a:r>
              <a:rPr lang="fr-FR" altLang="zh-CN" sz="1800"/>
              <a:t>T1	END</a:t>
            </a:r>
            <a:endParaRPr lang="fr-FR" altLang="zh-CN" sz="1800"/>
          </a:p>
        </p:txBody>
      </p:sp>
      <p:sp>
        <p:nvSpPr>
          <p:cNvPr id="30720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zh-CN" altLang="zh-CN" sz="16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D665-FAF1-4FCE-96C9-A4C966C396F6}" type="slidenum">
              <a:rPr lang="en-US" altLang="zh-CN"/>
            </a:fld>
            <a:endParaRPr lang="en-US" altLang="zh-CN"/>
          </a:p>
        </p:txBody>
      </p:sp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7.3</a:t>
            </a:r>
            <a:endParaRPr lang="en-US" altLang="zh-CN"/>
          </a:p>
          <a:p>
            <a:r>
              <a:rPr lang="en-US" altLang="zh-CN"/>
              <a:t>7.4</a:t>
            </a:r>
            <a:endParaRPr lang="en-US" altLang="zh-CN"/>
          </a:p>
          <a:p>
            <a:r>
              <a:rPr lang="en-US" altLang="zh-CN"/>
              <a:t>7.7</a:t>
            </a:r>
            <a:endParaRPr lang="en-US" altLang="zh-CN"/>
          </a:p>
          <a:p>
            <a:r>
              <a:rPr lang="en-US" altLang="zh-CN"/>
              <a:t>7.19</a:t>
            </a:r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2D6EC-ED88-4913-BEFC-22C0412806C7}" type="slidenum">
              <a:rPr lang="en-US" altLang="zh-CN"/>
            </a:fld>
            <a:endParaRPr lang="en-US" altLang="zh-CN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执行阶段</a:t>
            </a:r>
            <a:endParaRPr lang="zh-CN" altLang="en-US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执行指令操作码所表示的指令功能</a:t>
            </a:r>
            <a:endParaRPr lang="zh-CN" altLang="en-US"/>
          </a:p>
          <a:p>
            <a:pPr lvl="1"/>
            <a:r>
              <a:rPr lang="zh-CN" altLang="en-US"/>
              <a:t>比如加法、数据传送等等</a:t>
            </a:r>
            <a:endParaRPr lang="zh-CN" altLang="en-US"/>
          </a:p>
          <a:p>
            <a:r>
              <a:rPr lang="zh-CN" altLang="en-US"/>
              <a:t>保存结果</a:t>
            </a:r>
            <a:endParaRPr lang="zh-CN" altLang="en-US"/>
          </a:p>
          <a:p>
            <a:pPr lvl="1"/>
            <a:r>
              <a:rPr lang="zh-CN" altLang="en-US"/>
              <a:t>在目的操作数所在的内存单元或寄存器</a:t>
            </a:r>
            <a:endParaRPr lang="zh-CN" altLang="en-US"/>
          </a:p>
          <a:p>
            <a:r>
              <a:rPr lang="zh-CN" altLang="en-US"/>
              <a:t>不同类型的指令有不同的执行流程 </a:t>
            </a:r>
            <a:endParaRPr lang="zh-CN" altLang="en-US"/>
          </a:p>
        </p:txBody>
      </p:sp>
      <p:sp>
        <p:nvSpPr>
          <p:cNvPr id="230405" name="Rectangle 5"/>
          <p:cNvSpPr>
            <a:spLocks noChangeArrowheads="1"/>
          </p:cNvSpPr>
          <p:nvPr/>
        </p:nvSpPr>
        <p:spPr bwMode="auto">
          <a:xfrm>
            <a:off x="0" y="107593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>
              <a:ea typeface="仿宋" panose="02010609060101010101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25991216-60f9-405a-af38-2733ed1f60a1}"/>
</p:tagLst>
</file>

<file path=ppt/tags/tag2.xml><?xml version="1.0" encoding="utf-8"?>
<p:tagLst xmlns:p="http://schemas.openxmlformats.org/presentationml/2006/main">
  <p:tag name="KSO_WM_UNIT_TABLE_BEAUTIFY" val="smartTable{3fde2b58-948c-4446-9925-ef2cc79ebc51}"/>
</p:tagLst>
</file>

<file path=ppt/tags/tag3.xml><?xml version="1.0" encoding="utf-8"?>
<p:tagLst xmlns:p="http://schemas.openxmlformats.org/presentationml/2006/main">
  <p:tag name="KSO_WM_UNIT_TABLE_BEAUTIFY" val="smartTable{05d4bdd9-440b-4ba8-9999-93671eb9eb98}"/>
</p:tagLst>
</file>

<file path=ppt/tags/tag4.xml><?xml version="1.0" encoding="utf-8"?>
<p:tagLst xmlns:p="http://schemas.openxmlformats.org/presentationml/2006/main">
  <p:tag name="KSO_WM_UNIT_TABLE_BEAUTIFY" val="smartTable{afd78dfd-6e2f-4f6f-b6de-0e55738fb533}"/>
</p:tagLst>
</file>

<file path=ppt/tags/tag5.xml><?xml version="1.0" encoding="utf-8"?>
<p:tagLst xmlns:p="http://schemas.openxmlformats.org/presentationml/2006/main">
  <p:tag name="KSO_WM_UNIT_TABLE_BEAUTIFY" val="smartTable{a0809583-e34c-4708-baf9-f990aef0c0f0}"/>
</p:tagLst>
</file>

<file path=ppt/theme/theme1.xml><?xml version="1.0" encoding="utf-8"?>
<a:theme xmlns:a="http://schemas.openxmlformats.org/drawingml/2006/main" name="计算机组成原理（蓝调）">
  <a:themeElements>
    <a:clrScheme name="计算机组成原理（蓝调） 10">
      <a:dk1>
        <a:srgbClr val="000066"/>
      </a:dk1>
      <a:lt1>
        <a:srgbClr val="FFFFFF"/>
      </a:lt1>
      <a:dk2>
        <a:srgbClr val="333399"/>
      </a:dk2>
      <a:lt2>
        <a:srgbClr val="808080"/>
      </a:lt2>
      <a:accent1>
        <a:srgbClr val="FFFF99"/>
      </a:accent1>
      <a:accent2>
        <a:srgbClr val="0000FF"/>
      </a:accent2>
      <a:accent3>
        <a:srgbClr val="FFFFFF"/>
      </a:accent3>
      <a:accent4>
        <a:srgbClr val="000056"/>
      </a:accent4>
      <a:accent5>
        <a:srgbClr val="FFFFCA"/>
      </a:accent5>
      <a:accent6>
        <a:srgbClr val="0000E7"/>
      </a:accent6>
      <a:hlink>
        <a:srgbClr val="CC00CC"/>
      </a:hlink>
      <a:folHlink>
        <a:srgbClr val="FF6600"/>
      </a:folHlink>
    </a:clrScheme>
    <a:fontScheme name="计算机组成原理（蓝调）">
      <a:majorFont>
        <a:latin typeface="Tahoma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66FF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anchor="ctr" anchorCtr="1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8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panose="02020603050405020304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66FF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anchor="ctr" anchorCtr="1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8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panose="02020603050405020304" pitchFamily="18" charset="0"/>
            <a:ea typeface="仿宋_GB2312" pitchFamily="49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400">
            <a:ea typeface="华文仿宋" panose="02010600040101010101" pitchFamily="2" charset="-122"/>
          </a:defRPr>
        </a:defPPr>
      </a:lstStyle>
    </a:txDef>
  </a:objectDefaults>
  <a:extraClrSchemeLst>
    <a:extraClrScheme>
      <a:clrScheme name="计算机组成原理（蓝调）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计算机组成原理（蓝调）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计算机组成原理（蓝调）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计算机组成原理（蓝调）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计算机组成原理（蓝调）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计算机组成原理（蓝调）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计算机组成原理（蓝调）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计算机组成原理（蓝调） 8">
        <a:dk1>
          <a:srgbClr val="000000"/>
        </a:dk1>
        <a:lt1>
          <a:srgbClr val="FFFFFF"/>
        </a:lt1>
        <a:dk2>
          <a:srgbClr val="A50021"/>
        </a:dk2>
        <a:lt2>
          <a:srgbClr val="808080"/>
        </a:lt2>
        <a:accent1>
          <a:srgbClr val="FFFF99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0000E7"/>
        </a:accent6>
        <a:hlink>
          <a:srgbClr val="CC00CC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计算机组成原理（蓝调） 9">
        <a:dk1>
          <a:srgbClr val="000000"/>
        </a:dk1>
        <a:lt1>
          <a:srgbClr val="FFFFFF"/>
        </a:lt1>
        <a:dk2>
          <a:srgbClr val="333399"/>
        </a:dk2>
        <a:lt2>
          <a:srgbClr val="808080"/>
        </a:lt2>
        <a:accent1>
          <a:srgbClr val="FFFF99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0000E7"/>
        </a:accent6>
        <a:hlink>
          <a:srgbClr val="CC00CC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计算机组成原理（蓝调） 10">
        <a:dk1>
          <a:srgbClr val="000066"/>
        </a:dk1>
        <a:lt1>
          <a:srgbClr val="FFFFFF"/>
        </a:lt1>
        <a:dk2>
          <a:srgbClr val="333399"/>
        </a:dk2>
        <a:lt2>
          <a:srgbClr val="808080"/>
        </a:lt2>
        <a:accent1>
          <a:srgbClr val="FFFF99"/>
        </a:accent1>
        <a:accent2>
          <a:srgbClr val="0000FF"/>
        </a:accent2>
        <a:accent3>
          <a:srgbClr val="FFFFFF"/>
        </a:accent3>
        <a:accent4>
          <a:srgbClr val="000056"/>
        </a:accent4>
        <a:accent5>
          <a:srgbClr val="FFFFCA"/>
        </a:accent5>
        <a:accent6>
          <a:srgbClr val="0000E7"/>
        </a:accent6>
        <a:hlink>
          <a:srgbClr val="CC00CC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计算机组成原理（第二版）">
  <a:themeElements>
    <a:clrScheme name="计算机组成原理（第二版） 11">
      <a:dk1>
        <a:srgbClr val="000066"/>
      </a:dk1>
      <a:lt1>
        <a:srgbClr val="FFFFFF"/>
      </a:lt1>
      <a:dk2>
        <a:srgbClr val="333399"/>
      </a:dk2>
      <a:lt2>
        <a:srgbClr val="808080"/>
      </a:lt2>
      <a:accent1>
        <a:srgbClr val="FFFF99"/>
      </a:accent1>
      <a:accent2>
        <a:srgbClr val="CC0000"/>
      </a:accent2>
      <a:accent3>
        <a:srgbClr val="FFFFFF"/>
      </a:accent3>
      <a:accent4>
        <a:srgbClr val="000056"/>
      </a:accent4>
      <a:accent5>
        <a:srgbClr val="FFFFCA"/>
      </a:accent5>
      <a:accent6>
        <a:srgbClr val="B90000"/>
      </a:accent6>
      <a:hlink>
        <a:srgbClr val="CC00CC"/>
      </a:hlink>
      <a:folHlink>
        <a:srgbClr val="FF6600"/>
      </a:folHlink>
    </a:clrScheme>
    <a:fontScheme name="计算机组成原理（第二版）">
      <a:majorFont>
        <a:latin typeface="Tahoma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66FF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anchor="ctr" anchorCtr="1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8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panose="02020603050405020304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66FF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anchor="ctr" anchorCtr="1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8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panose="02020603050405020304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计算机组成原理（第二版）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计算机组成原理（第二版）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计算机组成原理（第二版）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计算机组成原理（第二版）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计算机组成原理（第二版）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计算机组成原理（第二版）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计算机组成原理（第二版）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计算机组成原理（第二版） 8">
        <a:dk1>
          <a:srgbClr val="000000"/>
        </a:dk1>
        <a:lt1>
          <a:srgbClr val="FFFFFF"/>
        </a:lt1>
        <a:dk2>
          <a:srgbClr val="A50021"/>
        </a:dk2>
        <a:lt2>
          <a:srgbClr val="808080"/>
        </a:lt2>
        <a:accent1>
          <a:srgbClr val="FFFF99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0000E7"/>
        </a:accent6>
        <a:hlink>
          <a:srgbClr val="CC00CC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计算机组成原理（第二版） 9">
        <a:dk1>
          <a:srgbClr val="000000"/>
        </a:dk1>
        <a:lt1>
          <a:srgbClr val="FFFFFF"/>
        </a:lt1>
        <a:dk2>
          <a:srgbClr val="333399"/>
        </a:dk2>
        <a:lt2>
          <a:srgbClr val="808080"/>
        </a:lt2>
        <a:accent1>
          <a:srgbClr val="FFFF99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0000E7"/>
        </a:accent6>
        <a:hlink>
          <a:srgbClr val="CC00CC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计算机组成原理（第二版） 10">
        <a:dk1>
          <a:srgbClr val="000066"/>
        </a:dk1>
        <a:lt1>
          <a:srgbClr val="FFFFFF"/>
        </a:lt1>
        <a:dk2>
          <a:srgbClr val="333399"/>
        </a:dk2>
        <a:lt2>
          <a:srgbClr val="808080"/>
        </a:lt2>
        <a:accent1>
          <a:srgbClr val="FFFF99"/>
        </a:accent1>
        <a:accent2>
          <a:srgbClr val="0000FF"/>
        </a:accent2>
        <a:accent3>
          <a:srgbClr val="FFFFFF"/>
        </a:accent3>
        <a:accent4>
          <a:srgbClr val="000056"/>
        </a:accent4>
        <a:accent5>
          <a:srgbClr val="FFFFCA"/>
        </a:accent5>
        <a:accent6>
          <a:srgbClr val="0000E7"/>
        </a:accent6>
        <a:hlink>
          <a:srgbClr val="CC00CC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计算机组成原理（第二版） 11">
        <a:dk1>
          <a:srgbClr val="000066"/>
        </a:dk1>
        <a:lt1>
          <a:srgbClr val="FFFFFF"/>
        </a:lt1>
        <a:dk2>
          <a:srgbClr val="333399"/>
        </a:dk2>
        <a:lt2>
          <a:srgbClr val="808080"/>
        </a:lt2>
        <a:accent1>
          <a:srgbClr val="FFFF99"/>
        </a:accent1>
        <a:accent2>
          <a:srgbClr val="CC0000"/>
        </a:accent2>
        <a:accent3>
          <a:srgbClr val="FFFFFF"/>
        </a:accent3>
        <a:accent4>
          <a:srgbClr val="000056"/>
        </a:accent4>
        <a:accent5>
          <a:srgbClr val="FFFFCA"/>
        </a:accent5>
        <a:accent6>
          <a:srgbClr val="B90000"/>
        </a:accent6>
        <a:hlink>
          <a:srgbClr val="CC00CC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12086</Words>
  <Application>WPS 演示</Application>
  <PresentationFormat>全屏显示(4:3)</PresentationFormat>
  <Paragraphs>2347</Paragraphs>
  <Slides>85</Slides>
  <Notes>85</Notes>
  <HiddenSlides>2</HiddenSlides>
  <MMClips>0</MMClips>
  <ScaleCrop>false</ScaleCrop>
  <HeadingPairs>
    <vt:vector size="10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85</vt:i4>
      </vt:variant>
      <vt:variant>
        <vt:lpstr>自定义放映</vt:lpstr>
      </vt:variant>
      <vt:variant>
        <vt:i4>1</vt:i4>
      </vt:variant>
    </vt:vector>
  </HeadingPairs>
  <TitlesOfParts>
    <vt:vector size="113" baseType="lpstr">
      <vt:lpstr>Arial</vt:lpstr>
      <vt:lpstr>宋体</vt:lpstr>
      <vt:lpstr>Wingdings</vt:lpstr>
      <vt:lpstr>Times New Roman</vt:lpstr>
      <vt:lpstr>仿宋_GB2312</vt:lpstr>
      <vt:lpstr>仿宋</vt:lpstr>
      <vt:lpstr>华文仿宋</vt:lpstr>
      <vt:lpstr>楷体</vt:lpstr>
      <vt:lpstr>Tahoma</vt:lpstr>
      <vt:lpstr>楷体_GB2312</vt:lpstr>
      <vt:lpstr>新宋体</vt:lpstr>
      <vt:lpstr>Verdana</vt:lpstr>
      <vt:lpstr>隶书</vt:lpstr>
      <vt:lpstr>Candara</vt:lpstr>
      <vt:lpstr>微软雅黑</vt:lpstr>
      <vt:lpstr>Arial Unicode MS</vt:lpstr>
      <vt:lpstr>计算机组成原理（蓝调）</vt:lpstr>
      <vt:lpstr>计算机组成原理（第二版）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7.3	 指令执行流程</vt:lpstr>
      <vt:lpstr>指令执行流程</vt:lpstr>
      <vt:lpstr>取指令阶段信息传递流程</vt:lpstr>
      <vt:lpstr>取指令阶段信息传递流程</vt:lpstr>
      <vt:lpstr>取指令阶段微操作序列</vt:lpstr>
      <vt:lpstr>取指令阶段微操作序列</vt:lpstr>
      <vt:lpstr>取指令阶段微操作序列</vt:lpstr>
      <vt:lpstr>取操作数阶段</vt:lpstr>
      <vt:lpstr>执行阶段</vt:lpstr>
      <vt:lpstr>指令执行微流程举例</vt:lpstr>
      <vt:lpstr>模型机的指令编码表</vt:lpstr>
      <vt:lpstr>寻址方式及编码</vt:lpstr>
      <vt:lpstr>例1  ADD  R1,  (R2)</vt:lpstr>
      <vt:lpstr>取指令阶段微操作序列</vt:lpstr>
      <vt:lpstr>取指令阶段微操作序列</vt:lpstr>
      <vt:lpstr>取指令阶段微操作序列</vt:lpstr>
      <vt:lpstr>寄存器寻址——取源操作数</vt:lpstr>
      <vt:lpstr>例1  ADD  R1,  (R2)</vt:lpstr>
      <vt:lpstr>寄存器间接寻址——取目的操作数</vt:lpstr>
      <vt:lpstr>寄存器间接寻址——取目的操作数</vt:lpstr>
      <vt:lpstr>寄存器间接寻址——取目的操作数</vt:lpstr>
      <vt:lpstr>执行阶段</vt:lpstr>
      <vt:lpstr>执行阶段——ADD</vt:lpstr>
      <vt:lpstr>执行阶段——存结果到内存</vt:lpstr>
      <vt:lpstr>执行阶段——存结果到内存</vt:lpstr>
      <vt:lpstr>指令ADD  R1,  (R2)的微操作序列</vt:lpstr>
      <vt:lpstr>指令执行微流程——例2</vt:lpstr>
      <vt:lpstr>取指令阶段微操作序列</vt:lpstr>
      <vt:lpstr>取指令阶段微操作序列</vt:lpstr>
      <vt:lpstr>取指令阶段微操作序列</vt:lpstr>
      <vt:lpstr>立即寻址——取源操作数</vt:lpstr>
      <vt:lpstr>立即寻址——取源操作数</vt:lpstr>
      <vt:lpstr>立即寻址——取源操作数</vt:lpstr>
      <vt:lpstr>寄存器寻址——取目的操作数</vt:lpstr>
      <vt:lpstr>执行阶段——MOV</vt:lpstr>
      <vt:lpstr>指令MOV  #0100H,  R0的微操作序列</vt:lpstr>
      <vt:lpstr>执行阶段——ADD</vt:lpstr>
      <vt:lpstr>执行阶段——存结果到寄存器</vt:lpstr>
      <vt:lpstr>微操作序列</vt:lpstr>
      <vt:lpstr>指令执行微流程——例3</vt:lpstr>
      <vt:lpstr>取指令阶段微操作序列</vt:lpstr>
      <vt:lpstr>取指令阶段微操作序列</vt:lpstr>
      <vt:lpstr>取指令阶段微操作序列</vt:lpstr>
      <vt:lpstr>直接寻址——取目的操作数</vt:lpstr>
      <vt:lpstr>直接寻址——取目的操作数</vt:lpstr>
      <vt:lpstr>直接寻址——取目的操作数</vt:lpstr>
      <vt:lpstr>直接寻址——取目的操作数</vt:lpstr>
      <vt:lpstr>直接寻址——取目的操作数</vt:lpstr>
      <vt:lpstr>执行阶段——转移指令</vt:lpstr>
      <vt:lpstr>转移指令JMP  1000H 的微操作序列 </vt:lpstr>
      <vt:lpstr>指令执行微流程——例4</vt:lpstr>
      <vt:lpstr>回顾：间接寻址 Indirect Addressing</vt:lpstr>
      <vt:lpstr>间接寻址——取源操作数</vt:lpstr>
      <vt:lpstr>间接寻址——取源操作数</vt:lpstr>
      <vt:lpstr>间接寻址——取源操作数</vt:lpstr>
      <vt:lpstr>间接寻址——取源操作数</vt:lpstr>
      <vt:lpstr>间接寻址——取源操作数</vt:lpstr>
      <vt:lpstr>间接寻址——取源操作数</vt:lpstr>
      <vt:lpstr>间接寻址——取源操作数</vt:lpstr>
      <vt:lpstr>回顾：变址寻址 Indexing</vt:lpstr>
      <vt:lpstr>变址寻址</vt:lpstr>
      <vt:lpstr>变址寻址——取目的操作数</vt:lpstr>
      <vt:lpstr>变址寻址——取目的操作数</vt:lpstr>
      <vt:lpstr>变址寻址——取目的操作数</vt:lpstr>
      <vt:lpstr>变址寻址——取目的操作数</vt:lpstr>
      <vt:lpstr>变址寻址——取目的操作数</vt:lpstr>
      <vt:lpstr>变址寻址——取目的操作数</vt:lpstr>
      <vt:lpstr>变址寻址——取目的操作数</vt:lpstr>
      <vt:lpstr>指令SUB  (2000H),  1000H(R3)的微操作序列 </vt:lpstr>
      <vt:lpstr>指令执行微流程——例5</vt:lpstr>
      <vt:lpstr>取指令阶段微操作序列</vt:lpstr>
      <vt:lpstr>取指令阶段微操作序列</vt:lpstr>
      <vt:lpstr>取指令阶段微操作序列</vt:lpstr>
      <vt:lpstr>相对寻址——取目的操作数</vt:lpstr>
      <vt:lpstr>相对寻址——取目的操作数</vt:lpstr>
      <vt:lpstr>相对寻址——取目的操作数</vt:lpstr>
      <vt:lpstr>相对寻址——取目的操作数</vt:lpstr>
      <vt:lpstr>相对寻址——取目的操作数</vt:lpstr>
      <vt:lpstr>相对寻址——取目的操作数</vt:lpstr>
      <vt:lpstr>相对寻址——取目的操作数</vt:lpstr>
      <vt:lpstr>执行阶段——INC</vt:lpstr>
      <vt:lpstr>执行阶段——存结果到内存</vt:lpstr>
      <vt:lpstr>执行阶段——存结果到内存</vt:lpstr>
      <vt:lpstr>指令INC  5(PC)的微操作序列 </vt:lpstr>
      <vt:lpstr>作业</vt:lpstr>
      <vt:lpstr>60学时</vt:lpstr>
    </vt:vector>
  </TitlesOfParts>
  <Company>江苏大学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7-3</dc:title>
  <dc:creator>肖铁军</dc:creator>
  <cp:lastModifiedBy>Nikmot</cp:lastModifiedBy>
  <cp:revision>183</cp:revision>
  <dcterms:created xsi:type="dcterms:W3CDTF">2009-12-08T12:32:00Z</dcterms:created>
  <dcterms:modified xsi:type="dcterms:W3CDTF">2020-06-02T23:46:12Z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