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7E7E"/>
    <a:srgbClr val="AFC34D"/>
    <a:srgbClr val="E65CB8"/>
    <a:srgbClr val="EE92CF"/>
    <a:srgbClr val="BE93ED"/>
    <a:srgbClr val="394404"/>
    <a:srgbClr val="5F6F0F"/>
    <a:srgbClr val="718412"/>
    <a:srgbClr val="657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Functions Homework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Popu Bianca – group 916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Exercise 3.6</a:t>
            </a:r>
          </a:p>
          <a:p>
            <a:pPr marL="0" indent="0">
              <a:buNone/>
            </a:pPr>
            <a:r>
              <a:rPr lang="en-GB" dirty="0"/>
              <a:t>Using Veitch diagrams, simplify the following Boolean function: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E4151-8199-42D8-8595-35C80FE4D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8" t="77719" r="45059" b="18596"/>
          <a:stretch/>
        </p:blipFill>
        <p:spPr>
          <a:xfrm>
            <a:off x="1341884" y="2859537"/>
            <a:ext cx="6977406" cy="5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EFA3-3353-4318-9003-7B54E1FF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32656"/>
            <a:ext cx="10360501" cy="733896"/>
          </a:xfrm>
        </p:spPr>
        <p:txBody>
          <a:bodyPr/>
          <a:lstStyle/>
          <a:p>
            <a:r>
              <a:rPr lang="en-US" dirty="0"/>
              <a:t>Theoretical Support: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E1DE9-4BC2-4EA8-A97F-917FD5ACF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196752"/>
                <a:ext cx="10360501" cy="50405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33CCCC"/>
                    </a:solidFill>
                  </a:rPr>
                  <a:t>Veitch Diagram </a:t>
                </a:r>
                <a:r>
                  <a:rPr lang="en-US" sz="2400" dirty="0"/>
                  <a:t>= a circular diagram in which the cells are arranged so that there is only a single variable change between adjacent cells</a:t>
                </a:r>
              </a:p>
              <a:p>
                <a:r>
                  <a:rPr lang="en-US" sz="2400" dirty="0">
                    <a:solidFill>
                      <a:srgbClr val="33CCCC"/>
                    </a:solidFill>
                  </a:rPr>
                  <a:t>Monom</a:t>
                </a:r>
                <a:r>
                  <a:rPr lang="en-US" sz="2400" dirty="0"/>
                  <a:t> = a conjunction of variables</a:t>
                </a:r>
              </a:p>
              <a:p>
                <a:r>
                  <a:rPr lang="en-US" sz="2400" dirty="0">
                    <a:solidFill>
                      <a:srgbClr val="33CCCC"/>
                    </a:solidFill>
                  </a:rPr>
                  <a:t>Minterm</a:t>
                </a:r>
                <a:r>
                  <a:rPr lang="en-US" sz="2400" dirty="0"/>
                  <a:t> = a monom which contains all the variables present in the function</a:t>
                </a:r>
              </a:p>
              <a:p>
                <a:r>
                  <a:rPr lang="en-US" sz="2400" dirty="0">
                    <a:solidFill>
                      <a:srgbClr val="33CCCC"/>
                    </a:solidFill>
                  </a:rPr>
                  <a:t>DCF</a:t>
                </a:r>
                <a:r>
                  <a:rPr lang="en-US" sz="2400" dirty="0"/>
                  <a:t> = Disjunctive Canonical Form (the disjunction of the minterms)</a:t>
                </a:r>
              </a:p>
              <a:p>
                <a:r>
                  <a:rPr lang="en-GB" sz="2400" dirty="0">
                    <a:solidFill>
                      <a:srgbClr val="33CCCC"/>
                    </a:solidFill>
                  </a:rPr>
                  <a:t>Maximal Monoms </a:t>
                </a:r>
                <a:r>
                  <a:rPr lang="en-GB" sz="2400" dirty="0"/>
                  <a:t>= minterms or monoms obtained through factorization</a:t>
                </a:r>
              </a:p>
              <a:p>
                <a:r>
                  <a:rPr lang="en-GB" sz="2400" dirty="0">
                    <a:solidFill>
                      <a:srgbClr val="33CCCC"/>
                    </a:solidFill>
                  </a:rPr>
                  <a:t>Central Monoms </a:t>
                </a:r>
                <a:r>
                  <a:rPr lang="en-GB" sz="2400" dirty="0"/>
                  <a:t>= maximal monoms which cannot be covered by the disjunction of all the other maximal monoms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sz="2400" dirty="0"/>
              </a:p>
              <a:p>
                <a:r>
                  <a:rPr lang="en-GB" sz="2400" dirty="0">
                    <a:solidFill>
                      <a:srgbClr val="33CCCC"/>
                    </a:solidFill>
                  </a:rPr>
                  <a:t>Factorization</a:t>
                </a:r>
                <a:r>
                  <a:rPr lang="en-GB" sz="2400" dirty="0"/>
                  <a:t> = process through which we obtain a monom representing the common part of other monoms (in this case, we obtain the maximal monoms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E1DE9-4BC2-4EA8-A97F-917FD5ACF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196752"/>
                <a:ext cx="10360501" cy="5040559"/>
              </a:xfrm>
              <a:blipFill>
                <a:blip r:embed="rId2"/>
                <a:stretch>
                  <a:fillRect l="-529" t="-1330" b="-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01EFA3-3353-4318-9003-7B54E1FFA9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14337" y="908720"/>
                <a:ext cx="10360501" cy="51787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/>
                  <a:t>Step 1 – The initial function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3200" dirty="0"/>
                  <a:t> is transformed into DCF(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3200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01EFA3-3353-4318-9003-7B54E1FFA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4337" y="908720"/>
                <a:ext cx="10360501" cy="517872"/>
              </a:xfrm>
              <a:blipFill>
                <a:blip r:embed="rId2"/>
                <a:stretch>
                  <a:fillRect l="-941" t="-18824" b="-3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E1DE9-4BC2-4EA8-A97F-917FD5ACF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338" y="1737429"/>
                <a:ext cx="10360501" cy="338314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     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(These are the minterms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E1DE9-4BC2-4EA8-A97F-917FD5ACF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338" y="1737429"/>
                <a:ext cx="10360501" cy="3383141"/>
              </a:xfrm>
              <a:blipFill>
                <a:blip r:embed="rId3"/>
                <a:stretch>
                  <a:fillRect t="-1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7417-7E30-40BB-9916-7696789E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The Factorization Process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534C6A-EB27-4721-8CDA-118E6708D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59418"/>
              </p:ext>
            </p:extLst>
          </p:nvPr>
        </p:nvGraphicFramePr>
        <p:xfrm>
          <a:off x="3376110" y="2492722"/>
          <a:ext cx="4572508" cy="230443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143127">
                  <a:extLst>
                    <a:ext uri="{9D8B030D-6E8A-4147-A177-3AD203B41FA5}">
                      <a16:colId xmlns:a16="http://schemas.microsoft.com/office/drawing/2014/main" val="611219847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527474013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2473209341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413641398"/>
                    </a:ext>
                  </a:extLst>
                </a:gridCol>
              </a:tblGrid>
              <a:tr h="1152215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m</a:t>
                      </a:r>
                      <a:r>
                        <a:rPr lang="en-US" sz="4400" baseline="-25000" dirty="0"/>
                        <a:t>7</a:t>
                      </a:r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m</a:t>
                      </a:r>
                      <a:r>
                        <a:rPr lang="en-US" sz="4400" baseline="-25000" dirty="0"/>
                        <a:t>2</a:t>
                      </a:r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96763"/>
                  </a:ext>
                </a:extLst>
              </a:tr>
              <a:tr h="1152215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m</a:t>
                      </a:r>
                      <a:r>
                        <a:rPr lang="en-US" sz="4400" b="1" baseline="-25000" dirty="0"/>
                        <a:t>5</a:t>
                      </a:r>
                      <a:endParaRPr lang="en-GB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m</a:t>
                      </a:r>
                      <a:r>
                        <a:rPr lang="en-US" sz="4400" b="1" baseline="-25000" dirty="0"/>
                        <a:t>4</a:t>
                      </a:r>
                      <a:endParaRPr lang="en-GB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1518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42114F-F46B-4DEE-BC71-66BCB02DAD88}"/>
              </a:ext>
            </a:extLst>
          </p:cNvPr>
          <p:cNvCxnSpPr>
            <a:cxnSpLocks/>
          </p:cNvCxnSpPr>
          <p:nvPr/>
        </p:nvCxnSpPr>
        <p:spPr>
          <a:xfrm>
            <a:off x="5662364" y="1628800"/>
            <a:ext cx="0" cy="86392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4576F-3C73-447A-B294-83876CCC10D0}"/>
              </a:ext>
            </a:extLst>
          </p:cNvPr>
          <p:cNvCxnSpPr>
            <a:cxnSpLocks/>
          </p:cNvCxnSpPr>
          <p:nvPr/>
        </p:nvCxnSpPr>
        <p:spPr>
          <a:xfrm>
            <a:off x="4510236" y="4797152"/>
            <a:ext cx="0" cy="86392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E797BB-7187-46ED-B11A-C16339AE8FD3}"/>
              </a:ext>
            </a:extLst>
          </p:cNvPr>
          <p:cNvCxnSpPr>
            <a:cxnSpLocks/>
          </p:cNvCxnSpPr>
          <p:nvPr/>
        </p:nvCxnSpPr>
        <p:spPr>
          <a:xfrm>
            <a:off x="6814492" y="4797152"/>
            <a:ext cx="0" cy="86392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289B5D-77F8-4E4B-A092-A24AFFDD2FDE}"/>
              </a:ext>
            </a:extLst>
          </p:cNvPr>
          <p:cNvCxnSpPr>
            <a:cxnSpLocks/>
          </p:cNvCxnSpPr>
          <p:nvPr/>
        </p:nvCxnSpPr>
        <p:spPr>
          <a:xfrm>
            <a:off x="2440006" y="3644937"/>
            <a:ext cx="93610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6EB72F-57B9-4C3B-9E0B-07619074882E}"/>
                  </a:ext>
                </a:extLst>
              </p:cNvPr>
              <p:cNvSpPr txBox="1"/>
              <p:nvPr/>
            </p:nvSpPr>
            <p:spPr>
              <a:xfrm>
                <a:off x="4186205" y="1628800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6EB72F-57B9-4C3B-9E0B-076190748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05" y="1628800"/>
                <a:ext cx="64806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97E0DE-6063-4A68-ACF1-CA1CCFE6ABB0}"/>
                  </a:ext>
                </a:extLst>
              </p:cNvPr>
              <p:cNvSpPr txBox="1"/>
              <p:nvPr/>
            </p:nvSpPr>
            <p:spPr>
              <a:xfrm>
                <a:off x="6526461" y="1628800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97E0DE-6063-4A68-ACF1-CA1CCFE6A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1" y="1628800"/>
                <a:ext cx="64806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9BE22C-9EBC-4688-85CE-6EEB4F66AB1F}"/>
                  </a:ext>
                </a:extLst>
              </p:cNvPr>
              <p:cNvSpPr txBox="1"/>
              <p:nvPr/>
            </p:nvSpPr>
            <p:spPr>
              <a:xfrm>
                <a:off x="2584027" y="2781547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9BE22C-9EBC-4688-85CE-6EEB4F66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027" y="2781547"/>
                <a:ext cx="64806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B5F178-2168-4F89-B0E2-D855DDD96249}"/>
                  </a:ext>
                </a:extLst>
              </p:cNvPr>
              <p:cNvSpPr txBox="1"/>
              <p:nvPr/>
            </p:nvSpPr>
            <p:spPr>
              <a:xfrm>
                <a:off x="3619142" y="4797152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B5F178-2168-4F89-B0E2-D855DDD9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2" y="4797152"/>
                <a:ext cx="64806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760415-BA9A-4CE7-A742-4904DD3B875C}"/>
                  </a:ext>
                </a:extLst>
              </p:cNvPr>
              <p:cNvSpPr txBox="1"/>
              <p:nvPr/>
            </p:nvSpPr>
            <p:spPr>
              <a:xfrm>
                <a:off x="7057524" y="4797152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760415-BA9A-4CE7-A742-4904DD3B8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24" y="4797152"/>
                <a:ext cx="64806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C85483-0438-44B1-B591-FB3E979CD46F}"/>
                  </a:ext>
                </a:extLst>
              </p:cNvPr>
              <p:cNvSpPr txBox="1"/>
              <p:nvPr/>
            </p:nvSpPr>
            <p:spPr>
              <a:xfrm>
                <a:off x="2584027" y="3789040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C85483-0438-44B1-B591-FB3E979CD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027" y="3789040"/>
                <a:ext cx="64806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751991-90FA-400B-B150-A8CB58D99D50}"/>
                  </a:ext>
                </a:extLst>
              </p:cNvPr>
              <p:cNvSpPr txBox="1"/>
              <p:nvPr/>
            </p:nvSpPr>
            <p:spPr>
              <a:xfrm>
                <a:off x="5338333" y="4797152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751991-90FA-400B-B150-A8CB58D99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33" y="4797152"/>
                <a:ext cx="64806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92B4B7-AD55-4D83-897B-E7ECE575128F}"/>
              </a:ext>
            </a:extLst>
          </p:cNvPr>
          <p:cNvSpPr/>
          <p:nvPr/>
        </p:nvSpPr>
        <p:spPr>
          <a:xfrm>
            <a:off x="3502124" y="2564904"/>
            <a:ext cx="936104" cy="2160231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6D3D60-4FA7-4F2F-9EFD-7E949274F47C}"/>
              </a:ext>
            </a:extLst>
          </p:cNvPr>
          <p:cNvSpPr/>
          <p:nvPr/>
        </p:nvSpPr>
        <p:spPr>
          <a:xfrm>
            <a:off x="3502124" y="3789040"/>
            <a:ext cx="2016224" cy="936095"/>
          </a:xfrm>
          <a:prstGeom prst="roundRect">
            <a:avLst/>
          </a:prstGeom>
          <a:noFill/>
          <a:ln>
            <a:solidFill>
              <a:srgbClr val="E65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1EC3C6-6E2E-469A-8AE9-819185436995}"/>
              </a:ext>
            </a:extLst>
          </p:cNvPr>
          <p:cNvSpPr/>
          <p:nvPr/>
        </p:nvSpPr>
        <p:spPr>
          <a:xfrm>
            <a:off x="5734372" y="2564904"/>
            <a:ext cx="1008112" cy="100811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C6ADD6-F4B0-4DAB-895B-714FFFF0C7E4}"/>
              </a:ext>
            </a:extLst>
          </p:cNvPr>
          <p:cNvSpPr txBox="1"/>
          <p:nvPr/>
        </p:nvSpPr>
        <p:spPr>
          <a:xfrm>
            <a:off x="8398668" y="2546408"/>
            <a:ext cx="331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Two groups of </a:t>
            </a:r>
            <a:r>
              <a:rPr lang="en-US" dirty="0" err="1"/>
              <a:t>neighbouring</a:t>
            </a:r>
            <a:r>
              <a:rPr lang="en-US" dirty="0"/>
              <a:t> minterms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1C4FE-7D4D-4E22-A971-41D4EDEBD635}"/>
              </a:ext>
            </a:extLst>
          </p:cNvPr>
          <p:cNvSpPr txBox="1"/>
          <p:nvPr/>
        </p:nvSpPr>
        <p:spPr>
          <a:xfrm>
            <a:off x="8398668" y="357301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</a:t>
            </a:r>
            <a:r>
              <a:rPr lang="en-US" dirty="0"/>
              <a:t>One isolated minterm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0306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0926713-21F4-4592-B23C-E925705130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5783246"/>
                  </p:ext>
                </p:extLst>
              </p:nvPr>
            </p:nvGraphicFramePr>
            <p:xfrm>
              <a:off x="1219200" y="476672"/>
              <a:ext cx="10360024" cy="6120680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5180012">
                      <a:extLst>
                        <a:ext uri="{9D8B030D-6E8A-4147-A177-3AD203B41FA5}">
                          <a16:colId xmlns:a16="http://schemas.microsoft.com/office/drawing/2014/main" val="2049088703"/>
                        </a:ext>
                      </a:extLst>
                    </a:gridCol>
                    <a:gridCol w="5180012">
                      <a:extLst>
                        <a:ext uri="{9D8B030D-6E8A-4147-A177-3AD203B41FA5}">
                          <a16:colId xmlns:a16="http://schemas.microsoft.com/office/drawing/2014/main" val="4241857588"/>
                        </a:ext>
                      </a:extLst>
                    </a:gridCol>
                  </a:tblGrid>
                  <a:tr h="30603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Simple factorization:</a:t>
                          </a:r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r>
                            <a:rPr lang="en-GB" sz="1800" dirty="0"/>
                            <a:t>Maximal monom: max1 = m</a:t>
                          </a:r>
                          <a:r>
                            <a:rPr lang="en-GB" sz="1800" baseline="-25000" dirty="0"/>
                            <a:t>7</a:t>
                          </a:r>
                          <a:r>
                            <a:rPr lang="en-GB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GB" sz="1800" dirty="0"/>
                            <a:t> m</a:t>
                          </a:r>
                          <a:r>
                            <a:rPr lang="en-GB" sz="1800" baseline="-25000" dirty="0"/>
                            <a:t>5 </a:t>
                          </a:r>
                          <a:r>
                            <a:rPr lang="en-GB" sz="1800" baseline="0" dirty="0"/>
                            <a:t>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Simple factorization:</a:t>
                          </a:r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pPr marL="0" marR="0" lvl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Maximal monom: max2 = m</a:t>
                          </a:r>
                          <a:r>
                            <a:rPr lang="en-GB" sz="1800" baseline="-25000" dirty="0"/>
                            <a:t>5</a:t>
                          </a:r>
                          <a:r>
                            <a:rPr lang="en-GB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GB" sz="1800" dirty="0"/>
                            <a:t> m</a:t>
                          </a:r>
                          <a:r>
                            <a:rPr lang="en-GB" sz="1800" baseline="-25000" dirty="0"/>
                            <a:t>4 </a:t>
                          </a:r>
                          <a:r>
                            <a:rPr lang="en-GB" sz="1800" baseline="0" dirty="0"/>
                            <a:t>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GB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366363"/>
                      </a:ext>
                    </a:extLst>
                  </a:tr>
                  <a:tr h="30603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 – factorization:</a:t>
                          </a:r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r>
                            <a:rPr lang="en-US" sz="1800" dirty="0"/>
                            <a:t>Maximal monom: max3 = m</a:t>
                          </a:r>
                          <a:r>
                            <a:rPr lang="en-US" sz="1800" baseline="-25000" dirty="0"/>
                            <a:t>2</a:t>
                          </a:r>
                          <a:r>
                            <a:rPr lang="en-US" sz="1800" baseline="0" dirty="0"/>
                            <a:t>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GB" dirty="0"/>
                            <a:t>he set of maximal monoms:</a:t>
                          </a:r>
                        </a:p>
                        <a:p>
                          <a:pPr algn="ctr"/>
                          <a:r>
                            <a:rPr lang="en-GB" dirty="0"/>
                            <a:t>M(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GB" dirty="0"/>
                            <a:t>) = {max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dirty="0"/>
                            <a:t>, max</a:t>
                          </a:r>
                          <a:r>
                            <a:rPr lang="en-GB" baseline="-25000" dirty="0"/>
                            <a:t>2</a:t>
                          </a:r>
                          <a:r>
                            <a:rPr lang="en-GB" baseline="0" dirty="0"/>
                            <a:t>, max</a:t>
                          </a:r>
                          <a:r>
                            <a:rPr lang="en-GB" baseline="-25000" dirty="0"/>
                            <a:t>3</a:t>
                          </a:r>
                          <a:r>
                            <a:rPr lang="en-GB" dirty="0"/>
                            <a:t>}</a:t>
                          </a:r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={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98388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0926713-21F4-4592-B23C-E925705130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5783246"/>
                  </p:ext>
                </p:extLst>
              </p:nvPr>
            </p:nvGraphicFramePr>
            <p:xfrm>
              <a:off x="1219200" y="476672"/>
              <a:ext cx="10360024" cy="6120680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5180012">
                      <a:extLst>
                        <a:ext uri="{9D8B030D-6E8A-4147-A177-3AD203B41FA5}">
                          <a16:colId xmlns:a16="http://schemas.microsoft.com/office/drawing/2014/main" val="2049088703"/>
                        </a:ext>
                      </a:extLst>
                    </a:gridCol>
                    <a:gridCol w="5180012">
                      <a:extLst>
                        <a:ext uri="{9D8B030D-6E8A-4147-A177-3AD203B41FA5}">
                          <a16:colId xmlns:a16="http://schemas.microsoft.com/office/drawing/2014/main" val="4241857588"/>
                        </a:ext>
                      </a:extLst>
                    </a:gridCol>
                  </a:tblGrid>
                  <a:tr h="3060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" t="-994" r="-100235" b="-1001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5" t="-994" r="-235" b="-1001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366363"/>
                      </a:ext>
                    </a:extLst>
                  </a:tr>
                  <a:tr h="3060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" t="-101195" r="-100235" b="-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35" t="-101195" r="-235" b="-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8388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C1ED41-0195-40EC-AED4-6D658F3007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911813"/>
                  </p:ext>
                </p:extLst>
              </p:nvPr>
            </p:nvGraphicFramePr>
            <p:xfrm>
              <a:off x="1996257" y="836712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C1ED41-0195-40EC-AED4-6D658F3007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911813"/>
                  </p:ext>
                </p:extLst>
              </p:nvPr>
            </p:nvGraphicFramePr>
            <p:xfrm>
              <a:off x="1996257" y="836712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20" r="-100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0220" r="-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85" t="-300000" r="-30354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0000" r="-511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46" t="-300000" r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1872FA7F-8EFC-43F5-AF5B-0F990CB7C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106018"/>
                  </p:ext>
                </p:extLst>
              </p:nvPr>
            </p:nvGraphicFramePr>
            <p:xfrm>
              <a:off x="1996257" y="3951058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1872FA7F-8EFC-43F5-AF5B-0F990CB7C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106018"/>
                  </p:ext>
                </p:extLst>
              </p:nvPr>
            </p:nvGraphicFramePr>
            <p:xfrm>
              <a:off x="1996257" y="3951058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20" r="-100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0220" r="-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85" t="-300000" r="-30354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0000" r="-511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46" t="-300000" r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A87BC1A0-4C29-49E7-B20C-7660B9E5CA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556870"/>
                  </p:ext>
                </p:extLst>
              </p:nvPr>
            </p:nvGraphicFramePr>
            <p:xfrm>
              <a:off x="7318548" y="836712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A87BC1A0-4C29-49E7-B20C-7660B9E5CA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556870"/>
                  </p:ext>
                </p:extLst>
              </p:nvPr>
            </p:nvGraphicFramePr>
            <p:xfrm>
              <a:off x="7318548" y="836712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220" r="-100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0220" r="-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885" t="-300000" r="-30354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300000" r="-511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8246" t="-300000" r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E8287-547B-44CC-A0F4-771F984EC826}"/>
              </a:ext>
            </a:extLst>
          </p:cNvPr>
          <p:cNvSpPr/>
          <p:nvPr/>
        </p:nvSpPr>
        <p:spPr>
          <a:xfrm>
            <a:off x="2774528" y="1376772"/>
            <a:ext cx="504056" cy="864096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ACF612-E4F2-47DC-8398-3142490BBB05}"/>
              </a:ext>
            </a:extLst>
          </p:cNvPr>
          <p:cNvSpPr/>
          <p:nvPr/>
        </p:nvSpPr>
        <p:spPr>
          <a:xfrm>
            <a:off x="8119908" y="1844824"/>
            <a:ext cx="1142856" cy="396044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4886E1-67B7-49B7-838E-49B4884C5EE9}"/>
              </a:ext>
            </a:extLst>
          </p:cNvPr>
          <p:cNvSpPr/>
          <p:nvPr/>
        </p:nvSpPr>
        <p:spPr>
          <a:xfrm>
            <a:off x="4150196" y="4509120"/>
            <a:ext cx="504056" cy="36004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2534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BD78-279C-4755-BEA0-D7DE4BFA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93931"/>
            <a:ext cx="10360501" cy="517872"/>
          </a:xfrm>
        </p:spPr>
        <p:txBody>
          <a:bodyPr>
            <a:normAutofit/>
          </a:bodyPr>
          <a:lstStyle/>
          <a:p>
            <a:r>
              <a:rPr lang="en-US" sz="2800" dirty="0"/>
              <a:t>Step 3 – selecting the central monoms from the maximal monoms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67D51-8EB1-406B-8A12-8AD630992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2" y="1412776"/>
                <a:ext cx="10360501" cy="4968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All our maximal monoms are central monoms because their corresponding groups of minterms contain at least one minterm circled only once.</a:t>
                </a:r>
              </a:p>
              <a:p>
                <a:pPr marL="0" indent="0">
                  <a:buNone/>
                </a:pPr>
                <a:r>
                  <a:rPr lang="en-US" dirty="0"/>
                  <a:t>C(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</a:t>
                </a:r>
                <a:r>
                  <a:rPr lang="en-US" sz="3200" dirty="0"/>
                  <a:t>= </a:t>
                </a:r>
                <a:r>
                  <a:rPr lang="en-GB" dirty="0">
                    <a:solidFill>
                      <a:prstClr val="white"/>
                    </a:solidFill>
                  </a:rPr>
                  <a:t>{max</a:t>
                </a:r>
                <a:r>
                  <a:rPr lang="en-GB" baseline="-25000" dirty="0">
                    <a:solidFill>
                      <a:prstClr val="white"/>
                    </a:solidFill>
                  </a:rPr>
                  <a:t>1</a:t>
                </a:r>
                <a:r>
                  <a:rPr lang="en-GB" dirty="0">
                    <a:solidFill>
                      <a:prstClr val="white"/>
                    </a:solidFill>
                  </a:rPr>
                  <a:t>, max</a:t>
                </a:r>
                <a:r>
                  <a:rPr lang="en-GB" baseline="-25000" dirty="0">
                    <a:solidFill>
                      <a:prstClr val="white"/>
                    </a:solidFill>
                  </a:rPr>
                  <a:t>2</a:t>
                </a:r>
                <a:r>
                  <a:rPr lang="en-GB" dirty="0">
                    <a:solidFill>
                      <a:prstClr val="white"/>
                    </a:solidFill>
                  </a:rPr>
                  <a:t>, max</a:t>
                </a:r>
                <a:r>
                  <a:rPr lang="en-GB" baseline="-25000" dirty="0">
                    <a:solidFill>
                      <a:prstClr val="white"/>
                    </a:solidFill>
                  </a:rPr>
                  <a:t>3</a:t>
                </a:r>
                <a:r>
                  <a:rPr lang="en-GB" dirty="0">
                    <a:solidFill>
                      <a:prstClr val="white"/>
                    </a:solidFill>
                  </a:rPr>
                  <a:t>}</a:t>
                </a:r>
                <a:r>
                  <a:rPr lang="en-US" dirty="0">
                    <a:solidFill>
                      <a:prstClr val="white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GB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prstClr val="white"/>
                  </a:solidFill>
                </a:endParaRPr>
              </a:p>
              <a:p>
                <a:pPr marL="0" indent="0" algn="ctr">
                  <a:buNone/>
                </a:pPr>
                <a:r>
                  <a:rPr lang="en-GB" sz="2400" dirty="0">
                    <a:solidFill>
                      <a:prstClr val="white"/>
                    </a:solidFill>
                  </a:rPr>
                  <a:t>The minterms covered by central monoms are shaded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67D51-8EB1-406B-8A12-8AD630992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2" y="1412776"/>
                <a:ext cx="10360501" cy="4968552"/>
              </a:xfrm>
              <a:blipFill>
                <a:blip r:embed="rId2"/>
                <a:stretch>
                  <a:fillRect l="-941" t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CFCCCDE-603E-4440-A79B-86E29824C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303064"/>
                  </p:ext>
                </p:extLst>
              </p:nvPr>
            </p:nvGraphicFramePr>
            <p:xfrm>
              <a:off x="4258207" y="3614257"/>
              <a:ext cx="3672410" cy="232226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734482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58056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CFCCCDE-603E-4440-A79B-86E29824C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303064"/>
                  </p:ext>
                </p:extLst>
              </p:nvPr>
            </p:nvGraphicFramePr>
            <p:xfrm>
              <a:off x="4258207" y="3614257"/>
              <a:ext cx="3672410" cy="232226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734482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58056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07" r="-101245" b="-2979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0207" r="-1245" b="-2979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1053" r="-400826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8958" r="-400826" b="-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33" t="-302105" r="-3041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2105" r="-514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347" t="-302105" r="-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16683-3D27-4728-8843-DDBC9A89C328}"/>
              </a:ext>
            </a:extLst>
          </p:cNvPr>
          <p:cNvSpPr/>
          <p:nvPr/>
        </p:nvSpPr>
        <p:spPr>
          <a:xfrm>
            <a:off x="5076739" y="4303572"/>
            <a:ext cx="567624" cy="94363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81935F-0EF5-4F08-808E-5AD1B49D3D2E}"/>
              </a:ext>
            </a:extLst>
          </p:cNvPr>
          <p:cNvSpPr/>
          <p:nvPr/>
        </p:nvSpPr>
        <p:spPr>
          <a:xfrm>
            <a:off x="5076739" y="4869160"/>
            <a:ext cx="1296144" cy="378042"/>
          </a:xfrm>
          <a:prstGeom prst="roundRect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72C08-5DBE-41E7-8F6E-DD02ADA670A1}"/>
              </a:ext>
            </a:extLst>
          </p:cNvPr>
          <p:cNvSpPr/>
          <p:nvPr/>
        </p:nvSpPr>
        <p:spPr>
          <a:xfrm>
            <a:off x="6538931" y="4303572"/>
            <a:ext cx="567624" cy="421572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3300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F87D-97AF-4DB6-8659-6F4845E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908720"/>
            <a:ext cx="10360501" cy="589880"/>
          </a:xfrm>
        </p:spPr>
        <p:txBody>
          <a:bodyPr>
            <a:normAutofit/>
          </a:bodyPr>
          <a:lstStyle/>
          <a:p>
            <a:r>
              <a:rPr lang="en-US" sz="3200" dirty="0"/>
              <a:t>Step 4 – Identifying the case of the simplification algorithm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2D9B2-2DE3-4332-BFB3-A377A9774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988840"/>
                <a:ext cx="10360501" cy="41752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= C(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=&gt; There is a unique simplified form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, obtained as a disjunction of all central monoms: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= max1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dirty="0"/>
                  <a:t> max2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dirty="0"/>
                  <a:t> max3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2D9B2-2DE3-4332-BFB3-A377A9774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988840"/>
                <a:ext cx="10360501" cy="4175229"/>
              </a:xfrm>
              <a:blipFill>
                <a:blip r:embed="rId2"/>
                <a:stretch>
                  <a:fillRect l="-941" t="-2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6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325</TotalTime>
  <Words>526</Words>
  <Application>Microsoft Office PowerPoint</Application>
  <PresentationFormat>Custom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Tech 16x9</vt:lpstr>
      <vt:lpstr>Boolean Functions Homework</vt:lpstr>
      <vt:lpstr>Problem Statement:</vt:lpstr>
      <vt:lpstr>Theoretical Support:</vt:lpstr>
      <vt:lpstr>Step 1 – The initial function f is transformed into DCF(f)</vt:lpstr>
      <vt:lpstr>Step 2 – The Factorization Process</vt:lpstr>
      <vt:lpstr>PowerPoint Presentation</vt:lpstr>
      <vt:lpstr>Step 3 – selecting the central monoms from the maximal monoms</vt:lpstr>
      <vt:lpstr>Step 4 – Identifying the case of the simplification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Functions Homework</dc:title>
  <dc:creator>Bianca Popu</dc:creator>
  <cp:lastModifiedBy>Bianca Popu</cp:lastModifiedBy>
  <cp:revision>5</cp:revision>
  <dcterms:created xsi:type="dcterms:W3CDTF">2021-12-13T21:40:22Z</dcterms:created>
  <dcterms:modified xsi:type="dcterms:W3CDTF">2021-12-14T21:31:21Z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