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7" r:id="rId5"/>
    <p:sldId id="268" r:id="rId6"/>
    <p:sldId id="272" r:id="rId7"/>
    <p:sldId id="273" r:id="rId8"/>
    <p:sldId id="274" r:id="rId9"/>
    <p:sldId id="275" r:id="rId10"/>
    <p:sldId id="276" r:id="rId11"/>
    <p:sldId id="277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CC"/>
    <a:srgbClr val="007E7E"/>
    <a:srgbClr val="AFC34D"/>
    <a:srgbClr val="E65CB8"/>
    <a:srgbClr val="EE92CF"/>
    <a:srgbClr val="BE93ED"/>
    <a:srgbClr val="394404"/>
    <a:srgbClr val="5F6F0F"/>
    <a:srgbClr val="718412"/>
    <a:srgbClr val="6574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6" d="100"/>
          <a:sy n="86" d="100"/>
        </p:scale>
        <p:origin x="562" y="5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12/15/2021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12/15/2021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12/15/2021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12/15/2021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12/15/2021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12/15/2021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12/15/2021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12/15/2021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12/15/2021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12/15/2021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12/15/2021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12/15/2021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12/15/2021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12/15/2021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Boolean Functions Homework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Popu Bianca – group 916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Statement: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Exercise 3.6</a:t>
            </a:r>
          </a:p>
          <a:p>
            <a:pPr marL="0" indent="0">
              <a:buNone/>
            </a:pPr>
            <a:r>
              <a:rPr lang="en-GB" dirty="0"/>
              <a:t>Using Veitch diagrams, simplify the following Boolean function: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5E4151-8199-42D8-8595-35C80FE4DF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38" t="77719" r="45059" b="18596"/>
          <a:stretch/>
        </p:blipFill>
        <p:spPr>
          <a:xfrm>
            <a:off x="1341884" y="2859537"/>
            <a:ext cx="6977406" cy="56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1EFA3-3353-4318-9003-7B54E1FFA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332656"/>
            <a:ext cx="10360501" cy="733896"/>
          </a:xfrm>
        </p:spPr>
        <p:txBody>
          <a:bodyPr/>
          <a:lstStyle/>
          <a:p>
            <a:r>
              <a:rPr lang="en-US" dirty="0"/>
              <a:t>Theoretical Support: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DE1DE9-4BC2-4EA8-A97F-917FD5ACF5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18883" y="1196752"/>
                <a:ext cx="10360501" cy="5040559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solidFill>
                      <a:srgbClr val="33CCCC"/>
                    </a:solidFill>
                  </a:rPr>
                  <a:t>Veitch Diagram </a:t>
                </a:r>
                <a:r>
                  <a:rPr lang="en-US" sz="2400" dirty="0"/>
                  <a:t>= a circular diagram in which the cells are arranged so that there is only a single variable change between adjacent cells</a:t>
                </a:r>
              </a:p>
              <a:p>
                <a:r>
                  <a:rPr lang="en-US" sz="2400" dirty="0">
                    <a:solidFill>
                      <a:srgbClr val="33CCCC"/>
                    </a:solidFill>
                  </a:rPr>
                  <a:t>Monom</a:t>
                </a:r>
                <a:r>
                  <a:rPr lang="en-US" sz="2400" dirty="0"/>
                  <a:t> = a conjunction of variables</a:t>
                </a:r>
              </a:p>
              <a:p>
                <a:r>
                  <a:rPr lang="en-US" sz="2400" dirty="0">
                    <a:solidFill>
                      <a:srgbClr val="33CCCC"/>
                    </a:solidFill>
                  </a:rPr>
                  <a:t>Minterm</a:t>
                </a:r>
                <a:r>
                  <a:rPr lang="en-US" sz="2400" dirty="0"/>
                  <a:t> = a monom which contains all the variables present in the function</a:t>
                </a:r>
              </a:p>
              <a:p>
                <a:r>
                  <a:rPr lang="en-US" sz="2400" dirty="0">
                    <a:solidFill>
                      <a:srgbClr val="33CCCC"/>
                    </a:solidFill>
                  </a:rPr>
                  <a:t>DCF</a:t>
                </a:r>
                <a:r>
                  <a:rPr lang="en-US" sz="2400" dirty="0"/>
                  <a:t> = Disjunctive Canonical Form (the disjunction of the minterms)</a:t>
                </a:r>
              </a:p>
              <a:p>
                <a:r>
                  <a:rPr lang="en-GB" sz="2400" dirty="0">
                    <a:solidFill>
                      <a:srgbClr val="33CCCC"/>
                    </a:solidFill>
                  </a:rPr>
                  <a:t>Maximal Monoms </a:t>
                </a:r>
                <a:r>
                  <a:rPr lang="en-GB" sz="2400" dirty="0"/>
                  <a:t>= minterms or monoms obtained through factorization</a:t>
                </a:r>
              </a:p>
              <a:p>
                <a:r>
                  <a:rPr lang="en-GB" sz="2400" dirty="0">
                    <a:solidFill>
                      <a:srgbClr val="33CCCC"/>
                    </a:solidFill>
                  </a:rPr>
                  <a:t>Central Monoms </a:t>
                </a:r>
                <a:r>
                  <a:rPr lang="en-GB" sz="2400" dirty="0"/>
                  <a:t>= maximal monoms which cannot be covered by the disjunction of all the other maximal monoms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GB" sz="2400" dirty="0"/>
              </a:p>
              <a:p>
                <a:r>
                  <a:rPr lang="en-GB" sz="2400" dirty="0">
                    <a:solidFill>
                      <a:srgbClr val="33CCCC"/>
                    </a:solidFill>
                  </a:rPr>
                  <a:t>Factorization</a:t>
                </a:r>
                <a:r>
                  <a:rPr lang="en-GB" sz="2400" dirty="0"/>
                  <a:t> = process through which we obtain a monom representing the common part of other monoms (in this case, we obtain the maximal monoms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sz="2400" dirty="0"/>
                  <a:t>)</a:t>
                </a:r>
              </a:p>
              <a:p>
                <a:endParaRPr lang="en-GB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DE1DE9-4BC2-4EA8-A97F-917FD5ACF5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8883" y="1196752"/>
                <a:ext cx="10360501" cy="5040559"/>
              </a:xfrm>
              <a:blipFill>
                <a:blip r:embed="rId2"/>
                <a:stretch>
                  <a:fillRect l="-529" t="-1330" b="-9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895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C01EFA3-3353-4318-9003-7B54E1FFA96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214337" y="908720"/>
                <a:ext cx="10360501" cy="517872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sz="3200" dirty="0"/>
                  <a:t>Step 1 – The initial function </a:t>
                </a:r>
                <a14:m>
                  <m:oMath xmlns:m="http://schemas.openxmlformats.org/officeDocument/2006/math">
                    <m:r>
                      <a:rPr lang="pt-BR" sz="240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sz="3200" dirty="0"/>
                  <a:t> is transformed into DCF(</a:t>
                </a:r>
                <a14:m>
                  <m:oMath xmlns:m="http://schemas.openxmlformats.org/officeDocument/2006/math">
                    <m:r>
                      <a:rPr lang="pt-BR" sz="32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sz="3200" dirty="0"/>
                  <a:t>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C01EFA3-3353-4318-9003-7B54E1FFA9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214337" y="908720"/>
                <a:ext cx="10360501" cy="517872"/>
              </a:xfrm>
              <a:blipFill>
                <a:blip r:embed="rId2"/>
                <a:stretch>
                  <a:fillRect l="-941" t="-18824" b="-3058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DE1DE9-4BC2-4EA8-A97F-917FD5ACF5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14338" y="1737429"/>
                <a:ext cx="10360501" cy="3383141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acc>
                      <m:accPr>
                        <m:chr m:val="̅"/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b="0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b="0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b="0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acc>
                      <m:accPr>
                        <m:chr m:val="̅"/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̅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↑</m:t>
                        </m:r>
                        <m:sSub>
                          <m:sSubPr>
                            <m:ctrlPr>
                              <a:rPr lang="en-US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acc>
                      <m:accPr>
                        <m:chr m:val="̅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</m:oMath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	      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b="0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US" i="1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a:rPr lang="en-US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acc>
                      <m:accPr>
                        <m:chr m:val="̅"/>
                        <m:ctrlPr>
                          <a:rPr lang="en-US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  <m:r>
                      <a:rPr lang="en-US" b="0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acc>
                      <m:accPr>
                        <m:chr m:val="̅"/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̅"/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acc>
                          <m:accPr>
                            <m:chr m:val="̅"/>
                            <m:ctrlPr>
                              <a:rPr lang="en-US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n-US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acc>
                          <m:accPr>
                            <m:chr m:val="̅"/>
                            <m:ctrlPr>
                              <a:rPr lang="en-US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</m:oMath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	      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sSub>
                      <m:sSubPr>
                        <m:ctrlPr>
                          <a:rPr lang="en-US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i="1" dirty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</m:oMath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	      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sSubSup>
                      <m:sSub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sSubSup>
                      <m:sSub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	      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GB" dirty="0"/>
                  <a:t> (These are the minterms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dirty="0"/>
                  <a:t>)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DE1DE9-4BC2-4EA8-A97F-917FD5ACF5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4338" y="1737429"/>
                <a:ext cx="10360501" cy="3383141"/>
              </a:xfrm>
              <a:blipFill>
                <a:blip r:embed="rId3"/>
                <a:stretch>
                  <a:fillRect t="-19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879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67417-7E30-40BB-9916-7696789EB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 – The Factorization Process</a:t>
            </a:r>
            <a:endParaRPr lang="en-GB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6534C6A-EB27-4721-8CDA-118E6708D0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4859418"/>
              </p:ext>
            </p:extLst>
          </p:nvPr>
        </p:nvGraphicFramePr>
        <p:xfrm>
          <a:off x="3376110" y="2492722"/>
          <a:ext cx="4572508" cy="2304430"/>
        </p:xfrm>
        <a:graphic>
          <a:graphicData uri="http://schemas.openxmlformats.org/drawingml/2006/table">
            <a:tbl>
              <a:tblPr firstRow="1">
                <a:tableStyleId>{16D9F66E-5EB9-4882-86FB-DCBF35E3C3E4}</a:tableStyleId>
              </a:tblPr>
              <a:tblGrid>
                <a:gridCol w="1143127">
                  <a:extLst>
                    <a:ext uri="{9D8B030D-6E8A-4147-A177-3AD203B41FA5}">
                      <a16:colId xmlns:a16="http://schemas.microsoft.com/office/drawing/2014/main" val="611219847"/>
                    </a:ext>
                  </a:extLst>
                </a:gridCol>
                <a:gridCol w="1143127">
                  <a:extLst>
                    <a:ext uri="{9D8B030D-6E8A-4147-A177-3AD203B41FA5}">
                      <a16:colId xmlns:a16="http://schemas.microsoft.com/office/drawing/2014/main" val="527474013"/>
                    </a:ext>
                  </a:extLst>
                </a:gridCol>
                <a:gridCol w="1143127">
                  <a:extLst>
                    <a:ext uri="{9D8B030D-6E8A-4147-A177-3AD203B41FA5}">
                      <a16:colId xmlns:a16="http://schemas.microsoft.com/office/drawing/2014/main" val="2473209341"/>
                    </a:ext>
                  </a:extLst>
                </a:gridCol>
                <a:gridCol w="1143127">
                  <a:extLst>
                    <a:ext uri="{9D8B030D-6E8A-4147-A177-3AD203B41FA5}">
                      <a16:colId xmlns:a16="http://schemas.microsoft.com/office/drawing/2014/main" val="413641398"/>
                    </a:ext>
                  </a:extLst>
                </a:gridCol>
              </a:tblGrid>
              <a:tr h="1152215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m</a:t>
                      </a:r>
                      <a:r>
                        <a:rPr lang="en-US" sz="4400" baseline="-25000" dirty="0"/>
                        <a:t>7</a:t>
                      </a:r>
                      <a:endParaRPr lang="en-GB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m</a:t>
                      </a:r>
                      <a:r>
                        <a:rPr lang="en-US" sz="4400" baseline="-25000" dirty="0"/>
                        <a:t>2</a:t>
                      </a:r>
                      <a:endParaRPr lang="en-GB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596763"/>
                  </a:ext>
                </a:extLst>
              </a:tr>
              <a:tr h="1152215"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/>
                        <a:t>m</a:t>
                      </a:r>
                      <a:r>
                        <a:rPr lang="en-US" sz="4400" b="1" baseline="-25000" dirty="0"/>
                        <a:t>5</a:t>
                      </a:r>
                      <a:endParaRPr lang="en-GB" sz="4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/>
                        <a:t>m</a:t>
                      </a:r>
                      <a:r>
                        <a:rPr lang="en-US" sz="4400" b="1" baseline="-25000" dirty="0"/>
                        <a:t>4</a:t>
                      </a:r>
                      <a:endParaRPr lang="en-GB" sz="4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615189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242114F-F46B-4DEE-BC71-66BCB02DAD88}"/>
              </a:ext>
            </a:extLst>
          </p:cNvPr>
          <p:cNvCxnSpPr>
            <a:cxnSpLocks/>
          </p:cNvCxnSpPr>
          <p:nvPr/>
        </p:nvCxnSpPr>
        <p:spPr>
          <a:xfrm>
            <a:off x="5662364" y="1628800"/>
            <a:ext cx="0" cy="863922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214576F-3C73-447A-B294-83876CCC10D0}"/>
              </a:ext>
            </a:extLst>
          </p:cNvPr>
          <p:cNvCxnSpPr>
            <a:cxnSpLocks/>
          </p:cNvCxnSpPr>
          <p:nvPr/>
        </p:nvCxnSpPr>
        <p:spPr>
          <a:xfrm>
            <a:off x="4510236" y="4797152"/>
            <a:ext cx="0" cy="863922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3E797BB-7187-46ED-B11A-C16339AE8FD3}"/>
              </a:ext>
            </a:extLst>
          </p:cNvPr>
          <p:cNvCxnSpPr>
            <a:cxnSpLocks/>
          </p:cNvCxnSpPr>
          <p:nvPr/>
        </p:nvCxnSpPr>
        <p:spPr>
          <a:xfrm>
            <a:off x="6814492" y="4797152"/>
            <a:ext cx="0" cy="863922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289B5D-77F8-4E4B-A092-A24AFFDD2FDE}"/>
              </a:ext>
            </a:extLst>
          </p:cNvPr>
          <p:cNvCxnSpPr>
            <a:cxnSpLocks/>
          </p:cNvCxnSpPr>
          <p:nvPr/>
        </p:nvCxnSpPr>
        <p:spPr>
          <a:xfrm>
            <a:off x="2440006" y="3644937"/>
            <a:ext cx="936104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A6EB72F-57B9-4C3B-9E0B-07619074882E}"/>
                  </a:ext>
                </a:extLst>
              </p:cNvPr>
              <p:cNvSpPr txBox="1"/>
              <p:nvPr/>
            </p:nvSpPr>
            <p:spPr>
              <a:xfrm>
                <a:off x="4186205" y="1628800"/>
                <a:ext cx="64806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3600" i="1" baseline="-25000" dirty="0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3600" dirty="0">
                  <a:solidFill>
                    <a:schemeClr val="accent6">
                      <a:lumMod val="20000"/>
                      <a:lumOff val="8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A6EB72F-57B9-4C3B-9E0B-0761907488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6205" y="1628800"/>
                <a:ext cx="648062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A97E0DE-6063-4A68-ACF1-CA1CCFE6ABB0}"/>
                  </a:ext>
                </a:extLst>
              </p:cNvPr>
              <p:cNvSpPr txBox="1"/>
              <p:nvPr/>
            </p:nvSpPr>
            <p:spPr>
              <a:xfrm>
                <a:off x="6526461" y="1628800"/>
                <a:ext cx="64806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GB" sz="3600" i="1" smtClean="0"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600" i="1" dirty="0"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 dirty="0"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b="0" i="1" dirty="0" smtClean="0"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sz="3600" dirty="0">
                  <a:solidFill>
                    <a:schemeClr val="accent6">
                      <a:lumMod val="20000"/>
                      <a:lumOff val="8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A97E0DE-6063-4A68-ACF1-CA1CCFE6A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6461" y="1628800"/>
                <a:ext cx="648062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C9BE22C-9EBC-4688-85CE-6EEB4F66AB1F}"/>
                  </a:ext>
                </a:extLst>
              </p:cNvPr>
              <p:cNvSpPr txBox="1"/>
              <p:nvPr/>
            </p:nvSpPr>
            <p:spPr>
              <a:xfrm>
                <a:off x="2584027" y="2781547"/>
                <a:ext cx="64806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dirty="0" smtClean="0"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dirty="0" smtClean="0"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dirty="0" smtClean="0"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3600" dirty="0">
                  <a:solidFill>
                    <a:schemeClr val="accent6">
                      <a:lumMod val="20000"/>
                      <a:lumOff val="8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C9BE22C-9EBC-4688-85CE-6EEB4F66A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027" y="2781547"/>
                <a:ext cx="648062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BB5F178-2168-4F89-B0E2-D855DDD96249}"/>
                  </a:ext>
                </a:extLst>
              </p:cNvPr>
              <p:cNvSpPr txBox="1"/>
              <p:nvPr/>
            </p:nvSpPr>
            <p:spPr>
              <a:xfrm>
                <a:off x="3619142" y="4797152"/>
                <a:ext cx="64806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dirty="0" smtClean="0"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dirty="0" smtClean="0"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dirty="0" smtClean="0"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3600" dirty="0">
                  <a:solidFill>
                    <a:schemeClr val="accent6">
                      <a:lumMod val="20000"/>
                      <a:lumOff val="8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BB5F178-2168-4F89-B0E2-D855DDD96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142" y="4797152"/>
                <a:ext cx="648062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E760415-BA9A-4CE7-A742-4904DD3B875C}"/>
                  </a:ext>
                </a:extLst>
              </p:cNvPr>
              <p:cNvSpPr txBox="1"/>
              <p:nvPr/>
            </p:nvSpPr>
            <p:spPr>
              <a:xfrm>
                <a:off x="7057524" y="4797152"/>
                <a:ext cx="64806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dirty="0" smtClean="0"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dirty="0" smtClean="0"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dirty="0" smtClean="0"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3600" dirty="0">
                  <a:solidFill>
                    <a:schemeClr val="accent6">
                      <a:lumMod val="20000"/>
                      <a:lumOff val="8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E760415-BA9A-4CE7-A742-4904DD3B8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7524" y="4797152"/>
                <a:ext cx="648062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DC85483-0438-44B1-B591-FB3E979CD46F}"/>
                  </a:ext>
                </a:extLst>
              </p:cNvPr>
              <p:cNvSpPr txBox="1"/>
              <p:nvPr/>
            </p:nvSpPr>
            <p:spPr>
              <a:xfrm>
                <a:off x="2584027" y="3789040"/>
                <a:ext cx="64806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GB" sz="3600" i="1" smtClean="0"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600" i="1" dirty="0"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 dirty="0"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i="1" dirty="0"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sz="3600" dirty="0">
                  <a:solidFill>
                    <a:schemeClr val="accent6">
                      <a:lumMod val="20000"/>
                      <a:lumOff val="8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DC85483-0438-44B1-B591-FB3E979CD4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027" y="3789040"/>
                <a:ext cx="648062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1751991-90FA-400B-B150-A8CB58D99D50}"/>
                  </a:ext>
                </a:extLst>
              </p:cNvPr>
              <p:cNvSpPr txBox="1"/>
              <p:nvPr/>
            </p:nvSpPr>
            <p:spPr>
              <a:xfrm>
                <a:off x="5338333" y="4797152"/>
                <a:ext cx="64806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GB" sz="3600" i="1" smtClean="0"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600" i="1" dirty="0"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 dirty="0"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b="0" i="1" dirty="0" smtClean="0"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sz="3600" dirty="0">
                  <a:solidFill>
                    <a:schemeClr val="accent6">
                      <a:lumMod val="20000"/>
                      <a:lumOff val="8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1751991-90FA-400B-B150-A8CB58D99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8333" y="4797152"/>
                <a:ext cx="648062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D92B4B7-AD55-4D83-897B-E7ECE575128F}"/>
              </a:ext>
            </a:extLst>
          </p:cNvPr>
          <p:cNvSpPr/>
          <p:nvPr/>
        </p:nvSpPr>
        <p:spPr>
          <a:xfrm>
            <a:off x="3502124" y="2564904"/>
            <a:ext cx="936104" cy="2160231"/>
          </a:xfrm>
          <a:prstGeom prst="round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66D3D60-4FA7-4F2F-9EFD-7E949274F47C}"/>
              </a:ext>
            </a:extLst>
          </p:cNvPr>
          <p:cNvSpPr/>
          <p:nvPr/>
        </p:nvSpPr>
        <p:spPr>
          <a:xfrm>
            <a:off x="3502124" y="3789040"/>
            <a:ext cx="2016224" cy="936095"/>
          </a:xfrm>
          <a:prstGeom prst="roundRect">
            <a:avLst/>
          </a:prstGeom>
          <a:noFill/>
          <a:ln>
            <a:solidFill>
              <a:srgbClr val="E65C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A1EC3C6-6E2E-469A-8AE9-819185436995}"/>
              </a:ext>
            </a:extLst>
          </p:cNvPr>
          <p:cNvSpPr/>
          <p:nvPr/>
        </p:nvSpPr>
        <p:spPr>
          <a:xfrm>
            <a:off x="5734372" y="2564904"/>
            <a:ext cx="1008112" cy="1008112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C6ADD6-F4B0-4DAB-895B-714FFFF0C7E4}"/>
              </a:ext>
            </a:extLst>
          </p:cNvPr>
          <p:cNvSpPr txBox="1"/>
          <p:nvPr/>
        </p:nvSpPr>
        <p:spPr>
          <a:xfrm>
            <a:off x="8398668" y="2546408"/>
            <a:ext cx="33123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Two groups of </a:t>
            </a:r>
            <a:r>
              <a:rPr lang="en-US" dirty="0" err="1"/>
              <a:t>neighbouring</a:t>
            </a:r>
            <a:r>
              <a:rPr lang="en-US" dirty="0"/>
              <a:t> minterms</a:t>
            </a:r>
            <a:endParaRPr lang="en-GB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01C4FE-7D4D-4E22-A971-41D4EDEBD635}"/>
              </a:ext>
            </a:extLst>
          </p:cNvPr>
          <p:cNvSpPr txBox="1"/>
          <p:nvPr/>
        </p:nvSpPr>
        <p:spPr>
          <a:xfrm>
            <a:off x="8398668" y="3573016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 </a:t>
            </a:r>
            <a:r>
              <a:rPr lang="en-US" dirty="0"/>
              <a:t>One isolated minterm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603063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60926713-21F4-4592-B23C-E9257051309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25783246"/>
                  </p:ext>
                </p:extLst>
              </p:nvPr>
            </p:nvGraphicFramePr>
            <p:xfrm>
              <a:off x="1219200" y="476672"/>
              <a:ext cx="10360024" cy="6120680"/>
            </p:xfrm>
            <a:graphic>
              <a:graphicData uri="http://schemas.openxmlformats.org/drawingml/2006/table">
                <a:tbl>
                  <a:tblPr>
                    <a:tableStyleId>{BC89EF96-8CEA-46FF-86C4-4CE0E7609802}</a:tableStyleId>
                  </a:tblPr>
                  <a:tblGrid>
                    <a:gridCol w="5180012">
                      <a:extLst>
                        <a:ext uri="{9D8B030D-6E8A-4147-A177-3AD203B41FA5}">
                          <a16:colId xmlns:a16="http://schemas.microsoft.com/office/drawing/2014/main" val="2049088703"/>
                        </a:ext>
                      </a:extLst>
                    </a:gridCol>
                    <a:gridCol w="5180012">
                      <a:extLst>
                        <a:ext uri="{9D8B030D-6E8A-4147-A177-3AD203B41FA5}">
                          <a16:colId xmlns:a16="http://schemas.microsoft.com/office/drawing/2014/main" val="4241857588"/>
                        </a:ext>
                      </a:extLst>
                    </a:gridCol>
                  </a:tblGrid>
                  <a:tr h="3060340"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Simple factorization:</a:t>
                          </a:r>
                        </a:p>
                        <a:p>
                          <a:endParaRPr lang="en-GB" sz="1800" dirty="0"/>
                        </a:p>
                        <a:p>
                          <a:endParaRPr lang="en-GB" sz="1800" dirty="0"/>
                        </a:p>
                        <a:p>
                          <a:endParaRPr lang="en-GB" sz="1800" dirty="0"/>
                        </a:p>
                        <a:p>
                          <a:endParaRPr lang="en-GB" sz="1800" dirty="0"/>
                        </a:p>
                        <a:p>
                          <a:endParaRPr lang="en-GB" sz="1800" dirty="0"/>
                        </a:p>
                        <a:p>
                          <a:endParaRPr lang="en-GB" sz="1800" dirty="0"/>
                        </a:p>
                        <a:p>
                          <a:endParaRPr lang="en-GB" sz="1800" dirty="0"/>
                        </a:p>
                        <a:p>
                          <a:endParaRPr lang="en-GB" sz="1800" dirty="0"/>
                        </a:p>
                        <a:p>
                          <a:r>
                            <a:rPr lang="en-GB" sz="1800" dirty="0"/>
                            <a:t>Maximal monom: max1 = m</a:t>
                          </a:r>
                          <a:r>
                            <a:rPr lang="en-GB" sz="1800" baseline="-25000" dirty="0"/>
                            <a:t>7</a:t>
                          </a:r>
                          <a:r>
                            <a:rPr lang="en-GB" sz="18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∨</m:t>
                              </m:r>
                            </m:oMath>
                          </a14:m>
                          <a:r>
                            <a:rPr lang="en-GB" sz="1800" dirty="0"/>
                            <a:t> m</a:t>
                          </a:r>
                          <a:r>
                            <a:rPr lang="en-GB" sz="1800" baseline="-25000" dirty="0"/>
                            <a:t>5 </a:t>
                          </a:r>
                          <a:r>
                            <a:rPr lang="en-GB" sz="1800" baseline="0" dirty="0"/>
                            <a:t>=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200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200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1800" dirty="0">
                              <a:solidFill>
                                <a:srgbClr val="FFC000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Simple factorization:</a:t>
                          </a:r>
                        </a:p>
                        <a:p>
                          <a:endParaRPr lang="en-US" sz="1800" dirty="0"/>
                        </a:p>
                        <a:p>
                          <a:endParaRPr lang="en-US" sz="1800" dirty="0"/>
                        </a:p>
                        <a:p>
                          <a:endParaRPr lang="en-US" sz="1800" dirty="0"/>
                        </a:p>
                        <a:p>
                          <a:endParaRPr lang="en-US" sz="1800" dirty="0"/>
                        </a:p>
                        <a:p>
                          <a:endParaRPr lang="en-US" sz="1800" dirty="0"/>
                        </a:p>
                        <a:p>
                          <a:endParaRPr lang="en-US" sz="1800" dirty="0"/>
                        </a:p>
                        <a:p>
                          <a:endParaRPr lang="en-US" sz="1800" dirty="0"/>
                        </a:p>
                        <a:p>
                          <a:endParaRPr lang="en-US" sz="1800" dirty="0"/>
                        </a:p>
                        <a:p>
                          <a:pPr marL="0" marR="0" lvl="0" indent="0" algn="l" defTabSz="121898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800" dirty="0"/>
                            <a:t>Maximal monom: max2 = m</a:t>
                          </a:r>
                          <a:r>
                            <a:rPr lang="en-GB" sz="1800" baseline="-25000" dirty="0"/>
                            <a:t>5</a:t>
                          </a:r>
                          <a:r>
                            <a:rPr lang="en-GB" sz="18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∨</m:t>
                              </m:r>
                            </m:oMath>
                          </a14:m>
                          <a:r>
                            <a:rPr lang="en-GB" sz="1800" dirty="0"/>
                            <a:t> m</a:t>
                          </a:r>
                          <a:r>
                            <a:rPr lang="en-GB" sz="1800" baseline="-25000" dirty="0"/>
                            <a:t>4 </a:t>
                          </a:r>
                          <a:r>
                            <a:rPr lang="en-GB" sz="1800" baseline="0" dirty="0"/>
                            <a:t>=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200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acc>
                                <m:accPr>
                                  <m:chr m:val="̅"/>
                                  <m:ctrlPr>
                                    <a:rPr lang="en-GB" sz="200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GB" sz="200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endParaRPr lang="en-GB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5366363"/>
                      </a:ext>
                    </a:extLst>
                  </a:tr>
                  <a:tr h="3060340"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0 – factorization:</a:t>
                          </a:r>
                        </a:p>
                        <a:p>
                          <a:endParaRPr lang="en-US" sz="1800" dirty="0"/>
                        </a:p>
                        <a:p>
                          <a:endParaRPr lang="en-US" sz="1800" dirty="0"/>
                        </a:p>
                        <a:p>
                          <a:endParaRPr lang="en-US" sz="1800" dirty="0"/>
                        </a:p>
                        <a:p>
                          <a:endParaRPr lang="en-US" sz="1800" dirty="0"/>
                        </a:p>
                        <a:p>
                          <a:endParaRPr lang="en-US" sz="1800" dirty="0"/>
                        </a:p>
                        <a:p>
                          <a:endParaRPr lang="en-US" sz="1800" dirty="0"/>
                        </a:p>
                        <a:p>
                          <a:endParaRPr lang="en-US" sz="1800" dirty="0"/>
                        </a:p>
                        <a:p>
                          <a:endParaRPr lang="en-US" sz="1800" dirty="0"/>
                        </a:p>
                        <a:p>
                          <a:r>
                            <a:rPr lang="en-US" sz="1800" dirty="0"/>
                            <a:t>Maximal monom: max3 = m</a:t>
                          </a:r>
                          <a:r>
                            <a:rPr lang="en-US" sz="1800" baseline="-25000" dirty="0"/>
                            <a:t>2</a:t>
                          </a:r>
                          <a:r>
                            <a:rPr lang="en-US" sz="1800" baseline="0" dirty="0"/>
                            <a:t> =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GB" sz="200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GB" sz="200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sSub>
                                <m:sSubPr>
                                  <m:ctrlPr>
                                    <a:rPr lang="en-GB" sz="200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acc>
                                <m:accPr>
                                  <m:chr m:val="̅"/>
                                  <m:ctrlPr>
                                    <a:rPr lang="en-GB" sz="200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GB" sz="200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endParaRPr lang="en-GB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  <a:r>
                            <a:rPr lang="en-GB" dirty="0"/>
                            <a:t>he set of maximal monoms:</a:t>
                          </a:r>
                        </a:p>
                        <a:p>
                          <a:pPr algn="ctr"/>
                          <a:r>
                            <a:rPr lang="en-GB" dirty="0"/>
                            <a:t>M(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oMath>
                          </a14:m>
                          <a:r>
                            <a:rPr lang="en-GB" dirty="0"/>
                            <a:t>) = {max</a:t>
                          </a:r>
                          <a:r>
                            <a:rPr lang="en-GB" baseline="-25000" dirty="0"/>
                            <a:t>1</a:t>
                          </a:r>
                          <a:r>
                            <a:rPr lang="en-GB" dirty="0"/>
                            <a:t>, max</a:t>
                          </a:r>
                          <a:r>
                            <a:rPr lang="en-GB" baseline="-25000" dirty="0"/>
                            <a:t>2</a:t>
                          </a:r>
                          <a:r>
                            <a:rPr lang="en-GB" baseline="0" dirty="0"/>
                            <a:t>, max</a:t>
                          </a:r>
                          <a:r>
                            <a:rPr lang="en-GB" baseline="-25000" dirty="0"/>
                            <a:t>3</a:t>
                          </a:r>
                          <a:r>
                            <a:rPr lang="en-GB" dirty="0"/>
                            <a:t>}</a:t>
                          </a:r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={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acc>
                                <m:accPr>
                                  <m:chr m:val="̅"/>
                                  <m:ctrlPr>
                                    <a:rPr lang="en-GB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GB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, 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GB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GB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sSub>
                                <m:sSubPr>
                                  <m:ctrlPr>
                                    <a:rPr lang="en-GB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acc>
                                <m:accPr>
                                  <m:chr m:val="̅"/>
                                  <m:ctrlPr>
                                    <a:rPr lang="en-GB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GB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}</a:t>
                          </a:r>
                          <a:endParaRPr lang="en-GB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98388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60926713-21F4-4592-B23C-E9257051309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25783246"/>
                  </p:ext>
                </p:extLst>
              </p:nvPr>
            </p:nvGraphicFramePr>
            <p:xfrm>
              <a:off x="1219200" y="476672"/>
              <a:ext cx="10360024" cy="6120680"/>
            </p:xfrm>
            <a:graphic>
              <a:graphicData uri="http://schemas.openxmlformats.org/drawingml/2006/table">
                <a:tbl>
                  <a:tblPr>
                    <a:tableStyleId>{BC89EF96-8CEA-46FF-86C4-4CE0E7609802}</a:tableStyleId>
                  </a:tblPr>
                  <a:tblGrid>
                    <a:gridCol w="5180012">
                      <a:extLst>
                        <a:ext uri="{9D8B030D-6E8A-4147-A177-3AD203B41FA5}">
                          <a16:colId xmlns:a16="http://schemas.microsoft.com/office/drawing/2014/main" val="2049088703"/>
                        </a:ext>
                      </a:extLst>
                    </a:gridCol>
                    <a:gridCol w="5180012">
                      <a:extLst>
                        <a:ext uri="{9D8B030D-6E8A-4147-A177-3AD203B41FA5}">
                          <a16:colId xmlns:a16="http://schemas.microsoft.com/office/drawing/2014/main" val="4241857588"/>
                        </a:ext>
                      </a:extLst>
                    </a:gridCol>
                  </a:tblGrid>
                  <a:tr h="30603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5" t="-994" r="-100235" b="-1001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35" t="-994" r="-235" b="-1001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5366363"/>
                      </a:ext>
                    </a:extLst>
                  </a:tr>
                  <a:tr h="30603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5" t="-101195" r="-100235" b="-3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35" t="-101195" r="-235" b="-3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983888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CEC1ED41-0195-40EC-AED4-6D658F3007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1911813"/>
                  </p:ext>
                </p:extLst>
              </p:nvPr>
            </p:nvGraphicFramePr>
            <p:xfrm>
              <a:off x="1996257" y="836712"/>
              <a:ext cx="3456385" cy="1944216"/>
            </p:xfrm>
            <a:graphic>
              <a:graphicData uri="http://schemas.openxmlformats.org/drawingml/2006/table">
                <a:tbl>
                  <a:tblPr>
                    <a:tableStyleId>{ED083AE6-46FA-4A59-8FB0-9F97EB10719F}</a:tableStyleId>
                  </a:tblPr>
                  <a:tblGrid>
                    <a:gridCol w="691277">
                      <a:extLst>
                        <a:ext uri="{9D8B030D-6E8A-4147-A177-3AD203B41FA5}">
                          <a16:colId xmlns:a16="http://schemas.microsoft.com/office/drawing/2014/main" val="661176873"/>
                        </a:ext>
                      </a:extLst>
                    </a:gridCol>
                    <a:gridCol w="691277">
                      <a:extLst>
                        <a:ext uri="{9D8B030D-6E8A-4147-A177-3AD203B41FA5}">
                          <a16:colId xmlns:a16="http://schemas.microsoft.com/office/drawing/2014/main" val="96500103"/>
                        </a:ext>
                      </a:extLst>
                    </a:gridCol>
                    <a:gridCol w="691277">
                      <a:extLst>
                        <a:ext uri="{9D8B030D-6E8A-4147-A177-3AD203B41FA5}">
                          <a16:colId xmlns:a16="http://schemas.microsoft.com/office/drawing/2014/main" val="3602743675"/>
                        </a:ext>
                      </a:extLst>
                    </a:gridCol>
                    <a:gridCol w="691277">
                      <a:extLst>
                        <a:ext uri="{9D8B030D-6E8A-4147-A177-3AD203B41FA5}">
                          <a16:colId xmlns:a16="http://schemas.microsoft.com/office/drawing/2014/main" val="2169801575"/>
                        </a:ext>
                      </a:extLst>
                    </a:gridCol>
                    <a:gridCol w="691277">
                      <a:extLst>
                        <a:ext uri="{9D8B030D-6E8A-4147-A177-3AD203B41FA5}">
                          <a16:colId xmlns:a16="http://schemas.microsoft.com/office/drawing/2014/main" val="601500475"/>
                        </a:ext>
                      </a:extLst>
                    </a:gridCol>
                  </a:tblGrid>
                  <a:tr h="486054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50296244"/>
                      </a:ext>
                    </a:extLst>
                  </a:tr>
                  <a:tr h="48605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</a:t>
                          </a:r>
                          <a:r>
                            <a:rPr lang="en-US" baseline="-25000" dirty="0"/>
                            <a:t>7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</a:t>
                          </a:r>
                          <a:r>
                            <a:rPr lang="en-US" baseline="-25000" dirty="0"/>
                            <a:t>2</a:t>
                          </a:r>
                          <a:endParaRPr lang="en-GB" dirty="0"/>
                        </a:p>
                      </a:txBody>
                      <a:tcPr anchor="ctr"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52172090"/>
                      </a:ext>
                    </a:extLst>
                  </a:tr>
                  <a:tr h="48605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</a:t>
                          </a:r>
                          <a:r>
                            <a:rPr lang="en-US" baseline="-25000" dirty="0"/>
                            <a:t>5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</a:t>
                          </a:r>
                          <a:r>
                            <a:rPr lang="en-US" baseline="-25000" dirty="0"/>
                            <a:t>4</a:t>
                          </a:r>
                          <a:endParaRPr lang="en-GB" dirty="0"/>
                        </a:p>
                      </a:txBody>
                      <a:tcPr anchor="ctr"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23580677"/>
                      </a:ext>
                    </a:extLst>
                  </a:tr>
                  <a:tr h="486054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5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933774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CEC1ED41-0195-40EC-AED4-6D658F3007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1911813"/>
                  </p:ext>
                </p:extLst>
              </p:nvPr>
            </p:nvGraphicFramePr>
            <p:xfrm>
              <a:off x="1996257" y="836712"/>
              <a:ext cx="3456385" cy="1944216"/>
            </p:xfrm>
            <a:graphic>
              <a:graphicData uri="http://schemas.openxmlformats.org/drawingml/2006/table">
                <a:tbl>
                  <a:tblPr>
                    <a:tableStyleId>{ED083AE6-46FA-4A59-8FB0-9F97EB10719F}</a:tableStyleId>
                  </a:tblPr>
                  <a:tblGrid>
                    <a:gridCol w="691277">
                      <a:extLst>
                        <a:ext uri="{9D8B030D-6E8A-4147-A177-3AD203B41FA5}">
                          <a16:colId xmlns:a16="http://schemas.microsoft.com/office/drawing/2014/main" val="661176873"/>
                        </a:ext>
                      </a:extLst>
                    </a:gridCol>
                    <a:gridCol w="691277">
                      <a:extLst>
                        <a:ext uri="{9D8B030D-6E8A-4147-A177-3AD203B41FA5}">
                          <a16:colId xmlns:a16="http://schemas.microsoft.com/office/drawing/2014/main" val="96500103"/>
                        </a:ext>
                      </a:extLst>
                    </a:gridCol>
                    <a:gridCol w="691277">
                      <a:extLst>
                        <a:ext uri="{9D8B030D-6E8A-4147-A177-3AD203B41FA5}">
                          <a16:colId xmlns:a16="http://schemas.microsoft.com/office/drawing/2014/main" val="3602743675"/>
                        </a:ext>
                      </a:extLst>
                    </a:gridCol>
                    <a:gridCol w="691277">
                      <a:extLst>
                        <a:ext uri="{9D8B030D-6E8A-4147-A177-3AD203B41FA5}">
                          <a16:colId xmlns:a16="http://schemas.microsoft.com/office/drawing/2014/main" val="2169801575"/>
                        </a:ext>
                      </a:extLst>
                    </a:gridCol>
                    <a:gridCol w="691277">
                      <a:extLst>
                        <a:ext uri="{9D8B030D-6E8A-4147-A177-3AD203B41FA5}">
                          <a16:colId xmlns:a16="http://schemas.microsoft.com/office/drawing/2014/main" val="601500475"/>
                        </a:ext>
                      </a:extLst>
                    </a:gridCol>
                  </a:tblGrid>
                  <a:tr h="486054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0220" r="-100881" b="-30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50220" r="-881" b="-30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50296244"/>
                      </a:ext>
                    </a:extLst>
                  </a:tr>
                  <a:tr h="48605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00000" r="-4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</a:t>
                          </a:r>
                          <a:r>
                            <a:rPr lang="en-US" baseline="-25000" dirty="0"/>
                            <a:t>7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</a:t>
                          </a:r>
                          <a:r>
                            <a:rPr lang="en-US" baseline="-25000" dirty="0"/>
                            <a:t>2</a:t>
                          </a:r>
                          <a:endParaRPr lang="en-GB" dirty="0"/>
                        </a:p>
                      </a:txBody>
                      <a:tcPr anchor="ctr"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52172090"/>
                      </a:ext>
                    </a:extLst>
                  </a:tr>
                  <a:tr h="48605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00000" r="-40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</a:t>
                          </a:r>
                          <a:r>
                            <a:rPr lang="en-US" baseline="-25000" dirty="0"/>
                            <a:t>5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</a:t>
                          </a:r>
                          <a:r>
                            <a:rPr lang="en-US" baseline="-25000" dirty="0"/>
                            <a:t>4</a:t>
                          </a:r>
                          <a:endParaRPr lang="en-GB" dirty="0"/>
                        </a:p>
                      </a:txBody>
                      <a:tcPr anchor="ctr"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23580677"/>
                      </a:ext>
                    </a:extLst>
                  </a:tr>
                  <a:tr h="486054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885" t="-300000" r="-30354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t="-300000" r="-5110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98246" t="-300000" r="-1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337743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6">
                <a:extLst>
                  <a:ext uri="{FF2B5EF4-FFF2-40B4-BE49-F238E27FC236}">
                    <a16:creationId xmlns:a16="http://schemas.microsoft.com/office/drawing/2014/main" id="{1872FA7F-8EFC-43F5-AF5B-0F990CB7CB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1106018"/>
                  </p:ext>
                </p:extLst>
              </p:nvPr>
            </p:nvGraphicFramePr>
            <p:xfrm>
              <a:off x="1996257" y="3951058"/>
              <a:ext cx="3456385" cy="1944216"/>
            </p:xfrm>
            <a:graphic>
              <a:graphicData uri="http://schemas.openxmlformats.org/drawingml/2006/table">
                <a:tbl>
                  <a:tblPr>
                    <a:tableStyleId>{ED083AE6-46FA-4A59-8FB0-9F97EB10719F}</a:tableStyleId>
                  </a:tblPr>
                  <a:tblGrid>
                    <a:gridCol w="691277">
                      <a:extLst>
                        <a:ext uri="{9D8B030D-6E8A-4147-A177-3AD203B41FA5}">
                          <a16:colId xmlns:a16="http://schemas.microsoft.com/office/drawing/2014/main" val="661176873"/>
                        </a:ext>
                      </a:extLst>
                    </a:gridCol>
                    <a:gridCol w="691277">
                      <a:extLst>
                        <a:ext uri="{9D8B030D-6E8A-4147-A177-3AD203B41FA5}">
                          <a16:colId xmlns:a16="http://schemas.microsoft.com/office/drawing/2014/main" val="96500103"/>
                        </a:ext>
                      </a:extLst>
                    </a:gridCol>
                    <a:gridCol w="691277">
                      <a:extLst>
                        <a:ext uri="{9D8B030D-6E8A-4147-A177-3AD203B41FA5}">
                          <a16:colId xmlns:a16="http://schemas.microsoft.com/office/drawing/2014/main" val="3602743675"/>
                        </a:ext>
                      </a:extLst>
                    </a:gridCol>
                    <a:gridCol w="691277">
                      <a:extLst>
                        <a:ext uri="{9D8B030D-6E8A-4147-A177-3AD203B41FA5}">
                          <a16:colId xmlns:a16="http://schemas.microsoft.com/office/drawing/2014/main" val="2169801575"/>
                        </a:ext>
                      </a:extLst>
                    </a:gridCol>
                    <a:gridCol w="691277">
                      <a:extLst>
                        <a:ext uri="{9D8B030D-6E8A-4147-A177-3AD203B41FA5}">
                          <a16:colId xmlns:a16="http://schemas.microsoft.com/office/drawing/2014/main" val="601500475"/>
                        </a:ext>
                      </a:extLst>
                    </a:gridCol>
                  </a:tblGrid>
                  <a:tr h="486054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50296244"/>
                      </a:ext>
                    </a:extLst>
                  </a:tr>
                  <a:tr h="48605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</a:t>
                          </a:r>
                          <a:r>
                            <a:rPr lang="en-US" baseline="-25000" dirty="0"/>
                            <a:t>7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</a:t>
                          </a:r>
                          <a:r>
                            <a:rPr lang="en-US" baseline="-25000" dirty="0"/>
                            <a:t>2</a:t>
                          </a:r>
                          <a:endParaRPr lang="en-GB" dirty="0"/>
                        </a:p>
                      </a:txBody>
                      <a:tcPr anchor="ctr"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52172090"/>
                      </a:ext>
                    </a:extLst>
                  </a:tr>
                  <a:tr h="48605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</a:t>
                          </a:r>
                          <a:r>
                            <a:rPr lang="en-US" baseline="-25000" dirty="0"/>
                            <a:t>5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</a:t>
                          </a:r>
                          <a:r>
                            <a:rPr lang="en-US" baseline="-25000" dirty="0"/>
                            <a:t>4</a:t>
                          </a:r>
                          <a:endParaRPr lang="en-GB" dirty="0"/>
                        </a:p>
                      </a:txBody>
                      <a:tcPr anchor="ctr"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23580677"/>
                      </a:ext>
                    </a:extLst>
                  </a:tr>
                  <a:tr h="486054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933774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6">
                <a:extLst>
                  <a:ext uri="{FF2B5EF4-FFF2-40B4-BE49-F238E27FC236}">
                    <a16:creationId xmlns:a16="http://schemas.microsoft.com/office/drawing/2014/main" id="{1872FA7F-8EFC-43F5-AF5B-0F990CB7CB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1106018"/>
                  </p:ext>
                </p:extLst>
              </p:nvPr>
            </p:nvGraphicFramePr>
            <p:xfrm>
              <a:off x="1996257" y="3951058"/>
              <a:ext cx="3456385" cy="1944216"/>
            </p:xfrm>
            <a:graphic>
              <a:graphicData uri="http://schemas.openxmlformats.org/drawingml/2006/table">
                <a:tbl>
                  <a:tblPr>
                    <a:tableStyleId>{ED083AE6-46FA-4A59-8FB0-9F97EB10719F}</a:tableStyleId>
                  </a:tblPr>
                  <a:tblGrid>
                    <a:gridCol w="691277">
                      <a:extLst>
                        <a:ext uri="{9D8B030D-6E8A-4147-A177-3AD203B41FA5}">
                          <a16:colId xmlns:a16="http://schemas.microsoft.com/office/drawing/2014/main" val="661176873"/>
                        </a:ext>
                      </a:extLst>
                    </a:gridCol>
                    <a:gridCol w="691277">
                      <a:extLst>
                        <a:ext uri="{9D8B030D-6E8A-4147-A177-3AD203B41FA5}">
                          <a16:colId xmlns:a16="http://schemas.microsoft.com/office/drawing/2014/main" val="96500103"/>
                        </a:ext>
                      </a:extLst>
                    </a:gridCol>
                    <a:gridCol w="691277">
                      <a:extLst>
                        <a:ext uri="{9D8B030D-6E8A-4147-A177-3AD203B41FA5}">
                          <a16:colId xmlns:a16="http://schemas.microsoft.com/office/drawing/2014/main" val="3602743675"/>
                        </a:ext>
                      </a:extLst>
                    </a:gridCol>
                    <a:gridCol w="691277">
                      <a:extLst>
                        <a:ext uri="{9D8B030D-6E8A-4147-A177-3AD203B41FA5}">
                          <a16:colId xmlns:a16="http://schemas.microsoft.com/office/drawing/2014/main" val="2169801575"/>
                        </a:ext>
                      </a:extLst>
                    </a:gridCol>
                    <a:gridCol w="691277">
                      <a:extLst>
                        <a:ext uri="{9D8B030D-6E8A-4147-A177-3AD203B41FA5}">
                          <a16:colId xmlns:a16="http://schemas.microsoft.com/office/drawing/2014/main" val="601500475"/>
                        </a:ext>
                      </a:extLst>
                    </a:gridCol>
                  </a:tblGrid>
                  <a:tr h="486054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0220" r="-100881" b="-30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0220" r="-881" b="-30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50296244"/>
                      </a:ext>
                    </a:extLst>
                  </a:tr>
                  <a:tr h="48605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00000" r="-4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</a:t>
                          </a:r>
                          <a:r>
                            <a:rPr lang="en-US" baseline="-25000" dirty="0"/>
                            <a:t>7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</a:t>
                          </a:r>
                          <a:r>
                            <a:rPr lang="en-US" baseline="-25000" dirty="0"/>
                            <a:t>2</a:t>
                          </a:r>
                          <a:endParaRPr lang="en-GB" dirty="0"/>
                        </a:p>
                      </a:txBody>
                      <a:tcPr anchor="ctr"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52172090"/>
                      </a:ext>
                    </a:extLst>
                  </a:tr>
                  <a:tr h="48605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200000" r="-40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</a:t>
                          </a:r>
                          <a:r>
                            <a:rPr lang="en-US" baseline="-25000" dirty="0"/>
                            <a:t>5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</a:t>
                          </a:r>
                          <a:r>
                            <a:rPr lang="en-US" baseline="-25000" dirty="0"/>
                            <a:t>4</a:t>
                          </a:r>
                          <a:endParaRPr lang="en-GB" dirty="0"/>
                        </a:p>
                      </a:txBody>
                      <a:tcPr anchor="ctr"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23580677"/>
                      </a:ext>
                    </a:extLst>
                  </a:tr>
                  <a:tr h="486054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885" t="-300000" r="-30354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300000" r="-5110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98246" t="-300000" r="-1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337743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6">
                <a:extLst>
                  <a:ext uri="{FF2B5EF4-FFF2-40B4-BE49-F238E27FC236}">
                    <a16:creationId xmlns:a16="http://schemas.microsoft.com/office/drawing/2014/main" id="{A87BC1A0-4C29-49E7-B20C-7660B9E5CAD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91556870"/>
                  </p:ext>
                </p:extLst>
              </p:nvPr>
            </p:nvGraphicFramePr>
            <p:xfrm>
              <a:off x="7318548" y="836712"/>
              <a:ext cx="3456385" cy="1944216"/>
            </p:xfrm>
            <a:graphic>
              <a:graphicData uri="http://schemas.openxmlformats.org/drawingml/2006/table">
                <a:tbl>
                  <a:tblPr>
                    <a:tableStyleId>{ED083AE6-46FA-4A59-8FB0-9F97EB10719F}</a:tableStyleId>
                  </a:tblPr>
                  <a:tblGrid>
                    <a:gridCol w="691277">
                      <a:extLst>
                        <a:ext uri="{9D8B030D-6E8A-4147-A177-3AD203B41FA5}">
                          <a16:colId xmlns:a16="http://schemas.microsoft.com/office/drawing/2014/main" val="661176873"/>
                        </a:ext>
                      </a:extLst>
                    </a:gridCol>
                    <a:gridCol w="691277">
                      <a:extLst>
                        <a:ext uri="{9D8B030D-6E8A-4147-A177-3AD203B41FA5}">
                          <a16:colId xmlns:a16="http://schemas.microsoft.com/office/drawing/2014/main" val="96500103"/>
                        </a:ext>
                      </a:extLst>
                    </a:gridCol>
                    <a:gridCol w="691277">
                      <a:extLst>
                        <a:ext uri="{9D8B030D-6E8A-4147-A177-3AD203B41FA5}">
                          <a16:colId xmlns:a16="http://schemas.microsoft.com/office/drawing/2014/main" val="3602743675"/>
                        </a:ext>
                      </a:extLst>
                    </a:gridCol>
                    <a:gridCol w="691277">
                      <a:extLst>
                        <a:ext uri="{9D8B030D-6E8A-4147-A177-3AD203B41FA5}">
                          <a16:colId xmlns:a16="http://schemas.microsoft.com/office/drawing/2014/main" val="2169801575"/>
                        </a:ext>
                      </a:extLst>
                    </a:gridCol>
                    <a:gridCol w="691277">
                      <a:extLst>
                        <a:ext uri="{9D8B030D-6E8A-4147-A177-3AD203B41FA5}">
                          <a16:colId xmlns:a16="http://schemas.microsoft.com/office/drawing/2014/main" val="601500475"/>
                        </a:ext>
                      </a:extLst>
                    </a:gridCol>
                  </a:tblGrid>
                  <a:tr h="486054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50296244"/>
                      </a:ext>
                    </a:extLst>
                  </a:tr>
                  <a:tr h="48605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</a:t>
                          </a:r>
                          <a:r>
                            <a:rPr lang="en-US" baseline="-25000" dirty="0"/>
                            <a:t>7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</a:t>
                          </a:r>
                          <a:r>
                            <a:rPr lang="en-US" baseline="-25000" dirty="0"/>
                            <a:t>2</a:t>
                          </a:r>
                          <a:endParaRPr lang="en-GB" dirty="0"/>
                        </a:p>
                      </a:txBody>
                      <a:tcPr anchor="ctr"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52172090"/>
                      </a:ext>
                    </a:extLst>
                  </a:tr>
                  <a:tr h="48605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</a:t>
                          </a:r>
                          <a:r>
                            <a:rPr lang="en-US" baseline="-25000" dirty="0"/>
                            <a:t>5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</a:t>
                          </a:r>
                          <a:r>
                            <a:rPr lang="en-US" baseline="-25000" dirty="0"/>
                            <a:t>4</a:t>
                          </a:r>
                          <a:endParaRPr lang="en-GB" dirty="0"/>
                        </a:p>
                      </a:txBody>
                      <a:tcPr anchor="ctr"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23580677"/>
                      </a:ext>
                    </a:extLst>
                  </a:tr>
                  <a:tr h="486054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5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933774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6">
                <a:extLst>
                  <a:ext uri="{FF2B5EF4-FFF2-40B4-BE49-F238E27FC236}">
                    <a16:creationId xmlns:a16="http://schemas.microsoft.com/office/drawing/2014/main" id="{A87BC1A0-4C29-49E7-B20C-7660B9E5CAD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91556870"/>
                  </p:ext>
                </p:extLst>
              </p:nvPr>
            </p:nvGraphicFramePr>
            <p:xfrm>
              <a:off x="7318548" y="836712"/>
              <a:ext cx="3456385" cy="1944216"/>
            </p:xfrm>
            <a:graphic>
              <a:graphicData uri="http://schemas.openxmlformats.org/drawingml/2006/table">
                <a:tbl>
                  <a:tblPr>
                    <a:tableStyleId>{ED083AE6-46FA-4A59-8FB0-9F97EB10719F}</a:tableStyleId>
                  </a:tblPr>
                  <a:tblGrid>
                    <a:gridCol w="691277">
                      <a:extLst>
                        <a:ext uri="{9D8B030D-6E8A-4147-A177-3AD203B41FA5}">
                          <a16:colId xmlns:a16="http://schemas.microsoft.com/office/drawing/2014/main" val="661176873"/>
                        </a:ext>
                      </a:extLst>
                    </a:gridCol>
                    <a:gridCol w="691277">
                      <a:extLst>
                        <a:ext uri="{9D8B030D-6E8A-4147-A177-3AD203B41FA5}">
                          <a16:colId xmlns:a16="http://schemas.microsoft.com/office/drawing/2014/main" val="96500103"/>
                        </a:ext>
                      </a:extLst>
                    </a:gridCol>
                    <a:gridCol w="691277">
                      <a:extLst>
                        <a:ext uri="{9D8B030D-6E8A-4147-A177-3AD203B41FA5}">
                          <a16:colId xmlns:a16="http://schemas.microsoft.com/office/drawing/2014/main" val="3602743675"/>
                        </a:ext>
                      </a:extLst>
                    </a:gridCol>
                    <a:gridCol w="691277">
                      <a:extLst>
                        <a:ext uri="{9D8B030D-6E8A-4147-A177-3AD203B41FA5}">
                          <a16:colId xmlns:a16="http://schemas.microsoft.com/office/drawing/2014/main" val="2169801575"/>
                        </a:ext>
                      </a:extLst>
                    </a:gridCol>
                    <a:gridCol w="691277">
                      <a:extLst>
                        <a:ext uri="{9D8B030D-6E8A-4147-A177-3AD203B41FA5}">
                          <a16:colId xmlns:a16="http://schemas.microsoft.com/office/drawing/2014/main" val="601500475"/>
                        </a:ext>
                      </a:extLst>
                    </a:gridCol>
                  </a:tblGrid>
                  <a:tr h="486054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50220" r="-100881" b="-30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50220" r="-881" b="-30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50296244"/>
                      </a:ext>
                    </a:extLst>
                  </a:tr>
                  <a:tr h="48605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100000" r="-4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</a:t>
                          </a:r>
                          <a:r>
                            <a:rPr lang="en-US" baseline="-25000" dirty="0"/>
                            <a:t>7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</a:t>
                          </a:r>
                          <a:r>
                            <a:rPr lang="en-US" baseline="-25000" dirty="0"/>
                            <a:t>2</a:t>
                          </a:r>
                          <a:endParaRPr lang="en-GB" dirty="0"/>
                        </a:p>
                      </a:txBody>
                      <a:tcPr anchor="ctr"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52172090"/>
                      </a:ext>
                    </a:extLst>
                  </a:tr>
                  <a:tr h="48605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200000" r="-40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</a:t>
                          </a:r>
                          <a:r>
                            <a:rPr lang="en-US" baseline="-25000" dirty="0"/>
                            <a:t>5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</a:t>
                          </a:r>
                          <a:r>
                            <a:rPr lang="en-US" baseline="-25000" dirty="0"/>
                            <a:t>4</a:t>
                          </a:r>
                          <a:endParaRPr lang="en-GB" dirty="0"/>
                        </a:p>
                      </a:txBody>
                      <a:tcPr anchor="ctr"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23580677"/>
                      </a:ext>
                    </a:extLst>
                  </a:tr>
                  <a:tr h="486054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0885" t="-300000" r="-30354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0000" t="-300000" r="-5110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98246" t="-300000" r="-1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337743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2E8287-547B-44CC-A0F4-771F984EC826}"/>
              </a:ext>
            </a:extLst>
          </p:cNvPr>
          <p:cNvSpPr/>
          <p:nvPr/>
        </p:nvSpPr>
        <p:spPr>
          <a:xfrm>
            <a:off x="2774528" y="1376772"/>
            <a:ext cx="504056" cy="864096"/>
          </a:xfrm>
          <a:prstGeom prst="round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AACF612-E4F2-47DC-8398-3142490BBB05}"/>
              </a:ext>
            </a:extLst>
          </p:cNvPr>
          <p:cNvSpPr/>
          <p:nvPr/>
        </p:nvSpPr>
        <p:spPr>
          <a:xfrm>
            <a:off x="8119908" y="1844824"/>
            <a:ext cx="1142856" cy="396044"/>
          </a:xfrm>
          <a:prstGeom prst="round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D4886E1-67B7-49B7-838E-49B4884C5EE9}"/>
              </a:ext>
            </a:extLst>
          </p:cNvPr>
          <p:cNvSpPr/>
          <p:nvPr/>
        </p:nvSpPr>
        <p:spPr>
          <a:xfrm>
            <a:off x="4150196" y="4509120"/>
            <a:ext cx="504056" cy="360040"/>
          </a:xfrm>
          <a:prstGeom prst="round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325346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9BD78-279C-4755-BEA0-D7DE4BFAE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693931"/>
            <a:ext cx="10360501" cy="517872"/>
          </a:xfrm>
        </p:spPr>
        <p:txBody>
          <a:bodyPr>
            <a:normAutofit/>
          </a:bodyPr>
          <a:lstStyle/>
          <a:p>
            <a:r>
              <a:rPr lang="en-US" sz="2800" dirty="0"/>
              <a:t>Step 3 – selecting the central monoms from the maximal monoms</a:t>
            </a:r>
            <a:endParaRPr lang="en-GB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C67D51-8EB1-406B-8A12-8AD6309927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18882" y="1412776"/>
                <a:ext cx="10360501" cy="496855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All our maximal monoms are central monoms because their corresponding groups of minterms contain at least one minterm circled only once.</a:t>
                </a:r>
              </a:p>
              <a:p>
                <a:pPr marL="0" indent="0">
                  <a:buNone/>
                </a:pPr>
                <a:r>
                  <a:rPr lang="en-US" dirty="0"/>
                  <a:t>C(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) </a:t>
                </a:r>
                <a:r>
                  <a:rPr lang="en-US" sz="3200" dirty="0"/>
                  <a:t>= </a:t>
                </a:r>
                <a:r>
                  <a:rPr lang="en-GB" dirty="0">
                    <a:solidFill>
                      <a:prstClr val="white"/>
                    </a:solidFill>
                  </a:rPr>
                  <a:t>{max</a:t>
                </a:r>
                <a:r>
                  <a:rPr lang="en-GB" baseline="-25000" dirty="0">
                    <a:solidFill>
                      <a:prstClr val="white"/>
                    </a:solidFill>
                  </a:rPr>
                  <a:t>1</a:t>
                </a:r>
                <a:r>
                  <a:rPr lang="en-GB" dirty="0">
                    <a:solidFill>
                      <a:prstClr val="white"/>
                    </a:solidFill>
                  </a:rPr>
                  <a:t>, max</a:t>
                </a:r>
                <a:r>
                  <a:rPr lang="en-GB" baseline="-25000" dirty="0">
                    <a:solidFill>
                      <a:prstClr val="white"/>
                    </a:solidFill>
                  </a:rPr>
                  <a:t>2</a:t>
                </a:r>
                <a:r>
                  <a:rPr lang="en-GB" dirty="0">
                    <a:solidFill>
                      <a:prstClr val="white"/>
                    </a:solidFill>
                  </a:rPr>
                  <a:t>, max</a:t>
                </a:r>
                <a:r>
                  <a:rPr lang="en-GB" baseline="-25000" dirty="0">
                    <a:solidFill>
                      <a:prstClr val="white"/>
                    </a:solidFill>
                  </a:rPr>
                  <a:t>3</a:t>
                </a:r>
                <a:r>
                  <a:rPr lang="en-GB" dirty="0">
                    <a:solidFill>
                      <a:prstClr val="white"/>
                    </a:solidFill>
                  </a:rPr>
                  <a:t>}</a:t>
                </a:r>
                <a:r>
                  <a:rPr lang="en-US" dirty="0">
                    <a:solidFill>
                      <a:prstClr val="white"/>
                    </a:solidFill>
                  </a:rPr>
                  <a:t>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prstClr val="white"/>
                    </a:solidFill>
                  </a:rPr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GB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GB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>
                    <a:solidFill>
                      <a:prstClr val="white"/>
                    </a:solidFill>
                  </a:rPr>
                  <a:t>,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GB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sSub>
                      <m:sSubPr>
                        <m:ctrlPr>
                          <a:rPr lang="en-GB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GB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GB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>
                    <a:solidFill>
                      <a:prstClr val="white"/>
                    </a:solidFill>
                  </a:rPr>
                  <a:t>}</a:t>
                </a:r>
              </a:p>
              <a:p>
                <a:pPr marL="0" indent="0">
                  <a:buNone/>
                </a:pPr>
                <a:endParaRPr lang="en-GB" dirty="0">
                  <a:solidFill>
                    <a:prstClr val="white"/>
                  </a:solidFill>
                </a:endParaRPr>
              </a:p>
              <a:p>
                <a:pPr marL="0" indent="0">
                  <a:buNone/>
                </a:pPr>
                <a:endParaRPr lang="en-GB" dirty="0">
                  <a:solidFill>
                    <a:prstClr val="white"/>
                  </a:solidFill>
                </a:endParaRPr>
              </a:p>
              <a:p>
                <a:pPr marL="0" indent="0">
                  <a:buNone/>
                </a:pPr>
                <a:endParaRPr lang="en-GB" dirty="0">
                  <a:solidFill>
                    <a:prstClr val="white"/>
                  </a:solidFill>
                </a:endParaRPr>
              </a:p>
              <a:p>
                <a:pPr marL="0" indent="0">
                  <a:buNone/>
                </a:pPr>
                <a:endParaRPr lang="en-GB" dirty="0">
                  <a:solidFill>
                    <a:prstClr val="white"/>
                  </a:solidFill>
                </a:endParaRPr>
              </a:p>
              <a:p>
                <a:pPr marL="0" indent="0" algn="ctr">
                  <a:buNone/>
                </a:pPr>
                <a:r>
                  <a:rPr lang="en-GB" sz="2400" dirty="0">
                    <a:solidFill>
                      <a:prstClr val="white"/>
                    </a:solidFill>
                  </a:rPr>
                  <a:t>The minterms covered by central monoms are shaded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C67D51-8EB1-406B-8A12-8AD6309927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8882" y="1412776"/>
                <a:ext cx="10360501" cy="4968552"/>
              </a:xfrm>
              <a:blipFill>
                <a:blip r:embed="rId2"/>
                <a:stretch>
                  <a:fillRect l="-941" t="-17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CFCCCDE-603E-4440-A79B-86E29824CB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0303064"/>
                  </p:ext>
                </p:extLst>
              </p:nvPr>
            </p:nvGraphicFramePr>
            <p:xfrm>
              <a:off x="4258207" y="3614257"/>
              <a:ext cx="3672410" cy="2322260"/>
            </p:xfrm>
            <a:graphic>
              <a:graphicData uri="http://schemas.openxmlformats.org/drawingml/2006/table">
                <a:tbl>
                  <a:tblPr>
                    <a:tableStyleId>{ED083AE6-46FA-4A59-8FB0-9F97EB10719F}</a:tableStyleId>
                  </a:tblPr>
                  <a:tblGrid>
                    <a:gridCol w="734482">
                      <a:extLst>
                        <a:ext uri="{9D8B030D-6E8A-4147-A177-3AD203B41FA5}">
                          <a16:colId xmlns:a16="http://schemas.microsoft.com/office/drawing/2014/main" val="661176873"/>
                        </a:ext>
                      </a:extLst>
                    </a:gridCol>
                    <a:gridCol w="734482">
                      <a:extLst>
                        <a:ext uri="{9D8B030D-6E8A-4147-A177-3AD203B41FA5}">
                          <a16:colId xmlns:a16="http://schemas.microsoft.com/office/drawing/2014/main" val="96500103"/>
                        </a:ext>
                      </a:extLst>
                    </a:gridCol>
                    <a:gridCol w="734482">
                      <a:extLst>
                        <a:ext uri="{9D8B030D-6E8A-4147-A177-3AD203B41FA5}">
                          <a16:colId xmlns:a16="http://schemas.microsoft.com/office/drawing/2014/main" val="3602743675"/>
                        </a:ext>
                      </a:extLst>
                    </a:gridCol>
                    <a:gridCol w="734482">
                      <a:extLst>
                        <a:ext uri="{9D8B030D-6E8A-4147-A177-3AD203B41FA5}">
                          <a16:colId xmlns:a16="http://schemas.microsoft.com/office/drawing/2014/main" val="2169801575"/>
                        </a:ext>
                      </a:extLst>
                    </a:gridCol>
                    <a:gridCol w="734482">
                      <a:extLst>
                        <a:ext uri="{9D8B030D-6E8A-4147-A177-3AD203B41FA5}">
                          <a16:colId xmlns:a16="http://schemas.microsoft.com/office/drawing/2014/main" val="601500475"/>
                        </a:ext>
                      </a:extLst>
                    </a:gridCol>
                  </a:tblGrid>
                  <a:tr h="580565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50296244"/>
                      </a:ext>
                    </a:extLst>
                  </a:tr>
                  <a:tr h="58056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</a:t>
                          </a:r>
                          <a:r>
                            <a:rPr lang="en-US" baseline="-25000" dirty="0"/>
                            <a:t>7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</a:t>
                          </a:r>
                          <a:r>
                            <a:rPr lang="en-US" baseline="-25000" dirty="0"/>
                            <a:t>2</a:t>
                          </a:r>
                          <a:endParaRPr lang="en-GB" dirty="0"/>
                        </a:p>
                      </a:txBody>
                      <a:tcPr anchor="ctr"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52172090"/>
                      </a:ext>
                    </a:extLst>
                  </a:tr>
                  <a:tr h="58056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</a:t>
                          </a:r>
                          <a:r>
                            <a:rPr lang="en-US" baseline="-25000" dirty="0"/>
                            <a:t>5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</a:t>
                          </a:r>
                          <a:r>
                            <a:rPr lang="en-US" baseline="-25000" dirty="0"/>
                            <a:t>4</a:t>
                          </a:r>
                          <a:endParaRPr lang="en-GB" dirty="0"/>
                        </a:p>
                      </a:txBody>
                      <a:tcPr anchor="ctr"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23580677"/>
                      </a:ext>
                    </a:extLst>
                  </a:tr>
                  <a:tr h="580565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933774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CFCCCDE-603E-4440-A79B-86E29824CB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0303064"/>
                  </p:ext>
                </p:extLst>
              </p:nvPr>
            </p:nvGraphicFramePr>
            <p:xfrm>
              <a:off x="4258207" y="3614257"/>
              <a:ext cx="3672410" cy="2322260"/>
            </p:xfrm>
            <a:graphic>
              <a:graphicData uri="http://schemas.openxmlformats.org/drawingml/2006/table">
                <a:tbl>
                  <a:tblPr>
                    <a:tableStyleId>{ED083AE6-46FA-4A59-8FB0-9F97EB10719F}</a:tableStyleId>
                  </a:tblPr>
                  <a:tblGrid>
                    <a:gridCol w="734482">
                      <a:extLst>
                        <a:ext uri="{9D8B030D-6E8A-4147-A177-3AD203B41FA5}">
                          <a16:colId xmlns:a16="http://schemas.microsoft.com/office/drawing/2014/main" val="661176873"/>
                        </a:ext>
                      </a:extLst>
                    </a:gridCol>
                    <a:gridCol w="734482">
                      <a:extLst>
                        <a:ext uri="{9D8B030D-6E8A-4147-A177-3AD203B41FA5}">
                          <a16:colId xmlns:a16="http://schemas.microsoft.com/office/drawing/2014/main" val="96500103"/>
                        </a:ext>
                      </a:extLst>
                    </a:gridCol>
                    <a:gridCol w="734482">
                      <a:extLst>
                        <a:ext uri="{9D8B030D-6E8A-4147-A177-3AD203B41FA5}">
                          <a16:colId xmlns:a16="http://schemas.microsoft.com/office/drawing/2014/main" val="3602743675"/>
                        </a:ext>
                      </a:extLst>
                    </a:gridCol>
                    <a:gridCol w="734482">
                      <a:extLst>
                        <a:ext uri="{9D8B030D-6E8A-4147-A177-3AD203B41FA5}">
                          <a16:colId xmlns:a16="http://schemas.microsoft.com/office/drawing/2014/main" val="2169801575"/>
                        </a:ext>
                      </a:extLst>
                    </a:gridCol>
                    <a:gridCol w="734482">
                      <a:extLst>
                        <a:ext uri="{9D8B030D-6E8A-4147-A177-3AD203B41FA5}">
                          <a16:colId xmlns:a16="http://schemas.microsoft.com/office/drawing/2014/main" val="601500475"/>
                        </a:ext>
                      </a:extLst>
                    </a:gridCol>
                  </a:tblGrid>
                  <a:tr h="580565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0207" r="-101245" b="-29791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50207" r="-1245" b="-29791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50296244"/>
                      </a:ext>
                    </a:extLst>
                  </a:tr>
                  <a:tr h="5805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01053" r="-400826" b="-20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</a:t>
                          </a:r>
                          <a:r>
                            <a:rPr lang="en-US" baseline="-25000" dirty="0"/>
                            <a:t>7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</a:t>
                          </a:r>
                          <a:r>
                            <a:rPr lang="en-US" baseline="-25000" dirty="0"/>
                            <a:t>2</a:t>
                          </a:r>
                          <a:endParaRPr lang="en-GB" dirty="0"/>
                        </a:p>
                      </a:txBody>
                      <a:tcPr anchor="ctr"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52172090"/>
                      </a:ext>
                    </a:extLst>
                  </a:tr>
                  <a:tr h="5805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98958" r="-400826" b="-989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</a:t>
                          </a:r>
                          <a:r>
                            <a:rPr lang="en-US" baseline="-25000" dirty="0"/>
                            <a:t>5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</a:t>
                          </a:r>
                          <a:r>
                            <a:rPr lang="en-US" baseline="-25000" dirty="0"/>
                            <a:t>4</a:t>
                          </a:r>
                          <a:endParaRPr lang="en-GB" dirty="0"/>
                        </a:p>
                      </a:txBody>
                      <a:tcPr anchor="ctr"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23580677"/>
                      </a:ext>
                    </a:extLst>
                  </a:tr>
                  <a:tr h="580565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833" t="-302105" r="-304167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t="-302105" r="-5145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AFC3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98347" t="-302105" r="-24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337743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BA16683-3D27-4728-8843-DDBC9A89C328}"/>
              </a:ext>
            </a:extLst>
          </p:cNvPr>
          <p:cNvSpPr/>
          <p:nvPr/>
        </p:nvSpPr>
        <p:spPr>
          <a:xfrm>
            <a:off x="5076739" y="4303572"/>
            <a:ext cx="567624" cy="943630"/>
          </a:xfrm>
          <a:prstGeom prst="round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B81935F-0EF5-4F08-808E-5AD1B49D3D2E}"/>
              </a:ext>
            </a:extLst>
          </p:cNvPr>
          <p:cNvSpPr/>
          <p:nvPr/>
        </p:nvSpPr>
        <p:spPr>
          <a:xfrm>
            <a:off x="5076739" y="4869160"/>
            <a:ext cx="1296144" cy="378042"/>
          </a:xfrm>
          <a:prstGeom prst="roundRect">
            <a:avLst/>
          </a:prstGeom>
          <a:noFill/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4172C08-5DBE-41E7-8F6E-DD02ADA670A1}"/>
              </a:ext>
            </a:extLst>
          </p:cNvPr>
          <p:cNvSpPr/>
          <p:nvPr/>
        </p:nvSpPr>
        <p:spPr>
          <a:xfrm>
            <a:off x="6538931" y="4303572"/>
            <a:ext cx="567624" cy="421572"/>
          </a:xfrm>
          <a:prstGeom prst="round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133004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7F87D-97AF-4DB6-8659-6F4845EB9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2" y="908720"/>
            <a:ext cx="10360501" cy="589880"/>
          </a:xfrm>
        </p:spPr>
        <p:txBody>
          <a:bodyPr>
            <a:normAutofit/>
          </a:bodyPr>
          <a:lstStyle/>
          <a:p>
            <a:r>
              <a:rPr lang="en-US" sz="3200" dirty="0"/>
              <a:t>Step 4 – Identifying the case of the simplification algorithm</a:t>
            </a:r>
            <a:endParaRPr lang="en-GB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62D9B2-2DE3-4332-BFB3-A377A97744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18883" y="1988840"/>
                <a:ext cx="10360501" cy="417522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M(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) = C(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) =&gt; The first case of the simplification algorithm.</a:t>
                </a:r>
              </a:p>
              <a:p>
                <a:pPr marL="0" indent="0">
                  <a:buNone/>
                </a:pPr>
                <a:r>
                  <a:rPr lang="en-US" dirty="0"/>
                  <a:t>There is a unique simplified form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dirty="0"/>
                  <a:t>, obtained as a disjunction of all central monoms:</a:t>
                </a:r>
              </a:p>
              <a:p>
                <a:pPr marL="0" indent="0">
                  <a:buNone/>
                </a:pPr>
                <a:r>
                  <a:rPr lang="en-GB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= max1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GB" dirty="0"/>
                  <a:t> max2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GB" dirty="0"/>
                  <a:t> max3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dirty="0">
                    <a:solidFill>
                      <a:prstClr val="white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GB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GB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GB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dirty="0">
                    <a:solidFill>
                      <a:prstClr val="white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GB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sSub>
                      <m:sSubPr>
                        <m:ctrlPr>
                          <a:rPr lang="en-GB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GB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GB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62D9B2-2DE3-4332-BFB3-A377A97744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8883" y="1988840"/>
                <a:ext cx="10360501" cy="4175229"/>
              </a:xfrm>
              <a:blipFill>
                <a:blip r:embed="rId2"/>
                <a:stretch>
                  <a:fillRect l="-941" t="-2044" r="-1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3601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403</TotalTime>
  <Words>534</Words>
  <Application>Microsoft Office PowerPoint</Application>
  <PresentationFormat>Custom</PresentationFormat>
  <Paragraphs>122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Cambria Math</vt:lpstr>
      <vt:lpstr>Tech 16x9</vt:lpstr>
      <vt:lpstr>Boolean Functions Homework</vt:lpstr>
      <vt:lpstr>Problem Statement:</vt:lpstr>
      <vt:lpstr>Theoretical Support:</vt:lpstr>
      <vt:lpstr>Step 1 – The initial function f is transformed into DCF(f)</vt:lpstr>
      <vt:lpstr>Step 2 – The Factorization Process</vt:lpstr>
      <vt:lpstr>PowerPoint Presentation</vt:lpstr>
      <vt:lpstr>Step 3 – selecting the central monoms from the maximal monoms</vt:lpstr>
      <vt:lpstr>Step 4 – Identifying the case of the simplification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Boolean Functions Homework</dc:title>
  <dc:creator>Bianca Popu</dc:creator>
  <cp:lastModifiedBy>Bianca Popu</cp:lastModifiedBy>
  <cp:revision>6</cp:revision>
  <dcterms:created xsi:type="dcterms:W3CDTF">2021-12-13T21:40:22Z</dcterms:created>
  <dcterms:modified xsi:type="dcterms:W3CDTF">2021-12-15T07:12:56Z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