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69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/>
          <a:lstStyle/>
          <a:p>
            <a:r>
              <a:rPr lang="en-US" dirty="0"/>
              <a:t>Prop</a:t>
            </a:r>
            <a:r>
              <a:rPr lang="ro-RO" dirty="0" err="1"/>
              <a:t>ositional</a:t>
            </a:r>
            <a:r>
              <a:rPr lang="ro-RO" dirty="0"/>
              <a:t> Logic </a:t>
            </a:r>
            <a:r>
              <a:rPr lang="ro-RO" dirty="0" err="1"/>
              <a:t>Homework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Popu Bianca – Group 916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</a:t>
            </a:r>
            <a:r>
              <a:rPr lang="ro-RO" dirty="0" err="1"/>
              <a:t>statement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Exercise 6.6</a:t>
            </a:r>
          </a:p>
          <a:p>
            <a:pPr marL="0" indent="0">
              <a:buNone/>
            </a:pPr>
            <a:r>
              <a:rPr lang="en-GB" dirty="0"/>
              <a:t>Using the appropriate normal form write all the models of the following formula: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1A512-DACE-4230-86D2-2517EE77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780928"/>
            <a:ext cx="280156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A3AD-FE8B-4C66-8E35-0ABF7151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34AC-0A1A-4613-8FFD-B7EA5718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formula is in </a:t>
            </a:r>
            <a:r>
              <a:rPr lang="en-US" dirty="0">
                <a:solidFill>
                  <a:srgbClr val="FF0000"/>
                </a:solidFill>
              </a:rPr>
              <a:t>Disjunctive Normal Form</a:t>
            </a:r>
            <a:r>
              <a:rPr lang="en-US" dirty="0"/>
              <a:t>(DNF) if it is written as a disjunction of cubes.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cube</a:t>
            </a:r>
            <a:r>
              <a:rPr lang="en-US" dirty="0"/>
              <a:t> is a conjunction of a finite number of literals.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literal</a:t>
            </a:r>
            <a:r>
              <a:rPr lang="en-US" dirty="0"/>
              <a:t> is a propositional variable or its negation. </a:t>
            </a:r>
          </a:p>
          <a:p>
            <a:r>
              <a:rPr lang="en-GB" dirty="0"/>
              <a:t>Theorem : Every propositional formula admits an equivalent DNF and an equivalent CNF.</a:t>
            </a:r>
          </a:p>
          <a:p>
            <a:r>
              <a:rPr lang="en-GB" dirty="0"/>
              <a:t>DNF of a propositional formula provides all the models of that formula.</a:t>
            </a:r>
          </a:p>
        </p:txBody>
      </p:sp>
    </p:spTree>
    <p:extLst>
      <p:ext uri="{BB962C8B-B14F-4D97-AF65-F5344CB8AC3E}">
        <p14:creationId xmlns:p14="http://schemas.microsoft.com/office/powerpoint/2010/main" val="29811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8883" y="1052736"/>
                <a:ext cx="10204121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 1: Replacing with the equivalent form</a:t>
                </a:r>
              </a:p>
              <a:p>
                <a:pPr marL="0" indent="0">
                  <a:buNone/>
                </a:pPr>
                <a:r>
                  <a:rPr lang="en-US" dirty="0"/>
                  <a:t>U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2: Applying De Morgan’s Laws</a:t>
                </a:r>
              </a:p>
              <a:p>
                <a:pPr marL="0" indent="0">
                  <a:buNone/>
                </a:pPr>
                <a:r>
                  <a:rPr lang="en-US" sz="2400" dirty="0"/>
                  <a:t>U =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≡¬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sz="24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>
                  <a:solidFill>
                    <a:schemeClr val="tx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(¬¬</m:t>
                        </m:r>
                        <m:r>
                          <a:rPr lang="en-US" sz="24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¬¬</m:t>
                        </m:r>
                        <m:r>
                          <a:rPr lang="en-US" sz="24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)∧¬</m:t>
                        </m:r>
                        <m:r>
                          <a:rPr lang="en-US" sz="24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>
                  <a:solidFill>
                    <a:schemeClr val="tx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</a:schemeClr>
                    </a:solidFill>
                    <a:ea typeface="Cambria Math" panose="02040503050406030204" pitchFamily="18" charset="0"/>
                  </a:rPr>
                  <a:t>                     reduction rule→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>
                  <a:solidFill>
                    <a:schemeClr val="tx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8883" y="1052736"/>
                <a:ext cx="10204121" cy="5184576"/>
              </a:xfrm>
              <a:blipFill>
                <a:blip r:embed="rId2"/>
                <a:stretch>
                  <a:fillRect l="-956" t="-1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B1AC55F-6DC9-4DE3-A1DE-3FF2DBD8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66" y="206774"/>
            <a:ext cx="3950891" cy="5077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5C6624-A58E-4AE8-9178-92EA54845191}"/>
              </a:ext>
            </a:extLst>
          </p:cNvPr>
          <p:cNvSpPr txBox="1"/>
          <p:nvPr/>
        </p:nvSpPr>
        <p:spPr>
          <a:xfrm>
            <a:off x="2926060" y="1556792"/>
            <a:ext cx="254384" cy="31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C4686-D378-46EE-BB5B-87C1B6B55488}"/>
              </a:ext>
            </a:extLst>
          </p:cNvPr>
          <p:cNvSpPr txBox="1"/>
          <p:nvPr/>
        </p:nvSpPr>
        <p:spPr>
          <a:xfrm>
            <a:off x="4599589" y="15649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7EBFC-BA6D-4903-949B-925EF3A3EAE0}"/>
              </a:ext>
            </a:extLst>
          </p:cNvPr>
          <p:cNvSpPr txBox="1"/>
          <p:nvPr/>
        </p:nvSpPr>
        <p:spPr>
          <a:xfrm>
            <a:off x="3712421" y="15649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5BC01-BCA2-47FD-8D4A-6E57A5790B82}"/>
                  </a:ext>
                </a:extLst>
              </p:cNvPr>
              <p:cNvSpPr txBox="1"/>
              <p:nvPr/>
            </p:nvSpPr>
            <p:spPr>
              <a:xfrm>
                <a:off x="5950396" y="1652313"/>
                <a:ext cx="49046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US" sz="2800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5BC01-BCA2-47FD-8D4A-6E57A5790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1652313"/>
                <a:ext cx="490461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4C5F31-95B8-41CF-BC46-9146A0E214AA}"/>
                  </a:ext>
                </a:extLst>
              </p:cNvPr>
              <p:cNvSpPr txBox="1"/>
              <p:nvPr/>
            </p:nvSpPr>
            <p:spPr>
              <a:xfrm>
                <a:off x="5950396" y="2251890"/>
                <a:ext cx="5042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)→(¬</m:t>
                      </m:r>
                      <m:r>
                        <a:rPr lang="en-US" sz="2800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4C5F31-95B8-41CF-BC46-9146A0E21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251890"/>
                <a:ext cx="504253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5AE7AA-30B9-4AC7-85AB-D5A09E732DAD}"/>
                  </a:ext>
                </a:extLst>
              </p:cNvPr>
              <p:cNvSpPr txBox="1"/>
              <p:nvPr/>
            </p:nvSpPr>
            <p:spPr>
              <a:xfrm>
                <a:off x="5971488" y="2851467"/>
                <a:ext cx="51804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280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)∨(¬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5AE7AA-30B9-4AC7-85AB-D5A09E732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88" y="2851467"/>
                <a:ext cx="518045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D91151D-4938-439B-AB96-5092D6B97805}"/>
              </a:ext>
            </a:extLst>
          </p:cNvPr>
          <p:cNvSpPr txBox="1"/>
          <p:nvPr/>
        </p:nvSpPr>
        <p:spPr>
          <a:xfrm>
            <a:off x="5992476" y="1496830"/>
            <a:ext cx="254384" cy="31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37427-54E6-487E-973A-7D1AA623E321}"/>
              </a:ext>
            </a:extLst>
          </p:cNvPr>
          <p:cNvSpPr txBox="1"/>
          <p:nvPr/>
        </p:nvSpPr>
        <p:spPr>
          <a:xfrm>
            <a:off x="6013161" y="20980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200BD-62DC-4988-97FF-27823ACC5F13}"/>
              </a:ext>
            </a:extLst>
          </p:cNvPr>
          <p:cNvSpPr txBox="1"/>
          <p:nvPr/>
        </p:nvSpPr>
        <p:spPr>
          <a:xfrm>
            <a:off x="6034110" y="26827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53C76-87E0-4209-BF56-0B70C026C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701797"/>
                <a:ext cx="10878452" cy="4462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3: Apply the distribution laws</a:t>
                </a:r>
              </a:p>
              <a:p>
                <a:pPr marL="0" indent="0">
                  <a:buNone/>
                </a:pPr>
                <a:r>
                  <a:rPr lang="en-GB" sz="2400" dirty="0"/>
                  <a:t>U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33CC33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33CC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33CC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sz="2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3CC33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=&gt; DNF with 4 cubes</a:t>
                </a:r>
                <a:endParaRPr lang="en-GB" sz="2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53C76-87E0-4209-BF56-0B70C026C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701797"/>
                <a:ext cx="10878452" cy="4462272"/>
              </a:xfrm>
              <a:blipFill>
                <a:blip r:embed="rId2"/>
                <a:stretch>
                  <a:fillRect l="-897" t="-1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1269435-C665-47E2-9594-6BF8F8A4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37" y="222689"/>
            <a:ext cx="3950550" cy="506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FF773-3337-4C83-AA67-E3C0435F1D0E}"/>
                  </a:ext>
                </a:extLst>
              </p:cNvPr>
              <p:cNvSpPr txBox="1"/>
              <p:nvPr/>
            </p:nvSpPr>
            <p:spPr>
              <a:xfrm>
                <a:off x="5662364" y="2852936"/>
                <a:ext cx="583089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33CC33"/>
                  </a:solidFill>
                  <a:ea typeface="Cambria Math" panose="02040503050406030204" pitchFamily="18" charset="0"/>
                </a:endParaRPr>
              </a:p>
              <a:p>
                <a:endParaRPr lang="en-GB" sz="2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FF773-3337-4C83-AA67-E3C0435F1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364" y="2852936"/>
                <a:ext cx="583089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7EBB-1518-4F6A-91C8-9FAE1CAC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US" dirty="0"/>
              <a:t>The models of the formula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388764-03B7-4FB4-8EB1-C8BE2F2C0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124744"/>
                <a:ext cx="10360501" cy="54586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DNF(U) =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/>
                  <a:t>The cube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 provides 2 models: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	i1:{p, q, r}→{T, F};   i1(p) = T,   i1(q) = T,   i1(r) = F,  i1(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) = True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	i2:{p, q, r}→{T, F};   i2(p) = T,   i2(q) = F,   i2(r) = F,  i2(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= True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The cube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 provides 2 models: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	i3:{p, q, r}→{T, F};   i3(p) = T,   i3(q) = T,   i3(r) = F,  i3(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) = True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	i4:{p, q, r}→{T, F};   i4(p) = F,   i4(q) = T,   i4(r) = F,  i4(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) = True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The cube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</a:t>
                </a:r>
                <a:r>
                  <a:rPr lang="en-GB" sz="2000" dirty="0"/>
                  <a:t>provides 2 models: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>
                    <a:solidFill>
                      <a:srgbClr val="FF0000"/>
                    </a:solidFill>
                  </a:rPr>
                  <a:t>	</a:t>
                </a:r>
                <a:r>
                  <a:rPr lang="en-GB" sz="2000" dirty="0"/>
                  <a:t>i5:{p, q, r}→{T, F};   i5(p) = T,   i5(q) = F,   i5(r) = T,  i5(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) = True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	i6:{p, q, r}→{T, F};   i6(p) = T,   i6(q) = F,   i6(r) = F,  i6(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) = True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The cube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 provides 2 models: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	i7:{p, q, r}→{T, F};   i7(p) = T,   i7(q) = T   i7(r) = T,  i7(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) = True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	i8:{p, q, r}→{T, F};   i8(p) = T,   i8(q) = F,   i8(r) = T,  i8(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) = True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We notice that i1 = i3, i2 = i6, i5 = i8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The models of U are the interpretations: i1, i2, i4, i5, i7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2000" dirty="0"/>
                  <a:t>I1(U) = i2(U) = i4(U) = i5(U) = i7(U) = T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0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388764-03B7-4FB4-8EB1-C8BE2F2C0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124744"/>
                <a:ext cx="10360501" cy="5458619"/>
              </a:xfrm>
              <a:blipFill>
                <a:blip r:embed="rId2"/>
                <a:stretch>
                  <a:fillRect l="-941" t="-2235" b="-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3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455</TotalTime>
  <Words>789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Tech 16x9</vt:lpstr>
      <vt:lpstr>Propositional Logic Homework</vt:lpstr>
      <vt:lpstr>Problem statement:</vt:lpstr>
      <vt:lpstr>Theoretical results</vt:lpstr>
      <vt:lpstr>PowerPoint Presentation</vt:lpstr>
      <vt:lpstr>PowerPoint Presentation</vt:lpstr>
      <vt:lpstr>The models of the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Homework</dc:title>
  <dc:creator>Bianca Popu</dc:creator>
  <cp:lastModifiedBy>Bianca Popu</cp:lastModifiedBy>
  <cp:revision>6</cp:revision>
  <dcterms:created xsi:type="dcterms:W3CDTF">2021-10-17T19:14:51Z</dcterms:created>
  <dcterms:modified xsi:type="dcterms:W3CDTF">2021-10-27T05:49:25Z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