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77" r:id="rId4"/>
    <p:sldId id="264" r:id="rId5"/>
    <p:sldId id="265" r:id="rId6"/>
    <p:sldId id="275" r:id="rId7"/>
    <p:sldId id="266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0B17C-2697-93B2-A606-93539127A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3B502-9375-F63E-CB72-110BDEA4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52E670C-48CD-A97B-E328-C1B2B6AB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20/06/2025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09BB05-9124-C356-6BD3-8021FFF7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BFAE4F-2A77-E90E-16B9-2EDF08A6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99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0E940-831A-8D8F-0821-42A65082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6583E72-C474-D57B-796B-D551FA3E6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857C08-D526-D4D1-F361-39356825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20/06/2025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9140A6-1D29-561B-8919-DB486138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F43B44-3502-33B2-22FB-1BAB55DE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80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C69AF3-2491-9931-0647-574C5124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B5613AA-5CCE-F030-212F-D9219400C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35C03E-D5EB-287D-E21E-006AA3AF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20/06/2025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0CF421-9F46-B3D2-40D0-6836619C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8C106E-456F-73E8-AC95-B2E9799F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28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6351F-C08D-5029-33E9-72607637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B537DD-8DC5-5DF5-56C2-2AC90381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4C5CAD6-7E92-C6A9-4377-A16F7BE6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20/06/2025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22CD94-D784-3B60-A6BD-70E6DD0C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CEAB7C-0984-0149-71AA-2AAF3865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47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D61E8-56ED-DD4A-3855-E9418FD3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B26D4C9-DA52-0F9E-CEE7-09427B99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E7177C-ABB6-04EF-64D1-7E365704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20/06/2025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799305-038D-1C02-228E-0DBF18C0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987D71-544B-36EA-226A-FF8ACA79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398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B34A8-CFAC-9E3D-4292-208D735C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2CC58-4496-D925-6616-5BC20CF89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F934910-2314-D9C8-975E-789AE7A22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0F8FFD4-AB7D-5AEA-78A0-D3F2FBDE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20/06/2025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DA774F9-3B6F-ECB4-84FA-56602660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A170860-193D-FA5B-6128-F68AD3C2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3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BB684-984B-013A-22B7-DADC147A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168E82-2207-7B85-2DD0-DBC0F3059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C5D6CC1-9644-04E1-36F6-6D12125C7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7DB8E46-BE82-E163-6564-C2E88B031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8344215-6793-D594-4CD9-4FDA5781D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632F557-20EE-DFAD-7A42-0D42C70A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20/06/2025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A6FE63C-4B79-24B1-7058-1A966974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DE8ABAC-D346-B159-9106-79379F09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347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53145-0CDF-0AA3-138C-0BC268EB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37F9334-4615-9619-3866-FC719D88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20/06/2025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812815-BF1F-0FDF-C8F4-9D826E92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FF737F1-80F8-3CC7-F079-CAE79D22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78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F4D1B2B-9695-9C88-7611-20B0DEE8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20/06/2025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3341019-39DE-58C7-3E92-B0BF8E94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6F970C-264B-6FB5-6ABB-16757C89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404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23CA-AE55-7383-1E29-FC5B0711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8ED07B-3EA0-CC4A-A314-A61A28C6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8168945-8CE3-0ACF-EE5B-DC6ED0578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E3BAF8D-0D86-0579-77EF-628BC750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20/06/2025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21E4D7C-E195-80F2-DD01-ACFD801C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150C03-75EC-7CD9-3635-A4460A89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61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5D3A2-41E3-8ACF-10D1-56FA9C0B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97C0C37-5178-F9A8-CAB4-53A8F865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D88127F-5079-8379-BA14-760E93CF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7FE105-F4EB-D0B8-7F1E-51FEBF7E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20/06/2025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EDBD232-BB82-236A-9474-10FC8FF2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B81D35-69D4-3DFE-632F-2F7C83C5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347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A986301-9B18-6D4D-32EA-50B6D7CA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D8D0F7-7C7B-442F-3BF6-604CFCDC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ACFE96F-FC77-604E-E084-773993CAB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0F03D-4F4A-4109-B644-3BD29CA534E0}" type="datetimeFigureOut">
              <a:rPr lang="pt-PT" smtClean="0"/>
              <a:t>20/06/2025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D23D33-2E9C-6752-70EF-7E68DF9BE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247A0F-75A7-4D41-70A9-C4525BA53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943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09E263E-FD01-B688-5419-9CFD38956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5612"/>
            <a:ext cx="9144000" cy="967434"/>
          </a:xfrm>
        </p:spPr>
        <p:txBody>
          <a:bodyPr/>
          <a:lstStyle/>
          <a:p>
            <a:r>
              <a:rPr lang="pt-P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Beatriz Santos, Bruno Rocha, Joana Guerreiro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EB48FA1-3C58-3E0A-D97C-066F10BBA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5214"/>
            <a:ext cx="9144000" cy="38990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Perceived Touristic Attractiveness in the Porto Metropolitan Area Based on Google Places Reviews: 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Database</a:t>
            </a:r>
            <a:endParaRPr lang="pt-PT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8C086-8719-ED50-E039-86D8C086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</a:t>
            </a:r>
            <a:r>
              <a:rPr lang="pt-PT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PT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pt-PT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C252B2-68D9-7457-C3FA-B181BEA0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Index of Perceived Touristic Attractiveness (</a:t>
            </a: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IGPTA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user ratings and reviews.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spatial patterns of perceived attractiveness in the Porto Metropolitan Area.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59840-BFEA-F92B-5223-3F45B4ED3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793EE-89BB-553F-7F2E-D13B41E4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pt-PT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566D84-7379-33BA-6114-A6A31628C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42" y="1490257"/>
            <a:ext cx="8843128" cy="51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8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E9B33-BF90-F376-9E41-EF0D7869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t-PT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PT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Touristic</a:t>
            </a:r>
            <a:r>
              <a:rPr lang="pt-PT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Attractiveness</a:t>
            </a:r>
            <a:r>
              <a:rPr lang="pt-PT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C929A7-4801-E96C-A71D-85CB3388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🧭 Definition (project-specific):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"Touristic attractiveness refers to the degree to which a location captures visitors’ interest and preference, based on online perception, shared experiences, and qualitative evaluation."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💬 Note: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focuses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 attractiveness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actual tourist flows.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915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73834-8F18-E848-FFAE-C09AF0ED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pt-PT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pt-PT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3F6305-AAEF-C9E3-1D6B-586240A40E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00389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kumimoji="0" lang="pt-PT" altLang="pt-P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📍 </a:t>
            </a:r>
            <a:r>
              <a:rPr kumimoji="0" lang="pt-PT" altLang="pt-P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PT" altLang="pt-P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municipalities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Porto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Metropolitan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(AMP)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📂 </a:t>
            </a:r>
            <a:r>
              <a:rPr kumimoji="0" lang="pt-PT" altLang="pt-P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PT" altLang="pt-P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pt-PT" sz="20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google_places_AMP_with_coordinates</a:t>
            </a:r>
            <a:r>
              <a:rPr kumimoji="0" lang="pt-PT" altLang="pt-PT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pt-PT" altLang="pt-PT" sz="20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kumimoji="0" lang="pt-PT" altLang="pt-PT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000" u="sng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comments_google_maps_AMP</a:t>
            </a:r>
            <a:r>
              <a:rPr kumimoji="0" lang="pt-PT" altLang="pt-PT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.csv:</a:t>
            </a:r>
            <a:r>
              <a:rPr kumimoji="0" lang="pt-PT" altLang="pt-PT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pt-PT" altLang="pt-PT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5 </a:t>
            </a:r>
            <a:r>
              <a:rPr kumimoji="0" lang="pt-PT" altLang="pt-PT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kumimoji="0" lang="pt-PT" altLang="pt-PT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kumimoji="0" lang="pt-PT" altLang="pt-PT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9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62381-A5FF-CB85-8A0E-B90F2B705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C3972-9107-8814-C929-9E46CCBA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pt-PT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pt-PT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0940B5-4770-26F2-33B7-2EF288FE2A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5563"/>
            <a:ext cx="51103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📊 </a:t>
            </a:r>
            <a:r>
              <a:rPr lang="en-US" sz="18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Variable Dictionary – Ratings (google_places_AMP_with_coordinates.csv)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D3FDB7A-2E3A-5491-9DFE-A89B0D40CA1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61420"/>
          <a:ext cx="5110316" cy="396952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167765">
                  <a:extLst>
                    <a:ext uri="{9D8B030D-6E8A-4147-A177-3AD203B41FA5}">
                      <a16:colId xmlns:a16="http://schemas.microsoft.com/office/drawing/2014/main" val="1416729206"/>
                    </a:ext>
                  </a:extLst>
                </a:gridCol>
                <a:gridCol w="3942551">
                  <a:extLst>
                    <a:ext uri="{9D8B030D-6E8A-4147-A177-3AD203B41FA5}">
                      <a16:colId xmlns:a16="http://schemas.microsoft.com/office/drawing/2014/main" val="1619180281"/>
                    </a:ext>
                  </a:extLst>
                </a:gridCol>
              </a:tblGrid>
              <a:tr h="285135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pt-PT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8941075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Municipality where the point of interest is located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6212303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assigned to the place (restaurant, museum, hotel, bar, tourist attraction, cafe, church, park, natural feature, viewpoint, trail, lodging)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6074382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establishment or point of interest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0895326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rating given by users for the place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033752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address of the place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4297863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categories assigned by the Google API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5369030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Geographic latitude coordinate of the place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8116148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Geographic longitude coordinate of the place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4187688"/>
                  </a:ext>
                </a:extLst>
              </a:tr>
              <a:tr h="285135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Reviews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 reviews received by the place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8006353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8DC387E4-BD98-4D79-1575-607D78284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484" y="1505562"/>
            <a:ext cx="51103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📊 </a:t>
            </a:r>
            <a:r>
              <a:rPr lang="en-US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Variable Dictionary – Comments (comments_google_maps_AMP.csv)</a:t>
            </a:r>
            <a:endParaRPr lang="pt-PT" altLang="pt-P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15D020D-E7F1-6FE5-43C9-2EF8569A955A}"/>
              </a:ext>
            </a:extLst>
          </p:cNvPr>
          <p:cNvGraphicFramePr>
            <a:graphicFrameLocks noGrp="1"/>
          </p:cNvGraphicFramePr>
          <p:nvPr/>
        </p:nvGraphicFramePr>
        <p:xfrm>
          <a:off x="6243484" y="2261420"/>
          <a:ext cx="5110316" cy="298704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248141">
                  <a:extLst>
                    <a:ext uri="{9D8B030D-6E8A-4147-A177-3AD203B41FA5}">
                      <a16:colId xmlns:a16="http://schemas.microsoft.com/office/drawing/2014/main" val="344316819"/>
                    </a:ext>
                  </a:extLst>
                </a:gridCol>
                <a:gridCol w="3862175">
                  <a:extLst>
                    <a:ext uri="{9D8B030D-6E8A-4147-A177-3AD203B41FA5}">
                      <a16:colId xmlns:a16="http://schemas.microsoft.com/office/drawing/2014/main" val="331681767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pt-PT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29281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Municipality where the point of interest is located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87407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pt-PT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assigned to the place (e.g., restaurant, hotel, park)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06216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 Name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establishment or point of interest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09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user who wrote the comment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4495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text of the comment published by the user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1299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date of the comment (e.g., 'a year ago')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99558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PT" sz="16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pt-P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 assigned in the comment (1 to 5 stars)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9537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83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70FBC-B1EE-DC08-805A-AAF26FC2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PT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pt-PT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F04A5A2A-6AF5-039F-46FB-184D38C8D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719" y="2089873"/>
            <a:ext cx="8964561" cy="1759504"/>
          </a:xfr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F3ABC3D8-CF13-01FB-3CE5-267856A11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44062"/>
            <a:ext cx="1051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Ratings (google_places_AMP_with_coordinates.csv)</a:t>
            </a:r>
            <a:endParaRPr lang="pt-PT" altLang="pt-P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5B8A57E-F0AD-A443-5062-1F0175D6A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25693"/>
            <a:ext cx="1051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Comments (comments_google_maps_AMP.csv)</a:t>
            </a:r>
            <a:endParaRPr lang="pt-PT" altLang="pt-P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E41B625-1199-3D4C-CC32-0E3933A6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186" y="4598681"/>
            <a:ext cx="6863628" cy="17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83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430</Words>
  <Application>Microsoft Office PowerPoint</Application>
  <PresentationFormat>Ecrã Panorâmico</PresentationFormat>
  <Paragraphs>61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Tema do Office</vt:lpstr>
      <vt:lpstr>Perceived Touristic Attractiveness in the Porto Metropolitan Area Based on Google Places Reviews: Introduction and Database</vt:lpstr>
      <vt:lpstr>🎯Main Objective</vt:lpstr>
      <vt:lpstr>Flowchart</vt:lpstr>
      <vt:lpstr>What is Touristic Attractiveness?</vt:lpstr>
      <vt:lpstr>Data Overview</vt:lpstr>
      <vt:lpstr>Data Overview</vt:lpstr>
      <vt:lpstr>Database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Beatriz Santos</dc:creator>
  <cp:lastModifiedBy>Beatriz Santos</cp:lastModifiedBy>
  <cp:revision>2</cp:revision>
  <dcterms:created xsi:type="dcterms:W3CDTF">2025-05-14T10:35:29Z</dcterms:created>
  <dcterms:modified xsi:type="dcterms:W3CDTF">2025-06-20T14:13:28Z</dcterms:modified>
</cp:coreProperties>
</file>